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08:18:17.7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0 291,'632'0,"-616"-1,1 0,20-6,-19 4,30-3,-27 4,1 0,36-11,-37 8,-1 1,43-4,-42 6,33-5,-7-1,-15 4,142-9,-117 12,66-11,-36 3,95-16,-114 11,139-8,70 19,-261 3,19-1,35-6,32-1,-78 6,0 0,0-2,28-7,28-5,-19 8,76 0,364 8,-498 0,1 0,0 0,0-1,0 0,0 1,-1-1,5-2,-7 3,-1-1,1 1,-1 0,1 0,-1-1,1 1,-1 0,1-1,-1 1,0 0,1-1,-1 1,0-1,1 1,-1-1,0 1,0-1,1 1,-1-1,0 1,0-1,1 0,-2 0,1 0,0 0,0 0,-1 0,1 0,-1 0,1 1,0-1,-1 0,0 0,1 0,-1 1,1-1,-1 0,0 1,0-1,1 0,-2 0,-10-9,-1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08:18:20.7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1 105,'119'1,"126"-3,-124-14,13 0,217-4,-251 13,76-1,-141 6,38-5,21-2,125 9,187-10,69 2,-296 9,38-1,-210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08:18:27.13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0 150,'1746'0,"-1548"-9,-6 0,-9-1,-91 3,-11 2,186-7,-108 3,3 0,782 10,-940-1,-1 0,1 0,-1 0,1-1,-1 1,1-1,-1 0,0 0,1 0,-1-1,0 1,0-1,6-3,-8 3,1 1,-1-1,0 0,1 0,-1 1,0-1,0 0,0 0,0 0,0 0,-1 0,1 0,-1 0,1 0,-1 0,0 0,1-1,-1 1,0 0,-1 0,1 0,0 0,-1-4,-3-9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08:18:29.8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0 119,'1717'0,"-1485"-9,-7 0,-63 1,13 0,231 8,-386-1,-1-1,19-4,-19 3,37-3,-1 7,-28 0,1-1,-1-1,48-9,-64 8,1 1,0 0,14 1,-16 0,0 0,-1-1,1 0,15-3,-24 4,-1 0,1 0,-1 0,1-1,-1 1,0 0,1 0,-1 0,1-1,-1 1,1 0,-1 0,0-1,1 1,-1 0,0-1,1 1,-1 0,0-1,1 1,-1-1,0 1,0 0,0-1,1 1,-1-1,0 1,0-1,0 1,0-1,0 1,0-1,0 1,0-1,0 1,0-1,0 1,0-1,0 1,0 0,0-1,-1 0,-11-18,10 17,-6-8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08:18:4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24575,'2'1'0,"1"0"0,-1 0 0,0-1 0,1 1 0,-1 1 0,0-1 0,1 0 0,-1 0 0,0 1 0,0-1 0,0 1 0,0 0 0,2 2 0,4 3 0,75 56 0,141 77 0,-96-63 0,577 357 0,-471-300 0,111 73 0,-111-62 0,-101-65 0,165 104 0,-14-15 0,44 28 0,-87-33 0,197 122 0,-160-132 0,10 6 0,-54-29 0,157 97 0,-118-41 0,-30-33 0,-140-91 0,148 67 0,-112-62 0,351 217 0,-424-241 0,191 116 0,-251-157 0,40 18 0,-43-20 0,-1 0 0,1 0 0,-1-1 0,1 1 0,0 0 0,-1-1 0,1 0 0,0 0 0,-1 0 0,1 0 0,0 0 0,-1 0 0,1-1 0,4-1 0,-6 2 11,0-1 0,0 1 0,-1 0-1,1-1 1,-1 1 0,1-1 0,0 0 0,-1 1 0,1-1-1,-1 1 1,1-1 0,-1 0 0,1 1 0,-1-1-1,0 0 1,1 0 0,-1 1 0,0-1 0,0 0-1,0 0 1,1 1 0,-1-1 0,0 0 0,0 0-1,0 0 1,0 1 0,0-1 0,0 0 0,0 0-1,-1-1 1,-9-24-1126,8 22 530,-5-11-6241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08:18:4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24575,'436'301'0,"-139"-84"0,241 164 0,-466-335 0,252 170 0,236 161 0,-269-187 0,-215-139 0,476 289 0,-227-146 0,-18 24 0,215 118 0,-189-130 0,-276-175 0,-42-24 0,1 1 0,19 14 0,341 264 0,-297-226 0,198 137 0,-214-162 0,-38-22 0,-1 1 0,23 17 0,379 276 0,-378-273 0,336 266 0,-203-153 0,-115-93 0,-25-18 0,2-3 0,1-1 0,69 36 0,-93-55 0,1-1 0,-2 2 0,0 1 0,24 23 0,-4-3 0,21 11 0,96 59 0,-141-95-1365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D47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UKIJ CJK"/>
                <a:cs typeface="UKIJ CJK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D47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UKIJ CJK"/>
                <a:cs typeface="UKIJ CJK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UKIJ CJK"/>
                <a:cs typeface="UKIJ CJK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UKIJ CJK"/>
                <a:cs typeface="UKIJ CJK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UKIJ CJK"/>
                <a:cs typeface="UKIJ CJK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872" y="1476247"/>
            <a:ext cx="4767580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D47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84860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UKIJ CJK"/>
                <a:cs typeface="UKIJ CJK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(hongchoi@khu.ac.k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1" Type="http://schemas.openxmlformats.org/officeDocument/2006/relationships/image" Target="../media/image46.png"/><Relationship Id="rId63" Type="http://schemas.openxmlformats.org/officeDocument/2006/relationships/image" Target="../media/image88.png"/><Relationship Id="rId159" Type="http://schemas.openxmlformats.org/officeDocument/2006/relationships/image" Target="../media/image184.png"/><Relationship Id="rId170" Type="http://schemas.openxmlformats.org/officeDocument/2006/relationships/image" Target="../media/image195.png"/><Relationship Id="rId226" Type="http://schemas.openxmlformats.org/officeDocument/2006/relationships/image" Target="../media/image251.png"/><Relationship Id="rId268" Type="http://schemas.openxmlformats.org/officeDocument/2006/relationships/image" Target="../media/image293.png"/><Relationship Id="rId32" Type="http://schemas.openxmlformats.org/officeDocument/2006/relationships/image" Target="../media/image57.png"/><Relationship Id="rId74" Type="http://schemas.openxmlformats.org/officeDocument/2006/relationships/image" Target="../media/image99.png"/><Relationship Id="rId128" Type="http://schemas.openxmlformats.org/officeDocument/2006/relationships/image" Target="../media/image153.png"/><Relationship Id="rId5" Type="http://schemas.openxmlformats.org/officeDocument/2006/relationships/image" Target="../media/image30.png"/><Relationship Id="rId95" Type="http://schemas.openxmlformats.org/officeDocument/2006/relationships/image" Target="../media/image120.png"/><Relationship Id="rId160" Type="http://schemas.openxmlformats.org/officeDocument/2006/relationships/image" Target="../media/image185.png"/><Relationship Id="rId181" Type="http://schemas.openxmlformats.org/officeDocument/2006/relationships/image" Target="../media/image206.png"/><Relationship Id="rId216" Type="http://schemas.openxmlformats.org/officeDocument/2006/relationships/image" Target="../media/image241.png"/><Relationship Id="rId237" Type="http://schemas.openxmlformats.org/officeDocument/2006/relationships/image" Target="../media/image262.png"/><Relationship Id="rId258" Type="http://schemas.openxmlformats.org/officeDocument/2006/relationships/image" Target="../media/image283.png"/><Relationship Id="rId22" Type="http://schemas.openxmlformats.org/officeDocument/2006/relationships/image" Target="../media/image47.png"/><Relationship Id="rId43" Type="http://schemas.openxmlformats.org/officeDocument/2006/relationships/image" Target="../media/image68.png"/><Relationship Id="rId64" Type="http://schemas.openxmlformats.org/officeDocument/2006/relationships/image" Target="../media/image89.png"/><Relationship Id="rId118" Type="http://schemas.openxmlformats.org/officeDocument/2006/relationships/image" Target="../media/image143.png"/><Relationship Id="rId139" Type="http://schemas.openxmlformats.org/officeDocument/2006/relationships/image" Target="../media/image164.png"/><Relationship Id="rId85" Type="http://schemas.openxmlformats.org/officeDocument/2006/relationships/image" Target="../media/image110.png"/><Relationship Id="rId150" Type="http://schemas.openxmlformats.org/officeDocument/2006/relationships/image" Target="../media/image175.png"/><Relationship Id="rId171" Type="http://schemas.openxmlformats.org/officeDocument/2006/relationships/image" Target="../media/image196.png"/><Relationship Id="rId192" Type="http://schemas.openxmlformats.org/officeDocument/2006/relationships/image" Target="../media/image217.png"/><Relationship Id="rId206" Type="http://schemas.openxmlformats.org/officeDocument/2006/relationships/image" Target="../media/image231.png"/><Relationship Id="rId227" Type="http://schemas.openxmlformats.org/officeDocument/2006/relationships/image" Target="../media/image252.png"/><Relationship Id="rId248" Type="http://schemas.openxmlformats.org/officeDocument/2006/relationships/image" Target="../media/image273.png"/><Relationship Id="rId269" Type="http://schemas.openxmlformats.org/officeDocument/2006/relationships/image" Target="../media/image294.png"/><Relationship Id="rId12" Type="http://schemas.openxmlformats.org/officeDocument/2006/relationships/image" Target="../media/image37.png"/><Relationship Id="rId33" Type="http://schemas.openxmlformats.org/officeDocument/2006/relationships/image" Target="../media/image58.png"/><Relationship Id="rId108" Type="http://schemas.openxmlformats.org/officeDocument/2006/relationships/image" Target="../media/image133.png"/><Relationship Id="rId129" Type="http://schemas.openxmlformats.org/officeDocument/2006/relationships/image" Target="../media/image154.png"/><Relationship Id="rId54" Type="http://schemas.openxmlformats.org/officeDocument/2006/relationships/image" Target="../media/image79.png"/><Relationship Id="rId75" Type="http://schemas.openxmlformats.org/officeDocument/2006/relationships/image" Target="../media/image100.png"/><Relationship Id="rId96" Type="http://schemas.openxmlformats.org/officeDocument/2006/relationships/image" Target="../media/image121.png"/><Relationship Id="rId140" Type="http://schemas.openxmlformats.org/officeDocument/2006/relationships/image" Target="../media/image165.png"/><Relationship Id="rId161" Type="http://schemas.openxmlformats.org/officeDocument/2006/relationships/image" Target="../media/image186.png"/><Relationship Id="rId182" Type="http://schemas.openxmlformats.org/officeDocument/2006/relationships/image" Target="../media/image207.png"/><Relationship Id="rId217" Type="http://schemas.openxmlformats.org/officeDocument/2006/relationships/image" Target="../media/image242.png"/><Relationship Id="rId6" Type="http://schemas.openxmlformats.org/officeDocument/2006/relationships/image" Target="../media/image31.png"/><Relationship Id="rId238" Type="http://schemas.openxmlformats.org/officeDocument/2006/relationships/image" Target="../media/image263.png"/><Relationship Id="rId259" Type="http://schemas.openxmlformats.org/officeDocument/2006/relationships/image" Target="../media/image284.png"/><Relationship Id="rId23" Type="http://schemas.openxmlformats.org/officeDocument/2006/relationships/image" Target="../media/image48.png"/><Relationship Id="rId119" Type="http://schemas.openxmlformats.org/officeDocument/2006/relationships/image" Target="../media/image144.png"/><Relationship Id="rId270" Type="http://schemas.openxmlformats.org/officeDocument/2006/relationships/image" Target="../media/image295.png"/><Relationship Id="rId44" Type="http://schemas.openxmlformats.org/officeDocument/2006/relationships/image" Target="../media/image69.png"/><Relationship Id="rId65" Type="http://schemas.openxmlformats.org/officeDocument/2006/relationships/image" Target="../media/image90.png"/><Relationship Id="rId86" Type="http://schemas.openxmlformats.org/officeDocument/2006/relationships/image" Target="../media/image111.png"/><Relationship Id="rId130" Type="http://schemas.openxmlformats.org/officeDocument/2006/relationships/image" Target="../media/image155.png"/><Relationship Id="rId151" Type="http://schemas.openxmlformats.org/officeDocument/2006/relationships/image" Target="../media/image176.png"/><Relationship Id="rId172" Type="http://schemas.openxmlformats.org/officeDocument/2006/relationships/image" Target="../media/image197.png"/><Relationship Id="rId193" Type="http://schemas.openxmlformats.org/officeDocument/2006/relationships/image" Target="../media/image218.png"/><Relationship Id="rId207" Type="http://schemas.openxmlformats.org/officeDocument/2006/relationships/image" Target="../media/image232.png"/><Relationship Id="rId228" Type="http://schemas.openxmlformats.org/officeDocument/2006/relationships/image" Target="../media/image253.png"/><Relationship Id="rId249" Type="http://schemas.openxmlformats.org/officeDocument/2006/relationships/image" Target="../media/image274.png"/><Relationship Id="rId13" Type="http://schemas.openxmlformats.org/officeDocument/2006/relationships/image" Target="../media/image38.png"/><Relationship Id="rId109" Type="http://schemas.openxmlformats.org/officeDocument/2006/relationships/image" Target="../media/image134.png"/><Relationship Id="rId260" Type="http://schemas.openxmlformats.org/officeDocument/2006/relationships/image" Target="../media/image285.png"/><Relationship Id="rId34" Type="http://schemas.openxmlformats.org/officeDocument/2006/relationships/image" Target="../media/image59.png"/><Relationship Id="rId55" Type="http://schemas.openxmlformats.org/officeDocument/2006/relationships/image" Target="../media/image80.png"/><Relationship Id="rId76" Type="http://schemas.openxmlformats.org/officeDocument/2006/relationships/image" Target="../media/image101.png"/><Relationship Id="rId97" Type="http://schemas.openxmlformats.org/officeDocument/2006/relationships/image" Target="../media/image122.png"/><Relationship Id="rId120" Type="http://schemas.openxmlformats.org/officeDocument/2006/relationships/image" Target="../media/image145.png"/><Relationship Id="rId141" Type="http://schemas.openxmlformats.org/officeDocument/2006/relationships/image" Target="../media/image166.png"/><Relationship Id="rId7" Type="http://schemas.openxmlformats.org/officeDocument/2006/relationships/image" Target="../media/image32.png"/><Relationship Id="rId162" Type="http://schemas.openxmlformats.org/officeDocument/2006/relationships/image" Target="../media/image187.png"/><Relationship Id="rId183" Type="http://schemas.openxmlformats.org/officeDocument/2006/relationships/image" Target="../media/image208.png"/><Relationship Id="rId218" Type="http://schemas.openxmlformats.org/officeDocument/2006/relationships/image" Target="../media/image243.png"/><Relationship Id="rId239" Type="http://schemas.openxmlformats.org/officeDocument/2006/relationships/image" Target="../media/image264.png"/><Relationship Id="rId250" Type="http://schemas.openxmlformats.org/officeDocument/2006/relationships/image" Target="../media/image275.png"/><Relationship Id="rId271" Type="http://schemas.openxmlformats.org/officeDocument/2006/relationships/image" Target="../media/image296.png"/><Relationship Id="rId24" Type="http://schemas.openxmlformats.org/officeDocument/2006/relationships/image" Target="../media/image49.png"/><Relationship Id="rId45" Type="http://schemas.openxmlformats.org/officeDocument/2006/relationships/image" Target="../media/image70.png"/><Relationship Id="rId66" Type="http://schemas.openxmlformats.org/officeDocument/2006/relationships/image" Target="../media/image91.png"/><Relationship Id="rId87" Type="http://schemas.openxmlformats.org/officeDocument/2006/relationships/image" Target="../media/image112.png"/><Relationship Id="rId110" Type="http://schemas.openxmlformats.org/officeDocument/2006/relationships/image" Target="../media/image135.png"/><Relationship Id="rId131" Type="http://schemas.openxmlformats.org/officeDocument/2006/relationships/image" Target="../media/image156.png"/><Relationship Id="rId152" Type="http://schemas.openxmlformats.org/officeDocument/2006/relationships/image" Target="../media/image177.png"/><Relationship Id="rId173" Type="http://schemas.openxmlformats.org/officeDocument/2006/relationships/image" Target="../media/image198.png"/><Relationship Id="rId194" Type="http://schemas.openxmlformats.org/officeDocument/2006/relationships/image" Target="../media/image219.png"/><Relationship Id="rId208" Type="http://schemas.openxmlformats.org/officeDocument/2006/relationships/image" Target="../media/image233.png"/><Relationship Id="rId229" Type="http://schemas.openxmlformats.org/officeDocument/2006/relationships/image" Target="../media/image254.png"/><Relationship Id="rId240" Type="http://schemas.openxmlformats.org/officeDocument/2006/relationships/image" Target="../media/image265.png"/><Relationship Id="rId261" Type="http://schemas.openxmlformats.org/officeDocument/2006/relationships/image" Target="../media/image286.png"/><Relationship Id="rId14" Type="http://schemas.openxmlformats.org/officeDocument/2006/relationships/image" Target="../media/image39.png"/><Relationship Id="rId35" Type="http://schemas.openxmlformats.org/officeDocument/2006/relationships/image" Target="../media/image60.png"/><Relationship Id="rId56" Type="http://schemas.openxmlformats.org/officeDocument/2006/relationships/image" Target="../media/image81.png"/><Relationship Id="rId77" Type="http://schemas.openxmlformats.org/officeDocument/2006/relationships/image" Target="../media/image102.png"/><Relationship Id="rId100" Type="http://schemas.openxmlformats.org/officeDocument/2006/relationships/image" Target="../media/image125.png"/><Relationship Id="rId8" Type="http://schemas.openxmlformats.org/officeDocument/2006/relationships/image" Target="../media/image33.png"/><Relationship Id="rId98" Type="http://schemas.openxmlformats.org/officeDocument/2006/relationships/image" Target="../media/image123.png"/><Relationship Id="rId121" Type="http://schemas.openxmlformats.org/officeDocument/2006/relationships/image" Target="../media/image146.png"/><Relationship Id="rId142" Type="http://schemas.openxmlformats.org/officeDocument/2006/relationships/image" Target="../media/image167.png"/><Relationship Id="rId163" Type="http://schemas.openxmlformats.org/officeDocument/2006/relationships/image" Target="../media/image188.png"/><Relationship Id="rId184" Type="http://schemas.openxmlformats.org/officeDocument/2006/relationships/image" Target="../media/image209.png"/><Relationship Id="rId219" Type="http://schemas.openxmlformats.org/officeDocument/2006/relationships/image" Target="../media/image244.png"/><Relationship Id="rId230" Type="http://schemas.openxmlformats.org/officeDocument/2006/relationships/image" Target="../media/image255.png"/><Relationship Id="rId251" Type="http://schemas.openxmlformats.org/officeDocument/2006/relationships/image" Target="../media/image276.png"/><Relationship Id="rId25" Type="http://schemas.openxmlformats.org/officeDocument/2006/relationships/image" Target="../media/image50.png"/><Relationship Id="rId46" Type="http://schemas.openxmlformats.org/officeDocument/2006/relationships/image" Target="../media/image71.png"/><Relationship Id="rId67" Type="http://schemas.openxmlformats.org/officeDocument/2006/relationships/image" Target="../media/image92.png"/><Relationship Id="rId272" Type="http://schemas.openxmlformats.org/officeDocument/2006/relationships/image" Target="../media/image297.png"/><Relationship Id="rId88" Type="http://schemas.openxmlformats.org/officeDocument/2006/relationships/image" Target="../media/image113.png"/><Relationship Id="rId111" Type="http://schemas.openxmlformats.org/officeDocument/2006/relationships/image" Target="../media/image136.png"/><Relationship Id="rId132" Type="http://schemas.openxmlformats.org/officeDocument/2006/relationships/image" Target="../media/image157.png"/><Relationship Id="rId153" Type="http://schemas.openxmlformats.org/officeDocument/2006/relationships/image" Target="../media/image178.png"/><Relationship Id="rId174" Type="http://schemas.openxmlformats.org/officeDocument/2006/relationships/image" Target="../media/image199.png"/><Relationship Id="rId195" Type="http://schemas.openxmlformats.org/officeDocument/2006/relationships/image" Target="../media/image220.png"/><Relationship Id="rId209" Type="http://schemas.openxmlformats.org/officeDocument/2006/relationships/image" Target="../media/image234.png"/><Relationship Id="rId220" Type="http://schemas.openxmlformats.org/officeDocument/2006/relationships/image" Target="../media/image245.png"/><Relationship Id="rId241" Type="http://schemas.openxmlformats.org/officeDocument/2006/relationships/image" Target="../media/image266.png"/><Relationship Id="rId15" Type="http://schemas.openxmlformats.org/officeDocument/2006/relationships/image" Target="../media/image40.png"/><Relationship Id="rId36" Type="http://schemas.openxmlformats.org/officeDocument/2006/relationships/image" Target="../media/image61.png"/><Relationship Id="rId57" Type="http://schemas.openxmlformats.org/officeDocument/2006/relationships/image" Target="../media/image82.png"/><Relationship Id="rId262" Type="http://schemas.openxmlformats.org/officeDocument/2006/relationships/image" Target="../media/image287.png"/><Relationship Id="rId78" Type="http://schemas.openxmlformats.org/officeDocument/2006/relationships/image" Target="../media/image103.png"/><Relationship Id="rId99" Type="http://schemas.openxmlformats.org/officeDocument/2006/relationships/image" Target="../media/image124.png"/><Relationship Id="rId101" Type="http://schemas.openxmlformats.org/officeDocument/2006/relationships/image" Target="../media/image126.png"/><Relationship Id="rId122" Type="http://schemas.openxmlformats.org/officeDocument/2006/relationships/image" Target="../media/image147.png"/><Relationship Id="rId143" Type="http://schemas.openxmlformats.org/officeDocument/2006/relationships/image" Target="../media/image168.png"/><Relationship Id="rId164" Type="http://schemas.openxmlformats.org/officeDocument/2006/relationships/image" Target="../media/image189.png"/><Relationship Id="rId185" Type="http://schemas.openxmlformats.org/officeDocument/2006/relationships/image" Target="../media/image210.png"/><Relationship Id="rId9" Type="http://schemas.openxmlformats.org/officeDocument/2006/relationships/image" Target="../media/image34.png"/><Relationship Id="rId210" Type="http://schemas.openxmlformats.org/officeDocument/2006/relationships/image" Target="../media/image235.png"/><Relationship Id="rId26" Type="http://schemas.openxmlformats.org/officeDocument/2006/relationships/image" Target="../media/image51.png"/><Relationship Id="rId231" Type="http://schemas.openxmlformats.org/officeDocument/2006/relationships/image" Target="../media/image256.png"/><Relationship Id="rId252" Type="http://schemas.openxmlformats.org/officeDocument/2006/relationships/image" Target="../media/image277.png"/><Relationship Id="rId273" Type="http://schemas.openxmlformats.org/officeDocument/2006/relationships/image" Target="../media/image298.png"/><Relationship Id="rId47" Type="http://schemas.openxmlformats.org/officeDocument/2006/relationships/image" Target="../media/image72.png"/><Relationship Id="rId68" Type="http://schemas.openxmlformats.org/officeDocument/2006/relationships/image" Target="../media/image93.png"/><Relationship Id="rId89" Type="http://schemas.openxmlformats.org/officeDocument/2006/relationships/image" Target="../media/image114.png"/><Relationship Id="rId112" Type="http://schemas.openxmlformats.org/officeDocument/2006/relationships/image" Target="../media/image137.png"/><Relationship Id="rId133" Type="http://schemas.openxmlformats.org/officeDocument/2006/relationships/image" Target="../media/image158.png"/><Relationship Id="rId154" Type="http://schemas.openxmlformats.org/officeDocument/2006/relationships/image" Target="../media/image179.png"/><Relationship Id="rId175" Type="http://schemas.openxmlformats.org/officeDocument/2006/relationships/image" Target="../media/image200.png"/><Relationship Id="rId196" Type="http://schemas.openxmlformats.org/officeDocument/2006/relationships/image" Target="../media/image221.png"/><Relationship Id="rId200" Type="http://schemas.openxmlformats.org/officeDocument/2006/relationships/image" Target="../media/image225.png"/><Relationship Id="rId16" Type="http://schemas.openxmlformats.org/officeDocument/2006/relationships/image" Target="../media/image41.png"/><Relationship Id="rId221" Type="http://schemas.openxmlformats.org/officeDocument/2006/relationships/image" Target="../media/image246.png"/><Relationship Id="rId242" Type="http://schemas.openxmlformats.org/officeDocument/2006/relationships/image" Target="../media/image267.png"/><Relationship Id="rId263" Type="http://schemas.openxmlformats.org/officeDocument/2006/relationships/image" Target="../media/image288.png"/><Relationship Id="rId37" Type="http://schemas.openxmlformats.org/officeDocument/2006/relationships/image" Target="../media/image62.png"/><Relationship Id="rId58" Type="http://schemas.openxmlformats.org/officeDocument/2006/relationships/image" Target="../media/image83.png"/><Relationship Id="rId79" Type="http://schemas.openxmlformats.org/officeDocument/2006/relationships/image" Target="../media/image104.png"/><Relationship Id="rId102" Type="http://schemas.openxmlformats.org/officeDocument/2006/relationships/image" Target="../media/image127.png"/><Relationship Id="rId123" Type="http://schemas.openxmlformats.org/officeDocument/2006/relationships/image" Target="../media/image148.png"/><Relationship Id="rId144" Type="http://schemas.openxmlformats.org/officeDocument/2006/relationships/image" Target="../media/image169.png"/><Relationship Id="rId90" Type="http://schemas.openxmlformats.org/officeDocument/2006/relationships/image" Target="../media/image115.png"/><Relationship Id="rId165" Type="http://schemas.openxmlformats.org/officeDocument/2006/relationships/image" Target="../media/image190.png"/><Relationship Id="rId186" Type="http://schemas.openxmlformats.org/officeDocument/2006/relationships/image" Target="../media/image211.png"/><Relationship Id="rId211" Type="http://schemas.openxmlformats.org/officeDocument/2006/relationships/image" Target="../media/image236.png"/><Relationship Id="rId232" Type="http://schemas.openxmlformats.org/officeDocument/2006/relationships/image" Target="../media/image257.png"/><Relationship Id="rId253" Type="http://schemas.openxmlformats.org/officeDocument/2006/relationships/image" Target="../media/image278.png"/><Relationship Id="rId27" Type="http://schemas.openxmlformats.org/officeDocument/2006/relationships/image" Target="../media/image52.png"/><Relationship Id="rId48" Type="http://schemas.openxmlformats.org/officeDocument/2006/relationships/image" Target="../media/image73.png"/><Relationship Id="rId69" Type="http://schemas.openxmlformats.org/officeDocument/2006/relationships/image" Target="../media/image94.png"/><Relationship Id="rId113" Type="http://schemas.openxmlformats.org/officeDocument/2006/relationships/image" Target="../media/image138.png"/><Relationship Id="rId134" Type="http://schemas.openxmlformats.org/officeDocument/2006/relationships/image" Target="../media/image159.png"/><Relationship Id="rId80" Type="http://schemas.openxmlformats.org/officeDocument/2006/relationships/image" Target="../media/image105.png"/><Relationship Id="rId155" Type="http://schemas.openxmlformats.org/officeDocument/2006/relationships/image" Target="../media/image180.png"/><Relationship Id="rId176" Type="http://schemas.openxmlformats.org/officeDocument/2006/relationships/image" Target="../media/image201.png"/><Relationship Id="rId197" Type="http://schemas.openxmlformats.org/officeDocument/2006/relationships/image" Target="../media/image222.png"/><Relationship Id="rId201" Type="http://schemas.openxmlformats.org/officeDocument/2006/relationships/image" Target="../media/image226.png"/><Relationship Id="rId222" Type="http://schemas.openxmlformats.org/officeDocument/2006/relationships/image" Target="../media/image247.png"/><Relationship Id="rId243" Type="http://schemas.openxmlformats.org/officeDocument/2006/relationships/image" Target="../media/image268.png"/><Relationship Id="rId264" Type="http://schemas.openxmlformats.org/officeDocument/2006/relationships/image" Target="../media/image289.png"/><Relationship Id="rId17" Type="http://schemas.openxmlformats.org/officeDocument/2006/relationships/image" Target="../media/image42.png"/><Relationship Id="rId38" Type="http://schemas.openxmlformats.org/officeDocument/2006/relationships/image" Target="../media/image63.png"/><Relationship Id="rId59" Type="http://schemas.openxmlformats.org/officeDocument/2006/relationships/image" Target="../media/image84.png"/><Relationship Id="rId103" Type="http://schemas.openxmlformats.org/officeDocument/2006/relationships/image" Target="../media/image128.png"/><Relationship Id="rId124" Type="http://schemas.openxmlformats.org/officeDocument/2006/relationships/image" Target="../media/image149.png"/><Relationship Id="rId70" Type="http://schemas.openxmlformats.org/officeDocument/2006/relationships/image" Target="../media/image95.png"/><Relationship Id="rId91" Type="http://schemas.openxmlformats.org/officeDocument/2006/relationships/image" Target="../media/image116.png"/><Relationship Id="rId145" Type="http://schemas.openxmlformats.org/officeDocument/2006/relationships/image" Target="../media/image170.png"/><Relationship Id="rId166" Type="http://schemas.openxmlformats.org/officeDocument/2006/relationships/image" Target="../media/image191.png"/><Relationship Id="rId187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37.png"/><Relationship Id="rId233" Type="http://schemas.openxmlformats.org/officeDocument/2006/relationships/image" Target="../media/image258.png"/><Relationship Id="rId254" Type="http://schemas.openxmlformats.org/officeDocument/2006/relationships/image" Target="../media/image279.png"/><Relationship Id="rId28" Type="http://schemas.openxmlformats.org/officeDocument/2006/relationships/image" Target="../media/image53.png"/><Relationship Id="rId49" Type="http://schemas.openxmlformats.org/officeDocument/2006/relationships/image" Target="../media/image74.png"/><Relationship Id="rId114" Type="http://schemas.openxmlformats.org/officeDocument/2006/relationships/image" Target="../media/image139.png"/><Relationship Id="rId60" Type="http://schemas.openxmlformats.org/officeDocument/2006/relationships/image" Target="../media/image85.png"/><Relationship Id="rId81" Type="http://schemas.openxmlformats.org/officeDocument/2006/relationships/image" Target="../media/image106.png"/><Relationship Id="rId135" Type="http://schemas.openxmlformats.org/officeDocument/2006/relationships/image" Target="../media/image160.png"/><Relationship Id="rId156" Type="http://schemas.openxmlformats.org/officeDocument/2006/relationships/image" Target="../media/image181.png"/><Relationship Id="rId177" Type="http://schemas.openxmlformats.org/officeDocument/2006/relationships/image" Target="../media/image202.png"/><Relationship Id="rId198" Type="http://schemas.openxmlformats.org/officeDocument/2006/relationships/image" Target="../media/image223.png"/><Relationship Id="rId202" Type="http://schemas.openxmlformats.org/officeDocument/2006/relationships/image" Target="../media/image227.png"/><Relationship Id="rId223" Type="http://schemas.openxmlformats.org/officeDocument/2006/relationships/image" Target="../media/image248.png"/><Relationship Id="rId244" Type="http://schemas.openxmlformats.org/officeDocument/2006/relationships/image" Target="../media/image269.png"/><Relationship Id="rId18" Type="http://schemas.openxmlformats.org/officeDocument/2006/relationships/image" Target="../media/image43.png"/><Relationship Id="rId39" Type="http://schemas.openxmlformats.org/officeDocument/2006/relationships/image" Target="../media/image64.png"/><Relationship Id="rId265" Type="http://schemas.openxmlformats.org/officeDocument/2006/relationships/image" Target="../media/image290.png"/><Relationship Id="rId50" Type="http://schemas.openxmlformats.org/officeDocument/2006/relationships/image" Target="../media/image75.png"/><Relationship Id="rId104" Type="http://schemas.openxmlformats.org/officeDocument/2006/relationships/image" Target="../media/image129.png"/><Relationship Id="rId125" Type="http://schemas.openxmlformats.org/officeDocument/2006/relationships/image" Target="../media/image150.png"/><Relationship Id="rId146" Type="http://schemas.openxmlformats.org/officeDocument/2006/relationships/image" Target="../media/image171.png"/><Relationship Id="rId167" Type="http://schemas.openxmlformats.org/officeDocument/2006/relationships/image" Target="../media/image192.png"/><Relationship Id="rId188" Type="http://schemas.openxmlformats.org/officeDocument/2006/relationships/image" Target="../media/image213.png"/><Relationship Id="rId71" Type="http://schemas.openxmlformats.org/officeDocument/2006/relationships/image" Target="../media/image96.png"/><Relationship Id="rId92" Type="http://schemas.openxmlformats.org/officeDocument/2006/relationships/image" Target="../media/image117.png"/><Relationship Id="rId213" Type="http://schemas.openxmlformats.org/officeDocument/2006/relationships/image" Target="../media/image238.png"/><Relationship Id="rId234" Type="http://schemas.openxmlformats.org/officeDocument/2006/relationships/image" Target="../media/image259.png"/><Relationship Id="rId2" Type="http://schemas.openxmlformats.org/officeDocument/2006/relationships/image" Target="../media/image27.png"/><Relationship Id="rId29" Type="http://schemas.openxmlformats.org/officeDocument/2006/relationships/image" Target="../media/image54.png"/><Relationship Id="rId255" Type="http://schemas.openxmlformats.org/officeDocument/2006/relationships/image" Target="../media/image280.png"/><Relationship Id="rId40" Type="http://schemas.openxmlformats.org/officeDocument/2006/relationships/image" Target="../media/image65.png"/><Relationship Id="rId115" Type="http://schemas.openxmlformats.org/officeDocument/2006/relationships/image" Target="../media/image140.png"/><Relationship Id="rId136" Type="http://schemas.openxmlformats.org/officeDocument/2006/relationships/image" Target="../media/image161.png"/><Relationship Id="rId157" Type="http://schemas.openxmlformats.org/officeDocument/2006/relationships/image" Target="../media/image182.png"/><Relationship Id="rId178" Type="http://schemas.openxmlformats.org/officeDocument/2006/relationships/image" Target="../media/image203.png"/><Relationship Id="rId61" Type="http://schemas.openxmlformats.org/officeDocument/2006/relationships/image" Target="../media/image86.png"/><Relationship Id="rId82" Type="http://schemas.openxmlformats.org/officeDocument/2006/relationships/image" Target="../media/image107.png"/><Relationship Id="rId199" Type="http://schemas.openxmlformats.org/officeDocument/2006/relationships/image" Target="../media/image224.png"/><Relationship Id="rId203" Type="http://schemas.openxmlformats.org/officeDocument/2006/relationships/image" Target="../media/image228.png"/><Relationship Id="rId19" Type="http://schemas.openxmlformats.org/officeDocument/2006/relationships/image" Target="../media/image44.png"/><Relationship Id="rId224" Type="http://schemas.openxmlformats.org/officeDocument/2006/relationships/image" Target="../media/image249.png"/><Relationship Id="rId245" Type="http://schemas.openxmlformats.org/officeDocument/2006/relationships/image" Target="../media/image270.png"/><Relationship Id="rId266" Type="http://schemas.openxmlformats.org/officeDocument/2006/relationships/image" Target="../media/image291.png"/><Relationship Id="rId30" Type="http://schemas.openxmlformats.org/officeDocument/2006/relationships/image" Target="../media/image55.png"/><Relationship Id="rId105" Type="http://schemas.openxmlformats.org/officeDocument/2006/relationships/image" Target="../media/image130.png"/><Relationship Id="rId126" Type="http://schemas.openxmlformats.org/officeDocument/2006/relationships/image" Target="../media/image151.png"/><Relationship Id="rId147" Type="http://schemas.openxmlformats.org/officeDocument/2006/relationships/image" Target="../media/image172.png"/><Relationship Id="rId168" Type="http://schemas.openxmlformats.org/officeDocument/2006/relationships/image" Target="../media/image193.png"/><Relationship Id="rId51" Type="http://schemas.openxmlformats.org/officeDocument/2006/relationships/image" Target="../media/image76.png"/><Relationship Id="rId72" Type="http://schemas.openxmlformats.org/officeDocument/2006/relationships/image" Target="../media/image97.png"/><Relationship Id="rId93" Type="http://schemas.openxmlformats.org/officeDocument/2006/relationships/image" Target="../media/image118.png"/><Relationship Id="rId189" Type="http://schemas.openxmlformats.org/officeDocument/2006/relationships/image" Target="../media/image214.png"/><Relationship Id="rId3" Type="http://schemas.openxmlformats.org/officeDocument/2006/relationships/image" Target="../media/image28.png"/><Relationship Id="rId214" Type="http://schemas.openxmlformats.org/officeDocument/2006/relationships/image" Target="../media/image239.png"/><Relationship Id="rId235" Type="http://schemas.openxmlformats.org/officeDocument/2006/relationships/image" Target="../media/image260.png"/><Relationship Id="rId256" Type="http://schemas.openxmlformats.org/officeDocument/2006/relationships/image" Target="../media/image281.png"/><Relationship Id="rId116" Type="http://schemas.openxmlformats.org/officeDocument/2006/relationships/image" Target="../media/image141.png"/><Relationship Id="rId137" Type="http://schemas.openxmlformats.org/officeDocument/2006/relationships/image" Target="../media/image162.png"/><Relationship Id="rId158" Type="http://schemas.openxmlformats.org/officeDocument/2006/relationships/image" Target="../media/image183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Relationship Id="rId62" Type="http://schemas.openxmlformats.org/officeDocument/2006/relationships/image" Target="../media/image87.png"/><Relationship Id="rId83" Type="http://schemas.openxmlformats.org/officeDocument/2006/relationships/image" Target="../media/image108.png"/><Relationship Id="rId179" Type="http://schemas.openxmlformats.org/officeDocument/2006/relationships/image" Target="../media/image204.png"/><Relationship Id="rId190" Type="http://schemas.openxmlformats.org/officeDocument/2006/relationships/image" Target="../media/image215.png"/><Relationship Id="rId204" Type="http://schemas.openxmlformats.org/officeDocument/2006/relationships/image" Target="../media/image229.png"/><Relationship Id="rId225" Type="http://schemas.openxmlformats.org/officeDocument/2006/relationships/image" Target="../media/image250.png"/><Relationship Id="rId246" Type="http://schemas.openxmlformats.org/officeDocument/2006/relationships/image" Target="../media/image271.png"/><Relationship Id="rId267" Type="http://schemas.openxmlformats.org/officeDocument/2006/relationships/image" Target="../media/image292.png"/><Relationship Id="rId106" Type="http://schemas.openxmlformats.org/officeDocument/2006/relationships/image" Target="../media/image131.png"/><Relationship Id="rId127" Type="http://schemas.openxmlformats.org/officeDocument/2006/relationships/image" Target="../media/image152.png"/><Relationship Id="rId10" Type="http://schemas.openxmlformats.org/officeDocument/2006/relationships/image" Target="../media/image35.png"/><Relationship Id="rId31" Type="http://schemas.openxmlformats.org/officeDocument/2006/relationships/image" Target="../media/image56.png"/><Relationship Id="rId52" Type="http://schemas.openxmlformats.org/officeDocument/2006/relationships/image" Target="../media/image77.png"/><Relationship Id="rId73" Type="http://schemas.openxmlformats.org/officeDocument/2006/relationships/image" Target="../media/image98.png"/><Relationship Id="rId94" Type="http://schemas.openxmlformats.org/officeDocument/2006/relationships/image" Target="../media/image119.png"/><Relationship Id="rId148" Type="http://schemas.openxmlformats.org/officeDocument/2006/relationships/image" Target="../media/image173.png"/><Relationship Id="rId169" Type="http://schemas.openxmlformats.org/officeDocument/2006/relationships/image" Target="../media/image194.png"/><Relationship Id="rId4" Type="http://schemas.openxmlformats.org/officeDocument/2006/relationships/image" Target="../media/image29.png"/><Relationship Id="rId180" Type="http://schemas.openxmlformats.org/officeDocument/2006/relationships/image" Target="../media/image205.png"/><Relationship Id="rId215" Type="http://schemas.openxmlformats.org/officeDocument/2006/relationships/image" Target="../media/image240.png"/><Relationship Id="rId236" Type="http://schemas.openxmlformats.org/officeDocument/2006/relationships/image" Target="../media/image261.png"/><Relationship Id="rId257" Type="http://schemas.openxmlformats.org/officeDocument/2006/relationships/image" Target="../media/image282.png"/><Relationship Id="rId42" Type="http://schemas.openxmlformats.org/officeDocument/2006/relationships/image" Target="../media/image67.png"/><Relationship Id="rId84" Type="http://schemas.openxmlformats.org/officeDocument/2006/relationships/image" Target="../media/image109.png"/><Relationship Id="rId138" Type="http://schemas.openxmlformats.org/officeDocument/2006/relationships/image" Target="../media/image163.png"/><Relationship Id="rId191" Type="http://schemas.openxmlformats.org/officeDocument/2006/relationships/image" Target="../media/image216.png"/><Relationship Id="rId205" Type="http://schemas.openxmlformats.org/officeDocument/2006/relationships/image" Target="../media/image230.png"/><Relationship Id="rId247" Type="http://schemas.openxmlformats.org/officeDocument/2006/relationships/image" Target="../media/image272.png"/><Relationship Id="rId107" Type="http://schemas.openxmlformats.org/officeDocument/2006/relationships/image" Target="../media/image132.png"/><Relationship Id="rId11" Type="http://schemas.openxmlformats.org/officeDocument/2006/relationships/image" Target="../media/image36.png"/><Relationship Id="rId53" Type="http://schemas.openxmlformats.org/officeDocument/2006/relationships/image" Target="../media/image78.png"/><Relationship Id="rId149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5.jpg"/><Relationship Id="rId4" Type="http://schemas.openxmlformats.org/officeDocument/2006/relationships/image" Target="../media/image30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343357"/>
            <a:ext cx="5941187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/>
              <a:t>경영경제데이터분석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1396364" y="1381760"/>
            <a:ext cx="6332855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5"/>
              </a:spcBef>
            </a:pPr>
            <a:r>
              <a:rPr sz="4000" b="1" spc="30" dirty="0">
                <a:solidFill>
                  <a:srgbClr val="FFFFFF"/>
                </a:solidFill>
                <a:latin typeface="Noto Sans CJK HK"/>
                <a:cs typeface="Noto Sans CJK HK"/>
              </a:rPr>
              <a:t>RDD</a:t>
            </a:r>
            <a:endParaRPr sz="4000" dirty="0">
              <a:latin typeface="Noto Sans CJK HK"/>
              <a:cs typeface="Noto Sans CJK HK"/>
            </a:endParaRPr>
          </a:p>
          <a:p>
            <a:pPr marL="12700" marR="5080" algn="ctr">
              <a:lnSpc>
                <a:spcPct val="100000"/>
              </a:lnSpc>
              <a:tabLst>
                <a:tab pos="3070225" algn="l"/>
              </a:tabLst>
            </a:pPr>
            <a:r>
              <a:rPr sz="4000" b="1" spc="-10" dirty="0">
                <a:solidFill>
                  <a:srgbClr val="FFFFFF"/>
                </a:solidFill>
                <a:latin typeface="Noto Sans CJK HK"/>
                <a:cs typeface="Noto Sans CJK HK"/>
              </a:rPr>
              <a:t>(Regression</a:t>
            </a:r>
            <a:r>
              <a:rPr sz="4000" b="1" dirty="0">
                <a:solidFill>
                  <a:srgbClr val="FFFFFF"/>
                </a:solidFill>
                <a:latin typeface="Noto Sans CJK HK"/>
                <a:cs typeface="Noto Sans CJK HK"/>
              </a:rPr>
              <a:t>	</a:t>
            </a:r>
            <a:r>
              <a:rPr sz="4000" b="1" spc="-75" dirty="0">
                <a:solidFill>
                  <a:srgbClr val="FFFFFF"/>
                </a:solidFill>
                <a:latin typeface="Noto Sans CJK HK"/>
                <a:cs typeface="Noto Sans CJK HK"/>
              </a:rPr>
              <a:t>Discontinuity </a:t>
            </a:r>
            <a:r>
              <a:rPr sz="4000" b="1" spc="-10" dirty="0">
                <a:solidFill>
                  <a:srgbClr val="FFFFFF"/>
                </a:solidFill>
                <a:latin typeface="Noto Sans CJK HK"/>
                <a:cs typeface="Noto Sans CJK HK"/>
              </a:rPr>
              <a:t>Design)</a:t>
            </a:r>
            <a:endParaRPr sz="4000" dirty="0">
              <a:latin typeface="Noto Sans CJK HK"/>
              <a:cs typeface="Noto Sans CJK HK"/>
            </a:endParaRPr>
          </a:p>
          <a:p>
            <a:pPr marL="9525" algn="ctr">
              <a:lnSpc>
                <a:spcPct val="100000"/>
              </a:lnSpc>
              <a:tabLst>
                <a:tab pos="412115" algn="l"/>
                <a:tab pos="1617980" algn="l"/>
              </a:tabLst>
            </a:pPr>
            <a:r>
              <a:rPr sz="4000" b="1" spc="125" dirty="0">
                <a:solidFill>
                  <a:srgbClr val="FFFFFF"/>
                </a:solidFill>
                <a:latin typeface="Noto Sans CJK HK"/>
                <a:cs typeface="Noto Sans CJK HK"/>
              </a:rPr>
              <a:t>-</a:t>
            </a:r>
            <a:r>
              <a:rPr sz="4000" b="1" dirty="0">
                <a:solidFill>
                  <a:srgbClr val="FFFFFF"/>
                </a:solidFill>
                <a:latin typeface="Noto Sans CJK HK"/>
                <a:cs typeface="Noto Sans CJK HK"/>
              </a:rPr>
              <a:t>	</a:t>
            </a:r>
            <a:r>
              <a:rPr sz="4000" b="1" spc="-20" dirty="0">
                <a:solidFill>
                  <a:srgbClr val="FFFFFF"/>
                </a:solidFill>
                <a:latin typeface="Noto Sans CJK HK"/>
                <a:cs typeface="Noto Sans CJK HK"/>
              </a:rPr>
              <a:t>part</a:t>
            </a:r>
            <a:r>
              <a:rPr sz="4000" b="1" dirty="0">
                <a:solidFill>
                  <a:srgbClr val="FFFFFF"/>
                </a:solidFill>
                <a:latin typeface="Noto Sans CJK HK"/>
                <a:cs typeface="Noto Sans CJK HK"/>
              </a:rPr>
              <a:t>	</a:t>
            </a:r>
            <a:r>
              <a:rPr sz="4000" b="1" spc="-60" dirty="0">
                <a:solidFill>
                  <a:srgbClr val="FFFFFF"/>
                </a:solidFill>
                <a:latin typeface="Noto Sans CJK HK"/>
                <a:cs typeface="Noto Sans CJK HK"/>
              </a:rPr>
              <a:t>1</a:t>
            </a:r>
            <a:endParaRPr sz="4000" dirty="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  <a:tabLst>
                <a:tab pos="532130" algn="l"/>
                <a:tab pos="1059815" algn="l"/>
              </a:tabLst>
            </a:pPr>
            <a:r>
              <a:rPr sz="3000" b="1" spc="170" dirty="0">
                <a:solidFill>
                  <a:srgbClr val="454546"/>
                </a:solidFill>
                <a:latin typeface="Noto Sans CJK HK"/>
                <a:cs typeface="Noto Sans CJK HK"/>
              </a:rPr>
              <a:t>최</a:t>
            </a:r>
            <a:r>
              <a:rPr sz="3000" b="1" dirty="0">
                <a:solidFill>
                  <a:srgbClr val="454546"/>
                </a:solidFill>
                <a:latin typeface="Noto Sans CJK HK"/>
                <a:cs typeface="Noto Sans CJK HK"/>
              </a:rPr>
              <a:t>	</a:t>
            </a:r>
            <a:r>
              <a:rPr sz="3000" b="1" spc="170" dirty="0">
                <a:solidFill>
                  <a:srgbClr val="454546"/>
                </a:solidFill>
                <a:latin typeface="Noto Sans CJK HK"/>
                <a:cs typeface="Noto Sans CJK HK"/>
              </a:rPr>
              <a:t>현</a:t>
            </a:r>
            <a:r>
              <a:rPr sz="3000" b="1" dirty="0">
                <a:solidFill>
                  <a:srgbClr val="454546"/>
                </a:solidFill>
                <a:latin typeface="Noto Sans CJK HK"/>
                <a:cs typeface="Noto Sans CJK HK"/>
              </a:rPr>
              <a:t>	</a:t>
            </a:r>
            <a:r>
              <a:rPr sz="3000" b="1" spc="170" dirty="0">
                <a:solidFill>
                  <a:srgbClr val="454546"/>
                </a:solidFill>
                <a:latin typeface="Noto Sans CJK HK"/>
                <a:cs typeface="Noto Sans CJK HK"/>
              </a:rPr>
              <a:t>홍</a:t>
            </a:r>
            <a:endParaRPr sz="3000">
              <a:latin typeface="Noto Sans CJK HK"/>
              <a:cs typeface="Noto Sans CJK HK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-50" dirty="0">
                <a:solidFill>
                  <a:srgbClr val="454546"/>
                </a:solidFill>
                <a:latin typeface="Noto Sans CJK HK"/>
                <a:cs typeface="Noto Sans CJK HK"/>
                <a:hlinkClick r:id="rId2"/>
              </a:rPr>
              <a:t>(hongchoi@khu.ac.kr)</a:t>
            </a:r>
            <a:endParaRPr sz="30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06434" cy="145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별점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부여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방식에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따른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효과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연구에서는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각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레스토랑의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저녁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7시</a:t>
            </a:r>
            <a:r>
              <a:rPr sz="18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예약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가능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여부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를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조사한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후,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주요</a:t>
            </a:r>
            <a:endParaRPr sz="1800">
              <a:latin typeface="Noto Sans CJK HK"/>
              <a:cs typeface="Noto Sans CJK HK"/>
            </a:endParaRPr>
          </a:p>
          <a:p>
            <a:pPr marL="563880">
              <a:lnSpc>
                <a:spcPct val="100000"/>
              </a:lnSpc>
              <a:spcBef>
                <a:spcPts val="219"/>
              </a:spcBef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반올림</a:t>
            </a:r>
            <a:r>
              <a:rPr sz="18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컷오프(3.25,</a:t>
            </a:r>
            <a:r>
              <a:rPr sz="18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3.75</a:t>
            </a:r>
            <a:r>
              <a:rPr sz="18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등)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기준으로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아래와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같은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그래프를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제시하였음</a:t>
            </a:r>
            <a:endParaRPr sz="1800">
              <a:latin typeface="UKIJ CJK"/>
              <a:cs typeface="UKIJ CJ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669" y="3162157"/>
            <a:ext cx="3181766" cy="2356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882" y="3086669"/>
            <a:ext cx="3162085" cy="24744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6311" y="5946444"/>
            <a:ext cx="552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위</a:t>
            </a:r>
            <a:r>
              <a:rPr sz="1600" b="1" spc="13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그래프에</a:t>
            </a:r>
            <a:r>
              <a:rPr sz="1600" b="1" spc="1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회귀선(regression</a:t>
            </a:r>
            <a:r>
              <a:rPr sz="1600" b="1" spc="17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line)을</a:t>
            </a:r>
            <a:r>
              <a:rPr sz="1600" b="1" spc="1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그린다고</a:t>
            </a:r>
            <a:r>
              <a:rPr sz="16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105" dirty="0">
                <a:solidFill>
                  <a:srgbClr val="EB2C2F"/>
                </a:solidFill>
                <a:latin typeface="Noto Sans CJK HK"/>
                <a:cs typeface="Noto Sans CJK HK"/>
              </a:rPr>
              <a:t>생각해보자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646426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EB2C2F"/>
                </a:solidFill>
                <a:latin typeface="Noto Sans CJK HK"/>
                <a:cs typeface="Noto Sans CJK HK"/>
              </a:rPr>
              <a:t>3.25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59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EB2C2F"/>
                </a:solidFill>
                <a:latin typeface="Noto Sans CJK HK"/>
                <a:cs typeface="Noto Sans CJK HK"/>
              </a:rPr>
              <a:t>3.75</a:t>
            </a:r>
            <a:endParaRPr sz="1600">
              <a:latin typeface="Noto Sans CJK HK"/>
              <a:cs typeface="Noto Sans CJK H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597EB56-161E-CDE5-9B3F-D10FE4BF21C7}"/>
                  </a:ext>
                </a:extLst>
              </p14:cNvPr>
              <p14:cNvContentPartPr/>
              <p14:nvPr/>
            </p14:nvContentPartPr>
            <p14:xfrm>
              <a:off x="1564908" y="3638834"/>
              <a:ext cx="1249560" cy="104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597EB56-161E-CDE5-9B3F-D10FE4BF21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908" y="3603194"/>
                <a:ext cx="12852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9F1E4F1-2B2D-0FC0-D6C7-DAF2611F8673}"/>
                  </a:ext>
                </a:extLst>
              </p14:cNvPr>
              <p14:cNvContentPartPr/>
              <p14:nvPr/>
            </p14:nvContentPartPr>
            <p14:xfrm>
              <a:off x="2822748" y="4227434"/>
              <a:ext cx="1062720" cy="385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9F1E4F1-2B2D-0FC0-D6C7-DAF2611F86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5108" y="4191794"/>
                <a:ext cx="10983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010376C-7C4C-7D93-9365-50736D52F090}"/>
                  </a:ext>
                </a:extLst>
              </p14:cNvPr>
              <p14:cNvContentPartPr/>
              <p14:nvPr/>
            </p14:nvContentPartPr>
            <p14:xfrm>
              <a:off x="5578548" y="3640634"/>
              <a:ext cx="1473480" cy="54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010376C-7C4C-7D93-9365-50736D52F0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0548" y="3604634"/>
                <a:ext cx="1509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A27880F-639A-8F0A-90E7-4F32D12E28FE}"/>
                  </a:ext>
                </a:extLst>
              </p14:cNvPr>
              <p14:cNvContentPartPr/>
              <p14:nvPr/>
            </p14:nvContentPartPr>
            <p14:xfrm>
              <a:off x="7069668" y="4664114"/>
              <a:ext cx="1230120" cy="428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A27880F-639A-8F0A-90E7-4F32D12E28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1668" y="4628474"/>
                <a:ext cx="126576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69FAE-6203-C1FB-43DE-AF2B37A00B32}"/>
              </a:ext>
            </a:extLst>
          </p:cNvPr>
          <p:cNvGrpSpPr/>
          <p:nvPr/>
        </p:nvGrpSpPr>
        <p:grpSpPr>
          <a:xfrm>
            <a:off x="1736628" y="3283154"/>
            <a:ext cx="6696720" cy="1827360"/>
            <a:chOff x="1736628" y="3283154"/>
            <a:chExt cx="6696720" cy="18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8D5093C-15FB-AA2C-63B0-309FE21D9785}"/>
                    </a:ext>
                  </a:extLst>
                </p14:cNvPr>
                <p14:cNvContentPartPr/>
                <p14:nvPr/>
              </p14:nvContentPartPr>
              <p14:xfrm>
                <a:off x="1736628" y="3344354"/>
                <a:ext cx="2461320" cy="1476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8D5093C-15FB-AA2C-63B0-309FE21D97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988" y="3335354"/>
                  <a:ext cx="2478960" cy="14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34A4ED8-8FC4-70DB-EC96-877A9A0E09B1}"/>
                    </a:ext>
                  </a:extLst>
                </p14:cNvPr>
                <p14:cNvContentPartPr/>
                <p14:nvPr/>
              </p14:nvContentPartPr>
              <p14:xfrm>
                <a:off x="5774748" y="3283154"/>
                <a:ext cx="2658600" cy="1827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34A4ED8-8FC4-70DB-EC96-877A9A0E09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5748" y="3274154"/>
                  <a:ext cx="2676240" cy="1845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1359" cy="5361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컷오프기반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별점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부여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방식에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따른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효과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분석</a:t>
            </a:r>
            <a:endParaRPr sz="2000" dirty="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00" dirty="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연구에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따르면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별점이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추가될수록</a:t>
            </a:r>
            <a:r>
              <a:rPr sz="20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저녁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예약을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최대</a:t>
            </a:r>
            <a:r>
              <a:rPr sz="20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약</a:t>
            </a:r>
            <a:endParaRPr sz="2000" dirty="0">
              <a:latin typeface="Noto Sans CJK HK"/>
              <a:cs typeface="Noto Sans CJK HK"/>
            </a:endParaRPr>
          </a:p>
          <a:p>
            <a:pPr marL="563880">
              <a:lnSpc>
                <a:spcPct val="100000"/>
              </a:lnSpc>
            </a:pPr>
            <a:r>
              <a:rPr sz="2000" b="1" spc="-20" dirty="0">
                <a:solidFill>
                  <a:srgbClr val="FF0000"/>
                </a:solidFill>
                <a:latin typeface="Noto Sans CJK HK"/>
                <a:cs typeface="Noto Sans CJK HK"/>
              </a:rPr>
              <a:t>19%p</a:t>
            </a:r>
            <a:r>
              <a:rPr sz="2000" b="1" spc="1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Noto Sans CJK HK"/>
                <a:cs typeface="Noto Sans CJK HK"/>
              </a:rPr>
              <a:t>(49%)</a:t>
            </a:r>
            <a:r>
              <a:rPr sz="2000" b="1" spc="13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20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증가</a:t>
            </a:r>
            <a:r>
              <a:rPr sz="2000" spc="60" dirty="0">
                <a:solidFill>
                  <a:srgbClr val="333D47"/>
                </a:solidFill>
                <a:latin typeface="UKIJ CJK"/>
                <a:cs typeface="UKIJ CJK"/>
              </a:rPr>
              <a:t>시키는</a:t>
            </a:r>
            <a:r>
              <a:rPr sz="2000" spc="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것으로</a:t>
            </a:r>
            <a:r>
              <a:rPr sz="2000" spc="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나타났음</a:t>
            </a:r>
            <a:endParaRPr sz="2000" dirty="0">
              <a:latin typeface="UKIJ CJK"/>
              <a:cs typeface="UKIJ CJK"/>
            </a:endParaRPr>
          </a:p>
          <a:p>
            <a:pPr marL="1018540" marR="12065" lvl="1" indent="-22669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부가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정보가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없을수록(즉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0.5단위</a:t>
            </a:r>
            <a:r>
              <a:rPr sz="20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별점의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영향이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강할수록)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UKIJ CJK"/>
                <a:cs typeface="UKIJ CJK"/>
              </a:rPr>
              <a:t>영 	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향력이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더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강했음</a:t>
            </a:r>
            <a:endParaRPr sz="2000" dirty="0">
              <a:latin typeface="UKIJ CJK"/>
              <a:cs typeface="UKIJ CJK"/>
            </a:endParaRPr>
          </a:p>
          <a:p>
            <a:pPr marL="1019175" lvl="1" indent="-22669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19175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소비자들이</a:t>
            </a:r>
            <a:r>
              <a:rPr sz="20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식당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선택에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있어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-35" dirty="0">
                <a:solidFill>
                  <a:srgbClr val="333D47"/>
                </a:solidFill>
                <a:latin typeface="Noto Sans CJK HK"/>
                <a:cs typeface="Noto Sans CJK HK"/>
              </a:rPr>
              <a:t>Yelp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평점에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강하게</a:t>
            </a:r>
            <a:r>
              <a:rPr sz="20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영향을</a:t>
            </a:r>
            <a:r>
              <a:rPr sz="2000" b="1" spc="20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받는다</a:t>
            </a:r>
            <a:endParaRPr sz="2000" dirty="0">
              <a:latin typeface="Noto Sans CJK HK"/>
              <a:cs typeface="Noto Sans CJK HK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는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점을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시사</a:t>
            </a:r>
            <a:endParaRPr sz="2000" dirty="0">
              <a:latin typeface="UKIJ CJK"/>
              <a:cs typeface="UKIJ CJK"/>
            </a:endParaRPr>
          </a:p>
          <a:p>
            <a:pPr marL="563880" marR="107950" indent="-229235" algn="just">
              <a:lnSpc>
                <a:spcPct val="100000"/>
              </a:lnSpc>
              <a:spcBef>
                <a:spcPts val="336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연구에서는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같은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별점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표기에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따른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효과가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존재한다면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컷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오프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근처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평점을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가진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업주가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별점을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조작할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가능성</a:t>
            </a:r>
            <a:r>
              <a:rPr sz="2000" spc="120" dirty="0">
                <a:solidFill>
                  <a:srgbClr val="333D47"/>
                </a:solidFill>
                <a:latin typeface="UKIJ CJK"/>
                <a:cs typeface="UKIJ CJK"/>
              </a:rPr>
              <a:t>이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있다고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우려 하였음</a:t>
            </a:r>
            <a:endParaRPr sz="2000" dirty="0">
              <a:latin typeface="UKIJ CJK"/>
              <a:cs typeface="UKIJ CJK"/>
            </a:endParaRPr>
          </a:p>
          <a:p>
            <a:pPr marL="1018540" marR="5715" lvl="1" indent="-22669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우리</a:t>
            </a:r>
            <a:r>
              <a:rPr sz="20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식당</a:t>
            </a:r>
            <a:r>
              <a:rPr sz="20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리뷰가</a:t>
            </a:r>
            <a:r>
              <a:rPr sz="20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4.24점이라면,</a:t>
            </a:r>
            <a:r>
              <a:rPr sz="2000" spc="10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가짜</a:t>
            </a:r>
            <a:r>
              <a:rPr sz="20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리뷰를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남겨</a:t>
            </a:r>
            <a:r>
              <a:rPr sz="20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4.25점을</a:t>
            </a:r>
            <a:r>
              <a:rPr sz="20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넘기 	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고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싶은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강력한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유혹을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느끼게</a:t>
            </a:r>
            <a:r>
              <a:rPr sz="20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될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2000" dirty="0">
              <a:latin typeface="UKIJ CJK"/>
              <a:cs typeface="UKIJ CJK"/>
            </a:endParaRPr>
          </a:p>
          <a:p>
            <a:pPr marL="1019175" lvl="1" indent="-22669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19175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다만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정량분석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결과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의심이</a:t>
            </a:r>
            <a:r>
              <a:rPr sz="20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될만한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패턴은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관찰되지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않았음</a:t>
            </a:r>
            <a:endParaRPr sz="20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076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해당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연구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때문인지는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85" dirty="0">
                <a:solidFill>
                  <a:srgbClr val="2A2C2C"/>
                </a:solidFill>
                <a:latin typeface="Noto Sans CJK HK"/>
                <a:cs typeface="Noto Sans CJK HK"/>
              </a:rPr>
              <a:t>모르겠지만…</a:t>
            </a:r>
            <a:endParaRPr sz="2000">
              <a:latin typeface="Noto Sans CJK HK"/>
              <a:cs typeface="Noto Sans CJK H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714500"/>
            <a:ext cx="6099048" cy="445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4621" y="3223996"/>
            <a:ext cx="175133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실제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별점을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병기하는</a:t>
            </a:r>
            <a:r>
              <a:rPr sz="14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식으로</a:t>
            </a:r>
            <a:r>
              <a:rPr sz="1400" b="1" spc="15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수정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2951226"/>
            <a:ext cx="3723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What</a:t>
            </a:r>
            <a:r>
              <a:rPr sz="4400" u="sng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is</a:t>
            </a:r>
            <a:r>
              <a:rPr sz="4400" u="sng" spc="-2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RDD?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5959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임의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규칙과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자연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실험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우리가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사는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세상은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다양한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임의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규칙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들로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이루어져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  <a:p>
            <a:pPr marL="1021080" marR="46355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Yelp에서는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별점을</a:t>
            </a:r>
            <a:r>
              <a:rPr sz="18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5점</a:t>
            </a:r>
            <a:r>
              <a:rPr sz="18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만점으로</a:t>
            </a:r>
            <a:r>
              <a:rPr sz="18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0.5점</a:t>
            </a:r>
            <a:r>
              <a:rPr sz="18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단위로</a:t>
            </a:r>
            <a:r>
              <a:rPr sz="18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실제</a:t>
            </a:r>
            <a:r>
              <a:rPr sz="18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점수를</a:t>
            </a:r>
            <a:r>
              <a:rPr sz="18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반올림하여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시각화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하였음</a:t>
            </a:r>
            <a:r>
              <a:rPr sz="1800" spc="1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(왜?)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대한민국에서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초등학교는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아동이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만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6세</a:t>
            </a:r>
            <a:r>
              <a:rPr sz="18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된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날이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속하는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해의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다음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해</a:t>
            </a:r>
            <a:endParaRPr sz="1800">
              <a:latin typeface="Noto Sans CJK HK"/>
              <a:cs typeface="Noto Sans CJK HK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3월</a:t>
            </a:r>
            <a:r>
              <a:rPr sz="1800" b="1" spc="25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1일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에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입학이</a:t>
            </a:r>
            <a:r>
              <a:rPr sz="1800" spc="1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가능함</a:t>
            </a:r>
            <a:r>
              <a:rPr sz="1800" spc="1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(왜?)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A대학에서는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학점이</a:t>
            </a:r>
            <a:r>
              <a:rPr sz="18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3.8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넘으면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대학원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진학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시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장학금을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받음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(왜??)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대한민국에서는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만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19세가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되는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해의</a:t>
            </a:r>
            <a:r>
              <a:rPr sz="1800" b="1" spc="25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1월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1일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부터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술을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구입할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(왜?????)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>
              <a:latin typeface="UKIJ CJK"/>
              <a:cs typeface="UKIJ CJK"/>
            </a:endParaRPr>
          </a:p>
          <a:p>
            <a:pPr marL="562610" marR="106045" indent="-22796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이러한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임의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규칙들은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편의성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때문에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정해진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많지만,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데이터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분석가 	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입장에서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이러한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규칙들은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일종의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자연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실험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환경을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만들어주기도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UKIJ CJK"/>
                <a:cs typeface="UKIJ CJK"/>
              </a:rPr>
              <a:t>함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36280" cy="496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75385" algn="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Noto Sans CJK HK"/>
                <a:cs typeface="Noto Sans CJK HK"/>
              </a:rPr>
              <a:t>회귀불연속설계(Regression</a:t>
            </a:r>
            <a:r>
              <a:rPr sz="2000" b="1" spc="28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Noto Sans CJK HK"/>
                <a:cs typeface="Noto Sans CJK HK"/>
              </a:rPr>
              <a:t>Discontinuity</a:t>
            </a:r>
            <a:r>
              <a:rPr sz="2000" b="1" spc="29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2A2C2C"/>
                </a:solidFill>
                <a:latin typeface="Noto Sans CJK HK"/>
                <a:cs typeface="Noto Sans CJK HK"/>
              </a:rPr>
              <a:t>Design)의</a:t>
            </a:r>
            <a:r>
              <a:rPr sz="2000" b="1" spc="28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유래</a:t>
            </a:r>
            <a:r>
              <a:rPr sz="2000" b="1" spc="31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(1)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RDD는</a:t>
            </a:r>
            <a:r>
              <a:rPr sz="1800" spc="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-65" dirty="0">
                <a:solidFill>
                  <a:srgbClr val="333D47"/>
                </a:solidFill>
                <a:latin typeface="Noto Sans CJK HK"/>
                <a:cs typeface="Noto Sans CJK HK"/>
              </a:rPr>
              <a:t>Thistlethwaite</a:t>
            </a:r>
            <a:r>
              <a:rPr sz="1800" b="1" spc="17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and</a:t>
            </a:r>
            <a:r>
              <a:rPr sz="1800" b="1" spc="15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-50" dirty="0">
                <a:solidFill>
                  <a:srgbClr val="333D47"/>
                </a:solidFill>
                <a:latin typeface="Noto Sans CJK HK"/>
                <a:cs typeface="Noto Sans CJK HK"/>
              </a:rPr>
              <a:t>Campbell</a:t>
            </a:r>
            <a:r>
              <a:rPr sz="1800" b="1" spc="15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(1960)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에</a:t>
            </a:r>
            <a:r>
              <a:rPr sz="18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의해</a:t>
            </a:r>
            <a:r>
              <a:rPr sz="1800" spc="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개발되었음</a:t>
            </a:r>
            <a:endParaRPr sz="1800">
              <a:latin typeface="UKIJ CJK"/>
              <a:cs typeface="UKIJ CJK"/>
            </a:endParaRPr>
          </a:p>
          <a:p>
            <a:pPr marL="1021080" marR="200025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Regression-discontinuity</a:t>
            </a:r>
            <a:r>
              <a:rPr sz="18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analysis: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An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alternative</a:t>
            </a:r>
            <a:r>
              <a:rPr sz="1800" spc="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to</a:t>
            </a:r>
            <a:r>
              <a:rPr sz="1800" spc="10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the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ex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post</a:t>
            </a:r>
            <a:r>
              <a:rPr sz="1800" spc="10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facto experiment.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당시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미국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정부에서는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대학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진학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희망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고등학생들의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-30" dirty="0">
                <a:solidFill>
                  <a:srgbClr val="333D47"/>
                </a:solidFill>
                <a:latin typeface="Noto Sans CJK HK"/>
                <a:cs typeface="Noto Sans CJK HK"/>
              </a:rPr>
              <a:t>PSAT</a:t>
            </a:r>
            <a:r>
              <a:rPr sz="18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시험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결과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에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따라</a:t>
            </a:r>
            <a:endParaRPr sz="1800">
              <a:latin typeface="UKIJ CJK"/>
              <a:cs typeface="UKIJ CJK"/>
            </a:endParaRPr>
          </a:p>
          <a:p>
            <a:pPr marR="1154430" algn="r">
              <a:lnSpc>
                <a:spcPct val="100000"/>
              </a:lnSpc>
              <a:spcBef>
                <a:spcPts val="215"/>
              </a:spcBef>
            </a:pPr>
            <a:r>
              <a:rPr sz="1800" b="1" spc="-25" dirty="0">
                <a:solidFill>
                  <a:srgbClr val="333D47"/>
                </a:solidFill>
                <a:latin typeface="Noto Sans CJK HK"/>
                <a:cs typeface="Noto Sans CJK HK"/>
              </a:rPr>
              <a:t>National</a:t>
            </a:r>
            <a:r>
              <a:rPr sz="1800" b="1" spc="15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Merit</a:t>
            </a:r>
            <a:r>
              <a:rPr sz="18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-50" dirty="0">
                <a:solidFill>
                  <a:srgbClr val="333D47"/>
                </a:solidFill>
                <a:latin typeface="Noto Sans CJK HK"/>
                <a:cs typeface="Noto Sans CJK HK"/>
              </a:rPr>
              <a:t>Scholarship</a:t>
            </a:r>
            <a:r>
              <a:rPr sz="18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(NMS)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이라는</a:t>
            </a:r>
            <a:r>
              <a:rPr sz="1800" spc="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장학금을</a:t>
            </a:r>
            <a:r>
              <a:rPr sz="1800" spc="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수여하였음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장학금은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PSAT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점수가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u="sng" spc="14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Noto Sans CJK HK"/>
                <a:cs typeface="Noto Sans CJK HK"/>
              </a:rPr>
              <a:t>특정</a:t>
            </a:r>
            <a:r>
              <a:rPr sz="1800" b="1" u="sng" spc="23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Noto Sans CJK HK"/>
                <a:cs typeface="Noto Sans CJK HK"/>
              </a:rPr>
              <a:t> </a:t>
            </a:r>
            <a:r>
              <a:rPr sz="1800" b="1" u="sng" spc="14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Noto Sans CJK HK"/>
                <a:cs typeface="Noto Sans CJK HK"/>
              </a:rPr>
              <a:t>점수</a:t>
            </a:r>
            <a:r>
              <a:rPr sz="1800" b="1" u="sng" spc="2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Noto Sans CJK HK"/>
                <a:cs typeface="Noto Sans CJK HK"/>
              </a:rPr>
              <a:t> </a:t>
            </a:r>
            <a:r>
              <a:rPr sz="1800" b="1" u="sng" spc="14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Noto Sans CJK HK"/>
                <a:cs typeface="Noto Sans CJK HK"/>
              </a:rPr>
              <a:t>이상</a:t>
            </a:r>
            <a:r>
              <a:rPr sz="1800" b="1" u="none" spc="145" dirty="0">
                <a:solidFill>
                  <a:srgbClr val="333D47"/>
                </a:solidFill>
                <a:latin typeface="Noto Sans CJK HK"/>
                <a:cs typeface="Noto Sans CJK HK"/>
              </a:rPr>
              <a:t>인</a:t>
            </a:r>
            <a:r>
              <a:rPr sz="1800" b="1" u="none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u="none" spc="145" dirty="0">
                <a:solidFill>
                  <a:srgbClr val="333D47"/>
                </a:solidFill>
                <a:latin typeface="Noto Sans CJK HK"/>
                <a:cs typeface="Noto Sans CJK HK"/>
              </a:rPr>
              <a:t>경우에만</a:t>
            </a:r>
            <a:r>
              <a:rPr sz="1800" b="1" u="none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u="none" spc="95" dirty="0">
                <a:solidFill>
                  <a:srgbClr val="333D47"/>
                </a:solidFill>
                <a:latin typeface="Noto Sans CJK HK"/>
                <a:cs typeface="Noto Sans CJK HK"/>
              </a:rPr>
              <a:t>수여</a:t>
            </a:r>
            <a:r>
              <a:rPr sz="1800" u="none" spc="95" dirty="0">
                <a:solidFill>
                  <a:srgbClr val="333D47"/>
                </a:solidFill>
                <a:latin typeface="UKIJ CJK"/>
                <a:cs typeface="UKIJ CJK"/>
              </a:rPr>
              <a:t>가</a:t>
            </a:r>
            <a:r>
              <a:rPr sz="1800" u="none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u="none" spc="-25" dirty="0">
                <a:solidFill>
                  <a:srgbClr val="333D47"/>
                </a:solidFill>
                <a:latin typeface="UKIJ CJK"/>
                <a:cs typeface="UKIJ CJK"/>
              </a:rPr>
              <a:t>되었음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매년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난이도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등을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고려하여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기준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점수가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변경됨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Thistlewaite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and</a:t>
            </a:r>
            <a:r>
              <a:rPr sz="1800" spc="114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Campbell</a:t>
            </a:r>
            <a:r>
              <a:rPr sz="1800" spc="114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(1960)에서는</a:t>
            </a:r>
            <a:r>
              <a:rPr sz="1800" spc="10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다음과</a:t>
            </a:r>
            <a:r>
              <a:rPr sz="18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같은</a:t>
            </a:r>
            <a:r>
              <a:rPr sz="18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질문에</a:t>
            </a:r>
            <a:r>
              <a:rPr sz="1800" spc="114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관심이</a:t>
            </a:r>
            <a:r>
              <a:rPr sz="18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있었음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NMS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장학금의</a:t>
            </a:r>
            <a:r>
              <a:rPr sz="1800" b="1" spc="25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수여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가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무사히</a:t>
            </a:r>
            <a:r>
              <a:rPr sz="1800" b="1" spc="26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대학을</a:t>
            </a:r>
            <a:r>
              <a:rPr sz="1800" b="1" spc="26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졸업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하는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데</a:t>
            </a:r>
            <a:r>
              <a:rPr sz="1800" spc="1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영향을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줄까?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분석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대상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인과관계는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무엇인가?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처치군과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대조군은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무엇인가?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11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Noto Sans CJK HK"/>
                <a:cs typeface="Noto Sans CJK HK"/>
              </a:rPr>
              <a:t>회귀불연속설계(Regression</a:t>
            </a:r>
            <a:r>
              <a:rPr sz="2000" b="1" spc="28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Noto Sans CJK HK"/>
                <a:cs typeface="Noto Sans CJK HK"/>
              </a:rPr>
              <a:t>Discontinuity</a:t>
            </a:r>
            <a:r>
              <a:rPr sz="2000" b="1" spc="29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2A2C2C"/>
                </a:solidFill>
                <a:latin typeface="Noto Sans CJK HK"/>
                <a:cs typeface="Noto Sans CJK HK"/>
              </a:rPr>
              <a:t>Design)의</a:t>
            </a:r>
            <a:r>
              <a:rPr sz="2000" b="1" spc="28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유래</a:t>
            </a:r>
            <a:r>
              <a:rPr sz="2000" b="1" spc="31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(2)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Naïve한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접근법: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55" dirty="0">
                <a:solidFill>
                  <a:srgbClr val="333D47"/>
                </a:solidFill>
                <a:latin typeface="Noto Sans CJK HK"/>
                <a:cs typeface="Noto Sans CJK HK"/>
              </a:rPr>
              <a:t>NMS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장학금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수혜자</a:t>
            </a:r>
            <a:r>
              <a:rPr sz="2000" spc="120" dirty="0">
                <a:solidFill>
                  <a:srgbClr val="333D47"/>
                </a:solidFill>
                <a:latin typeface="UKIJ CJK"/>
                <a:cs typeface="UKIJ CJK"/>
              </a:rPr>
              <a:t>와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30" dirty="0">
                <a:solidFill>
                  <a:srgbClr val="333D47"/>
                </a:solidFill>
                <a:latin typeface="Noto Sans CJK HK"/>
                <a:cs typeface="Noto Sans CJK HK"/>
              </a:rPr>
              <a:t>미수혜자</a:t>
            </a:r>
            <a:r>
              <a:rPr sz="2000" spc="130" dirty="0">
                <a:solidFill>
                  <a:srgbClr val="333D47"/>
                </a:solidFill>
                <a:latin typeface="UKIJ CJK"/>
                <a:cs typeface="UKIJ CJK"/>
              </a:rPr>
              <a:t>의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대학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졸업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확률을</a:t>
            </a:r>
            <a:endParaRPr sz="2000">
              <a:latin typeface="UKIJ CJK"/>
              <a:cs typeface="UKIJ CJK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비교하면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되는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것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아닌가?</a:t>
            </a:r>
            <a:endParaRPr sz="2000">
              <a:latin typeface="UKIJ CJK"/>
              <a:cs typeface="UKIJ CJK"/>
            </a:endParaRPr>
          </a:p>
          <a:p>
            <a:pPr marL="563880" marR="142240" indent="-22923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그러나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위와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같은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단순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비교는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장학금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수혜가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대학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졸업에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미치는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UKIJ CJK"/>
                <a:cs typeface="UKIJ CJK"/>
              </a:rPr>
              <a:t>인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과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관계를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보이기에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적절하지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않음</a:t>
            </a:r>
            <a:endParaRPr sz="20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spc="70" dirty="0">
                <a:solidFill>
                  <a:srgbClr val="333D47"/>
                </a:solidFill>
                <a:latin typeface="UKIJ CJK"/>
                <a:cs typeface="UKIJ CJK"/>
              </a:rPr>
              <a:t>NMS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장학금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수혜자는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성적이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좋은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65" dirty="0">
                <a:solidFill>
                  <a:srgbClr val="333D47"/>
                </a:solidFill>
                <a:latin typeface="Noto Sans CJK HK"/>
                <a:cs typeface="Noto Sans CJK HK"/>
              </a:rPr>
              <a:t>학생들</a:t>
            </a:r>
            <a:r>
              <a:rPr sz="2000" spc="65" dirty="0">
                <a:solidFill>
                  <a:srgbClr val="333D47"/>
                </a:solidFill>
                <a:latin typeface="UKIJ CJK"/>
                <a:cs typeface="UKIJ CJK"/>
              </a:rPr>
              <a:t>이고,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이들은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대학에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UKIJ CJK"/>
                <a:cs typeface="UKIJ CJK"/>
              </a:rPr>
              <a:t>진</a:t>
            </a:r>
            <a:endParaRPr sz="2000">
              <a:latin typeface="UKIJ CJK"/>
              <a:cs typeface="UKIJ CJK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학해서도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학업을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우수한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성적으로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이어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나갈</a:t>
            </a:r>
            <a:r>
              <a:rPr sz="20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가능성이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높음</a:t>
            </a:r>
            <a:endParaRPr sz="2000">
              <a:latin typeface="Noto Sans CJK HK"/>
              <a:cs typeface="Noto Sans CJK HK"/>
            </a:endParaRPr>
          </a:p>
          <a:p>
            <a:pPr marL="1021080" marR="168275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즉,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70" dirty="0">
                <a:solidFill>
                  <a:srgbClr val="333D47"/>
                </a:solidFill>
                <a:latin typeface="UKIJ CJK"/>
                <a:cs typeface="UKIJ CJK"/>
              </a:rPr>
              <a:t>NMS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장학금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수혜자는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아무래도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대학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진학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후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무사히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졸업할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가능성이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높을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것</a:t>
            </a:r>
            <a:endParaRPr sz="2000">
              <a:latin typeface="Noto Sans CJK HK"/>
              <a:cs typeface="Noto Sans CJK HK"/>
            </a:endParaRPr>
          </a:p>
          <a:p>
            <a:pPr marL="1021080" marR="14224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즉,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위와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같은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단순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비교는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55" dirty="0">
                <a:solidFill>
                  <a:srgbClr val="333D47"/>
                </a:solidFill>
                <a:latin typeface="Noto Sans CJK HK"/>
                <a:cs typeface="Noto Sans CJK HK"/>
              </a:rPr>
              <a:t>NMS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장학금의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효과를</a:t>
            </a:r>
            <a:r>
              <a:rPr sz="20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u="sng" spc="13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Noto Sans CJK HK"/>
                <a:cs typeface="Noto Sans CJK HK"/>
              </a:rPr>
              <a:t>과대추정</a:t>
            </a:r>
            <a:r>
              <a:rPr sz="2000" u="none" spc="130" dirty="0">
                <a:solidFill>
                  <a:srgbClr val="333D47"/>
                </a:solidFill>
                <a:latin typeface="UKIJ CJK"/>
                <a:cs typeface="UKIJ CJK"/>
              </a:rPr>
              <a:t>할</a:t>
            </a:r>
            <a:r>
              <a:rPr sz="2000" u="none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u="none" spc="-50" dirty="0">
                <a:solidFill>
                  <a:srgbClr val="333D47"/>
                </a:solidFill>
                <a:latin typeface="UKIJ CJK"/>
                <a:cs typeface="UKIJ CJK"/>
              </a:rPr>
              <a:t>가 </a:t>
            </a:r>
            <a:r>
              <a:rPr sz="2000" u="none" dirty="0">
                <a:solidFill>
                  <a:srgbClr val="333D47"/>
                </a:solidFill>
                <a:latin typeface="UKIJ CJK"/>
                <a:cs typeface="UKIJ CJK"/>
              </a:rPr>
              <a:t>능성이</a:t>
            </a:r>
            <a:r>
              <a:rPr sz="2000" u="none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u="none" spc="-50" dirty="0">
                <a:solidFill>
                  <a:srgbClr val="333D47"/>
                </a:solidFill>
                <a:latin typeface="UKIJ CJK"/>
                <a:cs typeface="UKIJ CJK"/>
              </a:rPr>
              <a:t>큼</a:t>
            </a:r>
            <a:endParaRPr sz="2000">
              <a:latin typeface="UKIJ CJK"/>
              <a:cs typeface="UKIJ CJK"/>
            </a:endParaRPr>
          </a:p>
          <a:p>
            <a:pPr marL="1478280" marR="106045" lvl="2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2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장학금을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줘서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졸업한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것이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아니라,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원래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잘하는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학생이라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졸업했을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수도?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848" y="3776470"/>
            <a:ext cx="4495800" cy="305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465185" cy="528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Noto Sans CJK HK"/>
                <a:cs typeface="Noto Sans CJK HK"/>
              </a:rPr>
              <a:t>회귀불연속설계(Regression</a:t>
            </a:r>
            <a:r>
              <a:rPr sz="2000" b="1" spc="28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Noto Sans CJK HK"/>
                <a:cs typeface="Noto Sans CJK HK"/>
              </a:rPr>
              <a:t>Discontinuity</a:t>
            </a:r>
            <a:r>
              <a:rPr sz="2000" b="1" spc="29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2A2C2C"/>
                </a:solidFill>
                <a:latin typeface="Noto Sans CJK HK"/>
                <a:cs typeface="Noto Sans CJK HK"/>
              </a:rPr>
              <a:t>Design)의</a:t>
            </a:r>
            <a:r>
              <a:rPr sz="2000" b="1" spc="28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유래</a:t>
            </a:r>
            <a:r>
              <a:rPr sz="2000" b="1" spc="31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(3)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880" marR="14605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Thistlethwaite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and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Campbell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(1960)에서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제시한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RDD의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핵심은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컷오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프에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인접한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사람들만을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80" dirty="0">
                <a:solidFill>
                  <a:srgbClr val="333D47"/>
                </a:solidFill>
                <a:latin typeface="Noto Sans CJK HK"/>
                <a:cs typeface="Noto Sans CJK HK"/>
              </a:rPr>
              <a:t>비교</a:t>
            </a:r>
            <a:r>
              <a:rPr sz="2000" spc="80" dirty="0">
                <a:solidFill>
                  <a:srgbClr val="333D47"/>
                </a:solidFill>
                <a:latin typeface="UKIJ CJK"/>
                <a:cs typeface="UKIJ CJK"/>
              </a:rPr>
              <a:t>하는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UKIJ CJK"/>
                <a:cs typeface="UKIJ CJK"/>
              </a:rPr>
              <a:t>것</a:t>
            </a:r>
            <a:endParaRPr sz="20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처치군: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컷오프를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살짝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넘어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spc="70" dirty="0">
                <a:solidFill>
                  <a:srgbClr val="333D47"/>
                </a:solidFill>
                <a:latin typeface="UKIJ CJK"/>
                <a:cs typeface="UKIJ CJK"/>
              </a:rPr>
              <a:t>NMS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장학금을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수혜한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사람</a:t>
            </a:r>
            <a:endParaRPr sz="20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대조군: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컷오프에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살짝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못미쳐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spc="70" dirty="0">
                <a:solidFill>
                  <a:srgbClr val="333D47"/>
                </a:solidFill>
                <a:latin typeface="UKIJ CJK"/>
                <a:cs typeface="UKIJ CJK"/>
              </a:rPr>
              <a:t>NMS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장학금을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수혜받지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못한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사람</a:t>
            </a:r>
            <a:endParaRPr sz="20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</a:t>
            </a:r>
            <a:r>
              <a:rPr sz="20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두</a:t>
            </a:r>
            <a:r>
              <a:rPr sz="20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그룹의</a:t>
            </a:r>
            <a:r>
              <a:rPr sz="20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회귀선에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불연속(단절)이</a:t>
            </a:r>
            <a:r>
              <a:rPr sz="20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55" dirty="0">
                <a:solidFill>
                  <a:srgbClr val="333D47"/>
                </a:solidFill>
                <a:latin typeface="Noto Sans CJK HK"/>
                <a:cs typeface="Noto Sans CJK HK"/>
              </a:rPr>
              <a:t>존재</a:t>
            </a:r>
            <a:r>
              <a:rPr sz="2000" spc="55" dirty="0">
                <a:solidFill>
                  <a:srgbClr val="333D47"/>
                </a:solidFill>
                <a:latin typeface="UKIJ CJK"/>
                <a:cs typeface="UKIJ CJK"/>
              </a:rPr>
              <a:t>하는가?</a:t>
            </a:r>
            <a:endParaRPr sz="2000">
              <a:latin typeface="UKIJ CJK"/>
              <a:cs typeface="UKIJ CJK"/>
            </a:endParaRPr>
          </a:p>
          <a:p>
            <a:pPr marL="6407785">
              <a:lnSpc>
                <a:spcPct val="100000"/>
              </a:lnSpc>
              <a:spcBef>
                <a:spcPts val="2185"/>
              </a:spcBef>
            </a:pP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예)</a:t>
            </a:r>
            <a:r>
              <a:rPr sz="1600" b="1" spc="15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EB2C2F"/>
                </a:solidFill>
                <a:latin typeface="Noto Sans CJK HK"/>
                <a:cs typeface="Noto Sans CJK HK"/>
              </a:rPr>
              <a:t>PSAT</a:t>
            </a:r>
            <a:r>
              <a:rPr sz="1600" b="1" spc="15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Noto Sans CJK HK"/>
                <a:cs typeface="Noto Sans CJK HK"/>
              </a:rPr>
              <a:t>1500점이</a:t>
            </a:r>
            <a:endParaRPr sz="1600">
              <a:latin typeface="Noto Sans CJK HK"/>
              <a:cs typeface="Noto Sans CJK HK"/>
            </a:endParaRPr>
          </a:p>
          <a:p>
            <a:pPr marL="6407785">
              <a:lnSpc>
                <a:spcPct val="100000"/>
              </a:lnSpc>
              <a:spcBef>
                <a:spcPts val="385"/>
              </a:spcBef>
            </a:pPr>
            <a:r>
              <a:rPr sz="1600" b="1" spc="105" dirty="0">
                <a:solidFill>
                  <a:srgbClr val="EB2C2F"/>
                </a:solidFill>
                <a:latin typeface="Noto Sans CJK HK"/>
                <a:cs typeface="Noto Sans CJK HK"/>
              </a:rPr>
              <a:t>컷오프라면</a:t>
            </a:r>
            <a:endParaRPr sz="1600">
              <a:latin typeface="Noto Sans CJK HK"/>
              <a:cs typeface="Noto Sans CJK HK"/>
            </a:endParaRPr>
          </a:p>
          <a:p>
            <a:pPr marL="6407785">
              <a:lnSpc>
                <a:spcPct val="100000"/>
              </a:lnSpc>
              <a:spcBef>
                <a:spcPts val="2685"/>
              </a:spcBef>
            </a:pP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1499</a:t>
            </a:r>
            <a:r>
              <a:rPr sz="1600" b="1" spc="1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이상</a:t>
            </a:r>
            <a:r>
              <a:rPr sz="16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1500</a:t>
            </a:r>
            <a:r>
              <a:rPr sz="1600" b="1" spc="1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EB2C2F"/>
                </a:solidFill>
                <a:latin typeface="Noto Sans CJK HK"/>
                <a:cs typeface="Noto Sans CJK HK"/>
              </a:rPr>
              <a:t>미만</a:t>
            </a:r>
            <a:endParaRPr sz="1600">
              <a:latin typeface="Noto Sans CJK HK"/>
              <a:cs typeface="Noto Sans CJK HK"/>
            </a:endParaRPr>
          </a:p>
          <a:p>
            <a:pPr marL="6407785">
              <a:lnSpc>
                <a:spcPct val="100000"/>
              </a:lnSpc>
              <a:spcBef>
                <a:spcPts val="390"/>
              </a:spcBef>
            </a:pPr>
            <a:r>
              <a:rPr sz="1600" b="1" spc="-25" dirty="0">
                <a:solidFill>
                  <a:srgbClr val="EB2C2F"/>
                </a:solidFill>
                <a:latin typeface="Noto Sans CJK HK"/>
                <a:cs typeface="Noto Sans CJK HK"/>
              </a:rPr>
              <a:t>vs</a:t>
            </a:r>
            <a:endParaRPr sz="1600">
              <a:latin typeface="Noto Sans CJK HK"/>
              <a:cs typeface="Noto Sans CJK HK"/>
            </a:endParaRPr>
          </a:p>
          <a:p>
            <a:pPr marL="6407785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1500</a:t>
            </a:r>
            <a:r>
              <a:rPr sz="1600" b="1" spc="1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이상</a:t>
            </a:r>
            <a:r>
              <a:rPr sz="16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B2C2F"/>
                </a:solidFill>
                <a:latin typeface="Noto Sans CJK HK"/>
                <a:cs typeface="Noto Sans CJK HK"/>
              </a:rPr>
              <a:t>1501</a:t>
            </a:r>
            <a:r>
              <a:rPr sz="1600" b="1" spc="1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미만</a:t>
            </a:r>
            <a:endParaRPr sz="1600">
              <a:latin typeface="Noto Sans CJK HK"/>
              <a:cs typeface="Noto Sans CJK HK"/>
            </a:endParaRPr>
          </a:p>
          <a:p>
            <a:pPr marL="6407785">
              <a:lnSpc>
                <a:spcPct val="100000"/>
              </a:lnSpc>
              <a:spcBef>
                <a:spcPts val="2685"/>
              </a:spcBef>
            </a:pPr>
            <a:r>
              <a:rPr sz="16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비교</a:t>
            </a:r>
            <a:endParaRPr sz="1600">
              <a:latin typeface="Noto Sans CJK HK"/>
              <a:cs typeface="Noto Sans CJK H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8559" y="4786884"/>
            <a:ext cx="234950" cy="981710"/>
            <a:chOff x="3718559" y="4786884"/>
            <a:chExt cx="234950" cy="981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59" y="4786884"/>
              <a:ext cx="234670" cy="9814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0093" y="4886706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5">
                  <a:moveTo>
                    <a:pt x="25400" y="671068"/>
                  </a:moveTo>
                  <a:lnTo>
                    <a:pt x="0" y="671068"/>
                  </a:lnTo>
                  <a:lnTo>
                    <a:pt x="38100" y="747280"/>
                  </a:lnTo>
                  <a:lnTo>
                    <a:pt x="69851" y="683768"/>
                  </a:lnTo>
                  <a:lnTo>
                    <a:pt x="25400" y="683768"/>
                  </a:lnTo>
                  <a:lnTo>
                    <a:pt x="25400" y="671068"/>
                  </a:lnTo>
                  <a:close/>
                </a:path>
                <a:path w="76200" h="7473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8"/>
                  </a:lnTo>
                  <a:lnTo>
                    <a:pt x="50800" y="683768"/>
                  </a:lnTo>
                  <a:lnTo>
                    <a:pt x="50800" y="63500"/>
                  </a:lnTo>
                  <a:close/>
                </a:path>
                <a:path w="76200" h="747395">
                  <a:moveTo>
                    <a:pt x="76200" y="671068"/>
                  </a:moveTo>
                  <a:lnTo>
                    <a:pt x="50800" y="671068"/>
                  </a:lnTo>
                  <a:lnTo>
                    <a:pt x="50800" y="683768"/>
                  </a:lnTo>
                  <a:lnTo>
                    <a:pt x="69851" y="683768"/>
                  </a:lnTo>
                  <a:lnTo>
                    <a:pt x="76200" y="671068"/>
                  </a:lnTo>
                  <a:close/>
                </a:path>
                <a:path w="76200" h="7473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주요</a:t>
            </a:r>
            <a:r>
              <a:rPr sz="2000" b="1" spc="24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개념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1700" b="1" spc="85" dirty="0">
                <a:solidFill>
                  <a:srgbClr val="333D47"/>
                </a:solidFill>
                <a:latin typeface="Noto Sans CJK HK"/>
                <a:cs typeface="Noto Sans CJK HK"/>
              </a:rPr>
              <a:t>임계값(컷오프,</a:t>
            </a:r>
            <a:r>
              <a:rPr sz="17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-10" dirty="0">
                <a:solidFill>
                  <a:srgbClr val="333D47"/>
                </a:solidFill>
                <a:latin typeface="Noto Sans CJK HK"/>
                <a:cs typeface="Noto Sans CJK HK"/>
              </a:rPr>
              <a:t>cutoff)</a:t>
            </a:r>
            <a:endParaRPr sz="1700">
              <a:latin typeface="Noto Sans CJK HK"/>
              <a:cs typeface="Noto Sans CJK HK"/>
            </a:endParaRPr>
          </a:p>
          <a:p>
            <a:pPr marL="1021080" lvl="1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021080" algn="l"/>
              </a:tabLst>
            </a:pPr>
            <a:r>
              <a:rPr sz="1700" b="1" spc="135" dirty="0">
                <a:solidFill>
                  <a:srgbClr val="333D47"/>
                </a:solidFill>
                <a:latin typeface="Noto Sans CJK HK"/>
                <a:cs typeface="Noto Sans CJK HK"/>
              </a:rPr>
              <a:t>처치를</a:t>
            </a:r>
            <a:r>
              <a:rPr sz="17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35" dirty="0">
                <a:solidFill>
                  <a:srgbClr val="333D47"/>
                </a:solidFill>
                <a:latin typeface="Noto Sans CJK HK"/>
                <a:cs typeface="Noto Sans CJK HK"/>
              </a:rPr>
              <a:t>받게</a:t>
            </a:r>
            <a:r>
              <a:rPr sz="17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되는</a:t>
            </a:r>
            <a:r>
              <a:rPr sz="17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조건</a:t>
            </a:r>
            <a:r>
              <a:rPr sz="1700" spc="90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7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결정하는</a:t>
            </a:r>
            <a:r>
              <a:rPr sz="17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UKIJ CJK"/>
                <a:cs typeface="UKIJ CJK"/>
              </a:rPr>
              <a:t>기준점</a:t>
            </a:r>
            <a:endParaRPr sz="1700">
              <a:latin typeface="UKIJ CJK"/>
              <a:cs typeface="UKIJ CJK"/>
            </a:endParaRPr>
          </a:p>
          <a:p>
            <a:pPr marL="1477645" lvl="2" indent="-22796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7645" algn="l"/>
              </a:tabLst>
            </a:pP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예)</a:t>
            </a:r>
            <a:r>
              <a:rPr sz="15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Yelp</a:t>
            </a:r>
            <a:r>
              <a:rPr sz="1500" spc="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평점에서</a:t>
            </a:r>
            <a:r>
              <a:rPr sz="1500" spc="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3.25,</a:t>
            </a:r>
            <a:r>
              <a:rPr sz="15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3.75,</a:t>
            </a:r>
            <a:r>
              <a:rPr sz="15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4.25,</a:t>
            </a:r>
            <a:r>
              <a:rPr sz="15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4.75</a:t>
            </a:r>
            <a:r>
              <a:rPr sz="1500" spc="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등,</a:t>
            </a:r>
            <a:r>
              <a:rPr sz="15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장학금</a:t>
            </a:r>
            <a:r>
              <a:rPr sz="15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지원</a:t>
            </a:r>
            <a:r>
              <a:rPr sz="1500" spc="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기준</a:t>
            </a:r>
            <a:r>
              <a:rPr sz="15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spc="-25" dirty="0">
                <a:solidFill>
                  <a:srgbClr val="333D47"/>
                </a:solidFill>
                <a:latin typeface="UKIJ CJK"/>
                <a:cs typeface="UKIJ CJK"/>
              </a:rPr>
              <a:t>점수</a:t>
            </a:r>
            <a:endParaRPr sz="15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021080" algn="l"/>
              </a:tabLst>
            </a:pP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임계값을</a:t>
            </a:r>
            <a:r>
              <a:rPr sz="1700" b="1" spc="20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기준으로</a:t>
            </a:r>
            <a:r>
              <a:rPr sz="17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처치군과</a:t>
            </a:r>
            <a:r>
              <a:rPr sz="1700" b="1" spc="20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대조군이</a:t>
            </a:r>
            <a:r>
              <a:rPr sz="17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65" dirty="0">
                <a:solidFill>
                  <a:srgbClr val="333D47"/>
                </a:solidFill>
                <a:latin typeface="Noto Sans CJK HK"/>
                <a:cs typeface="Noto Sans CJK HK"/>
              </a:rPr>
              <a:t>구분</a:t>
            </a:r>
            <a:r>
              <a:rPr sz="1700" spc="65" dirty="0">
                <a:solidFill>
                  <a:srgbClr val="333D47"/>
                </a:solidFill>
                <a:latin typeface="UKIJ CJK"/>
                <a:cs typeface="UKIJ CJK"/>
              </a:rPr>
              <a:t>됨</a:t>
            </a:r>
            <a:endParaRPr sz="1700">
              <a:latin typeface="UKIJ CJK"/>
              <a:cs typeface="UKIJ CJK"/>
            </a:endParaRPr>
          </a:p>
          <a:p>
            <a:pPr marL="563880" indent="-228600">
              <a:lnSpc>
                <a:spcPct val="100000"/>
              </a:lnSpc>
              <a:spcBef>
                <a:spcPts val="2855"/>
              </a:spcBef>
              <a:buFont typeface="Wingdings"/>
              <a:buChar char=""/>
              <a:tabLst>
                <a:tab pos="563880" algn="l"/>
              </a:tabLst>
            </a:pP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할당</a:t>
            </a:r>
            <a:r>
              <a:rPr sz="17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-10" dirty="0">
                <a:solidFill>
                  <a:srgbClr val="333D47"/>
                </a:solidFill>
                <a:latin typeface="Noto Sans CJK HK"/>
                <a:cs typeface="Noto Sans CJK HK"/>
              </a:rPr>
              <a:t>변수(assignment</a:t>
            </a:r>
            <a:r>
              <a:rPr sz="17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-60" dirty="0">
                <a:solidFill>
                  <a:srgbClr val="333D47"/>
                </a:solidFill>
                <a:latin typeface="Noto Sans CJK HK"/>
                <a:cs typeface="Noto Sans CJK HK"/>
              </a:rPr>
              <a:t>variable,</a:t>
            </a:r>
            <a:r>
              <a:rPr sz="17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-25" dirty="0">
                <a:solidFill>
                  <a:srgbClr val="333D47"/>
                </a:solidFill>
                <a:latin typeface="Noto Sans CJK HK"/>
                <a:cs typeface="Noto Sans CJK HK"/>
              </a:rPr>
              <a:t>running</a:t>
            </a:r>
            <a:r>
              <a:rPr sz="1700" b="1" spc="1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-10" dirty="0">
                <a:solidFill>
                  <a:srgbClr val="333D47"/>
                </a:solidFill>
                <a:latin typeface="Noto Sans CJK HK"/>
                <a:cs typeface="Noto Sans CJK HK"/>
              </a:rPr>
              <a:t>variable)</a:t>
            </a:r>
            <a:endParaRPr sz="1700">
              <a:latin typeface="Noto Sans CJK HK"/>
              <a:cs typeface="Noto Sans CJK HK"/>
            </a:endParaRPr>
          </a:p>
          <a:p>
            <a:pPr marL="1021080" lvl="1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21080" algn="l"/>
              </a:tabLst>
            </a:pPr>
            <a:r>
              <a:rPr sz="1700" b="1" spc="13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7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35" dirty="0">
                <a:solidFill>
                  <a:srgbClr val="333D47"/>
                </a:solidFill>
                <a:latin typeface="Noto Sans CJK HK"/>
                <a:cs typeface="Noto Sans CJK HK"/>
              </a:rPr>
              <a:t>설정의</a:t>
            </a:r>
            <a:r>
              <a:rPr sz="17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대상</a:t>
            </a:r>
            <a:r>
              <a:rPr sz="1700" spc="90" dirty="0">
                <a:solidFill>
                  <a:srgbClr val="333D47"/>
                </a:solidFill>
                <a:latin typeface="UKIJ CJK"/>
                <a:cs typeface="UKIJ CJK"/>
              </a:rPr>
              <a:t>이</a:t>
            </a:r>
            <a:r>
              <a:rPr sz="17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되는</a:t>
            </a:r>
            <a:r>
              <a:rPr sz="17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UKIJ CJK"/>
                <a:cs typeface="UKIJ CJK"/>
              </a:rPr>
              <a:t>변수</a:t>
            </a:r>
            <a:endParaRPr sz="1700">
              <a:latin typeface="UKIJ CJK"/>
              <a:cs typeface="UKIJ CJK"/>
            </a:endParaRPr>
          </a:p>
          <a:p>
            <a:pPr marL="1477645" lvl="2" indent="-22796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7645" algn="l"/>
              </a:tabLst>
            </a:pP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예)</a:t>
            </a:r>
            <a:r>
              <a:rPr sz="1500" spc="10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Yelp</a:t>
            </a:r>
            <a:r>
              <a:rPr sz="15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평점,</a:t>
            </a:r>
            <a:r>
              <a:rPr sz="1500" spc="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PSAT</a:t>
            </a:r>
            <a:r>
              <a:rPr sz="1500" spc="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점수</a:t>
            </a:r>
            <a:r>
              <a:rPr sz="1500" spc="10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spc="-50" dirty="0">
                <a:solidFill>
                  <a:srgbClr val="333D47"/>
                </a:solidFill>
                <a:latin typeface="UKIJ CJK"/>
                <a:cs typeface="UKIJ CJK"/>
              </a:rPr>
              <a:t>등</a:t>
            </a:r>
            <a:endParaRPr sz="15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021080" algn="l"/>
              </a:tabLst>
            </a:pPr>
            <a:r>
              <a:rPr sz="1600" dirty="0">
                <a:solidFill>
                  <a:srgbClr val="333D47"/>
                </a:solidFill>
                <a:latin typeface="UKIJ CJK"/>
                <a:cs typeface="UKIJ CJK"/>
              </a:rPr>
              <a:t>cf)</a:t>
            </a:r>
            <a:r>
              <a:rPr sz="16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결과</a:t>
            </a:r>
            <a:r>
              <a:rPr sz="1600" b="1" spc="1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333D47"/>
                </a:solidFill>
                <a:latin typeface="Noto Sans CJK HK"/>
                <a:cs typeface="Noto Sans CJK HK"/>
              </a:rPr>
              <a:t>변수(outcome</a:t>
            </a:r>
            <a:r>
              <a:rPr sz="16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-60" dirty="0">
                <a:solidFill>
                  <a:srgbClr val="333D47"/>
                </a:solidFill>
                <a:latin typeface="Noto Sans CJK HK"/>
                <a:cs typeface="Noto Sans CJK HK"/>
              </a:rPr>
              <a:t>variable):</a:t>
            </a:r>
            <a:r>
              <a:rPr sz="16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처치에</a:t>
            </a:r>
            <a:r>
              <a:rPr sz="16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따라</a:t>
            </a:r>
            <a:r>
              <a:rPr sz="1600" b="1" spc="1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영향을</a:t>
            </a:r>
            <a:r>
              <a:rPr sz="16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받을</a:t>
            </a:r>
            <a:r>
              <a:rPr sz="16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것으로</a:t>
            </a:r>
            <a:r>
              <a:rPr sz="1600" b="1" spc="1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기대하는</a:t>
            </a:r>
            <a:r>
              <a:rPr sz="16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변수</a:t>
            </a:r>
            <a:endParaRPr sz="1600">
              <a:latin typeface="Noto Sans CJK HK"/>
              <a:cs typeface="Noto Sans CJK HK"/>
            </a:endParaRPr>
          </a:p>
          <a:p>
            <a:pPr marL="1477645" lvl="2" indent="-22796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7645" algn="l"/>
              </a:tabLst>
            </a:pP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예)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식당</a:t>
            </a:r>
            <a:r>
              <a:rPr sz="15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예약률,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대학</a:t>
            </a:r>
            <a:r>
              <a:rPr sz="15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졸업률</a:t>
            </a:r>
            <a:r>
              <a:rPr sz="15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spc="-50" dirty="0">
                <a:solidFill>
                  <a:srgbClr val="333D47"/>
                </a:solidFill>
                <a:latin typeface="UKIJ CJK"/>
                <a:cs typeface="UKIJ CJK"/>
              </a:rPr>
              <a:t>등</a:t>
            </a:r>
            <a:endParaRPr sz="1500">
              <a:latin typeface="UKIJ CJK"/>
              <a:cs typeface="UKIJ CJK"/>
            </a:endParaRPr>
          </a:p>
          <a:p>
            <a:pPr lvl="2">
              <a:lnSpc>
                <a:spcPct val="100000"/>
              </a:lnSpc>
              <a:spcBef>
                <a:spcPts val="295"/>
              </a:spcBef>
              <a:buClr>
                <a:srgbClr val="333D47"/>
              </a:buClr>
              <a:buFont typeface="Wingdings"/>
              <a:buChar char=""/>
            </a:pPr>
            <a:endParaRPr sz="1500">
              <a:latin typeface="UKIJ CJK"/>
              <a:cs typeface="UKIJ CJ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1700" b="1" spc="-10" dirty="0">
                <a:solidFill>
                  <a:srgbClr val="333D47"/>
                </a:solidFill>
                <a:latin typeface="Noto Sans CJK HK"/>
                <a:cs typeface="Noto Sans CJK HK"/>
              </a:rPr>
              <a:t>대역폭(bandwidth)</a:t>
            </a:r>
            <a:endParaRPr sz="1700">
              <a:latin typeface="Noto Sans CJK HK"/>
              <a:cs typeface="Noto Sans CJK HK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21080" algn="l"/>
              </a:tabLst>
            </a:pP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배정변수의</a:t>
            </a:r>
            <a:r>
              <a:rPr sz="17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특정</a:t>
            </a:r>
            <a:r>
              <a:rPr sz="17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임계값</a:t>
            </a:r>
            <a:r>
              <a:rPr sz="17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기준으로</a:t>
            </a:r>
            <a:r>
              <a:rPr sz="17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어느</a:t>
            </a:r>
            <a:r>
              <a:rPr sz="1700" b="1" spc="21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범위의</a:t>
            </a:r>
            <a:r>
              <a:rPr sz="17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데이터를</a:t>
            </a:r>
            <a:r>
              <a:rPr sz="17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7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포함</a:t>
            </a:r>
            <a:r>
              <a:rPr sz="1700" spc="90" dirty="0">
                <a:solidFill>
                  <a:srgbClr val="333D47"/>
                </a:solidFill>
                <a:latin typeface="UKIJ CJK"/>
                <a:cs typeface="UKIJ CJK"/>
              </a:rPr>
              <a:t>할</a:t>
            </a:r>
            <a:r>
              <a:rPr sz="17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것인지를</a:t>
            </a:r>
            <a:r>
              <a:rPr sz="17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spc="-50" dirty="0">
                <a:solidFill>
                  <a:srgbClr val="333D47"/>
                </a:solidFill>
                <a:latin typeface="UKIJ CJK"/>
                <a:cs typeface="UKIJ CJK"/>
              </a:rPr>
              <a:t>나 </a:t>
            </a:r>
            <a:r>
              <a:rPr sz="1700" dirty="0">
                <a:solidFill>
                  <a:srgbClr val="333D47"/>
                </a:solidFill>
                <a:latin typeface="UKIJ CJK"/>
                <a:cs typeface="UKIJ CJK"/>
              </a:rPr>
              <a:t>타내는</a:t>
            </a:r>
            <a:r>
              <a:rPr sz="17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UKIJ CJK"/>
                <a:cs typeface="UKIJ CJK"/>
              </a:rPr>
              <a:t>기준</a:t>
            </a:r>
            <a:endParaRPr sz="1700">
              <a:latin typeface="UKIJ CJK"/>
              <a:cs typeface="UKIJ CJK"/>
            </a:endParaRPr>
          </a:p>
          <a:p>
            <a:pPr marL="1477645" lvl="2" indent="-22796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7645" algn="l"/>
              </a:tabLst>
            </a:pP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예)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Yelp</a:t>
            </a:r>
            <a:r>
              <a:rPr sz="15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평점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spc="50" dirty="0">
                <a:solidFill>
                  <a:srgbClr val="333D47"/>
                </a:solidFill>
                <a:latin typeface="Times New Roman"/>
                <a:cs typeface="Times New Roman"/>
              </a:rPr>
              <a:t>±0.25</a:t>
            </a:r>
            <a:r>
              <a:rPr sz="1500" spc="50" dirty="0">
                <a:solidFill>
                  <a:srgbClr val="333D47"/>
                </a:solidFill>
                <a:latin typeface="UKIJ CJK"/>
                <a:cs typeface="UKIJ CJK"/>
              </a:rPr>
              <a:t>점,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PSAT</a:t>
            </a:r>
            <a:r>
              <a:rPr sz="1500" spc="114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dirty="0">
                <a:solidFill>
                  <a:srgbClr val="333D47"/>
                </a:solidFill>
                <a:latin typeface="UKIJ CJK"/>
                <a:cs typeface="UKIJ CJK"/>
              </a:rPr>
              <a:t>점수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spc="120" dirty="0">
                <a:solidFill>
                  <a:srgbClr val="333D47"/>
                </a:solidFill>
                <a:latin typeface="Times New Roman"/>
                <a:cs typeface="Times New Roman"/>
              </a:rPr>
              <a:t>±1</a:t>
            </a:r>
            <a:r>
              <a:rPr sz="1500" spc="120" dirty="0">
                <a:solidFill>
                  <a:srgbClr val="333D47"/>
                </a:solidFill>
                <a:latin typeface="UKIJ CJK"/>
                <a:cs typeface="UKIJ CJK"/>
              </a:rPr>
              <a:t>점</a:t>
            </a:r>
            <a:r>
              <a:rPr sz="15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500" spc="-50" dirty="0">
                <a:solidFill>
                  <a:srgbClr val="333D47"/>
                </a:solidFill>
                <a:latin typeface="UKIJ CJK"/>
                <a:cs typeface="UKIJ CJK"/>
              </a:rPr>
              <a:t>등</a:t>
            </a:r>
            <a:endParaRPr sz="15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989" y="927168"/>
            <a:ext cx="8589645" cy="11226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3000" b="1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RDD</a:t>
            </a:r>
            <a:r>
              <a:rPr sz="3000" b="1" spc="367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3000" b="1" spc="247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주요</a:t>
            </a:r>
            <a:r>
              <a:rPr sz="3000" b="1" spc="359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3000" b="1" spc="247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개념</a:t>
            </a:r>
            <a:r>
              <a:rPr sz="3000" b="1" spc="375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3000" b="1" spc="247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예</a:t>
            </a:r>
            <a:r>
              <a:rPr sz="3000" b="1" spc="442" baseline="-11111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Noto Sans CJK HK"/>
                <a:cs typeface="Noto Sans CJK HK"/>
              </a:rPr>
              <a:t>HH증권에서는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주식</a:t>
            </a:r>
            <a:r>
              <a:rPr sz="1400" b="1" spc="16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보유액</a:t>
            </a:r>
            <a:r>
              <a:rPr sz="1400" b="1" spc="16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일정금액</a:t>
            </a:r>
            <a:r>
              <a:rPr sz="1400" b="1" spc="16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이상을</a:t>
            </a:r>
            <a:r>
              <a:rPr sz="1400" b="1" spc="16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기준으로</a:t>
            </a:r>
            <a:r>
              <a:rPr sz="1400" b="1" spc="16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선정된</a:t>
            </a:r>
            <a:r>
              <a:rPr sz="1400" b="1" spc="165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고객을</a:t>
            </a:r>
            <a:r>
              <a:rPr sz="1400" b="1" spc="16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95" dirty="0">
                <a:solidFill>
                  <a:srgbClr val="001F5F"/>
                </a:solidFill>
                <a:latin typeface="Noto Sans CJK HK"/>
                <a:cs typeface="Noto Sans CJK HK"/>
              </a:rPr>
              <a:t>대상으로</a:t>
            </a:r>
            <a:endParaRPr sz="1400">
              <a:latin typeface="Noto Sans CJK HK"/>
              <a:cs typeface="Noto Sans CJK HK"/>
            </a:endParaRPr>
          </a:p>
          <a:p>
            <a:pPr marL="2226945">
              <a:lnSpc>
                <a:spcPct val="100000"/>
              </a:lnSpc>
              <a:spcBef>
                <a:spcPts val="215"/>
              </a:spcBef>
            </a:pPr>
            <a:r>
              <a:rPr sz="1400" b="1" dirty="0">
                <a:solidFill>
                  <a:srgbClr val="001F5F"/>
                </a:solidFill>
                <a:latin typeface="Noto Sans CJK HK"/>
                <a:cs typeface="Noto Sans CJK HK"/>
              </a:rPr>
              <a:t>VIP</a:t>
            </a:r>
            <a:r>
              <a:rPr sz="1400" b="1" spc="155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고객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선정</a:t>
            </a:r>
            <a:r>
              <a:rPr sz="1400" b="1" spc="155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이벤트를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진행하여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각종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혜택을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제공함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001F5F"/>
                </a:solidFill>
                <a:latin typeface="Noto Sans CJK HK"/>
                <a:cs typeface="Noto Sans CJK HK"/>
              </a:rPr>
              <a:t>(환전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및</a:t>
            </a:r>
            <a:r>
              <a:rPr sz="1400" b="1" spc="165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거래</a:t>
            </a:r>
            <a:r>
              <a:rPr sz="1400" b="1" spc="145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001F5F"/>
                </a:solidFill>
                <a:latin typeface="Noto Sans CJK HK"/>
                <a:cs typeface="Noto Sans CJK HK"/>
              </a:rPr>
              <a:t>수수료</a:t>
            </a:r>
            <a:r>
              <a:rPr sz="1400" b="1" spc="150" dirty="0">
                <a:solidFill>
                  <a:srgbClr val="001F5F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Noto Sans CJK HK"/>
                <a:cs typeface="Noto Sans CJK HK"/>
              </a:rPr>
              <a:t>등)</a:t>
            </a:r>
            <a:endParaRPr sz="1400">
              <a:latin typeface="Noto Sans CJK HK"/>
              <a:cs typeface="Noto Sans CJK HK"/>
            </a:endParaRPr>
          </a:p>
          <a:p>
            <a:pPr marL="2226945">
              <a:lnSpc>
                <a:spcPct val="100000"/>
              </a:lnSpc>
              <a:spcBef>
                <a:spcPts val="2355"/>
              </a:spcBef>
            </a:pPr>
            <a:r>
              <a:rPr sz="1400" b="1" dirty="0">
                <a:solidFill>
                  <a:srgbClr val="FF0000"/>
                </a:solidFill>
                <a:latin typeface="Noto Sans CJK HK"/>
                <a:cs typeface="Noto Sans CJK HK"/>
              </a:rPr>
              <a:t>Q.</a:t>
            </a:r>
            <a:r>
              <a:rPr sz="1400" b="1" spc="13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FF0000"/>
                </a:solidFill>
                <a:latin typeface="Noto Sans CJK HK"/>
                <a:cs typeface="Noto Sans CJK HK"/>
              </a:rPr>
              <a:t>VIP</a:t>
            </a:r>
            <a:r>
              <a:rPr sz="1400" b="1" spc="14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고객</a:t>
            </a:r>
            <a:r>
              <a:rPr sz="1400" b="1" spc="1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선정으로</a:t>
            </a:r>
            <a:r>
              <a:rPr sz="1400" b="1" spc="1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인한</a:t>
            </a:r>
            <a:r>
              <a:rPr sz="1400" b="1" spc="1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85" dirty="0">
                <a:solidFill>
                  <a:srgbClr val="FF0000"/>
                </a:solidFill>
                <a:latin typeface="Noto Sans CJK HK"/>
                <a:cs typeface="Noto Sans CJK HK"/>
              </a:rPr>
              <a:t>효과(주식</a:t>
            </a:r>
            <a:r>
              <a:rPr sz="1400" b="1" spc="1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거래량</a:t>
            </a:r>
            <a:r>
              <a:rPr sz="1400" b="1" spc="1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80" dirty="0">
                <a:solidFill>
                  <a:srgbClr val="FF0000"/>
                </a:solidFill>
                <a:latin typeface="Noto Sans CJK HK"/>
                <a:cs typeface="Noto Sans CJK HK"/>
              </a:rPr>
              <a:t>증가)는</a:t>
            </a:r>
            <a:r>
              <a:rPr sz="1400" b="1" spc="1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어떻게</a:t>
            </a:r>
            <a:r>
              <a:rPr sz="1400" b="1" spc="1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측정해야</a:t>
            </a:r>
            <a:r>
              <a:rPr sz="1400" b="1" spc="1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Noto Sans CJK HK"/>
                <a:cs typeface="Noto Sans CJK HK"/>
              </a:rPr>
              <a:t>할까?</a:t>
            </a:r>
            <a:endParaRPr sz="1400">
              <a:latin typeface="Noto Sans CJK HK"/>
              <a:cs typeface="Noto Sans CJK H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1598" y="2469642"/>
            <a:ext cx="6089650" cy="3211830"/>
            <a:chOff x="1701598" y="2469642"/>
            <a:chExt cx="6089650" cy="3211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598" y="2470309"/>
              <a:ext cx="126361" cy="31243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978" y="2469642"/>
              <a:ext cx="76200" cy="3076575"/>
            </a:xfrm>
            <a:custGeom>
              <a:avLst/>
              <a:gdLst/>
              <a:ahLst/>
              <a:cxnLst/>
              <a:rect l="l" t="t" r="r" b="b"/>
              <a:pathLst>
                <a:path w="76200" h="3076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076321"/>
                  </a:lnTo>
                  <a:lnTo>
                    <a:pt x="50800" y="3076321"/>
                  </a:lnTo>
                  <a:lnTo>
                    <a:pt x="50800" y="63500"/>
                  </a:lnTo>
                  <a:close/>
                </a:path>
                <a:path w="76200" h="3076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76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4" y="5446776"/>
              <a:ext cx="60670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7078" y="5508498"/>
              <a:ext cx="5909310" cy="76200"/>
            </a:xfrm>
            <a:custGeom>
              <a:avLst/>
              <a:gdLst/>
              <a:ahLst/>
              <a:cxnLst/>
              <a:rect l="l" t="t" r="r" b="b"/>
              <a:pathLst>
                <a:path w="5909309" h="76200">
                  <a:moveTo>
                    <a:pt x="5832602" y="0"/>
                  </a:moveTo>
                  <a:lnTo>
                    <a:pt x="5832602" y="76199"/>
                  </a:lnTo>
                  <a:lnTo>
                    <a:pt x="5883402" y="50799"/>
                  </a:lnTo>
                  <a:lnTo>
                    <a:pt x="5845302" y="50799"/>
                  </a:lnTo>
                  <a:lnTo>
                    <a:pt x="5845302" y="25399"/>
                  </a:lnTo>
                  <a:lnTo>
                    <a:pt x="5883402" y="25399"/>
                  </a:lnTo>
                  <a:lnTo>
                    <a:pt x="5832602" y="0"/>
                  </a:lnTo>
                  <a:close/>
                </a:path>
                <a:path w="5909309" h="76200">
                  <a:moveTo>
                    <a:pt x="5832602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5832602" y="50799"/>
                  </a:lnTo>
                  <a:lnTo>
                    <a:pt x="5832602" y="25399"/>
                  </a:lnTo>
                  <a:close/>
                </a:path>
                <a:path w="5909309" h="76200">
                  <a:moveTo>
                    <a:pt x="5883402" y="25399"/>
                  </a:moveTo>
                  <a:lnTo>
                    <a:pt x="5845302" y="25399"/>
                  </a:lnTo>
                  <a:lnTo>
                    <a:pt x="5845302" y="50799"/>
                  </a:lnTo>
                  <a:lnTo>
                    <a:pt x="5883402" y="50799"/>
                  </a:lnTo>
                  <a:lnTo>
                    <a:pt x="5908802" y="38099"/>
                  </a:lnTo>
                  <a:lnTo>
                    <a:pt x="5883402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8213" y="5618784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주식</a:t>
            </a:r>
            <a:r>
              <a:rPr sz="1600" b="1" spc="21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보유액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55" dirty="0">
                <a:solidFill>
                  <a:srgbClr val="EB2C2F"/>
                </a:solidFill>
                <a:latin typeface="Noto Sans CJK HK"/>
                <a:cs typeface="Noto Sans CJK HK"/>
              </a:rPr>
              <a:t>(할당변수)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152" y="2263292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주식</a:t>
            </a:r>
            <a:r>
              <a:rPr sz="1600" b="1" spc="21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거래량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55" dirty="0">
                <a:solidFill>
                  <a:srgbClr val="EB2C2F"/>
                </a:solidFill>
                <a:latin typeface="Noto Sans CJK HK"/>
                <a:cs typeface="Noto Sans CJK HK"/>
              </a:rPr>
              <a:t>(결과변수)</a:t>
            </a:r>
            <a:endParaRPr sz="1600">
              <a:latin typeface="Noto Sans CJK HK"/>
              <a:cs typeface="Noto Sans CJK H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34539" y="2398776"/>
            <a:ext cx="5539105" cy="3424554"/>
            <a:chOff x="2034539" y="2398776"/>
            <a:chExt cx="5539105" cy="342455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3" y="2398776"/>
              <a:ext cx="106616" cy="34244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9610" y="2420874"/>
              <a:ext cx="0" cy="3331210"/>
            </a:xfrm>
            <a:custGeom>
              <a:avLst/>
              <a:gdLst/>
              <a:ahLst/>
              <a:cxnLst/>
              <a:rect l="l" t="t" r="r" b="b"/>
              <a:pathLst>
                <a:path h="3331210">
                  <a:moveTo>
                    <a:pt x="0" y="0"/>
                  </a:moveTo>
                  <a:lnTo>
                    <a:pt x="0" y="3331032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276" y="4715932"/>
              <a:ext cx="130514" cy="1218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0073" y="4723892"/>
              <a:ext cx="56642" cy="566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0073" y="47238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1776" y="4805848"/>
              <a:ext cx="130514" cy="1218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827" y="4813935"/>
              <a:ext cx="56642" cy="565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065" y="4809172"/>
              <a:ext cx="66167" cy="66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2068" y="4654972"/>
              <a:ext cx="130514" cy="1218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1246" y="4662677"/>
              <a:ext cx="56641" cy="566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6484" y="4657915"/>
              <a:ext cx="66166" cy="661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468" y="4807372"/>
              <a:ext cx="130514" cy="1218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3646" y="4815077"/>
              <a:ext cx="56641" cy="566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884" y="4810315"/>
              <a:ext cx="66166" cy="66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47543" y="4546130"/>
              <a:ext cx="147916" cy="147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6057" y="4570476"/>
              <a:ext cx="56642" cy="565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91295" y="4565713"/>
              <a:ext cx="66167" cy="660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2471" y="4629950"/>
              <a:ext cx="147916" cy="147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0477" y="4654296"/>
              <a:ext cx="56642" cy="566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00477" y="465429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86368" y="4200820"/>
              <a:ext cx="130514" cy="1218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5292" y="4207891"/>
              <a:ext cx="56514" cy="56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25292" y="42078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38768" y="4353220"/>
              <a:ext cx="130514" cy="1218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77692" y="4360291"/>
              <a:ext cx="56514" cy="566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7692" y="43602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2628" y="4447708"/>
              <a:ext cx="130514" cy="1218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2061" y="4455160"/>
              <a:ext cx="56641" cy="565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82061" y="445516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22816" y="4700692"/>
              <a:ext cx="130514" cy="1218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61740" y="4708271"/>
              <a:ext cx="56514" cy="566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61740" y="47082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92920" y="4296832"/>
              <a:ext cx="130514" cy="12181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2479" y="4303902"/>
              <a:ext cx="56642" cy="565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2479" y="4303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45320" y="4449232"/>
              <a:ext cx="130514" cy="12181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84879" y="4456302"/>
              <a:ext cx="56642" cy="565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84879" y="4456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75928" y="4648876"/>
              <a:ext cx="130514" cy="1218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15741" y="4656708"/>
              <a:ext cx="56514" cy="565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10979" y="4651946"/>
              <a:ext cx="66039" cy="660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9627" y="4783874"/>
              <a:ext cx="147916" cy="1479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68141" y="4809108"/>
              <a:ext cx="56514" cy="565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63379" y="4804346"/>
              <a:ext cx="66039" cy="660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15767" y="4264190"/>
              <a:ext cx="147916" cy="147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63646" y="4289552"/>
              <a:ext cx="56641" cy="5651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763646" y="428955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2" y="44245"/>
                  </a:lnTo>
                  <a:lnTo>
                    <a:pt x="44513" y="52085"/>
                  </a:lnTo>
                  <a:lnTo>
                    <a:pt x="34353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19627" y="4358589"/>
              <a:ext cx="147916" cy="14940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68141" y="4384294"/>
              <a:ext cx="56514" cy="5664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168141" y="43842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27" y="4347"/>
                  </a:lnTo>
                  <a:lnTo>
                    <a:pt x="52038" y="12112"/>
                  </a:lnTo>
                  <a:lnTo>
                    <a:pt x="56372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99815" y="4613186"/>
              <a:ext cx="147916" cy="147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47694" y="4637532"/>
              <a:ext cx="56515" cy="5651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42932" y="4632769"/>
              <a:ext cx="66040" cy="660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52215" y="4765586"/>
              <a:ext cx="147916" cy="14791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00094" y="4789932"/>
              <a:ext cx="56514" cy="5651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00094" y="478993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07563" y="4113314"/>
              <a:ext cx="147916" cy="14791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655696" y="4138295"/>
              <a:ext cx="56514" cy="566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655696" y="41382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59963" y="4265714"/>
              <a:ext cx="147916" cy="14791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08096" y="4290695"/>
              <a:ext cx="56514" cy="566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08096" y="42906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63823" y="4360202"/>
              <a:ext cx="149402" cy="14791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12464" y="4385436"/>
              <a:ext cx="56642" cy="566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212464" y="43854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54323" y="4556798"/>
              <a:ext cx="147916" cy="1479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01694" y="4581144"/>
              <a:ext cx="56641" cy="5651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96932" y="4576381"/>
              <a:ext cx="66166" cy="6603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96411" y="4732058"/>
              <a:ext cx="147916" cy="1479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44417" y="4756277"/>
              <a:ext cx="56642" cy="56642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344417" y="475627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347" y="44247"/>
                  </a:lnTo>
                  <a:lnTo>
                    <a:pt x="44577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06764" y="4610776"/>
              <a:ext cx="130514" cy="12181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46450" y="4617847"/>
              <a:ext cx="56642" cy="5664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841688" y="4613084"/>
              <a:ext cx="66167" cy="6616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49423" y="4677194"/>
              <a:ext cx="149402" cy="147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98064" y="4702302"/>
              <a:ext cx="56642" cy="565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298064" y="4702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79319" y="4808258"/>
              <a:ext cx="147916" cy="1479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27325" y="4833111"/>
              <a:ext cx="56515" cy="565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22563" y="4828349"/>
              <a:ext cx="66040" cy="6603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24455" y="4567466"/>
              <a:ext cx="147916" cy="1479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172080" y="4592066"/>
              <a:ext cx="56514" cy="565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167318" y="4587303"/>
              <a:ext cx="66039" cy="660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769107" y="4413542"/>
              <a:ext cx="147916" cy="14791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816351" y="4438650"/>
              <a:ext cx="56642" cy="566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816351" y="44386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959607" y="4503458"/>
              <a:ext cx="147916" cy="1479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07232" y="4528693"/>
              <a:ext cx="56515" cy="5664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02470" y="4523930"/>
              <a:ext cx="66040" cy="661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009900" y="4352582"/>
              <a:ext cx="147916" cy="1479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057651" y="4377436"/>
              <a:ext cx="56515" cy="5664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52889" y="4372673"/>
              <a:ext cx="66040" cy="6616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62300" y="4504982"/>
              <a:ext cx="147916" cy="14791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210051" y="4529836"/>
              <a:ext cx="56514" cy="5664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210051" y="452983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894075" y="4259529"/>
              <a:ext cx="147916" cy="14940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42336" y="4285233"/>
              <a:ext cx="56641" cy="5664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942336" y="42852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699003" y="4343349"/>
              <a:ext cx="147916" cy="1494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46755" y="4369054"/>
              <a:ext cx="56642" cy="5664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746755" y="43690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32900" y="3915832"/>
              <a:ext cx="130514" cy="12181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171570" y="3922649"/>
              <a:ext cx="56642" cy="5664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171570" y="39226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285300" y="4068232"/>
              <a:ext cx="130514" cy="12181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323970" y="4075049"/>
              <a:ext cx="56641" cy="5664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323970" y="40750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689160" y="4162720"/>
              <a:ext cx="130514" cy="12181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728338" y="4169918"/>
              <a:ext cx="56641" cy="5651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3728338" y="41699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669348" y="4415704"/>
              <a:ext cx="130514" cy="12181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08019" y="4423155"/>
              <a:ext cx="56514" cy="5651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708019" y="442315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39452" y="3717712"/>
              <a:ext cx="130514" cy="12181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778757" y="3724783"/>
              <a:ext cx="56641" cy="5651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773995" y="3720020"/>
              <a:ext cx="66166" cy="660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891852" y="4164244"/>
              <a:ext cx="130514" cy="12181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931157" y="4171061"/>
              <a:ext cx="56641" cy="5664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931157" y="41710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92"/>
                  </a:lnTo>
                  <a:lnTo>
                    <a:pt x="4492" y="44513"/>
                  </a:lnTo>
                  <a:lnTo>
                    <a:pt x="144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13759" y="4346486"/>
              <a:ext cx="147916" cy="14791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62019" y="4371467"/>
              <a:ext cx="56514" cy="5664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462019" y="437146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66159" y="4498886"/>
              <a:ext cx="147916" cy="14791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14419" y="4523867"/>
              <a:ext cx="56514" cy="5664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609657" y="4519104"/>
              <a:ext cx="66039" cy="6616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162300" y="3979202"/>
              <a:ext cx="147916" cy="14791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10051" y="4004310"/>
              <a:ext cx="56514" cy="5651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210051" y="40043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74860" y="3797046"/>
              <a:ext cx="130514" cy="1230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14419" y="3805174"/>
              <a:ext cx="56514" cy="5664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614419" y="38051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46347" y="4326585"/>
              <a:ext cx="147916" cy="14940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972" y="4352290"/>
              <a:ext cx="56641" cy="56642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593972" y="43522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8747" y="4478985"/>
              <a:ext cx="147916" cy="14940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6372" y="4504690"/>
              <a:ext cx="56641" cy="5664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746372" y="4504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54095" y="3828326"/>
              <a:ext cx="147916" cy="147916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01975" y="3853053"/>
              <a:ext cx="56642" cy="5664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101975" y="38530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06495" y="3980726"/>
              <a:ext cx="147916" cy="14791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4375" y="4005453"/>
              <a:ext cx="56641" cy="56642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254375" y="40054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610355" y="3781082"/>
              <a:ext cx="147916" cy="14791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58742" y="3806317"/>
              <a:ext cx="56642" cy="56641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658742" y="38063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799332" y="4270197"/>
              <a:ext cx="149402" cy="14940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847972" y="4295902"/>
              <a:ext cx="56641" cy="5651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3847972" y="4295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742944" y="4445546"/>
              <a:ext cx="147916" cy="14791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90822" y="4471035"/>
              <a:ext cx="56514" cy="5664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3790822" y="447103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244595" y="4308386"/>
              <a:ext cx="147916" cy="147916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92855" y="4332605"/>
              <a:ext cx="56515" cy="5664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292855" y="433260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27" y="4367"/>
                  </a:lnTo>
                  <a:lnTo>
                    <a:pt x="52038" y="12176"/>
                  </a:lnTo>
                  <a:lnTo>
                    <a:pt x="56372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695955" y="4392206"/>
              <a:ext cx="147916" cy="14791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744342" y="4417060"/>
              <a:ext cx="56642" cy="56641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2744342" y="441706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2"/>
                  </a:lnTo>
                  <a:lnTo>
                    <a:pt x="4540" y="44513"/>
                  </a:lnTo>
                  <a:lnTo>
                    <a:pt x="162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625851" y="4523270"/>
              <a:ext cx="147916" cy="1479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73603" y="4547870"/>
              <a:ext cx="56514" cy="5664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68841" y="4543107"/>
              <a:ext cx="66039" cy="6616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70987" y="4282478"/>
              <a:ext cx="147916" cy="14791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618358" y="4306824"/>
              <a:ext cx="56642" cy="56642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618358" y="430682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17035" y="4200182"/>
              <a:ext cx="147916" cy="14791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65676" y="4225290"/>
              <a:ext cx="56514" cy="56642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765676" y="42252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909060" y="4290098"/>
              <a:ext cx="147916" cy="147916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956430" y="4315333"/>
              <a:ext cx="56515" cy="5651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56430" y="431533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959351" y="4139222"/>
              <a:ext cx="147916" cy="14791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006850" y="4164076"/>
              <a:ext cx="56514" cy="56642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006850" y="41640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120452" y="4309024"/>
              <a:ext cx="130514" cy="12181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159250" y="4316476"/>
              <a:ext cx="56514" cy="56642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159250" y="4316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843527" y="4046169"/>
              <a:ext cx="147916" cy="14940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891660" y="4071874"/>
              <a:ext cx="56514" cy="5664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86898" y="4067111"/>
              <a:ext cx="66039" cy="6616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648455" y="3837470"/>
              <a:ext cx="147916" cy="1479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96080" y="3861816"/>
              <a:ext cx="56515" cy="5651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696080" y="386181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988307" y="3985298"/>
              <a:ext cx="147916" cy="1479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35932" y="4009771"/>
              <a:ext cx="56514" cy="5664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4035932" y="40097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233316" y="3854872"/>
              <a:ext cx="131825" cy="121813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73169" y="3861689"/>
              <a:ext cx="56641" cy="5664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273169" y="386168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638612" y="3949360"/>
              <a:ext cx="130514" cy="121813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77663" y="3956558"/>
              <a:ext cx="56514" cy="56515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4677663" y="39565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617364" y="3483102"/>
              <a:ext cx="131825" cy="123037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657216" y="3491230"/>
              <a:ext cx="56642" cy="56642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657216" y="34912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688904" y="3798484"/>
              <a:ext cx="130514" cy="12181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728082" y="3805301"/>
              <a:ext cx="56514" cy="56642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728082" y="38053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841304" y="3950884"/>
              <a:ext cx="130514" cy="12181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880482" y="3957701"/>
              <a:ext cx="56514" cy="56642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4880482" y="39577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363211" y="4133126"/>
              <a:ext cx="147916" cy="14791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1217" y="4158107"/>
              <a:ext cx="56642" cy="5664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406455" y="4153344"/>
              <a:ext cx="66167" cy="6616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15611" y="3567722"/>
              <a:ext cx="147916" cy="1479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3617" y="3592068"/>
              <a:ext cx="56642" cy="5664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558855" y="3587305"/>
              <a:ext cx="66167" cy="6616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111751" y="3765842"/>
              <a:ext cx="147916" cy="1479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159250" y="3790950"/>
              <a:ext cx="56514" cy="56514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4159250" y="379095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515611" y="3860330"/>
              <a:ext cx="147916" cy="1479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63617" y="3885692"/>
              <a:ext cx="56642" cy="56641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63617" y="38856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495800" y="4113225"/>
              <a:ext cx="147916" cy="149402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43170" y="4138930"/>
              <a:ext cx="56641" cy="56642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538408" y="4134167"/>
              <a:ext cx="66166" cy="66167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648200" y="3547910"/>
              <a:ext cx="147916" cy="1479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695570" y="3572891"/>
              <a:ext cx="56641" cy="56515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4695570" y="357289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918204" y="3915194"/>
              <a:ext cx="147916" cy="14791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966336" y="3940175"/>
              <a:ext cx="56514" cy="56514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3966336" y="394017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155947" y="3767366"/>
              <a:ext cx="147916" cy="14791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203572" y="3792093"/>
              <a:ext cx="56641" cy="56642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4203572" y="379209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59807" y="3861854"/>
              <a:ext cx="147916" cy="147916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608067" y="3886962"/>
              <a:ext cx="56515" cy="56514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608067" y="38869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748783" y="4056837"/>
              <a:ext cx="147916" cy="149402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797297" y="4082542"/>
              <a:ext cx="56514" cy="56514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4797297" y="40825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692395" y="3514382"/>
              <a:ext cx="147916" cy="147916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740020" y="3539236"/>
              <a:ext cx="56641" cy="56641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4740020" y="3539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202748" y="4112428"/>
              <a:ext cx="130514" cy="12181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242054" y="4119245"/>
              <a:ext cx="56515" cy="5664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237291" y="4114482"/>
              <a:ext cx="66040" cy="66167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645407" y="4178846"/>
              <a:ext cx="147916" cy="147916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693667" y="4203700"/>
              <a:ext cx="56515" cy="56642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3693667" y="42037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575303" y="4309910"/>
              <a:ext cx="147916" cy="147916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2801" y="4334510"/>
              <a:ext cx="56642" cy="56641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3622801" y="43345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518915" y="3774986"/>
              <a:ext cx="149402" cy="147916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67683" y="3799586"/>
              <a:ext cx="56514" cy="56514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567683" y="37995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4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757927" y="3829850"/>
              <a:ext cx="147916" cy="147916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806314" y="3855212"/>
              <a:ext cx="56514" cy="56642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806314" y="385521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948427" y="3919766"/>
              <a:ext cx="149402" cy="147916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997069" y="3945255"/>
              <a:ext cx="56641" cy="56514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997069" y="39452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008945" y="3786292"/>
              <a:ext cx="130514" cy="12181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7488" y="3793998"/>
              <a:ext cx="56641" cy="56641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5047488" y="37939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161345" y="3938692"/>
              <a:ext cx="130514" cy="121813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9888" y="3946398"/>
              <a:ext cx="56641" cy="5664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195125" y="3941635"/>
              <a:ext cx="66166" cy="66166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84419" y="3677450"/>
              <a:ext cx="147916" cy="14791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932298" y="3701796"/>
              <a:ext cx="56514" cy="56515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4932298" y="37017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689347" y="3761270"/>
              <a:ext cx="147916" cy="147916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36719" y="3785616"/>
              <a:ext cx="56514" cy="56641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736719" y="378561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21720" y="3332140"/>
              <a:ext cx="130514" cy="12181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161533" y="3339211"/>
              <a:ext cx="56514" cy="56641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5161533" y="33392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74120" y="3484540"/>
              <a:ext cx="130514" cy="121813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313933" y="3491611"/>
              <a:ext cx="56514" cy="56641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313933" y="34916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679505" y="3579028"/>
              <a:ext cx="130514" cy="121813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18301" y="3586480"/>
              <a:ext cx="56514" cy="56515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5718301" y="3586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658168" y="3832012"/>
              <a:ext cx="130514" cy="121813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697855" y="3839591"/>
              <a:ext cx="56642" cy="56641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697855" y="383959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5429568" y="3428152"/>
              <a:ext cx="130514" cy="121813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8238" y="3435223"/>
              <a:ext cx="56641" cy="56514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5468238" y="343522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882196" y="3580552"/>
              <a:ext cx="130514" cy="121813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21120" y="3587623"/>
              <a:ext cx="56514" cy="56514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5921120" y="358762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412805" y="3780196"/>
              <a:ext cx="130514" cy="121813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451855" y="3788029"/>
              <a:ext cx="56642" cy="56514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7093" y="3783266"/>
              <a:ext cx="66167" cy="66039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556504" y="3915194"/>
              <a:ext cx="147916" cy="147916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604255" y="3940429"/>
              <a:ext cx="56642" cy="56514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9493" y="3935666"/>
              <a:ext cx="66167" cy="66039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152644" y="3395510"/>
              <a:ext cx="147916" cy="147916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99888" y="3420872"/>
              <a:ext cx="56641" cy="56514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5199888" y="342087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556504" y="3489909"/>
              <a:ext cx="147916" cy="14940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604255" y="3515614"/>
              <a:ext cx="56642" cy="56641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5604255" y="3515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36692" y="3744506"/>
              <a:ext cx="147916" cy="14791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583936" y="3768852"/>
              <a:ext cx="56514" cy="56515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5583936" y="3768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689092" y="3896906"/>
              <a:ext cx="147916" cy="147916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736336" y="3921252"/>
              <a:ext cx="56514" cy="56515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5736336" y="39212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044439" y="3244634"/>
              <a:ext cx="147916" cy="147916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091938" y="3269615"/>
              <a:ext cx="56514" cy="56642"/>
            </a:xfrm>
            <a:prstGeom prst="rect">
              <a:avLst/>
            </a:prstGeom>
          </p:spPr>
        </p:pic>
        <p:sp>
          <p:nvSpPr>
            <p:cNvPr id="313" name="object 313"/>
            <p:cNvSpPr/>
            <p:nvPr/>
          </p:nvSpPr>
          <p:spPr>
            <a:xfrm>
              <a:off x="5091938" y="32696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196839" y="3397034"/>
              <a:ext cx="147916" cy="14791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244338" y="3422015"/>
              <a:ext cx="56514" cy="56642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5244338" y="34220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00699" y="3491522"/>
              <a:ext cx="147916" cy="147916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648705" y="3516757"/>
              <a:ext cx="56515" cy="56641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5648705" y="35167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789675" y="3688118"/>
              <a:ext cx="147916" cy="147916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837936" y="3712464"/>
              <a:ext cx="56514" cy="5651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5837936" y="37124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33287" y="3863378"/>
              <a:ext cx="147916" cy="147916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80658" y="3887597"/>
              <a:ext cx="56641" cy="56641"/>
            </a:xfrm>
            <a:prstGeom prst="rect">
              <a:avLst/>
            </a:prstGeom>
          </p:spPr>
        </p:pic>
        <p:sp>
          <p:nvSpPr>
            <p:cNvPr id="325" name="object 325"/>
            <p:cNvSpPr/>
            <p:nvPr/>
          </p:nvSpPr>
          <p:spPr>
            <a:xfrm>
              <a:off x="5780658" y="388759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243640" y="3742096"/>
              <a:ext cx="130514" cy="12181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82691" y="3749167"/>
              <a:ext cx="56642" cy="56514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5282691" y="3749167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686300" y="3808514"/>
              <a:ext cx="147916" cy="147916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4305" y="3833622"/>
              <a:ext cx="56515" cy="56514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4734305" y="383362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616195" y="3939578"/>
              <a:ext cx="147916" cy="147916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663439" y="3964432"/>
              <a:ext cx="56642" cy="56515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4663439" y="39644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559807" y="3698786"/>
              <a:ext cx="147916" cy="147916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608322" y="3723386"/>
              <a:ext cx="56514" cy="56514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4608322" y="37233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26963" y="3590582"/>
              <a:ext cx="147916" cy="14791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5474716" y="3615690"/>
              <a:ext cx="56514" cy="56642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5474716" y="36156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17463" y="3680498"/>
              <a:ext cx="147916" cy="147916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665469" y="3705733"/>
              <a:ext cx="56641" cy="5651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5665469" y="3705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67755" y="3529622"/>
              <a:ext cx="147916" cy="147916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715888" y="3554476"/>
              <a:ext cx="56514" cy="56642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5715888" y="3554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820155" y="3682022"/>
              <a:ext cx="147916" cy="14791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868288" y="3706876"/>
              <a:ext cx="56514" cy="56642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5868288" y="37068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553455" y="3436569"/>
              <a:ext cx="147916" cy="14940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600699" y="3462274"/>
              <a:ext cx="56514" cy="56641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5600699" y="34622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356860" y="3520389"/>
              <a:ext cx="147916" cy="14940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405119" y="3546094"/>
              <a:ext cx="56514" cy="56641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5405119" y="35460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490529" y="3092872"/>
              <a:ext cx="130514" cy="121813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529452" y="3099689"/>
              <a:ext cx="56514" cy="56641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5529452" y="3099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642929" y="3245272"/>
              <a:ext cx="130514" cy="121813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681852" y="3252089"/>
              <a:ext cx="56514" cy="56641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5681852" y="32520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6347017" y="3339760"/>
              <a:ext cx="130514" cy="121813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86702" y="3346958"/>
              <a:ext cx="56514" cy="56514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6386702" y="33469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327205" y="3592744"/>
              <a:ext cx="130514" cy="12181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366255" y="3600069"/>
              <a:ext cx="56642" cy="56641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6366255" y="360006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347"/>
                  </a:lnTo>
                  <a:lnTo>
                    <a:pt x="4476" y="44576"/>
                  </a:lnTo>
                  <a:lnTo>
                    <a:pt x="142" y="34424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397308" y="3188884"/>
              <a:ext cx="130514" cy="121813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437122" y="3195701"/>
              <a:ext cx="56514" cy="56641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432359" y="3190938"/>
              <a:ext cx="66039" cy="66166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549708" y="3341284"/>
              <a:ext cx="130514" cy="121813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589522" y="3348101"/>
              <a:ext cx="56514" cy="56641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6589522" y="33481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080404" y="3540928"/>
              <a:ext cx="131825" cy="121813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120256" y="3548507"/>
              <a:ext cx="56641" cy="5664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115494" y="3543744"/>
              <a:ext cx="66166" cy="66166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224016" y="3675926"/>
              <a:ext cx="149402" cy="147916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272656" y="3700907"/>
              <a:ext cx="56641" cy="5664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267894" y="3696144"/>
              <a:ext cx="66166" cy="6616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519927" y="3156242"/>
              <a:ext cx="147916" cy="147916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5567806" y="3181350"/>
              <a:ext cx="56641" cy="56514"/>
            </a:xfrm>
            <a:prstGeom prst="rect">
              <a:avLst/>
            </a:prstGeom>
          </p:spPr>
        </p:pic>
        <p:sp>
          <p:nvSpPr>
            <p:cNvPr id="382" name="object 382"/>
            <p:cNvSpPr/>
            <p:nvPr/>
          </p:nvSpPr>
          <p:spPr>
            <a:xfrm>
              <a:off x="5567806" y="3181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224016" y="3250730"/>
              <a:ext cx="149402" cy="147916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272656" y="3276092"/>
              <a:ext cx="56641" cy="56642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6272656" y="32760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204204" y="3503625"/>
              <a:ext cx="147916" cy="14940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252210" y="3529330"/>
              <a:ext cx="56641" cy="5664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6247447" y="3524567"/>
              <a:ext cx="66166" cy="66167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356604" y="3656025"/>
              <a:ext cx="147916" cy="14940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404610" y="3681730"/>
              <a:ext cx="56641" cy="56642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6404610" y="36817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347" y="44247"/>
                  </a:lnTo>
                  <a:lnTo>
                    <a:pt x="44576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11724" y="3005366"/>
              <a:ext cx="147916" cy="147916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459856" y="3030093"/>
              <a:ext cx="56514" cy="56642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5459856" y="3030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64124" y="3157766"/>
              <a:ext cx="147916" cy="147916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612256" y="3182493"/>
              <a:ext cx="56514" cy="56642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5612256" y="31824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39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6269736" y="3252254"/>
              <a:ext cx="147916" cy="14791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6317106" y="3277362"/>
              <a:ext cx="56514" cy="56514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6317106" y="32773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58711" y="3447237"/>
              <a:ext cx="147916" cy="14940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06336" y="3472942"/>
              <a:ext cx="56515" cy="56515"/>
            </a:xfrm>
            <a:prstGeom prst="rect">
              <a:avLst/>
            </a:prstGeom>
          </p:spPr>
        </p:pic>
        <p:sp>
          <p:nvSpPr>
            <p:cNvPr id="403" name="object 403"/>
            <p:cNvSpPr/>
            <p:nvPr/>
          </p:nvSpPr>
          <p:spPr>
            <a:xfrm>
              <a:off x="6506336" y="34729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4" name="object 404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400799" y="3622586"/>
              <a:ext cx="147916" cy="14791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49060" y="3648075"/>
              <a:ext cx="56641" cy="56642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6449060" y="36480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5902451" y="3485426"/>
              <a:ext cx="147916" cy="147916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5951093" y="3509645"/>
              <a:ext cx="56515" cy="56641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5951093" y="350964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355336" y="3569246"/>
              <a:ext cx="147916" cy="147916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5402706" y="3594100"/>
              <a:ext cx="56514" cy="56642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5402706" y="35941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5283707" y="3700310"/>
              <a:ext cx="147916" cy="147916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331841" y="3724910"/>
              <a:ext cx="56642" cy="56641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5331841" y="37249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28844" y="3459518"/>
              <a:ext cx="147916" cy="147916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6722" y="3483864"/>
              <a:ext cx="56514" cy="56641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5276722" y="348386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42800" y="4054516"/>
              <a:ext cx="130514" cy="121813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82232" y="4062095"/>
              <a:ext cx="56641" cy="56515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6182232" y="40620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333300" y="4144432"/>
              <a:ext cx="130514" cy="121813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372986" y="4152011"/>
              <a:ext cx="56641" cy="56641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368224" y="4147248"/>
              <a:ext cx="66166" cy="66166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383593" y="3993556"/>
              <a:ext cx="130514" cy="121813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423405" y="4000881"/>
              <a:ext cx="56642" cy="56514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8643" y="3996118"/>
              <a:ext cx="66167" cy="66039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535993" y="4145956"/>
              <a:ext cx="130514" cy="121813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575805" y="4153280"/>
              <a:ext cx="56642" cy="56514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1043" y="4148518"/>
              <a:ext cx="66167" cy="66039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260592" y="3883190"/>
              <a:ext cx="147916" cy="147916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308217" y="3908552"/>
              <a:ext cx="56642" cy="5664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303454" y="3903789"/>
              <a:ext cx="66167" cy="66167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063995" y="3967010"/>
              <a:ext cx="149402" cy="147916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12636" y="3992499"/>
              <a:ext cx="56641" cy="56514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6112636" y="399249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489192" y="3520478"/>
              <a:ext cx="147916" cy="147916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537451" y="3546094"/>
              <a:ext cx="56515" cy="56514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6537451" y="35460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658994" y="3690280"/>
              <a:ext cx="121813" cy="121813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689851" y="3698494"/>
              <a:ext cx="56515" cy="56514"/>
            </a:xfrm>
            <a:prstGeom prst="rect">
              <a:avLst/>
            </a:prstGeom>
          </p:spPr>
        </p:pic>
        <p:sp>
          <p:nvSpPr>
            <p:cNvPr id="442" name="object 442"/>
            <p:cNvSpPr/>
            <p:nvPr/>
          </p:nvSpPr>
          <p:spPr>
            <a:xfrm>
              <a:off x="6689851" y="36984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7055676" y="3786292"/>
              <a:ext cx="130514" cy="121813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7094219" y="3793236"/>
              <a:ext cx="56641" cy="56641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7094219" y="3793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7034340" y="4039276"/>
              <a:ext cx="130514" cy="121813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073899" y="4046474"/>
              <a:ext cx="56515" cy="56514"/>
            </a:xfrm>
            <a:prstGeom prst="rect">
              <a:avLst/>
            </a:prstGeom>
          </p:spPr>
        </p:pic>
        <p:sp>
          <p:nvSpPr>
            <p:cNvPr id="448" name="object 448"/>
            <p:cNvSpPr/>
            <p:nvPr/>
          </p:nvSpPr>
          <p:spPr>
            <a:xfrm>
              <a:off x="7073899" y="40464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9" name="object 449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7105968" y="3633892"/>
              <a:ext cx="130514" cy="121813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44638" y="3642106"/>
              <a:ext cx="56641" cy="56514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7144638" y="364210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7258368" y="3786292"/>
              <a:ext cx="130514" cy="121813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7038" y="3794506"/>
              <a:ext cx="56641" cy="56514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7292276" y="3789743"/>
              <a:ext cx="66166" cy="66039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6788976" y="3987460"/>
              <a:ext cx="130514" cy="121813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827900" y="3994785"/>
              <a:ext cx="56515" cy="56641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6827900" y="399478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6932675" y="4122458"/>
              <a:ext cx="147916" cy="14791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980300" y="4147185"/>
              <a:ext cx="56515" cy="56641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975538" y="4142422"/>
              <a:ext cx="66040" cy="66166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527292" y="3602774"/>
              <a:ext cx="147916" cy="147916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575805" y="3627628"/>
              <a:ext cx="56642" cy="56642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6575805" y="362762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4" name="object 464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6932675" y="3697262"/>
              <a:ext cx="147916" cy="147916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6980300" y="3722497"/>
              <a:ext cx="56515" cy="56514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6980300" y="37224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7" name="object 467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6911339" y="3950246"/>
              <a:ext cx="147916" cy="147916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959854" y="3975608"/>
              <a:ext cx="56515" cy="5664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955091" y="3970845"/>
              <a:ext cx="66040" cy="66167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7063739" y="4102646"/>
              <a:ext cx="147916" cy="147916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112254" y="4128008"/>
              <a:ext cx="56515" cy="56642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7112254" y="412800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5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420611" y="3451898"/>
              <a:ext cx="147916" cy="147916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67855" y="3476498"/>
              <a:ext cx="56515" cy="56514"/>
            </a:xfrm>
            <a:prstGeom prst="rect">
              <a:avLst/>
            </a:prstGeom>
          </p:spPr>
        </p:pic>
        <p:sp>
          <p:nvSpPr>
            <p:cNvPr id="475" name="object 475"/>
            <p:cNvSpPr/>
            <p:nvPr/>
          </p:nvSpPr>
          <p:spPr>
            <a:xfrm>
              <a:off x="6467855" y="34764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6" name="object 476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573011" y="3604298"/>
              <a:ext cx="147916" cy="147916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6620255" y="3628898"/>
              <a:ext cx="56515" cy="56514"/>
            </a:xfrm>
            <a:prstGeom prst="rect">
              <a:avLst/>
            </a:prstGeom>
          </p:spPr>
        </p:pic>
        <p:sp>
          <p:nvSpPr>
            <p:cNvPr id="478" name="object 478"/>
            <p:cNvSpPr/>
            <p:nvPr/>
          </p:nvSpPr>
          <p:spPr>
            <a:xfrm>
              <a:off x="6620255" y="36288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76872" y="3698786"/>
              <a:ext cx="147916" cy="147916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7024624" y="3723640"/>
              <a:ext cx="56642" cy="56642"/>
            </a:xfrm>
            <a:prstGeom prst="rect">
              <a:avLst/>
            </a:prstGeom>
          </p:spPr>
        </p:pic>
        <p:sp>
          <p:nvSpPr>
            <p:cNvPr id="481" name="object 481"/>
            <p:cNvSpPr/>
            <p:nvPr/>
          </p:nvSpPr>
          <p:spPr>
            <a:xfrm>
              <a:off x="7024624" y="3723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2" name="object 482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7165848" y="3893858"/>
              <a:ext cx="147916" cy="147916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854" y="3919220"/>
              <a:ext cx="56642" cy="5664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7209091" y="3914457"/>
              <a:ext cx="66167" cy="66167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7107936" y="4069118"/>
              <a:ext cx="149402" cy="147916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56704" y="4094480"/>
              <a:ext cx="56515" cy="56514"/>
            </a:xfrm>
            <a:prstGeom prst="rect">
              <a:avLst/>
            </a:prstGeom>
          </p:spPr>
        </p:pic>
        <p:sp>
          <p:nvSpPr>
            <p:cNvPr id="487" name="object 487"/>
            <p:cNvSpPr/>
            <p:nvPr/>
          </p:nvSpPr>
          <p:spPr>
            <a:xfrm>
              <a:off x="7156704" y="4094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48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6619812" y="3947836"/>
              <a:ext cx="130514" cy="121813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658610" y="3956050"/>
              <a:ext cx="56642" cy="56514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6658610" y="39560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62472" y="4015778"/>
              <a:ext cx="147916" cy="147916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0224" y="4040505"/>
              <a:ext cx="56641" cy="56514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6110224" y="404050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4" name="object 494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5690616" y="3427514"/>
              <a:ext cx="147916" cy="147916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739002" y="3452749"/>
              <a:ext cx="56514" cy="56641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5739002" y="34527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5935980" y="3904437"/>
              <a:ext cx="147916" cy="14940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5984239" y="3930142"/>
              <a:ext cx="56642" cy="5664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5979477" y="3925379"/>
              <a:ext cx="66167" cy="66166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492239" y="3430562"/>
              <a:ext cx="147916" cy="147916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539611" y="3455670"/>
              <a:ext cx="56515" cy="56514"/>
            </a:xfrm>
            <a:prstGeom prst="rect">
              <a:avLst/>
            </a:prstGeom>
          </p:spPr>
        </p:pic>
        <p:sp>
          <p:nvSpPr>
            <p:cNvPr id="502" name="object 502"/>
            <p:cNvSpPr/>
            <p:nvPr/>
          </p:nvSpPr>
          <p:spPr>
            <a:xfrm>
              <a:off x="6539611" y="345567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6682739" y="3520478"/>
              <a:ext cx="147916" cy="147916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730364" y="3545713"/>
              <a:ext cx="56641" cy="56514"/>
            </a:xfrm>
            <a:prstGeom prst="rect">
              <a:avLst/>
            </a:prstGeom>
          </p:spPr>
        </p:pic>
        <p:sp>
          <p:nvSpPr>
            <p:cNvPr id="505" name="object 505"/>
            <p:cNvSpPr/>
            <p:nvPr/>
          </p:nvSpPr>
          <p:spPr>
            <a:xfrm>
              <a:off x="6730364" y="354571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6" name="object 506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741732" y="3387004"/>
              <a:ext cx="130514" cy="121813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780783" y="3394456"/>
              <a:ext cx="56515" cy="56642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6780783" y="339445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5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894132" y="3539404"/>
              <a:ext cx="130514" cy="121813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933183" y="3546856"/>
              <a:ext cx="56515" cy="56642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928421" y="3542093"/>
              <a:ext cx="66040" cy="66167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617207" y="3276638"/>
              <a:ext cx="147916" cy="147916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665594" y="3302254"/>
              <a:ext cx="56514" cy="56515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6665594" y="33022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6422136" y="3360369"/>
              <a:ext cx="147916" cy="149402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470014" y="3386074"/>
              <a:ext cx="56514" cy="56514"/>
            </a:xfrm>
            <a:prstGeom prst="rect">
              <a:avLst/>
            </a:prstGeom>
          </p:spPr>
        </p:pic>
        <p:sp>
          <p:nvSpPr>
            <p:cNvPr id="517" name="object 517"/>
            <p:cNvSpPr/>
            <p:nvPr/>
          </p:nvSpPr>
          <p:spPr>
            <a:xfrm>
              <a:off x="6470014" y="33860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6675119" y="3909098"/>
              <a:ext cx="147916" cy="147916"/>
            </a:xfrm>
            <a:prstGeom prst="rect">
              <a:avLst/>
            </a:prstGeom>
          </p:spPr>
        </p:pic>
        <p:pic>
          <p:nvPicPr>
            <p:cNvPr id="519" name="object 519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6722491" y="3933571"/>
              <a:ext cx="56641" cy="56642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6722491" y="39335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6827519" y="4061498"/>
              <a:ext cx="147916" cy="147916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6874891" y="4085971"/>
              <a:ext cx="56641" cy="56642"/>
            </a:xfrm>
            <a:prstGeom prst="rect">
              <a:avLst/>
            </a:prstGeom>
          </p:spPr>
        </p:pic>
        <p:sp>
          <p:nvSpPr>
            <p:cNvPr id="523" name="object 523"/>
            <p:cNvSpPr/>
            <p:nvPr/>
          </p:nvSpPr>
          <p:spPr>
            <a:xfrm>
              <a:off x="6874891" y="40859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4" name="object 524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240081" y="3454146"/>
              <a:ext cx="130514" cy="123037"/>
            </a:xfrm>
            <a:prstGeom prst="rect">
              <a:avLst/>
            </a:prstGeom>
          </p:spPr>
        </p:pic>
        <p:pic>
          <p:nvPicPr>
            <p:cNvPr id="525" name="object 5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279258" y="3462274"/>
              <a:ext cx="56642" cy="56641"/>
            </a:xfrm>
            <a:prstGeom prst="rect">
              <a:avLst/>
            </a:prstGeom>
          </p:spPr>
        </p:pic>
        <p:pic>
          <p:nvPicPr>
            <p:cNvPr id="526" name="object 526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7274496" y="3457511"/>
              <a:ext cx="66167" cy="66166"/>
            </a:xfrm>
            <a:prstGeom prst="rect">
              <a:avLst/>
            </a:prstGeom>
          </p:spPr>
        </p:pic>
        <p:pic>
          <p:nvPicPr>
            <p:cNvPr id="527" name="object 527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7220268" y="4426372"/>
              <a:ext cx="130514" cy="121813"/>
            </a:xfrm>
            <a:prstGeom prst="rect">
              <a:avLst/>
            </a:prstGeom>
          </p:spPr>
        </p:pic>
        <p:pic>
          <p:nvPicPr>
            <p:cNvPr id="528" name="object 528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258938" y="4433951"/>
              <a:ext cx="56514" cy="56642"/>
            </a:xfrm>
            <a:prstGeom prst="rect">
              <a:avLst/>
            </a:prstGeom>
          </p:spPr>
        </p:pic>
        <p:sp>
          <p:nvSpPr>
            <p:cNvPr id="529" name="object 529"/>
            <p:cNvSpPr/>
            <p:nvPr/>
          </p:nvSpPr>
          <p:spPr>
            <a:xfrm>
              <a:off x="7258938" y="443395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281672" y="4005110"/>
              <a:ext cx="147916" cy="147916"/>
            </a:xfrm>
            <a:prstGeom prst="rect">
              <a:avLst/>
            </a:prstGeom>
          </p:spPr>
        </p:pic>
        <p:pic>
          <p:nvPicPr>
            <p:cNvPr id="531" name="object 531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329677" y="4029583"/>
              <a:ext cx="56642" cy="56515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4915" y="4024820"/>
              <a:ext cx="66167" cy="66040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7442773" y="3455584"/>
              <a:ext cx="130514" cy="121813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482077" y="3463544"/>
              <a:ext cx="56642" cy="56514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7315" y="3458781"/>
              <a:ext cx="66167" cy="66039"/>
            </a:xfrm>
            <a:prstGeom prst="rect">
              <a:avLst/>
            </a:prstGeom>
          </p:spPr>
        </p:pic>
        <p:pic>
          <p:nvPicPr>
            <p:cNvPr id="536" name="object 536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6973381" y="4374556"/>
              <a:ext cx="130514" cy="121813"/>
            </a:xfrm>
            <a:prstGeom prst="rect">
              <a:avLst/>
            </a:prstGeom>
          </p:spPr>
        </p:pic>
        <p:pic>
          <p:nvPicPr>
            <p:cNvPr id="537" name="object 537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7012939" y="4382389"/>
              <a:ext cx="56514" cy="56515"/>
            </a:xfrm>
            <a:prstGeom prst="rect">
              <a:avLst/>
            </a:prstGeom>
          </p:spPr>
        </p:pic>
        <p:pic>
          <p:nvPicPr>
            <p:cNvPr id="538" name="object 538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7008177" y="4377626"/>
              <a:ext cx="66039" cy="66040"/>
            </a:xfrm>
            <a:prstGeom prst="rect">
              <a:avLst/>
            </a:prstGeom>
          </p:spPr>
        </p:pic>
        <p:pic>
          <p:nvPicPr>
            <p:cNvPr id="539" name="object 539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7117080" y="4509554"/>
              <a:ext cx="147916" cy="147916"/>
            </a:xfrm>
            <a:prstGeom prst="rect">
              <a:avLst/>
            </a:prstGeom>
          </p:spPr>
        </p:pic>
        <p:pic>
          <p:nvPicPr>
            <p:cNvPr id="540" name="object 54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7165339" y="4534789"/>
              <a:ext cx="56514" cy="56515"/>
            </a:xfrm>
            <a:prstGeom prst="rect">
              <a:avLst/>
            </a:prstGeom>
          </p:spPr>
        </p:pic>
        <p:pic>
          <p:nvPicPr>
            <p:cNvPr id="541" name="object 541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7160577" y="4530026"/>
              <a:ext cx="66039" cy="66040"/>
            </a:xfrm>
            <a:prstGeom prst="rect">
              <a:avLst/>
            </a:prstGeom>
          </p:spPr>
        </p:pic>
        <p:pic>
          <p:nvPicPr>
            <p:cNvPr id="542" name="object 542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6713219" y="3989870"/>
              <a:ext cx="147916" cy="147916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6760844" y="4015232"/>
              <a:ext cx="56641" cy="56515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6760844" y="40152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7117080" y="4084269"/>
              <a:ext cx="147916" cy="149402"/>
            </a:xfrm>
            <a:prstGeom prst="rect">
              <a:avLst/>
            </a:prstGeom>
          </p:spPr>
        </p:pic>
        <p:pic>
          <p:nvPicPr>
            <p:cNvPr id="546" name="object 54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7165339" y="4109974"/>
              <a:ext cx="56514" cy="56514"/>
            </a:xfrm>
            <a:prstGeom prst="rect">
              <a:avLst/>
            </a:prstGeom>
          </p:spPr>
        </p:pic>
        <p:sp>
          <p:nvSpPr>
            <p:cNvPr id="547" name="object 547"/>
            <p:cNvSpPr/>
            <p:nvPr/>
          </p:nvSpPr>
          <p:spPr>
            <a:xfrm>
              <a:off x="7165339" y="41099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8" name="object 548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7097268" y="3619538"/>
              <a:ext cx="147916" cy="147916"/>
            </a:xfrm>
            <a:prstGeom prst="rect">
              <a:avLst/>
            </a:prstGeom>
          </p:spPr>
        </p:pic>
        <p:pic>
          <p:nvPicPr>
            <p:cNvPr id="549" name="object 5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44893" y="3644773"/>
              <a:ext cx="56641" cy="56514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7144893" y="364477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1" name="object 55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7249668" y="4491266"/>
              <a:ext cx="147916" cy="14791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7293" y="4515611"/>
              <a:ext cx="56641" cy="56514"/>
            </a:xfrm>
            <a:prstGeom prst="rect">
              <a:avLst/>
            </a:prstGeom>
          </p:spPr>
        </p:pic>
        <p:sp>
          <p:nvSpPr>
            <p:cNvPr id="553" name="object 553"/>
            <p:cNvSpPr/>
            <p:nvPr/>
          </p:nvSpPr>
          <p:spPr>
            <a:xfrm>
              <a:off x="7297293" y="45156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4" name="object 5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05016" y="3838994"/>
              <a:ext cx="147916" cy="147916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52894" y="3863975"/>
              <a:ext cx="56641" cy="56514"/>
            </a:xfrm>
            <a:prstGeom prst="rect">
              <a:avLst/>
            </a:prstGeom>
          </p:spPr>
        </p:pic>
        <p:sp>
          <p:nvSpPr>
            <p:cNvPr id="556" name="object 556"/>
            <p:cNvSpPr/>
            <p:nvPr/>
          </p:nvSpPr>
          <p:spPr>
            <a:xfrm>
              <a:off x="6652894" y="38639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7" name="object 5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57416" y="3991394"/>
              <a:ext cx="147916" cy="147916"/>
            </a:xfrm>
            <a:prstGeom prst="rect">
              <a:avLst/>
            </a:prstGeom>
          </p:spPr>
        </p:pic>
        <p:pic>
          <p:nvPicPr>
            <p:cNvPr id="558" name="object 5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05294" y="4016375"/>
              <a:ext cx="56641" cy="56514"/>
            </a:xfrm>
            <a:prstGeom prst="rect">
              <a:avLst/>
            </a:prstGeom>
          </p:spPr>
        </p:pic>
        <p:sp>
          <p:nvSpPr>
            <p:cNvPr id="559" name="object 559"/>
            <p:cNvSpPr/>
            <p:nvPr/>
          </p:nvSpPr>
          <p:spPr>
            <a:xfrm>
              <a:off x="6805294" y="40163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0" name="object 56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161275" y="4085882"/>
              <a:ext cx="147916" cy="147916"/>
            </a:xfrm>
            <a:prstGeom prst="rect">
              <a:avLst/>
            </a:prstGeom>
          </p:spPr>
        </p:pic>
        <p:pic>
          <p:nvPicPr>
            <p:cNvPr id="561" name="object 5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209662" y="4111117"/>
              <a:ext cx="56641" cy="56641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7209662" y="41111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7350251" y="3563150"/>
              <a:ext cx="149402" cy="147916"/>
            </a:xfrm>
            <a:prstGeom prst="rect">
              <a:avLst/>
            </a:prstGeom>
          </p:spPr>
        </p:pic>
        <p:pic>
          <p:nvPicPr>
            <p:cNvPr id="564" name="object 564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7398893" y="3588258"/>
              <a:ext cx="56641" cy="56641"/>
            </a:xfrm>
            <a:prstGeom prst="rect">
              <a:avLst/>
            </a:prstGeom>
          </p:spPr>
        </p:pic>
        <p:pic>
          <p:nvPicPr>
            <p:cNvPr id="565" name="object 565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7394130" y="3583495"/>
              <a:ext cx="66166" cy="66166"/>
            </a:xfrm>
            <a:prstGeom prst="rect">
              <a:avLst/>
            </a:prstGeom>
          </p:spPr>
        </p:pic>
        <p:pic>
          <p:nvPicPr>
            <p:cNvPr id="566" name="object 566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7293863" y="4457738"/>
              <a:ext cx="147916" cy="147916"/>
            </a:xfrm>
            <a:prstGeom prst="rect">
              <a:avLst/>
            </a:prstGeom>
          </p:spPr>
        </p:pic>
        <p:pic>
          <p:nvPicPr>
            <p:cNvPr id="567" name="object 567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7341743" y="4481957"/>
              <a:ext cx="56514" cy="56642"/>
            </a:xfrm>
            <a:prstGeom prst="rect">
              <a:avLst/>
            </a:prstGeom>
          </p:spPr>
        </p:pic>
        <p:sp>
          <p:nvSpPr>
            <p:cNvPr id="568" name="object 568"/>
            <p:cNvSpPr/>
            <p:nvPr/>
          </p:nvSpPr>
          <p:spPr>
            <a:xfrm>
              <a:off x="7341743" y="44819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6795516" y="3599726"/>
              <a:ext cx="147916" cy="147916"/>
            </a:xfrm>
            <a:prstGeom prst="rect">
              <a:avLst/>
            </a:prstGeom>
          </p:spPr>
        </p:pic>
        <p:pic>
          <p:nvPicPr>
            <p:cNvPr id="570" name="object 57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843649" y="3625088"/>
              <a:ext cx="56642" cy="56514"/>
            </a:xfrm>
            <a:prstGeom prst="rect">
              <a:avLst/>
            </a:prstGeom>
          </p:spPr>
        </p:pic>
        <p:sp>
          <p:nvSpPr>
            <p:cNvPr id="571" name="object 571"/>
            <p:cNvSpPr/>
            <p:nvPr/>
          </p:nvSpPr>
          <p:spPr>
            <a:xfrm>
              <a:off x="6843649" y="362508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2" name="object 57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419087" y="3409226"/>
              <a:ext cx="147916" cy="147916"/>
            </a:xfrm>
            <a:prstGeom prst="rect">
              <a:avLst/>
            </a:prstGeom>
          </p:spPr>
        </p:pic>
        <p:pic>
          <p:nvPicPr>
            <p:cNvPr id="573" name="object 5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467601" y="3434080"/>
              <a:ext cx="56515" cy="56515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6467601" y="34340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5" name="object 575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6348983" y="3540290"/>
              <a:ext cx="147916" cy="147916"/>
            </a:xfrm>
            <a:prstGeom prst="rect">
              <a:avLst/>
            </a:prstGeom>
          </p:spPr>
        </p:pic>
        <p:pic>
          <p:nvPicPr>
            <p:cNvPr id="576" name="object 576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6396736" y="3564890"/>
              <a:ext cx="56641" cy="56515"/>
            </a:xfrm>
            <a:prstGeom prst="rect">
              <a:avLst/>
            </a:prstGeom>
          </p:spPr>
        </p:pic>
        <p:sp>
          <p:nvSpPr>
            <p:cNvPr id="577" name="object 577"/>
            <p:cNvSpPr/>
            <p:nvPr/>
          </p:nvSpPr>
          <p:spPr>
            <a:xfrm>
              <a:off x="6396736" y="356489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8" name="object 5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94119" y="3299498"/>
              <a:ext cx="147916" cy="147916"/>
            </a:xfrm>
            <a:prstGeom prst="rect">
              <a:avLst/>
            </a:prstGeom>
          </p:spPr>
        </p:pic>
        <p:pic>
          <p:nvPicPr>
            <p:cNvPr id="579" name="object 57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341618" y="3323844"/>
              <a:ext cx="56515" cy="56514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6341618" y="332384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1" name="object 581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611879" y="4285526"/>
              <a:ext cx="147916" cy="147916"/>
            </a:xfrm>
            <a:prstGeom prst="rect">
              <a:avLst/>
            </a:prstGeom>
          </p:spPr>
        </p:pic>
        <p:pic>
          <p:nvPicPr>
            <p:cNvPr id="582" name="object 58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60139" y="4309872"/>
              <a:ext cx="56514" cy="56641"/>
            </a:xfrm>
            <a:prstGeom prst="rect">
              <a:avLst/>
            </a:prstGeom>
          </p:spPr>
        </p:pic>
        <p:sp>
          <p:nvSpPr>
            <p:cNvPr id="583" name="object 583"/>
            <p:cNvSpPr/>
            <p:nvPr/>
          </p:nvSpPr>
          <p:spPr>
            <a:xfrm>
              <a:off x="3660139" y="43098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4" name="object 58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518915" y="4386110"/>
              <a:ext cx="147916" cy="147916"/>
            </a:xfrm>
            <a:prstGeom prst="rect">
              <a:avLst/>
            </a:prstGeom>
          </p:spPr>
        </p:pic>
        <p:pic>
          <p:nvPicPr>
            <p:cNvPr id="585" name="object 58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566540" y="4410710"/>
              <a:ext cx="56514" cy="56514"/>
            </a:xfrm>
            <a:prstGeom prst="rect">
              <a:avLst/>
            </a:prstGeom>
          </p:spPr>
        </p:pic>
        <p:sp>
          <p:nvSpPr>
            <p:cNvPr id="586" name="object 586"/>
            <p:cNvSpPr/>
            <p:nvPr/>
          </p:nvSpPr>
          <p:spPr>
            <a:xfrm>
              <a:off x="3566540" y="44107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7" name="object 587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3497579" y="4213898"/>
              <a:ext cx="147916" cy="147916"/>
            </a:xfrm>
            <a:prstGeom prst="rect">
              <a:avLst/>
            </a:prstGeom>
          </p:spPr>
        </p:pic>
        <p:pic>
          <p:nvPicPr>
            <p:cNvPr id="588" name="object 58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46093" y="4239133"/>
              <a:ext cx="56641" cy="56515"/>
            </a:xfrm>
            <a:prstGeom prst="rect">
              <a:avLst/>
            </a:prstGeom>
          </p:spPr>
        </p:pic>
        <p:sp>
          <p:nvSpPr>
            <p:cNvPr id="589" name="object 589"/>
            <p:cNvSpPr/>
            <p:nvPr/>
          </p:nvSpPr>
          <p:spPr>
            <a:xfrm>
              <a:off x="3546093" y="42391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590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3649979" y="4366298"/>
              <a:ext cx="147916" cy="147916"/>
            </a:xfrm>
            <a:prstGeom prst="rect">
              <a:avLst/>
            </a:prstGeom>
          </p:spPr>
        </p:pic>
        <p:pic>
          <p:nvPicPr>
            <p:cNvPr id="591" name="object 5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98494" y="4391533"/>
              <a:ext cx="56641" cy="56515"/>
            </a:xfrm>
            <a:prstGeom prst="rect">
              <a:avLst/>
            </a:prstGeom>
          </p:spPr>
        </p:pic>
        <p:sp>
          <p:nvSpPr>
            <p:cNvPr id="592" name="object 592"/>
            <p:cNvSpPr/>
            <p:nvPr/>
          </p:nvSpPr>
          <p:spPr>
            <a:xfrm>
              <a:off x="3698494" y="43915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3" name="object 59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3695700" y="4332770"/>
              <a:ext cx="147916" cy="147916"/>
            </a:xfrm>
            <a:prstGeom prst="rect">
              <a:avLst/>
            </a:prstGeom>
          </p:spPr>
        </p:pic>
        <p:pic>
          <p:nvPicPr>
            <p:cNvPr id="594" name="object 59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42944" y="4357877"/>
              <a:ext cx="56514" cy="56515"/>
            </a:xfrm>
            <a:prstGeom prst="rect">
              <a:avLst/>
            </a:prstGeom>
          </p:spPr>
        </p:pic>
        <p:sp>
          <p:nvSpPr>
            <p:cNvPr id="595" name="object 595"/>
            <p:cNvSpPr/>
            <p:nvPr/>
          </p:nvSpPr>
          <p:spPr>
            <a:xfrm>
              <a:off x="3742944" y="435787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3817619" y="4419638"/>
              <a:ext cx="147916" cy="147916"/>
            </a:xfrm>
            <a:prstGeom prst="rect">
              <a:avLst/>
            </a:prstGeom>
          </p:spPr>
        </p:pic>
        <p:pic>
          <p:nvPicPr>
            <p:cNvPr id="597" name="object 59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865498" y="4444238"/>
              <a:ext cx="56641" cy="56514"/>
            </a:xfrm>
            <a:prstGeom prst="rect">
              <a:avLst/>
            </a:prstGeom>
          </p:spPr>
        </p:pic>
        <p:sp>
          <p:nvSpPr>
            <p:cNvPr id="598" name="object 598"/>
            <p:cNvSpPr/>
            <p:nvPr/>
          </p:nvSpPr>
          <p:spPr>
            <a:xfrm>
              <a:off x="3865498" y="4444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9" name="object 59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806508" y="4690024"/>
              <a:ext cx="130514" cy="121813"/>
            </a:xfrm>
            <a:prstGeom prst="rect">
              <a:avLst/>
            </a:prstGeom>
          </p:spPr>
        </p:pic>
        <p:pic>
          <p:nvPicPr>
            <p:cNvPr id="600" name="object 60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845179" y="4697349"/>
              <a:ext cx="56515" cy="56642"/>
            </a:xfrm>
            <a:prstGeom prst="rect">
              <a:avLst/>
            </a:prstGeom>
          </p:spPr>
        </p:pic>
        <p:sp>
          <p:nvSpPr>
            <p:cNvPr id="601" name="object 601"/>
            <p:cNvSpPr/>
            <p:nvPr/>
          </p:nvSpPr>
          <p:spPr>
            <a:xfrm>
              <a:off x="3845179" y="46973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2" name="object 60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67911" y="4268762"/>
              <a:ext cx="147916" cy="147916"/>
            </a:xfrm>
            <a:prstGeom prst="rect">
              <a:avLst/>
            </a:prstGeom>
          </p:spPr>
        </p:pic>
        <p:pic>
          <p:nvPicPr>
            <p:cNvPr id="603" name="object 60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15917" y="4292980"/>
              <a:ext cx="56642" cy="56642"/>
            </a:xfrm>
            <a:prstGeom prst="rect">
              <a:avLst/>
            </a:prstGeom>
          </p:spPr>
        </p:pic>
        <p:sp>
          <p:nvSpPr>
            <p:cNvPr id="604" name="object 604"/>
            <p:cNvSpPr/>
            <p:nvPr/>
          </p:nvSpPr>
          <p:spPr>
            <a:xfrm>
              <a:off x="3915917" y="42929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5" name="object 60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20311" y="4421162"/>
              <a:ext cx="147916" cy="147916"/>
            </a:xfrm>
            <a:prstGeom prst="rect">
              <a:avLst/>
            </a:prstGeom>
          </p:spPr>
        </p:pic>
        <p:pic>
          <p:nvPicPr>
            <p:cNvPr id="606" name="object 60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68317" y="4445380"/>
              <a:ext cx="56642" cy="56642"/>
            </a:xfrm>
            <a:prstGeom prst="rect">
              <a:avLst/>
            </a:prstGeom>
          </p:spPr>
        </p:pic>
        <p:sp>
          <p:nvSpPr>
            <p:cNvPr id="607" name="object 607"/>
            <p:cNvSpPr/>
            <p:nvPr/>
          </p:nvSpPr>
          <p:spPr>
            <a:xfrm>
              <a:off x="4068317" y="44453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8" name="object 60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50919" y="4620806"/>
              <a:ext cx="147916" cy="147916"/>
            </a:xfrm>
            <a:prstGeom prst="rect">
              <a:avLst/>
            </a:prstGeom>
          </p:spPr>
        </p:pic>
        <p:pic>
          <p:nvPicPr>
            <p:cNvPr id="609" name="object 609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599179" y="4645786"/>
              <a:ext cx="56515" cy="56642"/>
            </a:xfrm>
            <a:prstGeom prst="rect">
              <a:avLst/>
            </a:prstGeom>
          </p:spPr>
        </p:pic>
        <p:pic>
          <p:nvPicPr>
            <p:cNvPr id="610" name="object 61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94417" y="4641024"/>
              <a:ext cx="66040" cy="66167"/>
            </a:xfrm>
            <a:prstGeom prst="rect">
              <a:avLst/>
            </a:prstGeom>
          </p:spPr>
        </p:pic>
        <p:pic>
          <p:nvPicPr>
            <p:cNvPr id="611" name="object 61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703319" y="4773206"/>
              <a:ext cx="147916" cy="147916"/>
            </a:xfrm>
            <a:prstGeom prst="rect">
              <a:avLst/>
            </a:prstGeom>
          </p:spPr>
        </p:pic>
        <p:pic>
          <p:nvPicPr>
            <p:cNvPr id="612" name="object 612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751579" y="4798186"/>
              <a:ext cx="56515" cy="56642"/>
            </a:xfrm>
            <a:prstGeom prst="rect">
              <a:avLst/>
            </a:prstGeom>
          </p:spPr>
        </p:pic>
        <p:pic>
          <p:nvPicPr>
            <p:cNvPr id="613" name="object 61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746817" y="4793424"/>
              <a:ext cx="66040" cy="66167"/>
            </a:xfrm>
            <a:prstGeom prst="rect">
              <a:avLst/>
            </a:prstGeom>
          </p:spPr>
        </p:pic>
        <p:pic>
          <p:nvPicPr>
            <p:cNvPr id="614" name="object 614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3703319" y="4348010"/>
              <a:ext cx="147916" cy="147916"/>
            </a:xfrm>
            <a:prstGeom prst="rect">
              <a:avLst/>
            </a:prstGeom>
          </p:spPr>
        </p:pic>
        <p:pic>
          <p:nvPicPr>
            <p:cNvPr id="615" name="object 615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3751579" y="4373372"/>
              <a:ext cx="56515" cy="56641"/>
            </a:xfrm>
            <a:prstGeom prst="rect">
              <a:avLst/>
            </a:prstGeom>
          </p:spPr>
        </p:pic>
        <p:sp>
          <p:nvSpPr>
            <p:cNvPr id="616" name="object 616"/>
            <p:cNvSpPr/>
            <p:nvPr/>
          </p:nvSpPr>
          <p:spPr>
            <a:xfrm>
              <a:off x="3751579" y="43733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7" name="object 617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3683507" y="4600905"/>
              <a:ext cx="147916" cy="149402"/>
            </a:xfrm>
            <a:prstGeom prst="rect">
              <a:avLst/>
            </a:prstGeom>
          </p:spPr>
        </p:pic>
        <p:pic>
          <p:nvPicPr>
            <p:cNvPr id="618" name="object 61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31132" y="4626610"/>
              <a:ext cx="56641" cy="56514"/>
            </a:xfrm>
            <a:prstGeom prst="rect">
              <a:avLst/>
            </a:prstGeom>
          </p:spPr>
        </p:pic>
        <p:pic>
          <p:nvPicPr>
            <p:cNvPr id="619" name="object 6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26370" y="4621847"/>
              <a:ext cx="66166" cy="66039"/>
            </a:xfrm>
            <a:prstGeom prst="rect">
              <a:avLst/>
            </a:prstGeom>
          </p:spPr>
        </p:pic>
        <p:pic>
          <p:nvPicPr>
            <p:cNvPr id="620" name="object 620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3835907" y="4753305"/>
              <a:ext cx="147916" cy="149402"/>
            </a:xfrm>
            <a:prstGeom prst="rect">
              <a:avLst/>
            </a:prstGeom>
          </p:spPr>
        </p:pic>
        <p:pic>
          <p:nvPicPr>
            <p:cNvPr id="621" name="object 62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83532" y="4779010"/>
              <a:ext cx="56641" cy="56514"/>
            </a:xfrm>
            <a:prstGeom prst="rect">
              <a:avLst/>
            </a:prstGeom>
          </p:spPr>
        </p:pic>
        <p:sp>
          <p:nvSpPr>
            <p:cNvPr id="622" name="object 622"/>
            <p:cNvSpPr/>
            <p:nvPr/>
          </p:nvSpPr>
          <p:spPr>
            <a:xfrm>
              <a:off x="3883532" y="477901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3" name="object 623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3747516" y="4349534"/>
              <a:ext cx="147916" cy="147916"/>
            </a:xfrm>
            <a:prstGeom prst="rect">
              <a:avLst/>
            </a:prstGeom>
          </p:spPr>
        </p:pic>
        <p:pic>
          <p:nvPicPr>
            <p:cNvPr id="624" name="object 624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3795902" y="4374642"/>
              <a:ext cx="56642" cy="56514"/>
            </a:xfrm>
            <a:prstGeom prst="rect">
              <a:avLst/>
            </a:prstGeom>
          </p:spPr>
        </p:pic>
        <p:sp>
          <p:nvSpPr>
            <p:cNvPr id="625" name="object 625"/>
            <p:cNvSpPr/>
            <p:nvPr/>
          </p:nvSpPr>
          <p:spPr>
            <a:xfrm>
              <a:off x="3795902" y="437464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6" name="object 6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36491" y="4544517"/>
              <a:ext cx="149402" cy="149402"/>
            </a:xfrm>
            <a:prstGeom prst="rect">
              <a:avLst/>
            </a:prstGeom>
          </p:spPr>
        </p:pic>
        <p:pic>
          <p:nvPicPr>
            <p:cNvPr id="627" name="object 62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985132" y="4570222"/>
              <a:ext cx="56641" cy="56514"/>
            </a:xfrm>
            <a:prstGeom prst="rect">
              <a:avLst/>
            </a:prstGeom>
          </p:spPr>
        </p:pic>
        <p:sp>
          <p:nvSpPr>
            <p:cNvPr id="628" name="object 628"/>
            <p:cNvSpPr/>
            <p:nvPr/>
          </p:nvSpPr>
          <p:spPr>
            <a:xfrm>
              <a:off x="3985132" y="457022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347" y="44245"/>
                  </a:lnTo>
                  <a:lnTo>
                    <a:pt x="44576" y="52085"/>
                  </a:lnTo>
                  <a:lnTo>
                    <a:pt x="34424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9" name="object 62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880104" y="4719866"/>
              <a:ext cx="147916" cy="147916"/>
            </a:xfrm>
            <a:prstGeom prst="rect">
              <a:avLst/>
            </a:prstGeom>
          </p:spPr>
        </p:pic>
        <p:pic>
          <p:nvPicPr>
            <p:cNvPr id="630" name="object 63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927982" y="4745355"/>
              <a:ext cx="56514" cy="56642"/>
            </a:xfrm>
            <a:prstGeom prst="rect">
              <a:avLst/>
            </a:prstGeom>
          </p:spPr>
        </p:pic>
        <p:sp>
          <p:nvSpPr>
            <p:cNvPr id="631" name="object 631"/>
            <p:cNvSpPr/>
            <p:nvPr/>
          </p:nvSpPr>
          <p:spPr>
            <a:xfrm>
              <a:off x="3927982" y="474535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4815396" y="3114208"/>
              <a:ext cx="130514" cy="121813"/>
            </a:xfrm>
            <a:prstGeom prst="rect">
              <a:avLst/>
            </a:prstGeom>
          </p:spPr>
        </p:pic>
        <p:pic>
          <p:nvPicPr>
            <p:cNvPr id="633" name="object 63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854320" y="3121660"/>
              <a:ext cx="56514" cy="56641"/>
            </a:xfrm>
            <a:prstGeom prst="rect">
              <a:avLst/>
            </a:prstGeom>
          </p:spPr>
        </p:pic>
        <p:pic>
          <p:nvPicPr>
            <p:cNvPr id="634" name="object 63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849558" y="3116897"/>
              <a:ext cx="66039" cy="66166"/>
            </a:xfrm>
            <a:prstGeom prst="rect">
              <a:avLst/>
            </a:prstGeom>
          </p:spPr>
        </p:pic>
        <p:pic>
          <p:nvPicPr>
            <p:cNvPr id="635" name="object 63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959095" y="3249206"/>
              <a:ext cx="147916" cy="147916"/>
            </a:xfrm>
            <a:prstGeom prst="rect">
              <a:avLst/>
            </a:prstGeom>
          </p:spPr>
        </p:pic>
        <p:pic>
          <p:nvPicPr>
            <p:cNvPr id="636" name="object 63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006720" y="3274060"/>
              <a:ext cx="56514" cy="56641"/>
            </a:xfrm>
            <a:prstGeom prst="rect">
              <a:avLst/>
            </a:prstGeom>
          </p:spPr>
        </p:pic>
        <p:pic>
          <p:nvPicPr>
            <p:cNvPr id="637" name="object 63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001958" y="3269297"/>
              <a:ext cx="66039" cy="66166"/>
            </a:xfrm>
            <a:prstGeom prst="rect">
              <a:avLst/>
            </a:prstGeom>
          </p:spPr>
        </p:pic>
        <p:pic>
          <p:nvPicPr>
            <p:cNvPr id="638" name="object 638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774691" y="3582962"/>
              <a:ext cx="147916" cy="147916"/>
            </a:xfrm>
            <a:prstGeom prst="rect">
              <a:avLst/>
            </a:prstGeom>
          </p:spPr>
        </p:pic>
        <p:pic>
          <p:nvPicPr>
            <p:cNvPr id="639" name="object 6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935" y="3607689"/>
              <a:ext cx="56514" cy="56642"/>
            </a:xfrm>
            <a:prstGeom prst="rect">
              <a:avLst/>
            </a:prstGeom>
          </p:spPr>
        </p:pic>
        <p:sp>
          <p:nvSpPr>
            <p:cNvPr id="640" name="object 640"/>
            <p:cNvSpPr/>
            <p:nvPr/>
          </p:nvSpPr>
          <p:spPr>
            <a:xfrm>
              <a:off x="4821935" y="3607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1" name="object 641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4875275" y="3374174"/>
              <a:ext cx="147916" cy="147916"/>
            </a:xfrm>
            <a:prstGeom prst="rect">
              <a:avLst/>
            </a:prstGeom>
          </p:spPr>
        </p:pic>
        <p:pic>
          <p:nvPicPr>
            <p:cNvPr id="642" name="object 642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4923535" y="3398901"/>
              <a:ext cx="56514" cy="56641"/>
            </a:xfrm>
            <a:prstGeom prst="rect">
              <a:avLst/>
            </a:prstGeom>
          </p:spPr>
        </p:pic>
        <p:pic>
          <p:nvPicPr>
            <p:cNvPr id="643" name="object 643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918773" y="3394138"/>
              <a:ext cx="66039" cy="66166"/>
            </a:xfrm>
            <a:prstGeom prst="rect">
              <a:avLst/>
            </a:prstGeom>
          </p:spPr>
        </p:pic>
        <p:pic>
          <p:nvPicPr>
            <p:cNvPr id="644" name="object 644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4818888" y="3549434"/>
              <a:ext cx="147916" cy="147916"/>
            </a:xfrm>
            <a:prstGeom prst="rect">
              <a:avLst/>
            </a:prstGeom>
          </p:spPr>
        </p:pic>
        <p:pic>
          <p:nvPicPr>
            <p:cNvPr id="645" name="object 64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866258" y="3574161"/>
              <a:ext cx="56641" cy="56514"/>
            </a:xfrm>
            <a:prstGeom prst="rect">
              <a:avLst/>
            </a:prstGeom>
          </p:spPr>
        </p:pic>
        <p:sp>
          <p:nvSpPr>
            <p:cNvPr id="646" name="object 646"/>
            <p:cNvSpPr/>
            <p:nvPr/>
          </p:nvSpPr>
          <p:spPr>
            <a:xfrm>
              <a:off x="4866258" y="357416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7" name="object 647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4940807" y="3634689"/>
              <a:ext cx="147916" cy="149402"/>
            </a:xfrm>
            <a:prstGeom prst="rect">
              <a:avLst/>
            </a:prstGeom>
          </p:spPr>
        </p:pic>
        <p:pic>
          <p:nvPicPr>
            <p:cNvPr id="648" name="object 648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4988941" y="3660394"/>
              <a:ext cx="56642" cy="56642"/>
            </a:xfrm>
            <a:prstGeom prst="rect">
              <a:avLst/>
            </a:prstGeom>
          </p:spPr>
        </p:pic>
        <p:sp>
          <p:nvSpPr>
            <p:cNvPr id="649" name="object 649"/>
            <p:cNvSpPr/>
            <p:nvPr/>
          </p:nvSpPr>
          <p:spPr>
            <a:xfrm>
              <a:off x="4988941" y="36603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0" name="object 65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920995" y="3889286"/>
              <a:ext cx="147916" cy="147916"/>
            </a:xfrm>
            <a:prstGeom prst="rect">
              <a:avLst/>
            </a:prstGeom>
          </p:spPr>
        </p:pic>
        <p:pic>
          <p:nvPicPr>
            <p:cNvPr id="651" name="object 65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968494" y="3913632"/>
              <a:ext cx="56641" cy="56642"/>
            </a:xfrm>
            <a:prstGeom prst="rect">
              <a:avLst/>
            </a:prstGeom>
          </p:spPr>
        </p:pic>
        <p:sp>
          <p:nvSpPr>
            <p:cNvPr id="652" name="object 652"/>
            <p:cNvSpPr/>
            <p:nvPr/>
          </p:nvSpPr>
          <p:spPr>
            <a:xfrm>
              <a:off x="4968494" y="39136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3" name="object 653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4991100" y="3483902"/>
              <a:ext cx="147916" cy="147916"/>
            </a:xfrm>
            <a:prstGeom prst="rect">
              <a:avLst/>
            </a:prstGeom>
          </p:spPr>
        </p:pic>
        <p:pic>
          <p:nvPicPr>
            <p:cNvPr id="654" name="object 65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039360" y="3509264"/>
              <a:ext cx="56514" cy="56514"/>
            </a:xfrm>
            <a:prstGeom prst="rect">
              <a:avLst/>
            </a:prstGeom>
          </p:spPr>
        </p:pic>
        <p:sp>
          <p:nvSpPr>
            <p:cNvPr id="655" name="object 655"/>
            <p:cNvSpPr/>
            <p:nvPr/>
          </p:nvSpPr>
          <p:spPr>
            <a:xfrm>
              <a:off x="5039360" y="35092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6" name="object 656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5143500" y="3636302"/>
              <a:ext cx="147916" cy="147916"/>
            </a:xfrm>
            <a:prstGeom prst="rect">
              <a:avLst/>
            </a:prstGeom>
          </p:spPr>
        </p:pic>
        <p:pic>
          <p:nvPicPr>
            <p:cNvPr id="657" name="object 65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191760" y="3661664"/>
              <a:ext cx="56514" cy="56515"/>
            </a:xfrm>
            <a:prstGeom prst="rect">
              <a:avLst/>
            </a:prstGeom>
          </p:spPr>
        </p:pic>
        <p:pic>
          <p:nvPicPr>
            <p:cNvPr id="658" name="object 6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86997" y="3656901"/>
              <a:ext cx="66039" cy="66040"/>
            </a:xfrm>
            <a:prstGeom prst="rect">
              <a:avLst/>
            </a:prstGeom>
          </p:spPr>
        </p:pic>
        <p:pic>
          <p:nvPicPr>
            <p:cNvPr id="659" name="object 65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826507" y="3989870"/>
              <a:ext cx="147916" cy="147916"/>
            </a:xfrm>
            <a:prstGeom prst="rect">
              <a:avLst/>
            </a:prstGeom>
          </p:spPr>
        </p:pic>
        <p:pic>
          <p:nvPicPr>
            <p:cNvPr id="660" name="object 660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4874894" y="4014470"/>
              <a:ext cx="56641" cy="56515"/>
            </a:xfrm>
            <a:prstGeom prst="rect">
              <a:avLst/>
            </a:prstGeom>
          </p:spPr>
        </p:pic>
        <p:sp>
          <p:nvSpPr>
            <p:cNvPr id="661" name="object 661"/>
            <p:cNvSpPr/>
            <p:nvPr/>
          </p:nvSpPr>
          <p:spPr>
            <a:xfrm>
              <a:off x="4874894" y="401447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2" name="object 66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826507" y="3564674"/>
              <a:ext cx="147916" cy="147916"/>
            </a:xfrm>
            <a:prstGeom prst="rect">
              <a:avLst/>
            </a:prstGeom>
          </p:spPr>
        </p:pic>
        <p:pic>
          <p:nvPicPr>
            <p:cNvPr id="663" name="object 663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4874894" y="3589655"/>
              <a:ext cx="56641" cy="56515"/>
            </a:xfrm>
            <a:prstGeom prst="rect">
              <a:avLst/>
            </a:prstGeom>
          </p:spPr>
        </p:pic>
        <p:sp>
          <p:nvSpPr>
            <p:cNvPr id="664" name="object 664"/>
            <p:cNvSpPr/>
            <p:nvPr/>
          </p:nvSpPr>
          <p:spPr>
            <a:xfrm>
              <a:off x="4874894" y="35896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5" name="object 665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4806695" y="3817658"/>
              <a:ext cx="147916" cy="147916"/>
            </a:xfrm>
            <a:prstGeom prst="rect">
              <a:avLst/>
            </a:prstGeom>
          </p:spPr>
        </p:pic>
        <p:pic>
          <p:nvPicPr>
            <p:cNvPr id="666" name="object 66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854575" y="3842893"/>
              <a:ext cx="56514" cy="56514"/>
            </a:xfrm>
            <a:prstGeom prst="rect">
              <a:avLst/>
            </a:prstGeom>
          </p:spPr>
        </p:pic>
        <p:sp>
          <p:nvSpPr>
            <p:cNvPr id="667" name="object 667"/>
            <p:cNvSpPr/>
            <p:nvPr/>
          </p:nvSpPr>
          <p:spPr>
            <a:xfrm>
              <a:off x="4854575" y="38428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8" name="object 668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4959095" y="3970058"/>
              <a:ext cx="147916" cy="147916"/>
            </a:xfrm>
            <a:prstGeom prst="rect">
              <a:avLst/>
            </a:prstGeom>
          </p:spPr>
        </p:pic>
        <p:pic>
          <p:nvPicPr>
            <p:cNvPr id="669" name="object 66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006975" y="3995293"/>
              <a:ext cx="56514" cy="56514"/>
            </a:xfrm>
            <a:prstGeom prst="rect">
              <a:avLst/>
            </a:prstGeom>
          </p:spPr>
        </p:pic>
        <p:sp>
          <p:nvSpPr>
            <p:cNvPr id="670" name="object 670"/>
            <p:cNvSpPr/>
            <p:nvPr/>
          </p:nvSpPr>
          <p:spPr>
            <a:xfrm>
              <a:off x="5006975" y="39952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1" name="object 671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4870704" y="3566198"/>
              <a:ext cx="149402" cy="147916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919344" y="3590798"/>
              <a:ext cx="56641" cy="56641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4919344" y="35907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4" name="object 674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5061204" y="3761270"/>
              <a:ext cx="147916" cy="147916"/>
            </a:xfrm>
            <a:prstGeom prst="rect">
              <a:avLst/>
            </a:prstGeom>
          </p:spPr>
        </p:pic>
        <p:pic>
          <p:nvPicPr>
            <p:cNvPr id="675" name="object 6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108575" y="3786378"/>
              <a:ext cx="56641" cy="56642"/>
            </a:xfrm>
            <a:prstGeom prst="rect">
              <a:avLst/>
            </a:prstGeom>
          </p:spPr>
        </p:pic>
        <p:sp>
          <p:nvSpPr>
            <p:cNvPr id="676" name="object 676"/>
            <p:cNvSpPr/>
            <p:nvPr/>
          </p:nvSpPr>
          <p:spPr>
            <a:xfrm>
              <a:off x="5108575" y="37863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7" name="object 677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5003291" y="3936530"/>
              <a:ext cx="147916" cy="147916"/>
            </a:xfrm>
            <a:prstGeom prst="rect">
              <a:avLst/>
            </a:prstGeom>
          </p:spPr>
        </p:pic>
        <p:pic>
          <p:nvPicPr>
            <p:cNvPr id="678" name="object 67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051297" y="3961638"/>
              <a:ext cx="56641" cy="56642"/>
            </a:xfrm>
            <a:prstGeom prst="rect">
              <a:avLst/>
            </a:prstGeom>
          </p:spPr>
        </p:pic>
        <p:sp>
          <p:nvSpPr>
            <p:cNvPr id="679" name="object 679"/>
            <p:cNvSpPr/>
            <p:nvPr/>
          </p:nvSpPr>
          <p:spPr>
            <a:xfrm>
              <a:off x="5051297" y="39616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0" name="object 68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264220" y="3641512"/>
              <a:ext cx="130514" cy="121813"/>
            </a:xfrm>
            <a:prstGeom prst="rect">
              <a:avLst/>
            </a:prstGeom>
          </p:spPr>
        </p:pic>
        <p:pic>
          <p:nvPicPr>
            <p:cNvPr id="681" name="object 68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02890" y="3648329"/>
              <a:ext cx="56641" cy="56641"/>
            </a:xfrm>
            <a:prstGeom prst="rect">
              <a:avLst/>
            </a:prstGeom>
          </p:spPr>
        </p:pic>
        <p:sp>
          <p:nvSpPr>
            <p:cNvPr id="682" name="object 682"/>
            <p:cNvSpPr/>
            <p:nvPr/>
          </p:nvSpPr>
          <p:spPr>
            <a:xfrm>
              <a:off x="2302890" y="36483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3" name="object 68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416620" y="3793912"/>
              <a:ext cx="130514" cy="121813"/>
            </a:xfrm>
            <a:prstGeom prst="rect">
              <a:avLst/>
            </a:prstGeom>
          </p:spPr>
        </p:pic>
        <p:pic>
          <p:nvPicPr>
            <p:cNvPr id="684" name="object 68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55290" y="3800729"/>
              <a:ext cx="56641" cy="56641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2455290" y="38007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6" name="object 6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93619" y="3704882"/>
              <a:ext cx="147916" cy="147916"/>
            </a:xfrm>
            <a:prstGeom prst="rect">
              <a:avLst/>
            </a:prstGeom>
          </p:spPr>
        </p:pic>
        <p:pic>
          <p:nvPicPr>
            <p:cNvPr id="687" name="object 6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341371" y="3729990"/>
              <a:ext cx="56514" cy="56515"/>
            </a:xfrm>
            <a:prstGeom prst="rect">
              <a:avLst/>
            </a:prstGeom>
          </p:spPr>
        </p:pic>
        <p:sp>
          <p:nvSpPr>
            <p:cNvPr id="688" name="object 688"/>
            <p:cNvSpPr/>
            <p:nvPr/>
          </p:nvSpPr>
          <p:spPr>
            <a:xfrm>
              <a:off x="2341371" y="372999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5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9" name="object 689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2714881" y="3816772"/>
              <a:ext cx="121813" cy="121813"/>
            </a:xfrm>
            <a:prstGeom prst="rect">
              <a:avLst/>
            </a:prstGeom>
          </p:spPr>
        </p:pic>
        <p:pic>
          <p:nvPicPr>
            <p:cNvPr id="690" name="object 690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745739" y="3824732"/>
              <a:ext cx="56515" cy="56642"/>
            </a:xfrm>
            <a:prstGeom prst="rect">
              <a:avLst/>
            </a:prstGeom>
          </p:spPr>
        </p:pic>
        <p:sp>
          <p:nvSpPr>
            <p:cNvPr id="691" name="object 691"/>
            <p:cNvSpPr/>
            <p:nvPr/>
          </p:nvSpPr>
          <p:spPr>
            <a:xfrm>
              <a:off x="2745739" y="382473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2" name="object 6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85415" y="3554006"/>
              <a:ext cx="147916" cy="147916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233294" y="3578733"/>
              <a:ext cx="56642" cy="56641"/>
            </a:xfrm>
            <a:prstGeom prst="rect">
              <a:avLst/>
            </a:prstGeom>
          </p:spPr>
        </p:pic>
        <p:sp>
          <p:nvSpPr>
            <p:cNvPr id="694" name="object 694"/>
            <p:cNvSpPr/>
            <p:nvPr/>
          </p:nvSpPr>
          <p:spPr>
            <a:xfrm>
              <a:off x="2233294" y="35787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5" name="object 69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37815" y="3706406"/>
              <a:ext cx="147916" cy="147916"/>
            </a:xfrm>
            <a:prstGeom prst="rect">
              <a:avLst/>
            </a:prstGeom>
          </p:spPr>
        </p:pic>
        <p:pic>
          <p:nvPicPr>
            <p:cNvPr id="696" name="object 69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385694" y="3731133"/>
              <a:ext cx="56642" cy="56642"/>
            </a:xfrm>
            <a:prstGeom prst="rect">
              <a:avLst/>
            </a:prstGeom>
          </p:spPr>
        </p:pic>
        <p:sp>
          <p:nvSpPr>
            <p:cNvPr id="697" name="object 697"/>
            <p:cNvSpPr/>
            <p:nvPr/>
          </p:nvSpPr>
          <p:spPr>
            <a:xfrm>
              <a:off x="2385694" y="37311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8" name="object 698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2741675" y="3800894"/>
              <a:ext cx="147916" cy="147916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790062" y="3826002"/>
              <a:ext cx="56642" cy="56515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2790062" y="38260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1" name="object 701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345435" y="3854234"/>
              <a:ext cx="147916" cy="147916"/>
            </a:xfrm>
            <a:prstGeom prst="rect">
              <a:avLst/>
            </a:prstGeom>
          </p:spPr>
        </p:pic>
        <p:pic>
          <p:nvPicPr>
            <p:cNvPr id="702" name="object 702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2394076" y="3879215"/>
              <a:ext cx="56515" cy="56515"/>
            </a:xfrm>
            <a:prstGeom prst="rect">
              <a:avLst/>
            </a:prstGeom>
          </p:spPr>
        </p:pic>
        <p:sp>
          <p:nvSpPr>
            <p:cNvPr id="703" name="object 703"/>
            <p:cNvSpPr/>
            <p:nvPr/>
          </p:nvSpPr>
          <p:spPr>
            <a:xfrm>
              <a:off x="2394076" y="38792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4" name="object 70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587751" y="3793274"/>
              <a:ext cx="147916" cy="147916"/>
            </a:xfrm>
            <a:prstGeom prst="rect">
              <a:avLst/>
            </a:prstGeom>
          </p:spPr>
        </p:pic>
        <p:pic>
          <p:nvPicPr>
            <p:cNvPr id="705" name="object 70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35249" y="3818001"/>
              <a:ext cx="56514" cy="56515"/>
            </a:xfrm>
            <a:prstGeom prst="rect">
              <a:avLst/>
            </a:prstGeom>
          </p:spPr>
        </p:pic>
        <p:pic>
          <p:nvPicPr>
            <p:cNvPr id="706" name="object 70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30487" y="3813238"/>
              <a:ext cx="66039" cy="66040"/>
            </a:xfrm>
            <a:prstGeom prst="rect">
              <a:avLst/>
            </a:prstGeom>
          </p:spPr>
        </p:pic>
        <p:pic>
          <p:nvPicPr>
            <p:cNvPr id="707" name="object 707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2471927" y="3700310"/>
              <a:ext cx="147916" cy="147916"/>
            </a:xfrm>
            <a:prstGeom prst="rect">
              <a:avLst/>
            </a:prstGeom>
          </p:spPr>
        </p:pic>
        <p:pic>
          <p:nvPicPr>
            <p:cNvPr id="708" name="object 70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520060" y="3725672"/>
              <a:ext cx="56514" cy="56641"/>
            </a:xfrm>
            <a:prstGeom prst="rect">
              <a:avLst/>
            </a:prstGeom>
          </p:spPr>
        </p:pic>
        <p:sp>
          <p:nvSpPr>
            <p:cNvPr id="709" name="object 709"/>
            <p:cNvSpPr/>
            <p:nvPr/>
          </p:nvSpPr>
          <p:spPr>
            <a:xfrm>
              <a:off x="2520060" y="37256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0" name="object 710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2276855" y="3784130"/>
              <a:ext cx="147916" cy="147916"/>
            </a:xfrm>
            <a:prstGeom prst="rect">
              <a:avLst/>
            </a:prstGeom>
          </p:spPr>
        </p:pic>
        <p:pic>
          <p:nvPicPr>
            <p:cNvPr id="711" name="object 71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324480" y="3809619"/>
              <a:ext cx="56514" cy="56514"/>
            </a:xfrm>
            <a:prstGeom prst="rect">
              <a:avLst/>
            </a:prstGeom>
          </p:spPr>
        </p:pic>
        <p:sp>
          <p:nvSpPr>
            <p:cNvPr id="712" name="object 712"/>
            <p:cNvSpPr/>
            <p:nvPr/>
          </p:nvSpPr>
          <p:spPr>
            <a:xfrm>
              <a:off x="2324480" y="38096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3" name="object 713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2718104" y="3355000"/>
              <a:ext cx="123037" cy="121813"/>
            </a:xfrm>
            <a:prstGeom prst="rect">
              <a:avLst/>
            </a:prstGeom>
          </p:spPr>
        </p:pic>
        <p:pic>
          <p:nvPicPr>
            <p:cNvPr id="714" name="object 71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749168" y="3363214"/>
              <a:ext cx="56642" cy="56514"/>
            </a:xfrm>
            <a:prstGeom prst="rect">
              <a:avLst/>
            </a:prstGeom>
          </p:spPr>
        </p:pic>
        <p:sp>
          <p:nvSpPr>
            <p:cNvPr id="715" name="object 715"/>
            <p:cNvSpPr/>
            <p:nvPr/>
          </p:nvSpPr>
          <p:spPr>
            <a:xfrm>
              <a:off x="2749168" y="336321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6" name="object 71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740151" y="3419894"/>
              <a:ext cx="147916" cy="147916"/>
            </a:xfrm>
            <a:prstGeom prst="rect">
              <a:avLst/>
            </a:prstGeom>
          </p:spPr>
        </p:pic>
        <p:pic>
          <p:nvPicPr>
            <p:cNvPr id="717" name="object 71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787649" y="3444748"/>
              <a:ext cx="56514" cy="56641"/>
            </a:xfrm>
            <a:prstGeom prst="rect">
              <a:avLst/>
            </a:prstGeom>
          </p:spPr>
        </p:pic>
        <p:sp>
          <p:nvSpPr>
            <p:cNvPr id="718" name="object 718"/>
            <p:cNvSpPr/>
            <p:nvPr/>
          </p:nvSpPr>
          <p:spPr>
            <a:xfrm>
              <a:off x="2787649" y="34447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9" name="object 719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2631947" y="3269018"/>
              <a:ext cx="147916" cy="147916"/>
            </a:xfrm>
            <a:prstGeom prst="rect">
              <a:avLst/>
            </a:prstGeom>
          </p:spPr>
        </p:pic>
        <p:pic>
          <p:nvPicPr>
            <p:cNvPr id="720" name="object 72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679572" y="3293618"/>
              <a:ext cx="56641" cy="56515"/>
            </a:xfrm>
            <a:prstGeom prst="rect">
              <a:avLst/>
            </a:prstGeom>
          </p:spPr>
        </p:pic>
        <p:sp>
          <p:nvSpPr>
            <p:cNvPr id="721" name="object 721"/>
            <p:cNvSpPr/>
            <p:nvPr/>
          </p:nvSpPr>
          <p:spPr>
            <a:xfrm>
              <a:off x="2679572" y="32936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2" name="object 722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2784347" y="3421418"/>
              <a:ext cx="147916" cy="147916"/>
            </a:xfrm>
            <a:prstGeom prst="rect">
              <a:avLst/>
            </a:prstGeom>
          </p:spPr>
        </p:pic>
        <p:pic>
          <p:nvPicPr>
            <p:cNvPr id="723" name="object 72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831972" y="3446018"/>
              <a:ext cx="56641" cy="56515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2831972" y="34460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5" name="object 725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2273807" y="3832898"/>
              <a:ext cx="147916" cy="147916"/>
            </a:xfrm>
            <a:prstGeom prst="rect">
              <a:avLst/>
            </a:prstGeom>
          </p:spPr>
        </p:pic>
        <p:pic>
          <p:nvPicPr>
            <p:cNvPr id="726" name="object 72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322067" y="3857625"/>
              <a:ext cx="56514" cy="56514"/>
            </a:xfrm>
            <a:prstGeom prst="rect">
              <a:avLst/>
            </a:prstGeom>
          </p:spPr>
        </p:pic>
        <p:sp>
          <p:nvSpPr>
            <p:cNvPr id="727" name="object 727"/>
            <p:cNvSpPr/>
            <p:nvPr/>
          </p:nvSpPr>
          <p:spPr>
            <a:xfrm>
              <a:off x="2322067" y="385762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8" name="object 728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2147315" y="3721557"/>
              <a:ext cx="149402" cy="149402"/>
            </a:xfrm>
            <a:prstGeom prst="rect">
              <a:avLst/>
            </a:prstGeom>
          </p:spPr>
        </p:pic>
        <p:pic>
          <p:nvPicPr>
            <p:cNvPr id="729" name="object 72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2196083" y="3747262"/>
              <a:ext cx="56515" cy="56642"/>
            </a:xfrm>
            <a:prstGeom prst="rect">
              <a:avLst/>
            </a:prstGeom>
          </p:spPr>
        </p:pic>
        <p:sp>
          <p:nvSpPr>
            <p:cNvPr id="730" name="object 730"/>
            <p:cNvSpPr/>
            <p:nvPr/>
          </p:nvSpPr>
          <p:spPr>
            <a:xfrm>
              <a:off x="2196083" y="374726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1" name="object 731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2241360" y="4339504"/>
              <a:ext cx="130514" cy="121813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280792" y="4347210"/>
              <a:ext cx="56642" cy="56641"/>
            </a:xfrm>
            <a:prstGeom prst="rect">
              <a:avLst/>
            </a:prstGeom>
          </p:spPr>
        </p:pic>
        <p:sp>
          <p:nvSpPr>
            <p:cNvPr id="733" name="object 733"/>
            <p:cNvSpPr/>
            <p:nvPr/>
          </p:nvSpPr>
          <p:spPr>
            <a:xfrm>
              <a:off x="2280792" y="43472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301" y="4367"/>
                  </a:lnTo>
                  <a:lnTo>
                    <a:pt x="52149" y="12176"/>
                  </a:lnTo>
                  <a:lnTo>
                    <a:pt x="56497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4" name="object 734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2367852" y="4185666"/>
              <a:ext cx="130514" cy="123037"/>
            </a:xfrm>
            <a:prstGeom prst="rect">
              <a:avLst/>
            </a:prstGeom>
          </p:spPr>
        </p:pic>
        <p:pic>
          <p:nvPicPr>
            <p:cNvPr id="735" name="object 735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406776" y="4193794"/>
              <a:ext cx="56642" cy="56642"/>
            </a:xfrm>
            <a:prstGeom prst="rect">
              <a:avLst/>
            </a:prstGeom>
          </p:spPr>
        </p:pic>
        <p:pic>
          <p:nvPicPr>
            <p:cNvPr id="736" name="object 736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2402014" y="4189031"/>
              <a:ext cx="66167" cy="66167"/>
            </a:xfrm>
            <a:prstGeom prst="rect">
              <a:avLst/>
            </a:prstGeom>
          </p:spPr>
        </p:pic>
        <p:pic>
          <p:nvPicPr>
            <p:cNvPr id="737" name="object 737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2162555" y="4251909"/>
              <a:ext cx="149402" cy="149402"/>
            </a:xfrm>
            <a:prstGeom prst="rect">
              <a:avLst/>
            </a:prstGeom>
          </p:spPr>
        </p:pic>
        <p:pic>
          <p:nvPicPr>
            <p:cNvPr id="738" name="object 73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211196" y="4277614"/>
              <a:ext cx="56641" cy="56642"/>
            </a:xfrm>
            <a:prstGeom prst="rect">
              <a:avLst/>
            </a:prstGeom>
          </p:spPr>
        </p:pic>
        <p:sp>
          <p:nvSpPr>
            <p:cNvPr id="739" name="object 739"/>
            <p:cNvSpPr/>
            <p:nvPr/>
          </p:nvSpPr>
          <p:spPr>
            <a:xfrm>
              <a:off x="2211196" y="4277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0" name="object 74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61031" y="4300766"/>
              <a:ext cx="147916" cy="147916"/>
            </a:xfrm>
            <a:prstGeom prst="rect">
              <a:avLst/>
            </a:prstGeom>
          </p:spPr>
        </p:pic>
        <p:pic>
          <p:nvPicPr>
            <p:cNvPr id="741" name="object 74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208783" y="4325620"/>
              <a:ext cx="56642" cy="56642"/>
            </a:xfrm>
            <a:prstGeom prst="rect">
              <a:avLst/>
            </a:prstGeom>
          </p:spPr>
        </p:pic>
        <p:sp>
          <p:nvSpPr>
            <p:cNvPr id="742" name="object 742"/>
            <p:cNvSpPr/>
            <p:nvPr/>
          </p:nvSpPr>
          <p:spPr>
            <a:xfrm>
              <a:off x="2208783" y="432562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089403" y="4431830"/>
              <a:ext cx="147916" cy="147916"/>
            </a:xfrm>
            <a:prstGeom prst="rect">
              <a:avLst/>
            </a:prstGeom>
          </p:spPr>
        </p:pic>
        <p:pic>
          <p:nvPicPr>
            <p:cNvPr id="744" name="object 744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138044" y="4456430"/>
              <a:ext cx="56515" cy="56642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33282" y="4451667"/>
              <a:ext cx="66040" cy="66167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034539" y="4191038"/>
              <a:ext cx="147916" cy="147916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2799" y="4215383"/>
              <a:ext cx="56642" cy="56642"/>
            </a:xfrm>
            <a:prstGeom prst="rect">
              <a:avLst/>
            </a:prstGeom>
          </p:spPr>
        </p:pic>
        <p:pic>
          <p:nvPicPr>
            <p:cNvPr id="748" name="object 74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078037" y="4210621"/>
              <a:ext cx="66167" cy="66167"/>
            </a:xfrm>
            <a:prstGeom prst="rect">
              <a:avLst/>
            </a:prstGeom>
          </p:spPr>
        </p:pic>
        <p:pic>
          <p:nvPicPr>
            <p:cNvPr id="749" name="object 749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2418144" y="5136556"/>
              <a:ext cx="130514" cy="121813"/>
            </a:xfrm>
            <a:prstGeom prst="rect">
              <a:avLst/>
            </a:prstGeom>
          </p:spPr>
        </p:pic>
        <p:pic>
          <p:nvPicPr>
            <p:cNvPr id="750" name="object 75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57195" y="5144135"/>
              <a:ext cx="56515" cy="56514"/>
            </a:xfrm>
            <a:prstGeom prst="rect">
              <a:avLst/>
            </a:prstGeom>
          </p:spPr>
        </p:pic>
        <p:sp>
          <p:nvSpPr>
            <p:cNvPr id="751" name="object 751"/>
            <p:cNvSpPr/>
            <p:nvPr/>
          </p:nvSpPr>
          <p:spPr>
            <a:xfrm>
              <a:off x="2457195" y="514413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2" name="object 752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2608644" y="5226472"/>
              <a:ext cx="130514" cy="121813"/>
            </a:xfrm>
            <a:prstGeom prst="rect">
              <a:avLst/>
            </a:prstGeom>
          </p:spPr>
        </p:pic>
        <p:pic>
          <p:nvPicPr>
            <p:cNvPr id="753" name="object 753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2647949" y="5234051"/>
              <a:ext cx="56642" cy="56642"/>
            </a:xfrm>
            <a:prstGeom prst="rect">
              <a:avLst/>
            </a:prstGeom>
          </p:spPr>
        </p:pic>
        <p:pic>
          <p:nvPicPr>
            <p:cNvPr id="754" name="object 754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2643187" y="5229288"/>
              <a:ext cx="66167" cy="66167"/>
            </a:xfrm>
            <a:prstGeom prst="rect">
              <a:avLst/>
            </a:prstGeom>
          </p:spPr>
        </p:pic>
        <p:pic>
          <p:nvPicPr>
            <p:cNvPr id="755" name="object 755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2658936" y="5075596"/>
              <a:ext cx="130514" cy="121813"/>
            </a:xfrm>
            <a:prstGeom prst="rect">
              <a:avLst/>
            </a:prstGeom>
          </p:spPr>
        </p:pic>
        <p:pic>
          <p:nvPicPr>
            <p:cNvPr id="756" name="object 75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698368" y="5082921"/>
              <a:ext cx="56514" cy="56515"/>
            </a:xfrm>
            <a:prstGeom prst="rect">
              <a:avLst/>
            </a:prstGeom>
          </p:spPr>
        </p:pic>
        <p:pic>
          <p:nvPicPr>
            <p:cNvPr id="757" name="object 757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2693606" y="5078158"/>
              <a:ext cx="66039" cy="66040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2811336" y="5227996"/>
              <a:ext cx="130514" cy="121813"/>
            </a:xfrm>
            <a:prstGeom prst="rect">
              <a:avLst/>
            </a:prstGeom>
          </p:spPr>
        </p:pic>
        <p:pic>
          <p:nvPicPr>
            <p:cNvPr id="759" name="object 759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850768" y="5235321"/>
              <a:ext cx="56514" cy="56515"/>
            </a:xfrm>
            <a:prstGeom prst="rect">
              <a:avLst/>
            </a:prstGeom>
          </p:spPr>
        </p:pic>
        <p:pic>
          <p:nvPicPr>
            <p:cNvPr id="760" name="object 760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2846006" y="5230558"/>
              <a:ext cx="66039" cy="66039"/>
            </a:xfrm>
            <a:prstGeom prst="rect">
              <a:avLst/>
            </a:prstGeom>
          </p:spPr>
        </p:pic>
        <p:pic>
          <p:nvPicPr>
            <p:cNvPr id="761" name="object 761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339339" y="5049050"/>
              <a:ext cx="147916" cy="147916"/>
            </a:xfrm>
            <a:prstGeom prst="rect">
              <a:avLst/>
            </a:prstGeom>
          </p:spPr>
        </p:pic>
        <p:pic>
          <p:nvPicPr>
            <p:cNvPr id="762" name="object 762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387599" y="5074539"/>
              <a:ext cx="56514" cy="56515"/>
            </a:xfrm>
            <a:prstGeom prst="rect">
              <a:avLst/>
            </a:prstGeom>
          </p:spPr>
        </p:pic>
        <p:sp>
          <p:nvSpPr>
            <p:cNvPr id="763" name="object 763"/>
            <p:cNvSpPr/>
            <p:nvPr/>
          </p:nvSpPr>
          <p:spPr>
            <a:xfrm>
              <a:off x="2387599" y="507453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4" name="object 764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3062884" y="5069500"/>
              <a:ext cx="131825" cy="121813"/>
            </a:xfrm>
            <a:prstGeom prst="rect">
              <a:avLst/>
            </a:prstGeom>
          </p:spPr>
        </p:pic>
        <p:pic>
          <p:nvPicPr>
            <p:cNvPr id="765" name="object 7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102736" y="5076825"/>
              <a:ext cx="56642" cy="56642"/>
            </a:xfrm>
            <a:prstGeom prst="rect">
              <a:avLst/>
            </a:prstGeom>
          </p:spPr>
        </p:pic>
        <p:pic>
          <p:nvPicPr>
            <p:cNvPr id="766" name="object 766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3097974" y="5072062"/>
              <a:ext cx="66167" cy="66167"/>
            </a:xfrm>
            <a:prstGeom prst="rect">
              <a:avLst/>
            </a:prstGeom>
          </p:spPr>
        </p:pic>
        <p:pic>
          <p:nvPicPr>
            <p:cNvPr id="767" name="object 767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3215284" y="5221900"/>
              <a:ext cx="131825" cy="121813"/>
            </a:xfrm>
            <a:prstGeom prst="rect">
              <a:avLst/>
            </a:prstGeom>
          </p:spPr>
        </p:pic>
        <p:pic>
          <p:nvPicPr>
            <p:cNvPr id="768" name="object 76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255136" y="5229225"/>
              <a:ext cx="56641" cy="56641"/>
            </a:xfrm>
            <a:prstGeom prst="rect">
              <a:avLst/>
            </a:prstGeom>
          </p:spPr>
        </p:pic>
        <p:pic>
          <p:nvPicPr>
            <p:cNvPr id="769" name="object 769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3250374" y="5224462"/>
              <a:ext cx="66166" cy="66166"/>
            </a:xfrm>
            <a:prstGeom prst="rect">
              <a:avLst/>
            </a:prstGeom>
          </p:spPr>
        </p:pic>
        <p:pic>
          <p:nvPicPr>
            <p:cNvPr id="770" name="object 770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3186683" y="5032286"/>
              <a:ext cx="147916" cy="147916"/>
            </a:xfrm>
            <a:prstGeom prst="rect">
              <a:avLst/>
            </a:prstGeom>
          </p:spPr>
        </p:pic>
        <p:pic>
          <p:nvPicPr>
            <p:cNvPr id="771" name="object 77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234816" y="5057648"/>
              <a:ext cx="56515" cy="56641"/>
            </a:xfrm>
            <a:prstGeom prst="rect">
              <a:avLst/>
            </a:prstGeom>
          </p:spPr>
        </p:pic>
        <p:pic>
          <p:nvPicPr>
            <p:cNvPr id="772" name="object 772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230054" y="5052885"/>
              <a:ext cx="66040" cy="66166"/>
            </a:xfrm>
            <a:prstGeom prst="rect">
              <a:avLst/>
            </a:prstGeom>
          </p:spPr>
        </p:pic>
        <p:pic>
          <p:nvPicPr>
            <p:cNvPr id="773" name="object 773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2337815" y="5097818"/>
              <a:ext cx="147916" cy="147916"/>
            </a:xfrm>
            <a:prstGeom prst="rect">
              <a:avLst/>
            </a:prstGeom>
          </p:spPr>
        </p:pic>
        <p:pic>
          <p:nvPicPr>
            <p:cNvPr id="774" name="object 774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385186" y="5122545"/>
              <a:ext cx="56514" cy="56515"/>
            </a:xfrm>
            <a:prstGeom prst="rect">
              <a:avLst/>
            </a:prstGeom>
          </p:spPr>
        </p:pic>
        <p:sp>
          <p:nvSpPr>
            <p:cNvPr id="775" name="object 775"/>
            <p:cNvSpPr/>
            <p:nvPr/>
          </p:nvSpPr>
          <p:spPr>
            <a:xfrm>
              <a:off x="2385186" y="512254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6" name="object 7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6187" y="5228882"/>
              <a:ext cx="147916" cy="147916"/>
            </a:xfrm>
            <a:prstGeom prst="rect">
              <a:avLst/>
            </a:prstGeom>
          </p:spPr>
        </p:pic>
        <p:pic>
          <p:nvPicPr>
            <p:cNvPr id="777" name="object 777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2314320" y="5253227"/>
              <a:ext cx="56642" cy="56641"/>
            </a:xfrm>
            <a:prstGeom prst="rect">
              <a:avLst/>
            </a:prstGeom>
          </p:spPr>
        </p:pic>
        <p:pic>
          <p:nvPicPr>
            <p:cNvPr id="778" name="object 778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2309558" y="5248465"/>
              <a:ext cx="66167" cy="66166"/>
            </a:xfrm>
            <a:prstGeom prst="rect">
              <a:avLst/>
            </a:prstGeom>
          </p:spPr>
        </p:pic>
      </p:grpSp>
      <p:sp>
        <p:nvSpPr>
          <p:cNvPr id="779" name="object 779"/>
          <p:cNvSpPr txBox="1"/>
          <p:nvPr/>
        </p:nvSpPr>
        <p:spPr>
          <a:xfrm>
            <a:off x="4779645" y="2422906"/>
            <a:ext cx="2381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solidFill>
                  <a:srgbClr val="FF0000"/>
                </a:solidFill>
                <a:latin typeface="Noto Sans CJK HK"/>
                <a:cs typeface="Noto Sans CJK HK"/>
              </a:rPr>
              <a:t>HH증권</a:t>
            </a:r>
            <a:r>
              <a:rPr sz="1400" b="1" spc="1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FF0000"/>
                </a:solidFill>
                <a:latin typeface="Noto Sans CJK HK"/>
                <a:cs typeface="Noto Sans CJK HK"/>
              </a:rPr>
              <a:t>VIP</a:t>
            </a:r>
            <a:r>
              <a:rPr sz="1400" b="1" spc="1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고객</a:t>
            </a:r>
            <a:r>
              <a:rPr sz="1400" b="1" spc="1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선정</a:t>
            </a:r>
            <a:r>
              <a:rPr sz="1400" b="1" spc="14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Noto Sans CJK HK"/>
                <a:cs typeface="Noto Sans CJK HK"/>
              </a:rPr>
              <a:t>(처치)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263520" y="2419604"/>
            <a:ext cx="201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solidFill>
                  <a:srgbClr val="FF0000"/>
                </a:solidFill>
                <a:latin typeface="Noto Sans CJK HK"/>
                <a:cs typeface="Noto Sans CJK HK"/>
              </a:rPr>
              <a:t>HH증권</a:t>
            </a:r>
            <a:r>
              <a:rPr sz="1400" b="1" spc="1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FF0000"/>
                </a:solidFill>
                <a:latin typeface="Noto Sans CJK HK"/>
                <a:cs typeface="Noto Sans CJK HK"/>
              </a:rPr>
              <a:t>VIP</a:t>
            </a:r>
            <a:r>
              <a:rPr sz="1400" b="1" spc="1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고객</a:t>
            </a:r>
            <a:r>
              <a:rPr sz="1400" b="1" spc="1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4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미선정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4162171" y="577301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임계값</a:t>
            </a:r>
            <a:endParaRPr sz="1600">
              <a:latin typeface="Noto Sans CJK HK"/>
              <a:cs typeface="Noto Sans CJK HK"/>
            </a:endParaRPr>
          </a:p>
        </p:txBody>
      </p:sp>
      <p:grpSp>
        <p:nvGrpSpPr>
          <p:cNvPr id="782" name="object 782"/>
          <p:cNvGrpSpPr/>
          <p:nvPr/>
        </p:nvGrpSpPr>
        <p:grpSpPr>
          <a:xfrm>
            <a:off x="3781044" y="2904782"/>
            <a:ext cx="1920875" cy="2270760"/>
            <a:chOff x="3781044" y="2904782"/>
            <a:chExt cx="1920875" cy="2270760"/>
          </a:xfrm>
        </p:grpSpPr>
        <p:pic>
          <p:nvPicPr>
            <p:cNvPr id="783" name="object 783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968496" y="4146842"/>
              <a:ext cx="147916" cy="147916"/>
            </a:xfrm>
            <a:prstGeom prst="rect">
              <a:avLst/>
            </a:prstGeom>
          </p:spPr>
        </p:pic>
        <p:pic>
          <p:nvPicPr>
            <p:cNvPr id="784" name="object 784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4016121" y="4171061"/>
              <a:ext cx="56514" cy="56641"/>
            </a:xfrm>
            <a:prstGeom prst="rect">
              <a:avLst/>
            </a:prstGeom>
          </p:spPr>
        </p:pic>
        <p:sp>
          <p:nvSpPr>
            <p:cNvPr id="785" name="object 785"/>
            <p:cNvSpPr/>
            <p:nvPr/>
          </p:nvSpPr>
          <p:spPr>
            <a:xfrm>
              <a:off x="4016121" y="41710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6" name="object 78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120896" y="4299242"/>
              <a:ext cx="147916" cy="147916"/>
            </a:xfrm>
            <a:prstGeom prst="rect">
              <a:avLst/>
            </a:prstGeom>
          </p:spPr>
        </p:pic>
        <p:pic>
          <p:nvPicPr>
            <p:cNvPr id="787" name="object 787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4168521" y="4323461"/>
              <a:ext cx="56514" cy="56641"/>
            </a:xfrm>
            <a:prstGeom prst="rect">
              <a:avLst/>
            </a:prstGeom>
          </p:spPr>
        </p:pic>
        <p:sp>
          <p:nvSpPr>
            <p:cNvPr id="788" name="object 788"/>
            <p:cNvSpPr/>
            <p:nvPr/>
          </p:nvSpPr>
          <p:spPr>
            <a:xfrm>
              <a:off x="4168521" y="43234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9" name="object 789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4037076" y="4422597"/>
              <a:ext cx="147916" cy="149402"/>
            </a:xfrm>
            <a:prstGeom prst="rect">
              <a:avLst/>
            </a:prstGeom>
          </p:spPr>
        </p:pic>
        <p:pic>
          <p:nvPicPr>
            <p:cNvPr id="790" name="object 79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5336" y="4448302"/>
              <a:ext cx="56641" cy="56515"/>
            </a:xfrm>
            <a:prstGeom prst="rect">
              <a:avLst/>
            </a:prstGeom>
          </p:spPr>
        </p:pic>
        <p:sp>
          <p:nvSpPr>
            <p:cNvPr id="791" name="object 791"/>
            <p:cNvSpPr/>
            <p:nvPr/>
          </p:nvSpPr>
          <p:spPr>
            <a:xfrm>
              <a:off x="4085336" y="4448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2" name="object 792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3954780" y="4352582"/>
              <a:ext cx="147916" cy="147916"/>
            </a:xfrm>
            <a:prstGeom prst="rect">
              <a:avLst/>
            </a:prstGeom>
          </p:spPr>
        </p:pic>
        <p:pic>
          <p:nvPicPr>
            <p:cNvPr id="793" name="object 79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02913" y="4377690"/>
              <a:ext cx="56641" cy="56642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4002913" y="4377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5" name="object 79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45280" y="4442498"/>
              <a:ext cx="147916" cy="147916"/>
            </a:xfrm>
            <a:prstGeom prst="rect">
              <a:avLst/>
            </a:prstGeom>
          </p:spPr>
        </p:pic>
        <p:pic>
          <p:nvPicPr>
            <p:cNvPr id="796" name="object 796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4193667" y="4467733"/>
              <a:ext cx="56642" cy="56515"/>
            </a:xfrm>
            <a:prstGeom prst="rect">
              <a:avLst/>
            </a:prstGeom>
          </p:spPr>
        </p:pic>
        <p:sp>
          <p:nvSpPr>
            <p:cNvPr id="797" name="object 797"/>
            <p:cNvSpPr/>
            <p:nvPr/>
          </p:nvSpPr>
          <p:spPr>
            <a:xfrm>
              <a:off x="4193667" y="4467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347" y="44245"/>
                  </a:lnTo>
                  <a:lnTo>
                    <a:pt x="44577" y="52085"/>
                  </a:lnTo>
                  <a:lnTo>
                    <a:pt x="34424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8" name="object 79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195572" y="4291622"/>
              <a:ext cx="147916" cy="147916"/>
            </a:xfrm>
            <a:prstGeom prst="rect">
              <a:avLst/>
            </a:prstGeom>
          </p:spPr>
        </p:pic>
        <p:pic>
          <p:nvPicPr>
            <p:cNvPr id="799" name="object 799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4244086" y="4316476"/>
              <a:ext cx="56641" cy="56642"/>
            </a:xfrm>
            <a:prstGeom prst="rect">
              <a:avLst/>
            </a:prstGeom>
          </p:spPr>
        </p:pic>
        <p:sp>
          <p:nvSpPr>
            <p:cNvPr id="800" name="object 800"/>
            <p:cNvSpPr/>
            <p:nvPr/>
          </p:nvSpPr>
          <p:spPr>
            <a:xfrm>
              <a:off x="4244086" y="431647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1" name="object 80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347972" y="4444022"/>
              <a:ext cx="147916" cy="147916"/>
            </a:xfrm>
            <a:prstGeom prst="rect">
              <a:avLst/>
            </a:prstGeom>
          </p:spPr>
        </p:pic>
        <p:pic>
          <p:nvPicPr>
            <p:cNvPr id="802" name="object 802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4396486" y="4468876"/>
              <a:ext cx="56641" cy="56642"/>
            </a:xfrm>
            <a:prstGeom prst="rect">
              <a:avLst/>
            </a:prstGeom>
          </p:spPr>
        </p:pic>
        <p:pic>
          <p:nvPicPr>
            <p:cNvPr id="803" name="object 80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4391723" y="4464113"/>
              <a:ext cx="66166" cy="66167"/>
            </a:xfrm>
            <a:prstGeom prst="rect">
              <a:avLst/>
            </a:prstGeom>
          </p:spPr>
        </p:pic>
        <p:pic>
          <p:nvPicPr>
            <p:cNvPr id="804" name="object 804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4081272" y="4198569"/>
              <a:ext cx="147916" cy="149402"/>
            </a:xfrm>
            <a:prstGeom prst="rect">
              <a:avLst/>
            </a:prstGeom>
          </p:spPr>
        </p:pic>
        <p:pic>
          <p:nvPicPr>
            <p:cNvPr id="805" name="object 8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897" y="4224274"/>
              <a:ext cx="56641" cy="56642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4128897" y="422427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7" name="object 807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4309872" y="3837470"/>
              <a:ext cx="147916" cy="147916"/>
            </a:xfrm>
            <a:prstGeom prst="rect">
              <a:avLst/>
            </a:prstGeom>
          </p:spPr>
        </p:pic>
        <p:pic>
          <p:nvPicPr>
            <p:cNvPr id="808" name="object 808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4358131" y="3861689"/>
              <a:ext cx="56514" cy="56642"/>
            </a:xfrm>
            <a:prstGeom prst="rect">
              <a:avLst/>
            </a:prstGeom>
          </p:spPr>
        </p:pic>
        <p:sp>
          <p:nvSpPr>
            <p:cNvPr id="809" name="object 809"/>
            <p:cNvSpPr/>
            <p:nvPr/>
          </p:nvSpPr>
          <p:spPr>
            <a:xfrm>
              <a:off x="4358131" y="3861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0" name="object 810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4347972" y="3918242"/>
              <a:ext cx="147916" cy="147916"/>
            </a:xfrm>
            <a:prstGeom prst="rect">
              <a:avLst/>
            </a:prstGeom>
          </p:spPr>
        </p:pic>
        <p:pic>
          <p:nvPicPr>
            <p:cNvPr id="811" name="object 81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396486" y="3943350"/>
              <a:ext cx="56641" cy="56514"/>
            </a:xfrm>
            <a:prstGeom prst="rect">
              <a:avLst/>
            </a:prstGeom>
          </p:spPr>
        </p:pic>
        <p:sp>
          <p:nvSpPr>
            <p:cNvPr id="812" name="object 812"/>
            <p:cNvSpPr/>
            <p:nvPr/>
          </p:nvSpPr>
          <p:spPr>
            <a:xfrm>
              <a:off x="4396486" y="3943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3" name="object 813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241292" y="3767366"/>
              <a:ext cx="147916" cy="147916"/>
            </a:xfrm>
            <a:prstGeom prst="rect">
              <a:avLst/>
            </a:prstGeom>
          </p:spPr>
        </p:pic>
        <p:pic>
          <p:nvPicPr>
            <p:cNvPr id="814" name="object 81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288536" y="3792093"/>
              <a:ext cx="56514" cy="56642"/>
            </a:xfrm>
            <a:prstGeom prst="rect">
              <a:avLst/>
            </a:prstGeom>
          </p:spPr>
        </p:pic>
        <p:sp>
          <p:nvSpPr>
            <p:cNvPr id="815" name="object 815"/>
            <p:cNvSpPr/>
            <p:nvPr/>
          </p:nvSpPr>
          <p:spPr>
            <a:xfrm>
              <a:off x="4288536" y="3792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6" name="object 816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3931920" y="4485170"/>
              <a:ext cx="147916" cy="147916"/>
            </a:xfrm>
            <a:prstGeom prst="rect">
              <a:avLst/>
            </a:prstGeom>
          </p:spPr>
        </p:pic>
        <p:pic>
          <p:nvPicPr>
            <p:cNvPr id="817" name="object 81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80180" y="4510278"/>
              <a:ext cx="56642" cy="56515"/>
            </a:xfrm>
            <a:prstGeom prst="rect">
              <a:avLst/>
            </a:prstGeom>
          </p:spPr>
        </p:pic>
        <p:sp>
          <p:nvSpPr>
            <p:cNvPr id="818" name="object 818"/>
            <p:cNvSpPr/>
            <p:nvPr/>
          </p:nvSpPr>
          <p:spPr>
            <a:xfrm>
              <a:off x="3980180" y="451027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9" name="object 819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4055364" y="4572038"/>
              <a:ext cx="147916" cy="147916"/>
            </a:xfrm>
            <a:prstGeom prst="rect">
              <a:avLst/>
            </a:prstGeom>
          </p:spPr>
        </p:pic>
        <p:pic>
          <p:nvPicPr>
            <p:cNvPr id="820" name="object 82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02862" y="4596638"/>
              <a:ext cx="56641" cy="56514"/>
            </a:xfrm>
            <a:prstGeom prst="rect">
              <a:avLst/>
            </a:prstGeom>
          </p:spPr>
        </p:pic>
        <p:sp>
          <p:nvSpPr>
            <p:cNvPr id="821" name="object 821"/>
            <p:cNvSpPr/>
            <p:nvPr/>
          </p:nvSpPr>
          <p:spPr>
            <a:xfrm>
              <a:off x="4102862" y="45966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2" name="object 82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105656" y="4421162"/>
              <a:ext cx="147916" cy="147916"/>
            </a:xfrm>
            <a:prstGeom prst="rect">
              <a:avLst/>
            </a:prstGeom>
          </p:spPr>
        </p:pic>
        <p:pic>
          <p:nvPicPr>
            <p:cNvPr id="823" name="object 82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53281" y="4445381"/>
              <a:ext cx="56515" cy="56642"/>
            </a:xfrm>
            <a:prstGeom prst="rect">
              <a:avLst/>
            </a:prstGeom>
          </p:spPr>
        </p:pic>
        <p:sp>
          <p:nvSpPr>
            <p:cNvPr id="824" name="object 824"/>
            <p:cNvSpPr/>
            <p:nvPr/>
          </p:nvSpPr>
          <p:spPr>
            <a:xfrm>
              <a:off x="4153281" y="444538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5" name="object 82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258056" y="4573562"/>
              <a:ext cx="147916" cy="147916"/>
            </a:xfrm>
            <a:prstGeom prst="rect">
              <a:avLst/>
            </a:prstGeom>
          </p:spPr>
        </p:pic>
        <p:pic>
          <p:nvPicPr>
            <p:cNvPr id="826" name="object 82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305681" y="4597781"/>
              <a:ext cx="56515" cy="56642"/>
            </a:xfrm>
            <a:prstGeom prst="rect">
              <a:avLst/>
            </a:prstGeom>
          </p:spPr>
        </p:pic>
        <p:pic>
          <p:nvPicPr>
            <p:cNvPr id="827" name="object 82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00918" y="4593018"/>
              <a:ext cx="66040" cy="66167"/>
            </a:xfrm>
            <a:prstGeom prst="rect">
              <a:avLst/>
            </a:prstGeom>
          </p:spPr>
        </p:pic>
        <p:pic>
          <p:nvPicPr>
            <p:cNvPr id="828" name="object 828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3941064" y="4500410"/>
              <a:ext cx="147916" cy="147916"/>
            </a:xfrm>
            <a:prstGeom prst="rect">
              <a:avLst/>
            </a:prstGeom>
          </p:spPr>
        </p:pic>
        <p:pic>
          <p:nvPicPr>
            <p:cNvPr id="829" name="object 829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3988816" y="4525772"/>
              <a:ext cx="56642" cy="56641"/>
            </a:xfrm>
            <a:prstGeom prst="rect">
              <a:avLst/>
            </a:prstGeom>
          </p:spPr>
        </p:pic>
        <p:sp>
          <p:nvSpPr>
            <p:cNvPr id="830" name="object 830"/>
            <p:cNvSpPr/>
            <p:nvPr/>
          </p:nvSpPr>
          <p:spPr>
            <a:xfrm>
              <a:off x="3988816" y="452577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1" name="object 83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985260" y="4501934"/>
              <a:ext cx="147916" cy="147916"/>
            </a:xfrm>
            <a:prstGeom prst="rect">
              <a:avLst/>
            </a:prstGeom>
          </p:spPr>
        </p:pic>
        <p:pic>
          <p:nvPicPr>
            <p:cNvPr id="832" name="object 832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033266" y="4527042"/>
              <a:ext cx="56514" cy="56514"/>
            </a:xfrm>
            <a:prstGeom prst="rect">
              <a:avLst/>
            </a:prstGeom>
          </p:spPr>
        </p:pic>
        <p:sp>
          <p:nvSpPr>
            <p:cNvPr id="833" name="object 833"/>
            <p:cNvSpPr/>
            <p:nvPr/>
          </p:nvSpPr>
          <p:spPr>
            <a:xfrm>
              <a:off x="4033266" y="45270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4" name="object 834"/>
            <p:cNvPicPr/>
            <p:nvPr/>
          </p:nvPicPr>
          <p:blipFill>
            <a:blip r:embed="rId268" cstate="print"/>
            <a:stretch>
              <a:fillRect/>
            </a:stretch>
          </p:blipFill>
          <p:spPr>
            <a:xfrm>
              <a:off x="4601594" y="3252892"/>
              <a:ext cx="121813" cy="121813"/>
            </a:xfrm>
            <a:prstGeom prst="rect">
              <a:avLst/>
            </a:prstGeom>
          </p:spPr>
        </p:pic>
        <p:pic>
          <p:nvPicPr>
            <p:cNvPr id="835" name="object 83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32452" y="3260852"/>
              <a:ext cx="56514" cy="56514"/>
            </a:xfrm>
            <a:prstGeom prst="rect">
              <a:avLst/>
            </a:prstGeom>
          </p:spPr>
        </p:pic>
        <p:sp>
          <p:nvSpPr>
            <p:cNvPr id="836" name="object 836"/>
            <p:cNvSpPr/>
            <p:nvPr/>
          </p:nvSpPr>
          <p:spPr>
            <a:xfrm>
              <a:off x="4632452" y="3260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7" name="object 83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622291" y="3317786"/>
              <a:ext cx="147916" cy="147916"/>
            </a:xfrm>
            <a:prstGeom prst="rect">
              <a:avLst/>
            </a:prstGeom>
          </p:spPr>
        </p:pic>
        <p:pic>
          <p:nvPicPr>
            <p:cNvPr id="838" name="object 83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70805" y="3342386"/>
              <a:ext cx="56642" cy="56641"/>
            </a:xfrm>
            <a:prstGeom prst="rect">
              <a:avLst/>
            </a:prstGeom>
          </p:spPr>
        </p:pic>
        <p:sp>
          <p:nvSpPr>
            <p:cNvPr id="839" name="object 839"/>
            <p:cNvSpPr/>
            <p:nvPr/>
          </p:nvSpPr>
          <p:spPr>
            <a:xfrm>
              <a:off x="4670805" y="334238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0" name="object 840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4515612" y="3166910"/>
              <a:ext cx="147916" cy="147916"/>
            </a:xfrm>
            <a:prstGeom prst="rect">
              <a:avLst/>
            </a:prstGeom>
          </p:spPr>
        </p:pic>
        <p:pic>
          <p:nvPicPr>
            <p:cNvPr id="841" name="object 84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62856" y="3191256"/>
              <a:ext cx="56515" cy="56515"/>
            </a:xfrm>
            <a:prstGeom prst="rect">
              <a:avLst/>
            </a:prstGeom>
          </p:spPr>
        </p:pic>
        <p:sp>
          <p:nvSpPr>
            <p:cNvPr id="842" name="object 842"/>
            <p:cNvSpPr/>
            <p:nvPr/>
          </p:nvSpPr>
          <p:spPr>
            <a:xfrm>
              <a:off x="4562856" y="31912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3" name="object 843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4668011" y="3319310"/>
              <a:ext cx="147916" cy="147916"/>
            </a:xfrm>
            <a:prstGeom prst="rect">
              <a:avLst/>
            </a:prstGeom>
          </p:spPr>
        </p:pic>
        <p:pic>
          <p:nvPicPr>
            <p:cNvPr id="844" name="object 84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15255" y="3343656"/>
              <a:ext cx="56515" cy="56515"/>
            </a:xfrm>
            <a:prstGeom prst="rect">
              <a:avLst/>
            </a:prstGeom>
          </p:spPr>
        </p:pic>
        <p:sp>
          <p:nvSpPr>
            <p:cNvPr id="845" name="object 845"/>
            <p:cNvSpPr/>
            <p:nvPr/>
          </p:nvSpPr>
          <p:spPr>
            <a:xfrm>
              <a:off x="4715255" y="33436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6" name="object 84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620325" y="2954188"/>
              <a:ext cx="130514" cy="121813"/>
            </a:xfrm>
            <a:prstGeom prst="rect">
              <a:avLst/>
            </a:prstGeom>
          </p:spPr>
        </p:pic>
        <p:pic>
          <p:nvPicPr>
            <p:cNvPr id="847" name="object 847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4659630" y="2961132"/>
              <a:ext cx="56642" cy="56641"/>
            </a:xfrm>
            <a:prstGeom prst="rect">
              <a:avLst/>
            </a:prstGeom>
          </p:spPr>
        </p:pic>
        <p:sp>
          <p:nvSpPr>
            <p:cNvPr id="848" name="object 848"/>
            <p:cNvSpPr/>
            <p:nvPr/>
          </p:nvSpPr>
          <p:spPr>
            <a:xfrm>
              <a:off x="4659630" y="29611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9" name="object 849"/>
            <p:cNvPicPr/>
            <p:nvPr/>
          </p:nvPicPr>
          <p:blipFill>
            <a:blip r:embed="rId269" cstate="print"/>
            <a:stretch>
              <a:fillRect/>
            </a:stretch>
          </p:blipFill>
          <p:spPr>
            <a:xfrm>
              <a:off x="4823017" y="2954188"/>
              <a:ext cx="130514" cy="121813"/>
            </a:xfrm>
            <a:prstGeom prst="rect">
              <a:avLst/>
            </a:prstGeom>
          </p:spPr>
        </p:pic>
        <p:pic>
          <p:nvPicPr>
            <p:cNvPr id="850" name="object 85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862449" y="2962402"/>
              <a:ext cx="56514" cy="56514"/>
            </a:xfrm>
            <a:prstGeom prst="rect">
              <a:avLst/>
            </a:prstGeom>
          </p:spPr>
        </p:pic>
        <p:pic>
          <p:nvPicPr>
            <p:cNvPr id="851" name="object 8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57686" y="2957639"/>
              <a:ext cx="66039" cy="66039"/>
            </a:xfrm>
            <a:prstGeom prst="rect">
              <a:avLst/>
            </a:prstGeom>
          </p:spPr>
        </p:pic>
        <p:pic>
          <p:nvPicPr>
            <p:cNvPr id="852" name="object 85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582668" y="2904782"/>
              <a:ext cx="147916" cy="147916"/>
            </a:xfrm>
            <a:prstGeom prst="rect">
              <a:avLst/>
            </a:prstGeom>
          </p:spPr>
        </p:pic>
        <p:pic>
          <p:nvPicPr>
            <p:cNvPr id="853" name="object 853"/>
            <p:cNvPicPr/>
            <p:nvPr/>
          </p:nvPicPr>
          <p:blipFill>
            <a:blip r:embed="rId270" cstate="print"/>
            <a:stretch>
              <a:fillRect/>
            </a:stretch>
          </p:blipFill>
          <p:spPr>
            <a:xfrm>
              <a:off x="4631055" y="2929509"/>
              <a:ext cx="56642" cy="56641"/>
            </a:xfrm>
            <a:prstGeom prst="rect">
              <a:avLst/>
            </a:prstGeom>
          </p:spPr>
        </p:pic>
        <p:sp>
          <p:nvSpPr>
            <p:cNvPr id="854" name="object 854"/>
            <p:cNvSpPr/>
            <p:nvPr/>
          </p:nvSpPr>
          <p:spPr>
            <a:xfrm>
              <a:off x="4631055" y="292950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347"/>
                  </a:lnTo>
                  <a:lnTo>
                    <a:pt x="4540" y="44576"/>
                  </a:lnTo>
                  <a:lnTo>
                    <a:pt x="162" y="34424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5" name="object 855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4622291" y="2985465"/>
              <a:ext cx="147916" cy="149402"/>
            </a:xfrm>
            <a:prstGeom prst="rect">
              <a:avLst/>
            </a:prstGeom>
          </p:spPr>
        </p:pic>
        <p:pic>
          <p:nvPicPr>
            <p:cNvPr id="856" name="object 85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69536" y="3011170"/>
              <a:ext cx="56514" cy="56641"/>
            </a:xfrm>
            <a:prstGeom prst="rect">
              <a:avLst/>
            </a:prstGeom>
          </p:spPr>
        </p:pic>
        <p:sp>
          <p:nvSpPr>
            <p:cNvPr id="857" name="object 857"/>
            <p:cNvSpPr/>
            <p:nvPr/>
          </p:nvSpPr>
          <p:spPr>
            <a:xfrm>
              <a:off x="4669536" y="301117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8" name="object 858"/>
            <p:cNvPicPr/>
            <p:nvPr/>
          </p:nvPicPr>
          <p:blipFill>
            <a:blip r:embed="rId271" cstate="print"/>
            <a:stretch>
              <a:fillRect/>
            </a:stretch>
          </p:blipFill>
          <p:spPr>
            <a:xfrm>
              <a:off x="4666488" y="2952026"/>
              <a:ext cx="147916" cy="147916"/>
            </a:xfrm>
            <a:prstGeom prst="rect">
              <a:avLst/>
            </a:prstGeom>
          </p:spPr>
        </p:pic>
        <p:pic>
          <p:nvPicPr>
            <p:cNvPr id="859" name="object 8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713858" y="2977515"/>
              <a:ext cx="56641" cy="56642"/>
            </a:xfrm>
            <a:prstGeom prst="rect">
              <a:avLst/>
            </a:prstGeom>
          </p:spPr>
        </p:pic>
        <p:sp>
          <p:nvSpPr>
            <p:cNvPr id="860" name="object 860"/>
            <p:cNvSpPr/>
            <p:nvPr/>
          </p:nvSpPr>
          <p:spPr>
            <a:xfrm>
              <a:off x="4713858" y="29775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94"/>
                  </a:lnTo>
                  <a:lnTo>
                    <a:pt x="4492" y="44529"/>
                  </a:lnTo>
                  <a:lnTo>
                    <a:pt x="144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1" name="object 86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017008" y="3479330"/>
              <a:ext cx="147916" cy="147916"/>
            </a:xfrm>
            <a:prstGeom prst="rect">
              <a:avLst/>
            </a:prstGeom>
          </p:spPr>
        </p:pic>
        <p:pic>
          <p:nvPicPr>
            <p:cNvPr id="862" name="object 8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886" y="3504438"/>
              <a:ext cx="56641" cy="56641"/>
            </a:xfrm>
            <a:prstGeom prst="rect">
              <a:avLst/>
            </a:prstGeom>
          </p:spPr>
        </p:pic>
        <p:sp>
          <p:nvSpPr>
            <p:cNvPr id="863" name="object 863"/>
            <p:cNvSpPr/>
            <p:nvPr/>
          </p:nvSpPr>
          <p:spPr>
            <a:xfrm>
              <a:off x="5064886" y="35044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4" name="object 8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0867" y="3473234"/>
              <a:ext cx="147916" cy="147916"/>
            </a:xfrm>
            <a:prstGeom prst="rect">
              <a:avLst/>
            </a:prstGeom>
          </p:spPr>
        </p:pic>
        <p:pic>
          <p:nvPicPr>
            <p:cNvPr id="865" name="object 865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5469254" y="3498469"/>
              <a:ext cx="56642" cy="56514"/>
            </a:xfrm>
            <a:prstGeom prst="rect">
              <a:avLst/>
            </a:prstGeom>
          </p:spPr>
        </p:pic>
        <p:sp>
          <p:nvSpPr>
            <p:cNvPr id="866" name="object 866"/>
            <p:cNvSpPr/>
            <p:nvPr/>
          </p:nvSpPr>
          <p:spPr>
            <a:xfrm>
              <a:off x="5469254" y="349846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7" name="object 8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3455" y="3454946"/>
              <a:ext cx="147916" cy="147916"/>
            </a:xfrm>
            <a:prstGeom prst="rect">
              <a:avLst/>
            </a:prstGeom>
          </p:spPr>
        </p:pic>
        <p:pic>
          <p:nvPicPr>
            <p:cNvPr id="868" name="object 868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601335" y="3479292"/>
              <a:ext cx="56514" cy="56515"/>
            </a:xfrm>
            <a:prstGeom prst="rect">
              <a:avLst/>
            </a:prstGeom>
          </p:spPr>
        </p:pic>
        <p:sp>
          <p:nvSpPr>
            <p:cNvPr id="869" name="object 869"/>
            <p:cNvSpPr/>
            <p:nvPr/>
          </p:nvSpPr>
          <p:spPr>
            <a:xfrm>
              <a:off x="5601335" y="34792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0" name="object 870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5297424" y="3421418"/>
              <a:ext cx="147916" cy="147916"/>
            </a:xfrm>
            <a:prstGeom prst="rect">
              <a:avLst/>
            </a:prstGeom>
          </p:spPr>
        </p:pic>
        <p:pic>
          <p:nvPicPr>
            <p:cNvPr id="871" name="object 871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345302" y="3445637"/>
              <a:ext cx="56514" cy="56641"/>
            </a:xfrm>
            <a:prstGeom prst="rect">
              <a:avLst/>
            </a:prstGeom>
          </p:spPr>
        </p:pic>
        <p:sp>
          <p:nvSpPr>
            <p:cNvPr id="872" name="object 872"/>
            <p:cNvSpPr/>
            <p:nvPr/>
          </p:nvSpPr>
          <p:spPr>
            <a:xfrm>
              <a:off x="5345302" y="344563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3" name="object 87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869180" y="3494570"/>
              <a:ext cx="147916" cy="147916"/>
            </a:xfrm>
            <a:prstGeom prst="rect">
              <a:avLst/>
            </a:prstGeom>
          </p:spPr>
        </p:pic>
        <p:pic>
          <p:nvPicPr>
            <p:cNvPr id="874" name="object 8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16424" y="3519678"/>
              <a:ext cx="56514" cy="56514"/>
            </a:xfrm>
            <a:prstGeom prst="rect">
              <a:avLst/>
            </a:prstGeom>
          </p:spPr>
        </p:pic>
        <p:sp>
          <p:nvSpPr>
            <p:cNvPr id="875" name="object 875"/>
            <p:cNvSpPr/>
            <p:nvPr/>
          </p:nvSpPr>
          <p:spPr>
            <a:xfrm>
              <a:off x="4916424" y="351967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6" name="object 876"/>
            <p:cNvPicPr/>
            <p:nvPr/>
          </p:nvPicPr>
          <p:blipFill>
            <a:blip r:embed="rId272" cstate="print"/>
            <a:stretch>
              <a:fillRect/>
            </a:stretch>
          </p:blipFill>
          <p:spPr>
            <a:xfrm>
              <a:off x="3781044" y="4799038"/>
              <a:ext cx="1399031" cy="376466"/>
            </a:xfrm>
            <a:prstGeom prst="rect">
              <a:avLst/>
            </a:prstGeom>
          </p:spPr>
        </p:pic>
        <p:pic>
          <p:nvPicPr>
            <p:cNvPr id="877" name="object 877"/>
            <p:cNvPicPr/>
            <p:nvPr/>
          </p:nvPicPr>
          <p:blipFill>
            <a:blip r:embed="rId273" cstate="print"/>
            <a:stretch>
              <a:fillRect/>
            </a:stretch>
          </p:blipFill>
          <p:spPr>
            <a:xfrm>
              <a:off x="3828288" y="4823460"/>
              <a:ext cx="1309115" cy="286512"/>
            </a:xfrm>
            <a:prstGeom prst="rect">
              <a:avLst/>
            </a:prstGeom>
          </p:spPr>
        </p:pic>
        <p:sp>
          <p:nvSpPr>
            <p:cNvPr id="878" name="object 878"/>
            <p:cNvSpPr/>
            <p:nvPr/>
          </p:nvSpPr>
          <p:spPr>
            <a:xfrm>
              <a:off x="3828288" y="4823460"/>
              <a:ext cx="1309370" cy="287020"/>
            </a:xfrm>
            <a:custGeom>
              <a:avLst/>
              <a:gdLst/>
              <a:ahLst/>
              <a:cxnLst/>
              <a:rect l="l" t="t" r="r" b="b"/>
              <a:pathLst>
                <a:path w="1309370" h="287020">
                  <a:moveTo>
                    <a:pt x="0" y="143256"/>
                  </a:moveTo>
                  <a:lnTo>
                    <a:pt x="143256" y="0"/>
                  </a:lnTo>
                  <a:lnTo>
                    <a:pt x="143256" y="71627"/>
                  </a:lnTo>
                  <a:lnTo>
                    <a:pt x="1165860" y="71627"/>
                  </a:lnTo>
                  <a:lnTo>
                    <a:pt x="1165860" y="0"/>
                  </a:lnTo>
                  <a:lnTo>
                    <a:pt x="1309115" y="143256"/>
                  </a:lnTo>
                  <a:lnTo>
                    <a:pt x="1165860" y="286512"/>
                  </a:lnTo>
                  <a:lnTo>
                    <a:pt x="1165860" y="214883"/>
                  </a:lnTo>
                  <a:lnTo>
                    <a:pt x="143256" y="214883"/>
                  </a:lnTo>
                  <a:lnTo>
                    <a:pt x="143256" y="286512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A11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9" name="object 879"/>
          <p:cNvSpPr txBox="1"/>
          <p:nvPr/>
        </p:nvSpPr>
        <p:spPr>
          <a:xfrm>
            <a:off x="4725670" y="4506595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대역폭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880" name="object 8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pc="-10" dirty="0"/>
              <a:t>Introduction</a:t>
            </a: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Wingdings"/>
              <a:buChar char=""/>
            </a:pPr>
            <a:endParaRPr spc="-10" dirty="0"/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/>
              <a:t>What</a:t>
            </a:r>
            <a:r>
              <a:rPr spc="125" dirty="0"/>
              <a:t> </a:t>
            </a:r>
            <a:r>
              <a:rPr dirty="0"/>
              <a:t>is</a:t>
            </a:r>
            <a:r>
              <a:rPr spc="150" dirty="0"/>
              <a:t> </a:t>
            </a:r>
            <a:r>
              <a:rPr spc="-20" dirty="0"/>
              <a:t>RDD?</a:t>
            </a: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Wingdings"/>
              <a:buChar char=""/>
            </a:pPr>
            <a:endParaRPr spc="-20" dirty="0"/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pc="-35" dirty="0"/>
              <a:t>Conducting</a:t>
            </a:r>
            <a:r>
              <a:rPr spc="175" dirty="0"/>
              <a:t> </a:t>
            </a:r>
            <a:r>
              <a:rPr dirty="0"/>
              <a:t>RDD</a:t>
            </a:r>
            <a:r>
              <a:rPr spc="195" dirty="0"/>
              <a:t> </a:t>
            </a:r>
            <a:r>
              <a:rPr spc="-10" dirty="0"/>
              <a:t>Analysis</a:t>
            </a: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Wingdings"/>
              <a:buChar char=""/>
            </a:pP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spc="-35" dirty="0"/>
              <a:t>Comparing</a:t>
            </a:r>
            <a:r>
              <a:rPr spc="70" dirty="0"/>
              <a:t> </a:t>
            </a:r>
            <a:r>
              <a:rPr dirty="0"/>
              <a:t>RDD</a:t>
            </a:r>
            <a:r>
              <a:rPr spc="90" dirty="0"/>
              <a:t> </a:t>
            </a:r>
            <a:r>
              <a:rPr spc="-35" dirty="0"/>
              <a:t>with</a:t>
            </a:r>
            <a:r>
              <a:rPr spc="85" dirty="0"/>
              <a:t> </a:t>
            </a:r>
            <a:r>
              <a:rPr spc="-10" dirty="0"/>
              <a:t>Other</a:t>
            </a:r>
            <a:r>
              <a:rPr spc="85" dirty="0"/>
              <a:t> </a:t>
            </a:r>
            <a:r>
              <a:rPr spc="-10" dirty="0"/>
              <a:t>Methods</a:t>
            </a: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spc="-10" dirty="0"/>
              <a:t>Recap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521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인과성</a:t>
            </a:r>
            <a:r>
              <a:rPr sz="2000" b="1" spc="229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추론에서</a:t>
            </a:r>
            <a:r>
              <a:rPr sz="2000" b="1" spc="229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RDD의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의의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간단하면서도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강력한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시각화</a:t>
            </a:r>
            <a:endParaRPr sz="1800">
              <a:latin typeface="Noto Sans CJK HK"/>
              <a:cs typeface="Noto Sans CJK HK"/>
            </a:endParaRPr>
          </a:p>
          <a:p>
            <a:pPr marL="1021080" marR="141605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RDD는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인과성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추론</a:t>
            </a:r>
            <a:r>
              <a:rPr sz="1800" spc="1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및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주장에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도움이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되는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강력한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시각화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자료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를</a:t>
            </a:r>
            <a:r>
              <a:rPr sz="1800" spc="1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제시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할</a:t>
            </a:r>
            <a:r>
              <a:rPr sz="1800" spc="10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(cf.</a:t>
            </a:r>
            <a:r>
              <a:rPr sz="18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DID)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최초로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제안된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당시(1960)보다도</a:t>
            </a:r>
            <a:r>
              <a:rPr sz="18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최근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다양한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분야에서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더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널리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활용됨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390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선택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편향에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대응</a:t>
            </a:r>
            <a:endParaRPr sz="1800">
              <a:latin typeface="Noto Sans CJK HK"/>
              <a:cs typeface="Noto Sans CJK HK"/>
            </a:endParaRPr>
          </a:p>
          <a:p>
            <a:pPr marL="1021080" marR="166370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근처의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관측치들은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유사한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특성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가진다고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합리적으로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가정할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있는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많기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때문에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선택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편향에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어느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정도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대응할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390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준실험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방법론</a:t>
            </a:r>
            <a:endParaRPr sz="1800">
              <a:latin typeface="Noto Sans CJK HK"/>
              <a:cs typeface="Noto Sans CJK HK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무작위통제실험이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불가능한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상황에서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적절한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할당변수,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및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대역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폭을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설정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하여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실험과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유사한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분석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환경을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제공하고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강력한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인과성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추론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근거를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제시할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33D47"/>
                </a:solidFill>
                <a:latin typeface="UKIJ CJK"/>
                <a:cs typeface="UKIJ CJK"/>
              </a:rPr>
              <a:t>21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RDD를</a:t>
            </a:r>
            <a:r>
              <a:rPr sz="2000" b="1" spc="22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활용한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연구들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(1)</a:t>
            </a:r>
            <a:endParaRPr sz="2000">
              <a:latin typeface="Noto Sans CJK HK"/>
              <a:cs typeface="Noto Sans CJK H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41" y="1860804"/>
            <a:ext cx="5391861" cy="923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5" y="3153954"/>
            <a:ext cx="5677639" cy="1105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77" y="4687349"/>
            <a:ext cx="5791200" cy="11039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4673" y="1764309"/>
            <a:ext cx="225425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할당</a:t>
            </a:r>
            <a:r>
              <a:rPr sz="1600" b="1" spc="27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6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소득</a:t>
            </a:r>
            <a:endParaRPr sz="1600">
              <a:latin typeface="Noto Sans CJK HK"/>
              <a:cs typeface="Noto Sans CJK HK"/>
            </a:endParaRPr>
          </a:p>
          <a:p>
            <a:pPr marL="12700" marR="5080">
              <a:lnSpc>
                <a:spcPct val="120000"/>
              </a:lnSpc>
            </a:pP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처치:</a:t>
            </a:r>
            <a:r>
              <a:rPr sz="1600" b="1" spc="28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기초노령연금</a:t>
            </a:r>
            <a:r>
              <a:rPr sz="1600" b="1" spc="29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수급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결과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29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소득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및</a:t>
            </a:r>
            <a:r>
              <a:rPr sz="1600" b="1" spc="229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소비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9" y="3098444"/>
            <a:ext cx="25323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20000"/>
              </a:lnSpc>
              <a:spcBef>
                <a:spcPts val="100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할당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4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저소득학생</a:t>
            </a:r>
            <a:r>
              <a:rPr sz="1600" b="1" spc="27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65" dirty="0">
                <a:solidFill>
                  <a:srgbClr val="FF0000"/>
                </a:solidFill>
                <a:latin typeface="Noto Sans CJK HK"/>
                <a:cs typeface="Noto Sans CJK HK"/>
              </a:rPr>
              <a:t>수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처치:</a:t>
            </a:r>
            <a:r>
              <a:rPr sz="1600" b="1" spc="28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교육복지학교</a:t>
            </a:r>
            <a:r>
              <a:rPr sz="1600" b="1" spc="29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지정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결과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0" dirty="0">
                <a:solidFill>
                  <a:srgbClr val="FF0000"/>
                </a:solidFill>
                <a:latin typeface="Noto Sans CJK HK"/>
                <a:cs typeface="Noto Sans CJK HK"/>
              </a:rPr>
              <a:t>학습부진아</a:t>
            </a:r>
            <a:r>
              <a:rPr sz="1600" b="1" spc="26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FF0000"/>
                </a:solidFill>
                <a:latin typeface="Noto Sans CJK HK"/>
                <a:cs typeface="Noto Sans CJK HK"/>
              </a:rPr>
              <a:t>비율</a:t>
            </a:r>
            <a:endParaRPr sz="1600">
              <a:latin typeface="Noto Sans CJK HK"/>
              <a:cs typeface="Noto Sans CJK HK"/>
            </a:endParaRPr>
          </a:p>
          <a:p>
            <a:pPr marL="1012190">
              <a:lnSpc>
                <a:spcPct val="100000"/>
              </a:lnSpc>
              <a:spcBef>
                <a:spcPts val="385"/>
              </a:spcBef>
            </a:pPr>
            <a:r>
              <a:rPr sz="1600" b="1" spc="65" dirty="0">
                <a:solidFill>
                  <a:srgbClr val="FF0000"/>
                </a:solidFill>
                <a:latin typeface="Noto Sans CJK HK"/>
                <a:cs typeface="Noto Sans CJK HK"/>
              </a:rPr>
              <a:t>(학력</a:t>
            </a:r>
            <a:r>
              <a:rPr sz="1600" b="1" spc="21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격차</a:t>
            </a:r>
            <a:r>
              <a:rPr sz="1600" b="1" spc="204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40" dirty="0">
                <a:solidFill>
                  <a:srgbClr val="FF0000"/>
                </a:solidFill>
                <a:latin typeface="Noto Sans CJK HK"/>
                <a:cs typeface="Noto Sans CJK HK"/>
              </a:rPr>
              <a:t>완화)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469" y="5781547"/>
            <a:ext cx="41503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할당</a:t>
            </a:r>
            <a:r>
              <a:rPr sz="1600" b="1" spc="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전반</a:t>
            </a:r>
            <a:r>
              <a:rPr sz="1600" b="1" spc="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및</a:t>
            </a:r>
            <a:r>
              <a:rPr sz="1600" b="1" spc="2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70" dirty="0">
                <a:solidFill>
                  <a:srgbClr val="FF0000"/>
                </a:solidFill>
                <a:latin typeface="Noto Sans CJK HK"/>
                <a:cs typeface="Noto Sans CJK HK"/>
              </a:rPr>
              <a:t>3쿼터</a:t>
            </a:r>
            <a:r>
              <a:rPr sz="1600" b="1" spc="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종료</a:t>
            </a:r>
            <a:r>
              <a:rPr sz="1600" b="1" spc="2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시점의</a:t>
            </a:r>
            <a:r>
              <a:rPr sz="1600" b="1" spc="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점수차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처치:</a:t>
            </a:r>
            <a:r>
              <a:rPr sz="1600" b="1" spc="254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열세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상황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인식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4469" y="6416141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결과</a:t>
            </a:r>
            <a:r>
              <a:rPr sz="1600" b="1" spc="27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6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승률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090" y="1062609"/>
            <a:ext cx="4518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특정한</a:t>
            </a:r>
            <a:r>
              <a:rPr sz="1600" b="1" spc="21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임계값에</a:t>
            </a:r>
            <a:r>
              <a:rPr sz="1600" b="1" spc="21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의한</a:t>
            </a:r>
            <a:r>
              <a:rPr sz="1600" b="1" spc="21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처치가</a:t>
            </a:r>
            <a:r>
              <a:rPr sz="1600" b="1" spc="22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들어가는</a:t>
            </a:r>
            <a:r>
              <a:rPr sz="1600" b="1" spc="21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경우</a:t>
            </a:r>
            <a:r>
              <a:rPr sz="1600" b="1" spc="20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유용</a:t>
            </a:r>
            <a:endParaRPr sz="16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RDD를</a:t>
            </a:r>
            <a:r>
              <a:rPr sz="2000" b="1" spc="22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활용한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연구들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(2)</a:t>
            </a:r>
            <a:endParaRPr sz="2000">
              <a:latin typeface="Noto Sans CJK HK"/>
              <a:cs typeface="Noto Sans CJK H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3730752"/>
            <a:ext cx="5288280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41" y="5164835"/>
            <a:ext cx="5297369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5953" y="2130323"/>
            <a:ext cx="280733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할당</a:t>
            </a:r>
            <a:r>
              <a:rPr sz="1600" b="1" spc="254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반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인원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처치:</a:t>
            </a:r>
            <a:r>
              <a:rPr sz="1600" b="1" spc="229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05" dirty="0">
                <a:solidFill>
                  <a:srgbClr val="FF0000"/>
                </a:solidFill>
                <a:latin typeface="Noto Sans CJK HK"/>
                <a:cs typeface="Noto Sans CJK HK"/>
              </a:rPr>
              <a:t>소/대형</a:t>
            </a:r>
            <a:r>
              <a:rPr sz="1600" b="1" spc="22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반</a:t>
            </a:r>
            <a:r>
              <a:rPr sz="1600" b="1" spc="21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050" b="1" spc="-80" dirty="0">
                <a:solidFill>
                  <a:srgbClr val="FF0000"/>
                </a:solidFill>
                <a:latin typeface="Noto Sans CJK HK"/>
                <a:cs typeface="Noto Sans CJK HK"/>
              </a:rPr>
              <a:t>(Maimonides’</a:t>
            </a:r>
            <a:r>
              <a:rPr sz="105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050" b="1" spc="-20" dirty="0">
                <a:solidFill>
                  <a:srgbClr val="FF0000"/>
                </a:solidFill>
                <a:latin typeface="Noto Sans CJK HK"/>
                <a:cs typeface="Noto Sans CJK HK"/>
              </a:rPr>
              <a:t>rule)</a:t>
            </a:r>
            <a:endParaRPr sz="105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결과</a:t>
            </a:r>
            <a:r>
              <a:rPr sz="1600" b="1" spc="24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3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학습</a:t>
            </a:r>
            <a:r>
              <a:rPr sz="1600" b="1" spc="24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FF0000"/>
                </a:solidFill>
                <a:latin typeface="Noto Sans CJK HK"/>
                <a:cs typeface="Noto Sans CJK HK"/>
              </a:rPr>
              <a:t>성과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095" y="3742839"/>
            <a:ext cx="212153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할당</a:t>
            </a:r>
            <a:r>
              <a:rPr sz="1600" b="1" spc="26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6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거주지</a:t>
            </a:r>
            <a:r>
              <a:rPr sz="1600" b="1" spc="50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처치:</a:t>
            </a:r>
            <a:r>
              <a:rPr sz="1600" b="1" spc="27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고급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초등학교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결과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부동산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가격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5112765"/>
            <a:ext cx="230632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할당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대기질</a:t>
            </a:r>
            <a:r>
              <a:rPr sz="1600" b="1" spc="254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수준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처치:</a:t>
            </a:r>
            <a:r>
              <a:rPr sz="1600" b="1" spc="17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FF0000"/>
                </a:solidFill>
                <a:latin typeface="Noto Sans CJK HK"/>
                <a:cs typeface="Noto Sans CJK HK"/>
              </a:rPr>
              <a:t>Clean</a:t>
            </a:r>
            <a:r>
              <a:rPr sz="1600" b="1" spc="18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Air</a:t>
            </a:r>
            <a:r>
              <a:rPr sz="1600" b="1" spc="16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Act</a:t>
            </a:r>
            <a:r>
              <a:rPr sz="1600" b="1" spc="155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적용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결과</a:t>
            </a:r>
            <a:r>
              <a:rPr sz="1600" b="1" spc="25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FF0000"/>
                </a:solidFill>
                <a:latin typeface="Noto Sans CJK HK"/>
                <a:cs typeface="Noto Sans CJK HK"/>
              </a:rPr>
              <a:t>변수:</a:t>
            </a:r>
            <a:r>
              <a:rPr sz="1600" b="1" spc="240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FF0000"/>
                </a:solidFill>
                <a:latin typeface="Noto Sans CJK HK"/>
                <a:cs typeface="Noto Sans CJK HK"/>
              </a:rPr>
              <a:t>부동산</a:t>
            </a:r>
            <a:r>
              <a:rPr sz="1600" b="1" spc="254" dirty="0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FF0000"/>
                </a:solidFill>
                <a:latin typeface="Noto Sans CJK HK"/>
                <a:cs typeface="Noto Sans CJK HK"/>
              </a:rPr>
              <a:t>가격</a:t>
            </a:r>
            <a:endParaRPr sz="1600">
              <a:latin typeface="Noto Sans CJK HK"/>
              <a:cs typeface="Noto Sans CJK HK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330" y="2101595"/>
            <a:ext cx="5289757" cy="1089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959" y="0"/>
            <a:ext cx="2987040" cy="21732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73065" cy="383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5080" algn="ctr">
              <a:lnSpc>
                <a:spcPct val="100000"/>
              </a:lnSpc>
              <a:spcBef>
                <a:spcPts val="105"/>
              </a:spcBef>
            </a:pPr>
            <a:r>
              <a:rPr sz="2000" b="1" spc="95" dirty="0">
                <a:solidFill>
                  <a:srgbClr val="2A2C2C"/>
                </a:solidFill>
                <a:latin typeface="Noto Sans CJK HK"/>
                <a:cs typeface="Noto Sans CJK HK"/>
              </a:rPr>
              <a:t>번외)</a:t>
            </a:r>
            <a:r>
              <a:rPr sz="2000" b="1" spc="204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120" dirty="0">
                <a:solidFill>
                  <a:srgbClr val="2A2C2C"/>
                </a:solidFill>
                <a:latin typeface="Noto Sans CJK HK"/>
                <a:cs typeface="Noto Sans CJK HK"/>
              </a:rPr>
              <a:t>Ma</a:t>
            </a:r>
            <a:r>
              <a:rPr sz="2000" b="1" spc="-114" dirty="0">
                <a:solidFill>
                  <a:srgbClr val="2A2C2C"/>
                </a:solidFill>
                <a:latin typeface="Noto Sans CJK HK"/>
                <a:cs typeface="Noto Sans CJK HK"/>
              </a:rPr>
              <a:t>im</a:t>
            </a:r>
            <a:r>
              <a:rPr sz="2000" b="1" spc="-130" dirty="0">
                <a:solidFill>
                  <a:srgbClr val="2A2C2C"/>
                </a:solidFill>
                <a:latin typeface="Noto Sans CJK HK"/>
                <a:cs typeface="Noto Sans CJK HK"/>
              </a:rPr>
              <a:t>o</a:t>
            </a:r>
            <a:r>
              <a:rPr sz="2000" b="1" spc="-125" dirty="0">
                <a:solidFill>
                  <a:srgbClr val="2A2C2C"/>
                </a:solidFill>
                <a:latin typeface="Noto Sans CJK HK"/>
                <a:cs typeface="Noto Sans CJK HK"/>
              </a:rPr>
              <a:t>n</a:t>
            </a:r>
            <a:r>
              <a:rPr sz="2000" b="1" spc="-110" dirty="0">
                <a:solidFill>
                  <a:srgbClr val="2A2C2C"/>
                </a:solidFill>
                <a:latin typeface="Noto Sans CJK HK"/>
                <a:cs typeface="Noto Sans CJK HK"/>
              </a:rPr>
              <a:t>i</a:t>
            </a:r>
            <a:r>
              <a:rPr sz="2000" b="1" spc="-114" dirty="0">
                <a:solidFill>
                  <a:srgbClr val="2A2C2C"/>
                </a:solidFill>
                <a:latin typeface="Noto Sans CJK HK"/>
                <a:cs typeface="Noto Sans CJK HK"/>
              </a:rPr>
              <a:t>d</a:t>
            </a:r>
            <a:r>
              <a:rPr sz="2000" b="1" spc="-110" dirty="0">
                <a:solidFill>
                  <a:srgbClr val="2A2C2C"/>
                </a:solidFill>
                <a:latin typeface="Noto Sans CJK HK"/>
                <a:cs typeface="Noto Sans CJK HK"/>
              </a:rPr>
              <a:t>e</a:t>
            </a:r>
            <a:r>
              <a:rPr sz="2000" b="1" spc="-125" dirty="0">
                <a:solidFill>
                  <a:srgbClr val="2A2C2C"/>
                </a:solidFill>
                <a:latin typeface="Noto Sans CJK HK"/>
                <a:cs typeface="Noto Sans CJK HK"/>
              </a:rPr>
              <a:t>s</a:t>
            </a:r>
            <a:r>
              <a:rPr sz="2000" b="1" spc="-730" dirty="0">
                <a:solidFill>
                  <a:srgbClr val="2A2C2C"/>
                </a:solidFill>
                <a:latin typeface="Noto Sans CJK HK"/>
                <a:cs typeface="Noto Sans CJK HK"/>
              </a:rPr>
              <a:t>’</a:t>
            </a:r>
            <a:r>
              <a:rPr sz="2000" b="1" spc="-114" dirty="0">
                <a:solidFill>
                  <a:srgbClr val="2A2C2C"/>
                </a:solidFill>
                <a:latin typeface="Noto Sans CJK HK"/>
                <a:cs typeface="Noto Sans CJK HK"/>
              </a:rPr>
              <a:t>s</a:t>
            </a:r>
            <a:r>
              <a:rPr sz="2000" b="1" spc="18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Noto Sans CJK HK"/>
                <a:cs typeface="Noto Sans CJK HK"/>
              </a:rPr>
              <a:t>rule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12세기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유대인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철학자인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Moses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Noto Sans CJK HK"/>
                <a:cs typeface="Noto Sans CJK HK"/>
              </a:rPr>
              <a:t>Maimonides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가</a:t>
            </a:r>
            <a:endParaRPr sz="1800">
              <a:latin typeface="UKIJ CJK"/>
              <a:cs typeface="UKIJ CJK"/>
            </a:endParaRPr>
          </a:p>
          <a:p>
            <a:pPr marR="2574290" algn="ctr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주장한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교육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35" dirty="0">
                <a:solidFill>
                  <a:srgbClr val="333D47"/>
                </a:solidFill>
                <a:latin typeface="UKIJ CJK"/>
                <a:cs typeface="UKIJ CJK"/>
              </a:rPr>
              <a:t>원칙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>
              <a:latin typeface="UKIJ CJK"/>
              <a:cs typeface="UKIJ CJK"/>
            </a:endParaRPr>
          </a:p>
          <a:p>
            <a:pPr marL="562610" marR="116205" indent="-22796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이스라엘</a:t>
            </a:r>
            <a:r>
              <a:rPr sz="1800" b="1" spc="25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공립학교의</a:t>
            </a:r>
            <a:r>
              <a:rPr sz="1800" b="1" spc="26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반</a:t>
            </a:r>
            <a:r>
              <a:rPr sz="1800" b="1" spc="25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정원은</a:t>
            </a:r>
            <a:r>
              <a:rPr sz="1800" b="1" spc="27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40을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초과하면 	안된다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원칙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333D47"/>
              </a:buClr>
              <a:buFont typeface="Wingdings"/>
              <a:buChar char=""/>
            </a:pPr>
            <a:endParaRPr sz="1800">
              <a:latin typeface="UKIJ CJK"/>
              <a:cs typeface="UKIJ CJK"/>
            </a:endParaRPr>
          </a:p>
          <a:p>
            <a:pPr marL="562610" marR="277495" indent="-22796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정원이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40명을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초과할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경우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반드시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새로운 	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반이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개설되어야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한다고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주장</a:t>
            </a:r>
            <a:endParaRPr sz="1800">
              <a:latin typeface="UKIJ CJK"/>
              <a:cs typeface="UKIJ CJK"/>
            </a:endParaRPr>
          </a:p>
          <a:p>
            <a:pPr marL="1021080" lvl="1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40명이라는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명확한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제시</a:t>
            </a:r>
            <a:endParaRPr sz="1800">
              <a:latin typeface="Noto Sans CJK HK"/>
              <a:cs typeface="Noto Sans CJK H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1833649"/>
            <a:ext cx="2307335" cy="2890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주요</a:t>
            </a:r>
            <a:r>
              <a:rPr sz="2000" b="1" spc="24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가정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할당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변수와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결과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변수의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연속성</a:t>
            </a:r>
            <a:endParaRPr sz="1800">
              <a:latin typeface="Noto Sans CJK HK"/>
              <a:cs typeface="Noto Sans CJK HK"/>
            </a:endParaRPr>
          </a:p>
          <a:p>
            <a:pPr marL="1021080" lvl="1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기준으로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할당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변수와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결과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변수가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자연스러운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연속적인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분포를</a:t>
            </a:r>
            <a:endParaRPr sz="1800">
              <a:latin typeface="Noto Sans CJK HK"/>
              <a:cs typeface="Noto Sans CJK HK"/>
            </a:endParaRPr>
          </a:p>
          <a:p>
            <a:pPr marL="1021080">
              <a:lnSpc>
                <a:spcPct val="100000"/>
              </a:lnSpc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가져야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한다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는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가정</a:t>
            </a:r>
            <a:endParaRPr sz="1800">
              <a:latin typeface="UKIJ CJK"/>
              <a:cs typeface="UKIJ CJK"/>
            </a:endParaRPr>
          </a:p>
          <a:p>
            <a:pPr marL="1021080" marR="1905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이러한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연속성을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바탕으로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임계값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주변의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관측치들이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동질적이라는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가정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할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있으며,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바탕으로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처치군과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대조군의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차이가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처치에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의한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것이라고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주장할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조작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가능성의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부재</a:t>
            </a:r>
            <a:endParaRPr sz="1800">
              <a:latin typeface="Noto Sans CJK HK"/>
              <a:cs typeface="Noto Sans CJK HK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관측치들이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처치를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받거나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받지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않기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위해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할당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변수를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조작할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없어야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하며,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주변에서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분포가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자연스럽게</a:t>
            </a:r>
            <a:r>
              <a:rPr sz="18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55" dirty="0">
                <a:solidFill>
                  <a:srgbClr val="333D47"/>
                </a:solidFill>
                <a:latin typeface="Noto Sans CJK HK"/>
                <a:cs typeface="Noto Sans CJK HK"/>
              </a:rPr>
              <a:t>형성</a:t>
            </a:r>
            <a:r>
              <a:rPr sz="1800" spc="55" dirty="0">
                <a:solidFill>
                  <a:srgbClr val="333D47"/>
                </a:solidFill>
                <a:latin typeface="UKIJ CJK"/>
                <a:cs typeface="UKIJ CJK"/>
              </a:rPr>
              <a:t>되어야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UKIJ CJK"/>
                <a:cs typeface="UKIJ CJK"/>
              </a:rPr>
              <a:t>함</a:t>
            </a: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주변의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동질성</a:t>
            </a:r>
            <a:endParaRPr sz="1800">
              <a:latin typeface="Noto Sans CJK HK"/>
              <a:cs typeface="Noto Sans CJK HK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근처의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관측치들이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비교적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동질적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이라는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가정으로,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다른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관찰되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지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않은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특성들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역시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유사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할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것이라고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가정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0740" cy="510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RDD의</a:t>
            </a:r>
            <a:r>
              <a:rPr sz="2000" b="1" spc="22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한계</a:t>
            </a:r>
            <a:r>
              <a:rPr sz="2000" b="1" spc="24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(및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이에</a:t>
            </a:r>
            <a:r>
              <a:rPr sz="2000" b="1" spc="25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따른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20" dirty="0">
                <a:solidFill>
                  <a:srgbClr val="2A2C2C"/>
                </a:solidFill>
                <a:latin typeface="Noto Sans CJK HK"/>
                <a:cs typeface="Noto Sans CJK HK"/>
              </a:rPr>
              <a:t>주의사항)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(1)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일반화의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어려움</a:t>
            </a:r>
            <a:endParaRPr sz="1800">
              <a:latin typeface="Noto Sans CJK HK"/>
              <a:cs typeface="Noto Sans CJK H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할당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변수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근처의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관측치들만이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분석에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포함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됨</a:t>
            </a:r>
            <a:endParaRPr sz="1800">
              <a:latin typeface="UKIJ CJK"/>
              <a:cs typeface="UKIJ CJK"/>
            </a:endParaRPr>
          </a:p>
          <a:p>
            <a:pPr marL="1021080" marR="153035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이에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따라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일부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관측치들이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분석에서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제외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될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있으며,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근처의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관측치들이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관심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대상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전체</a:t>
            </a:r>
            <a:r>
              <a:rPr sz="1800" b="1" spc="25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모집단을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대표하지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않는다면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일반화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범위가 제한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됨</a:t>
            </a:r>
            <a:r>
              <a:rPr sz="1800" spc="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(cf.</a:t>
            </a:r>
            <a:r>
              <a:rPr sz="18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PSM)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대역폭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선택의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어려움</a:t>
            </a:r>
            <a:endParaRPr sz="1800">
              <a:latin typeface="Noto Sans CJK HK"/>
              <a:cs typeface="Noto Sans CJK HK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임계값으로부터</a:t>
            </a:r>
            <a:r>
              <a:rPr sz="1800" spc="2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얼마나</a:t>
            </a:r>
            <a:r>
              <a:rPr sz="1800" b="1" spc="27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떨어진</a:t>
            </a:r>
            <a:r>
              <a:rPr sz="1800" b="1" spc="2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관측치까지</a:t>
            </a:r>
            <a:r>
              <a:rPr sz="1800" b="1" spc="2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분석에</a:t>
            </a:r>
            <a:r>
              <a:rPr sz="1800" b="1" spc="2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포함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하느냐는</a:t>
            </a:r>
            <a:r>
              <a:rPr sz="1800" spc="2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매우</a:t>
            </a:r>
            <a:r>
              <a:rPr sz="1800" spc="21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UKIJ CJK"/>
                <a:cs typeface="UKIJ CJK"/>
              </a:rPr>
              <a:t>중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요한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문제이지만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적절히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결정하기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어려운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경우도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많음</a:t>
            </a:r>
            <a:endParaRPr sz="1800">
              <a:latin typeface="UKIJ CJK"/>
              <a:cs typeface="UKIJ CJK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3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너무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좁은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대역폭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선택하면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수가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줄어들어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분석의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정밀도가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35" dirty="0">
                <a:solidFill>
                  <a:srgbClr val="333D47"/>
                </a:solidFill>
                <a:latin typeface="Noto Sans CJK HK"/>
                <a:cs typeface="Noto Sans CJK HK"/>
              </a:rPr>
              <a:t>떨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어질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수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있으며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,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너무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넓은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대역폭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선택하면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처치군과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대조군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사이의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동질성이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약해지고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근처의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불연속성을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제대로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포착하지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못할</a:t>
            </a:r>
            <a:r>
              <a:rPr sz="18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UKIJ CJK"/>
                <a:cs typeface="UKIJ CJK"/>
              </a:rPr>
              <a:t>수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9240" algn="l"/>
                <a:tab pos="6172835" algn="l"/>
              </a:tabLst>
            </a:pPr>
            <a:r>
              <a:rPr spc="-10" dirty="0"/>
              <a:t>Regression</a:t>
            </a:r>
            <a:r>
              <a:rPr dirty="0"/>
              <a:t>	</a:t>
            </a:r>
            <a:r>
              <a:rPr spc="-10" dirty="0"/>
              <a:t>Discontinuity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RDD의</a:t>
            </a:r>
            <a:r>
              <a:rPr sz="2000" b="1" spc="22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한계</a:t>
            </a:r>
            <a:r>
              <a:rPr sz="2000" b="1" spc="24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60" dirty="0">
                <a:solidFill>
                  <a:srgbClr val="2A2C2C"/>
                </a:solidFill>
                <a:latin typeface="Noto Sans CJK HK"/>
                <a:cs typeface="Noto Sans CJK HK"/>
              </a:rPr>
              <a:t>(및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이에</a:t>
            </a:r>
            <a:r>
              <a:rPr sz="2000" b="1" spc="25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따른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20" dirty="0">
                <a:solidFill>
                  <a:srgbClr val="2A2C2C"/>
                </a:solidFill>
                <a:latin typeface="Noto Sans CJK HK"/>
                <a:cs typeface="Noto Sans CJK HK"/>
              </a:rPr>
              <a:t>주의사항)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Noto Sans CJK HK"/>
                <a:cs typeface="Noto Sans CJK HK"/>
              </a:rPr>
              <a:t>(2)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데이터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제한</a:t>
            </a:r>
            <a:endParaRPr sz="1800">
              <a:latin typeface="Noto Sans CJK HK"/>
              <a:cs typeface="Noto Sans CJK HK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근처의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관측치가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충분하지</a:t>
            </a:r>
            <a:r>
              <a:rPr sz="1800" b="1" spc="25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않다면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적절한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분석이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어려울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sz="1800">
              <a:latin typeface="UKIJ CJK"/>
              <a:cs typeface="UKIJ CJK"/>
            </a:endParaRPr>
          </a:p>
          <a:p>
            <a:pPr marL="1021080" marR="36195" lvl="1" indent="-229235">
              <a:lnSpc>
                <a:spcPct val="110000"/>
              </a:lnSpc>
              <a:spcBef>
                <a:spcPts val="434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예를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들어,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적절한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수준의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관측치가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확보되지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않는다면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적절한</a:t>
            </a:r>
            <a:r>
              <a:rPr sz="18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통계적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검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정을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수행하기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어렵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고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분석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결과의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신뢰도가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저하됨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390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조작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가능성</a:t>
            </a:r>
            <a:endParaRPr sz="1800">
              <a:latin typeface="Noto Sans CJK HK"/>
              <a:cs typeface="Noto Sans CJK HK"/>
            </a:endParaRPr>
          </a:p>
          <a:p>
            <a:pPr marL="227965" marR="5715" lvl="1" indent="-227965" algn="r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2796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할당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변수에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조작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가능성이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있는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경우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임계값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근처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관측치의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분포를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20" dirty="0">
                <a:solidFill>
                  <a:srgbClr val="333D47"/>
                </a:solidFill>
                <a:latin typeface="Noto Sans CJK HK"/>
                <a:cs typeface="Noto Sans CJK HK"/>
              </a:rPr>
              <a:t>왜곡</a:t>
            </a:r>
            <a:endParaRPr sz="1800">
              <a:latin typeface="Noto Sans CJK HK"/>
              <a:cs typeface="Noto Sans CJK HK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시킬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있기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때문에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분석의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유효성에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영향을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미침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(RDD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주요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가정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위배)</a:t>
            </a:r>
            <a:endParaRPr sz="1800">
              <a:latin typeface="UKIJ CJK"/>
              <a:cs typeface="UKIJ CJK"/>
            </a:endParaRPr>
          </a:p>
          <a:p>
            <a:pPr marL="1021080" marR="5715" lvl="1" indent="-229235">
              <a:lnSpc>
                <a:spcPct val="110000"/>
              </a:lnSpc>
              <a:spcBef>
                <a:spcPts val="43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예)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장학금을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받기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위한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임계값을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학생들이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사전에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알고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있다면,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임계값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인근의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학생들이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점수를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얻기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위한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별도의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노력을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하는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있을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→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분포가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어떻게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변화할까?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67350" cy="3564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학습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목표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RDD의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주요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개념을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이해한다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RDD의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주요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장단점을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이해한다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20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RDD의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설계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및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적용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방법을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이해한다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spc="60" dirty="0">
                <a:solidFill>
                  <a:srgbClr val="333D47"/>
                </a:solidFill>
                <a:latin typeface="Noto Sans CJK HK"/>
                <a:cs typeface="Noto Sans CJK HK"/>
              </a:rPr>
              <a:t>RDD의</a:t>
            </a:r>
            <a:r>
              <a:rPr sz="20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분석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결과를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적절히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해석할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수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있다</a:t>
            </a:r>
            <a:endParaRPr sz="20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59" y="3375659"/>
            <a:ext cx="3140964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547100" cy="2267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온라인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리뷰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평점</a:t>
            </a:r>
            <a:endParaRPr sz="2000" dirty="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000" dirty="0">
              <a:latin typeface="Noto Sans CJK HK"/>
              <a:cs typeface="Noto Sans CJK HK"/>
            </a:endParaRPr>
          </a:p>
          <a:p>
            <a:pPr marL="563880" marR="5080" indent="-229235" algn="just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온라인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플랫폼을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통해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다양한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제품과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서비스를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05" dirty="0">
                <a:solidFill>
                  <a:srgbClr val="333D47"/>
                </a:solidFill>
                <a:latin typeface="Noto Sans CJK HK"/>
                <a:cs typeface="Noto Sans CJK HK"/>
              </a:rPr>
              <a:t>구매</a:t>
            </a:r>
            <a:r>
              <a:rPr sz="2000" spc="105" dirty="0">
                <a:solidFill>
                  <a:srgbClr val="333D47"/>
                </a:solidFill>
                <a:latin typeface="UKIJ CJK"/>
                <a:cs typeface="UKIJ CJK"/>
              </a:rPr>
              <a:t>할</a:t>
            </a:r>
            <a:r>
              <a:rPr sz="20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있게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되면서,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소비자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의견을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표현하기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위한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온라인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리뷰를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제공하는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플랫폼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역시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UKIJ CJK"/>
                <a:cs typeface="UKIJ CJK"/>
              </a:rPr>
              <a:t>많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 err="1">
                <a:solidFill>
                  <a:srgbClr val="333D47"/>
                </a:solidFill>
                <a:latin typeface="UKIJ CJK"/>
                <a:cs typeface="UKIJ CJK"/>
              </a:rPr>
              <a:t>등장하고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 err="1">
                <a:solidFill>
                  <a:srgbClr val="333D47"/>
                </a:solidFill>
                <a:latin typeface="UKIJ CJK"/>
                <a:cs typeface="UKIJ CJK"/>
              </a:rPr>
              <a:t>있음</a:t>
            </a:r>
            <a:endParaRPr lang="ko-KR" altLang="en-US" sz="2000" dirty="0">
              <a:latin typeface="UKIJ CJK"/>
              <a:cs typeface="UKIJ CJK"/>
            </a:endParaRPr>
          </a:p>
          <a:p>
            <a:pPr marL="4833620">
              <a:lnSpc>
                <a:spcPct val="100000"/>
              </a:lnSpc>
              <a:spcBef>
                <a:spcPts val="1230"/>
              </a:spcBef>
            </a:pPr>
            <a:r>
              <a:rPr lang="en-US" altLang="ko-KR" sz="1400" b="1" spc="-30" dirty="0">
                <a:solidFill>
                  <a:srgbClr val="EB2C2F"/>
                </a:solidFill>
                <a:latin typeface="Noto Sans CJK HK"/>
                <a:cs typeface="Noto Sans CJK HK"/>
              </a:rPr>
              <a:t>Tripadvisor</a:t>
            </a:r>
            <a:r>
              <a:rPr lang="ko-KR" altLang="en-US" sz="1400" b="1" spc="-30" dirty="0">
                <a:solidFill>
                  <a:srgbClr val="EB2C2F"/>
                </a:solidFill>
                <a:latin typeface="Noto Sans CJK HK"/>
                <a:cs typeface="Noto Sans CJK HK"/>
              </a:rPr>
              <a:t>에서</a:t>
            </a:r>
            <a:r>
              <a:rPr lang="ko-KR" altLang="en-US" sz="1400" b="1" spc="6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400" b="1" spc="-260" dirty="0">
                <a:solidFill>
                  <a:srgbClr val="EB2C2F"/>
                </a:solidFill>
                <a:latin typeface="Noto Sans CJK HK"/>
                <a:cs typeface="Noto Sans CJK HK"/>
              </a:rPr>
              <a:t>‘홍콩</a:t>
            </a:r>
            <a:r>
              <a:rPr lang="ko-KR" altLang="en-US"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400" b="1" spc="-85" dirty="0" err="1">
                <a:solidFill>
                  <a:srgbClr val="EB2C2F"/>
                </a:solidFill>
                <a:latin typeface="Noto Sans CJK HK"/>
                <a:cs typeface="Noto Sans CJK HK"/>
              </a:rPr>
              <a:t>딤섬집’을</a:t>
            </a:r>
            <a:r>
              <a:rPr lang="ko-KR" altLang="en-US" sz="1400" b="1" spc="10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검색한</a:t>
            </a:r>
            <a:r>
              <a:rPr lang="ko-KR" altLang="en-US" sz="1400" b="1" spc="10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lang="ko-KR" altLang="en-US" sz="14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결과</a:t>
            </a:r>
            <a:endParaRPr lang="ko-KR" altLang="en-US" sz="1400" dirty="0">
              <a:latin typeface="Noto Sans CJK HK"/>
              <a:cs typeface="Noto Sans CJK HK"/>
            </a:endParaRPr>
          </a:p>
          <a:p>
            <a:pPr marL="944880">
              <a:lnSpc>
                <a:spcPct val="100000"/>
              </a:lnSpc>
            </a:pPr>
            <a:r>
              <a:rPr sz="1400" b="1" spc="114" dirty="0" err="1">
                <a:solidFill>
                  <a:srgbClr val="EB2C2F"/>
                </a:solidFill>
                <a:latin typeface="Noto Sans CJK HK"/>
                <a:cs typeface="Noto Sans CJK HK"/>
              </a:rPr>
              <a:t>쿠팡에서</a:t>
            </a:r>
            <a:r>
              <a:rPr sz="1400" b="1" spc="12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260" dirty="0">
                <a:solidFill>
                  <a:srgbClr val="EB2C2F"/>
                </a:solidFill>
                <a:latin typeface="Noto Sans CJK HK"/>
                <a:cs typeface="Noto Sans CJK HK"/>
              </a:rPr>
              <a:t>‘커피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150" dirty="0">
                <a:solidFill>
                  <a:srgbClr val="EB2C2F"/>
                </a:solidFill>
                <a:latin typeface="Noto Sans CJK HK"/>
                <a:cs typeface="Noto Sans CJK HK"/>
              </a:rPr>
              <a:t>원두’를</a:t>
            </a:r>
            <a:r>
              <a:rPr sz="1400" b="1" spc="12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검색한</a:t>
            </a:r>
            <a:r>
              <a:rPr sz="1400" b="1" spc="1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결과</a:t>
            </a:r>
            <a:endParaRPr sz="1400" dirty="0">
              <a:latin typeface="Noto Sans CJK HK"/>
              <a:cs typeface="Noto Sans CJK H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" y="3924300"/>
            <a:ext cx="3605459" cy="23271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080" y="5198364"/>
            <a:ext cx="1237487" cy="9281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420" y="2700527"/>
            <a:ext cx="1350264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" y="3337559"/>
            <a:ext cx="984503" cy="2255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54111" cy="2407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리뷰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평점의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표현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방식</a:t>
            </a:r>
            <a:endParaRPr sz="2000" dirty="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 dirty="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그런데,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많은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리뷰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플랫폼들의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경우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5점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만점의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별점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체계</a:t>
            </a:r>
            <a:r>
              <a:rPr sz="2000" spc="110" dirty="0">
                <a:solidFill>
                  <a:srgbClr val="333D47"/>
                </a:solidFill>
                <a:latin typeface="UKIJ CJK"/>
                <a:cs typeface="UKIJ CJK"/>
              </a:rPr>
              <a:t>를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이용하여</a:t>
            </a:r>
            <a:endParaRPr sz="2000" dirty="0">
              <a:latin typeface="UKIJ CJK"/>
              <a:cs typeface="UKIJ CJK"/>
            </a:endParaRPr>
          </a:p>
          <a:p>
            <a:pPr marL="56388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0.5점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단위로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제품에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대한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만족도를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65" dirty="0">
                <a:solidFill>
                  <a:srgbClr val="333D47"/>
                </a:solidFill>
                <a:latin typeface="Noto Sans CJK HK"/>
                <a:cs typeface="Noto Sans CJK HK"/>
              </a:rPr>
              <a:t>표시</a:t>
            </a:r>
            <a:r>
              <a:rPr sz="2000" spc="65" dirty="0">
                <a:solidFill>
                  <a:srgbClr val="333D47"/>
                </a:solidFill>
                <a:latin typeface="UKIJ CJK"/>
                <a:cs typeface="UKIJ CJK"/>
              </a:rPr>
              <a:t>하도록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하는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많음</a:t>
            </a:r>
            <a:endParaRPr sz="2000" dirty="0">
              <a:latin typeface="UKIJ CJK"/>
              <a:cs typeface="UKIJ CJK"/>
            </a:endParaRPr>
          </a:p>
          <a:p>
            <a:pPr marL="1021080" marR="132715" indent="-229235">
              <a:lnSpc>
                <a:spcPct val="11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그런데,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위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체계를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이용하여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평균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평점을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시각화함에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있어,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실제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평균</a:t>
            </a:r>
            <a:r>
              <a:rPr sz="20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수치는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</a:t>
            </a:r>
            <a:r>
              <a:rPr sz="20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단위가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아니지만</a:t>
            </a:r>
            <a:r>
              <a:rPr sz="2000" b="1" spc="1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시각화는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</a:t>
            </a:r>
            <a:r>
              <a:rPr sz="20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단위</a:t>
            </a:r>
            <a:r>
              <a:rPr sz="2000" spc="110" dirty="0">
                <a:solidFill>
                  <a:srgbClr val="333D47"/>
                </a:solidFill>
                <a:latin typeface="UKIJ CJK"/>
                <a:cs typeface="UKIJ CJK"/>
              </a:rPr>
              <a:t>로</a:t>
            </a:r>
            <a:r>
              <a:rPr sz="20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제시하는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많음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125" dirty="0">
                <a:solidFill>
                  <a:srgbClr val="333D47"/>
                </a:solidFill>
                <a:latin typeface="UKIJ CJK"/>
                <a:cs typeface="UKIJ CJK"/>
              </a:rPr>
              <a:t>(</a:t>
            </a:r>
            <a:r>
              <a:rPr sz="2000" b="1" spc="125" dirty="0">
                <a:solidFill>
                  <a:srgbClr val="333D47"/>
                </a:solidFill>
                <a:latin typeface="Noto Sans CJK HK"/>
                <a:cs typeface="Noto Sans CJK HK"/>
              </a:rPr>
              <a:t>반올림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05" dirty="0">
                <a:solidFill>
                  <a:srgbClr val="333D47"/>
                </a:solidFill>
                <a:latin typeface="Noto Sans CJK HK"/>
                <a:cs typeface="Noto Sans CJK HK"/>
              </a:rPr>
              <a:t>컷오프</a:t>
            </a:r>
            <a:r>
              <a:rPr sz="2000" spc="105" dirty="0">
                <a:solidFill>
                  <a:srgbClr val="333D47"/>
                </a:solidFill>
                <a:latin typeface="UKIJ CJK"/>
                <a:cs typeface="UKIJ CJK"/>
              </a:rPr>
              <a:t>)</a:t>
            </a:r>
            <a:endParaRPr sz="2000" dirty="0">
              <a:latin typeface="UKIJ CJK"/>
              <a:cs typeface="UKIJ CJ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EB2C2F"/>
                </a:solidFill>
                <a:latin typeface="Noto Sans CJK HK"/>
                <a:cs typeface="Noto Sans CJK HK"/>
              </a:rPr>
              <a:t>A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EB2C2F"/>
                </a:solidFill>
                <a:latin typeface="Noto Sans CJK HK"/>
                <a:cs typeface="Noto Sans CJK HK"/>
              </a:rPr>
              <a:t>B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091" y="5029327"/>
            <a:ext cx="633095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085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EB2C2F"/>
                </a:solidFill>
                <a:latin typeface="Noto Sans CJK HK"/>
                <a:cs typeface="Noto Sans CJK HK"/>
              </a:rPr>
              <a:t>C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여러분이라면</a:t>
            </a:r>
            <a:r>
              <a:rPr sz="1800" b="1" spc="2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어떤</a:t>
            </a:r>
            <a:r>
              <a:rPr sz="1800" b="1" spc="2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커피를</a:t>
            </a:r>
            <a:r>
              <a:rPr sz="1800" b="1" spc="2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구매하고</a:t>
            </a:r>
            <a:r>
              <a:rPr sz="1800" b="1" spc="24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어느</a:t>
            </a:r>
            <a:r>
              <a:rPr sz="1800" b="1" spc="2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딤섬집에</a:t>
            </a:r>
            <a:r>
              <a:rPr sz="1800" b="1" spc="24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EB2C2F"/>
                </a:solidFill>
                <a:latin typeface="Noto Sans CJK HK"/>
                <a:cs typeface="Noto Sans CJK HK"/>
              </a:rPr>
              <a:t>가겠는가?</a:t>
            </a:r>
            <a:endParaRPr sz="1800">
              <a:latin typeface="Noto Sans CJK HK"/>
              <a:cs typeface="Noto Sans CJK H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딤섬집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20" dirty="0">
                <a:solidFill>
                  <a:srgbClr val="EB2C2F"/>
                </a:solidFill>
                <a:latin typeface="Noto Sans CJK HK"/>
                <a:cs typeface="Noto Sans CJK HK"/>
              </a:rPr>
              <a:t>A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딤섬집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EB2C2F"/>
                </a:solidFill>
                <a:latin typeface="Noto Sans CJK HK"/>
                <a:cs typeface="Noto Sans CJK HK"/>
              </a:rPr>
              <a:t>B</a:t>
            </a:r>
            <a:endParaRPr sz="1400">
              <a:latin typeface="Noto Sans CJK HK"/>
              <a:cs typeface="Noto Sans CJK HK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1018032"/>
            <a:ext cx="2281428" cy="655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9191" y="958596"/>
            <a:ext cx="1167384" cy="655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4068" y="5635752"/>
            <a:ext cx="533400" cy="55626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리뷰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평점의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효과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그런데,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많은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리뷰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플랫폼들의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경우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5점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만점의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별점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체계</a:t>
            </a:r>
            <a:r>
              <a:rPr sz="2000" spc="110" dirty="0">
                <a:solidFill>
                  <a:srgbClr val="333D47"/>
                </a:solidFill>
                <a:latin typeface="UKIJ CJK"/>
                <a:cs typeface="UKIJ CJK"/>
              </a:rPr>
              <a:t>를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이용하여</a:t>
            </a:r>
            <a:endParaRPr sz="2000">
              <a:latin typeface="UKIJ CJK"/>
              <a:cs typeface="UKIJ CJK"/>
            </a:endParaRPr>
          </a:p>
          <a:p>
            <a:pPr marL="56388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0.5점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단위로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제품에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대한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만족도를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65" dirty="0">
                <a:solidFill>
                  <a:srgbClr val="333D47"/>
                </a:solidFill>
                <a:latin typeface="Noto Sans CJK HK"/>
                <a:cs typeface="Noto Sans CJK HK"/>
              </a:rPr>
              <a:t>표시</a:t>
            </a:r>
            <a:r>
              <a:rPr sz="2000" spc="65" dirty="0">
                <a:solidFill>
                  <a:srgbClr val="333D47"/>
                </a:solidFill>
                <a:latin typeface="UKIJ CJK"/>
                <a:cs typeface="UKIJ CJK"/>
              </a:rPr>
              <a:t>하도록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하는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많음</a:t>
            </a:r>
            <a:endParaRPr sz="2000">
              <a:latin typeface="UKIJ CJK"/>
              <a:cs typeface="UKIJ CJK"/>
            </a:endParaRPr>
          </a:p>
          <a:p>
            <a:pPr marL="1021080" marR="132715" indent="-229235">
              <a:lnSpc>
                <a:spcPct val="11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그런데,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위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체계를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이용하여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평균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평점을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시각화함에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있어,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실제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평균</a:t>
            </a:r>
            <a:r>
              <a:rPr sz="20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수치는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</a:t>
            </a:r>
            <a:r>
              <a:rPr sz="20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단위가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아니지만</a:t>
            </a:r>
            <a:r>
              <a:rPr sz="2000" b="1" spc="18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시각화는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0.5</a:t>
            </a:r>
            <a:r>
              <a:rPr sz="20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단위</a:t>
            </a:r>
            <a:r>
              <a:rPr sz="2000" spc="110" dirty="0">
                <a:solidFill>
                  <a:srgbClr val="333D47"/>
                </a:solidFill>
                <a:latin typeface="UKIJ CJK"/>
                <a:cs typeface="UKIJ CJK"/>
              </a:rPr>
              <a:t>로</a:t>
            </a:r>
            <a:r>
              <a:rPr sz="20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제시하는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경우가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많음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125" dirty="0">
                <a:solidFill>
                  <a:srgbClr val="333D47"/>
                </a:solidFill>
                <a:latin typeface="UKIJ CJK"/>
                <a:cs typeface="UKIJ CJK"/>
              </a:rPr>
              <a:t>(</a:t>
            </a:r>
            <a:r>
              <a:rPr sz="2000" b="1" spc="125" dirty="0">
                <a:solidFill>
                  <a:srgbClr val="333D47"/>
                </a:solidFill>
                <a:latin typeface="Noto Sans CJK HK"/>
                <a:cs typeface="Noto Sans CJK HK"/>
              </a:rPr>
              <a:t>반올림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05" dirty="0">
                <a:solidFill>
                  <a:srgbClr val="333D47"/>
                </a:solidFill>
                <a:latin typeface="Noto Sans CJK HK"/>
                <a:cs typeface="Noto Sans CJK HK"/>
              </a:rPr>
              <a:t>컷오프</a:t>
            </a:r>
            <a:r>
              <a:rPr sz="2000" spc="105" dirty="0">
                <a:solidFill>
                  <a:srgbClr val="333D47"/>
                </a:solidFill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72" y="4434967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006FC0"/>
                </a:solidFill>
                <a:latin typeface="Noto Sans CJK HK"/>
                <a:cs typeface="Noto Sans CJK HK"/>
              </a:rPr>
              <a:t>4.74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4956429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006FC0"/>
                </a:solidFill>
                <a:latin typeface="Noto Sans CJK HK"/>
                <a:cs typeface="Noto Sans CJK HK"/>
              </a:rPr>
              <a:t>4.76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388200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006FC0"/>
                </a:solidFill>
                <a:latin typeface="Noto Sans CJK HK"/>
                <a:cs typeface="Noto Sans CJK HK"/>
              </a:rPr>
              <a:t>4.26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458" y="395185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006FC0"/>
                </a:solidFill>
                <a:latin typeface="Noto Sans CJK HK"/>
                <a:cs typeface="Noto Sans CJK HK"/>
              </a:rPr>
              <a:t>4.34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3048" y="459981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006FC0"/>
                </a:solidFill>
                <a:latin typeface="Noto Sans CJK HK"/>
                <a:cs typeface="Noto Sans CJK HK"/>
              </a:rPr>
              <a:t>4.99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7770" y="5637377"/>
            <a:ext cx="442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실제</a:t>
            </a:r>
            <a:r>
              <a:rPr sz="1800" b="1" spc="2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별점</a:t>
            </a:r>
            <a:r>
              <a:rPr sz="1800" b="1" spc="2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수치를</a:t>
            </a:r>
            <a:r>
              <a:rPr sz="1800" b="1" spc="2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보니</a:t>
            </a:r>
            <a:r>
              <a:rPr sz="1800" b="1" spc="24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EB2C2F"/>
                </a:solidFill>
                <a:latin typeface="Noto Sans CJK HK"/>
                <a:cs typeface="Noto Sans CJK HK"/>
              </a:rPr>
              <a:t>생각이</a:t>
            </a:r>
            <a:r>
              <a:rPr sz="1800" b="1" spc="235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800" b="1" spc="90" dirty="0">
                <a:solidFill>
                  <a:srgbClr val="EB2C2F"/>
                </a:solidFill>
                <a:latin typeface="Noto Sans CJK HK"/>
                <a:cs typeface="Noto Sans CJK HK"/>
              </a:rPr>
              <a:t>바뀌었는가?</a:t>
            </a:r>
            <a:endParaRPr sz="1800">
              <a:latin typeface="Noto Sans CJK HK"/>
              <a:cs typeface="Noto Sans CJK H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EB2C2F"/>
                </a:solidFill>
                <a:latin typeface="Noto Sans CJK HK"/>
                <a:cs typeface="Noto Sans CJK HK"/>
              </a:rPr>
              <a:t>A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EB2C2F"/>
                </a:solidFill>
                <a:latin typeface="Noto Sans CJK HK"/>
                <a:cs typeface="Noto Sans CJK HK"/>
              </a:rPr>
              <a:t>B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984" y="5029327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커피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EB2C2F"/>
                </a:solidFill>
                <a:latin typeface="Noto Sans CJK HK"/>
                <a:cs typeface="Noto Sans CJK HK"/>
              </a:rPr>
              <a:t>C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딤섬집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20" dirty="0">
                <a:solidFill>
                  <a:srgbClr val="EB2C2F"/>
                </a:solidFill>
                <a:latin typeface="Noto Sans CJK HK"/>
                <a:cs typeface="Noto Sans CJK HK"/>
              </a:rPr>
              <a:t>A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EB2C2F"/>
                </a:solidFill>
                <a:latin typeface="Noto Sans CJK HK"/>
                <a:cs typeface="Noto Sans CJK HK"/>
              </a:rPr>
              <a:t>딤섬집</a:t>
            </a:r>
            <a:r>
              <a:rPr sz="1400" b="1" spc="150" dirty="0">
                <a:solidFill>
                  <a:srgbClr val="EB2C2F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EB2C2F"/>
                </a:solidFill>
                <a:latin typeface="Noto Sans CJK HK"/>
                <a:cs typeface="Noto Sans CJK HK"/>
              </a:rPr>
              <a:t>B</a:t>
            </a:r>
            <a:endParaRPr sz="1400">
              <a:latin typeface="Noto Sans CJK HK"/>
              <a:cs typeface="Noto Sans CJK H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50607" y="5579364"/>
            <a:ext cx="533400" cy="52578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08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컷오프기반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별점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부여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방식에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따른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효과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분석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Anderson</a:t>
            </a:r>
            <a:r>
              <a:rPr sz="1800" spc="1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200" dirty="0">
                <a:solidFill>
                  <a:srgbClr val="333D47"/>
                </a:solidFill>
                <a:latin typeface="UKIJ CJK"/>
                <a:cs typeface="UKIJ CJK"/>
              </a:rPr>
              <a:t>&amp;</a:t>
            </a:r>
            <a:r>
              <a:rPr sz="1800" spc="1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Magruder</a:t>
            </a:r>
            <a:r>
              <a:rPr sz="1800" spc="1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(2012)는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dirty="0">
                <a:solidFill>
                  <a:srgbClr val="333D47"/>
                </a:solidFill>
                <a:latin typeface="Noto Sans CJK HK"/>
                <a:cs typeface="Noto Sans CJK HK"/>
              </a:rPr>
              <a:t>RDD를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활용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하여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이러한</a:t>
            </a:r>
            <a:r>
              <a:rPr sz="1800" spc="19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반올림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컷오프</a:t>
            </a:r>
            <a:r>
              <a:rPr sz="1800" b="1" spc="26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기</a:t>
            </a:r>
            <a:endParaRPr sz="1800">
              <a:latin typeface="Noto Sans CJK HK"/>
              <a:cs typeface="Noto Sans CJK HK"/>
            </a:endParaRPr>
          </a:p>
          <a:p>
            <a:pPr marL="563880">
              <a:lnSpc>
                <a:spcPct val="100000"/>
              </a:lnSpc>
              <a:spcBef>
                <a:spcPts val="219"/>
              </a:spcBef>
            </a:pP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반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별점의</a:t>
            </a:r>
            <a:r>
              <a:rPr sz="18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효과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를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분석하였음</a:t>
            </a:r>
            <a:endParaRPr sz="1800">
              <a:latin typeface="UKIJ CJK"/>
              <a:cs typeface="UKIJ CJK"/>
            </a:endParaRPr>
          </a:p>
          <a:p>
            <a:pPr marL="1021080" marR="353060" lvl="1" indent="-229235">
              <a:lnSpc>
                <a:spcPct val="110000"/>
              </a:lnSpc>
              <a:spcBef>
                <a:spcPts val="43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Anderson,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M.,</a:t>
            </a:r>
            <a:r>
              <a:rPr sz="18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200" dirty="0">
                <a:solidFill>
                  <a:srgbClr val="333D47"/>
                </a:solidFill>
                <a:latin typeface="UKIJ CJK"/>
                <a:cs typeface="UKIJ CJK"/>
              </a:rPr>
              <a:t>&amp;</a:t>
            </a:r>
            <a:r>
              <a:rPr sz="18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Magruder,</a:t>
            </a:r>
            <a:r>
              <a:rPr sz="1800" spc="10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J.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(2012).</a:t>
            </a:r>
            <a:r>
              <a:rPr sz="1800" spc="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Learning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from</a:t>
            </a:r>
            <a:r>
              <a:rPr sz="1800" spc="8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the</a:t>
            </a:r>
            <a:r>
              <a:rPr sz="1800" spc="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crowd: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Regression</a:t>
            </a:r>
            <a:r>
              <a:rPr sz="1800" spc="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discontinuity</a:t>
            </a:r>
            <a:r>
              <a:rPr sz="18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estimates</a:t>
            </a:r>
            <a:r>
              <a:rPr sz="1800" spc="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of</a:t>
            </a:r>
            <a:r>
              <a:rPr sz="18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the</a:t>
            </a:r>
            <a:r>
              <a:rPr sz="18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effects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of</a:t>
            </a:r>
            <a:r>
              <a:rPr sz="1800" spc="7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an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online</a:t>
            </a:r>
            <a:r>
              <a:rPr sz="1800" spc="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UKIJ CJK"/>
                <a:cs typeface="UKIJ CJK"/>
              </a:rPr>
              <a:t>review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database.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The</a:t>
            </a:r>
            <a:r>
              <a:rPr sz="18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Economic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Journal,</a:t>
            </a:r>
            <a:r>
              <a:rPr sz="1800" spc="13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122(563),</a:t>
            </a:r>
            <a:r>
              <a:rPr sz="1800" spc="10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957-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989.</a:t>
            </a:r>
            <a:endParaRPr sz="18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80"/>
              </a:spcBef>
              <a:buClr>
                <a:srgbClr val="333D47"/>
              </a:buClr>
              <a:buFont typeface="Arial"/>
              <a:buChar char="•"/>
            </a:pPr>
            <a:endParaRPr sz="1800">
              <a:latin typeface="UKIJ CJK"/>
              <a:cs typeface="UKIJ CJK"/>
            </a:endParaRPr>
          </a:p>
          <a:p>
            <a:pPr marL="562610" marR="5080" indent="-22796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연구는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미국에서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주로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활용되는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다양한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비즈니스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및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서비스에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대한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85" dirty="0">
                <a:solidFill>
                  <a:srgbClr val="333D47"/>
                </a:solidFill>
                <a:latin typeface="Noto Sans CJK HK"/>
                <a:cs typeface="Noto Sans CJK HK"/>
              </a:rPr>
              <a:t>리뷰 	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공유</a:t>
            </a:r>
            <a:r>
              <a:rPr sz="18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온라인</a:t>
            </a:r>
            <a:r>
              <a:rPr sz="18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10" dirty="0">
                <a:solidFill>
                  <a:srgbClr val="333D47"/>
                </a:solidFill>
                <a:latin typeface="Noto Sans CJK HK"/>
                <a:cs typeface="Noto Sans CJK HK"/>
              </a:rPr>
              <a:t>플랫폼</a:t>
            </a:r>
            <a:r>
              <a:rPr sz="1800" spc="110" dirty="0">
                <a:solidFill>
                  <a:srgbClr val="333D47"/>
                </a:solidFill>
                <a:latin typeface="UKIJ CJK"/>
                <a:cs typeface="UKIJ CJK"/>
              </a:rPr>
              <a:t>인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-30" dirty="0">
                <a:solidFill>
                  <a:srgbClr val="333D47"/>
                </a:solidFill>
                <a:latin typeface="Noto Sans CJK HK"/>
                <a:cs typeface="Noto Sans CJK HK"/>
              </a:rPr>
              <a:t>Yelp</a:t>
            </a:r>
            <a:r>
              <a:rPr sz="1800" spc="-30" dirty="0">
                <a:solidFill>
                  <a:srgbClr val="333D47"/>
                </a:solidFill>
                <a:latin typeface="UKIJ CJK"/>
                <a:cs typeface="UKIJ CJK"/>
              </a:rPr>
              <a:t>의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식당</a:t>
            </a:r>
            <a:r>
              <a:rPr sz="18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95" dirty="0">
                <a:solidFill>
                  <a:srgbClr val="333D47"/>
                </a:solidFill>
                <a:latin typeface="Noto Sans CJK HK"/>
                <a:cs typeface="Noto Sans CJK HK"/>
              </a:rPr>
              <a:t>평점</a:t>
            </a:r>
            <a:r>
              <a:rPr sz="1800" spc="95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대상으로</a:t>
            </a:r>
            <a:r>
              <a:rPr sz="18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하였음</a:t>
            </a:r>
            <a:endParaRPr sz="1800">
              <a:latin typeface="UKIJ CJK"/>
              <a:cs typeface="UKIJ CJK"/>
            </a:endParaRPr>
          </a:p>
          <a:p>
            <a:pPr marL="1021080" marR="24765" lvl="1" indent="-229235">
              <a:lnSpc>
                <a:spcPct val="110000"/>
              </a:lnSpc>
              <a:spcBef>
                <a:spcPts val="430"/>
              </a:spcBef>
              <a:buFont typeface="Arial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식당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뿐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아니라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미용실,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헬스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클럽,</a:t>
            </a:r>
            <a:r>
              <a:rPr sz="18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병원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등에도</a:t>
            </a:r>
            <a:r>
              <a:rPr sz="18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평점을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매길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수</a:t>
            </a:r>
            <a:r>
              <a:rPr sz="18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UKIJ CJK"/>
                <a:cs typeface="UKIJ CJK"/>
              </a:rPr>
              <a:t>있으며,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웹페이지</a:t>
            </a:r>
            <a:r>
              <a:rPr sz="18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혹은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모바일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어플리케이션을</a:t>
            </a:r>
            <a:r>
              <a:rPr sz="1800" spc="18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333D47"/>
                </a:solidFill>
                <a:latin typeface="UKIJ CJK"/>
                <a:cs typeface="UKIJ CJK"/>
              </a:rPr>
              <a:t>통해</a:t>
            </a:r>
            <a:r>
              <a:rPr sz="1800" spc="16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온라인</a:t>
            </a:r>
            <a:r>
              <a:rPr sz="18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55" dirty="0">
                <a:solidFill>
                  <a:srgbClr val="333D47"/>
                </a:solidFill>
                <a:latin typeface="Noto Sans CJK HK"/>
                <a:cs typeface="Noto Sans CJK HK"/>
              </a:rPr>
              <a:t>예약,</a:t>
            </a:r>
            <a:r>
              <a:rPr sz="18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145" dirty="0">
                <a:solidFill>
                  <a:srgbClr val="333D47"/>
                </a:solidFill>
                <a:latin typeface="Noto Sans CJK HK"/>
                <a:cs typeface="Noto Sans CJK HK"/>
              </a:rPr>
              <a:t>배달</a:t>
            </a:r>
            <a:r>
              <a:rPr sz="1800" b="1" spc="24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18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등</a:t>
            </a:r>
            <a:r>
              <a:rPr sz="1800" spc="70" dirty="0">
                <a:solidFill>
                  <a:srgbClr val="333D47"/>
                </a:solidFill>
                <a:latin typeface="UKIJ CJK"/>
                <a:cs typeface="UKIJ CJK"/>
              </a:rPr>
              <a:t>도</a:t>
            </a:r>
            <a:r>
              <a:rPr sz="18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UKIJ CJK"/>
                <a:cs typeface="UKIJ CJK"/>
              </a:rPr>
              <a:t>가능</a:t>
            </a:r>
            <a:endParaRPr sz="1800">
              <a:latin typeface="UKIJ CJK"/>
              <a:cs typeface="UKIJ CJ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79" y="5193791"/>
            <a:ext cx="2871216" cy="11628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026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컷오프기반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별점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부여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방식에</a:t>
            </a:r>
            <a:r>
              <a:rPr sz="2000" b="1" spc="22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따른</a:t>
            </a:r>
            <a:r>
              <a:rPr sz="2000" b="1" spc="240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2A2C2C"/>
                </a:solidFill>
                <a:latin typeface="Noto Sans CJK HK"/>
                <a:cs typeface="Noto Sans CJK HK"/>
              </a:rPr>
              <a:t>효과</a:t>
            </a:r>
            <a:r>
              <a:rPr sz="2000" b="1" spc="235" dirty="0">
                <a:solidFill>
                  <a:srgbClr val="2A2C2C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2A2C2C"/>
                </a:solidFill>
                <a:latin typeface="Noto Sans CJK HK"/>
                <a:cs typeface="Noto Sans CJK HK"/>
              </a:rPr>
              <a:t>분석</a:t>
            </a:r>
            <a:endParaRPr sz="2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000">
              <a:latin typeface="Noto Sans CJK HK"/>
              <a:cs typeface="Noto Sans CJK HK"/>
            </a:endParaRPr>
          </a:p>
          <a:p>
            <a:pPr marL="562610" marR="61594" indent="-22796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구체적으로,</a:t>
            </a:r>
            <a:r>
              <a:rPr sz="2000" spc="114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해당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연구는</a:t>
            </a:r>
            <a:r>
              <a:rPr sz="2000" spc="12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-35" dirty="0">
                <a:solidFill>
                  <a:srgbClr val="333D47"/>
                </a:solidFill>
                <a:latin typeface="Noto Sans CJK HK"/>
                <a:cs typeface="Noto Sans CJK HK"/>
              </a:rPr>
              <a:t>Yelp</a:t>
            </a:r>
            <a:r>
              <a:rPr sz="2000" b="1" spc="19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평점</a:t>
            </a:r>
            <a:r>
              <a:rPr sz="20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표기</a:t>
            </a:r>
            <a:r>
              <a:rPr sz="2000" b="1" spc="19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방식</a:t>
            </a:r>
            <a:r>
              <a:rPr sz="2000" b="1" spc="204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상</a:t>
            </a:r>
            <a:r>
              <a:rPr sz="2000" b="1" spc="20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25" dirty="0">
                <a:solidFill>
                  <a:srgbClr val="333D47"/>
                </a:solidFill>
                <a:latin typeface="Noto Sans CJK HK"/>
                <a:cs typeface="Noto Sans CJK HK"/>
              </a:rPr>
              <a:t>점수(컷오프</a:t>
            </a:r>
            <a:r>
              <a:rPr sz="2000" b="1" spc="18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35" dirty="0">
                <a:solidFill>
                  <a:srgbClr val="333D47"/>
                </a:solidFill>
                <a:latin typeface="Noto Sans CJK HK"/>
                <a:cs typeface="Noto Sans CJK HK"/>
              </a:rPr>
              <a:t>기준으 	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50" dirty="0">
                <a:solidFill>
                  <a:srgbClr val="333D47"/>
                </a:solidFill>
                <a:latin typeface="Noto Sans CJK HK"/>
                <a:cs typeface="Noto Sans CJK HK"/>
              </a:rPr>
              <a:t>0.5단위로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35" dirty="0">
                <a:solidFill>
                  <a:srgbClr val="333D47"/>
                </a:solidFill>
                <a:latin typeface="Noto Sans CJK HK"/>
                <a:cs typeface="Noto Sans CJK HK"/>
              </a:rPr>
              <a:t>나타내어짐)가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높으면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실제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식당</a:t>
            </a:r>
            <a:r>
              <a:rPr sz="2000" b="1" spc="229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예약이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90" dirty="0">
                <a:solidFill>
                  <a:srgbClr val="333D47"/>
                </a:solidFill>
                <a:latin typeface="Noto Sans CJK HK"/>
                <a:cs typeface="Noto Sans CJK HK"/>
              </a:rPr>
              <a:t>많을까?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라는 	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질문에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답하고자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하였음</a:t>
            </a:r>
            <a:endParaRPr sz="2000">
              <a:latin typeface="UKIJ CJK"/>
              <a:cs typeface="UKIJ CJK"/>
            </a:endParaRPr>
          </a:p>
          <a:p>
            <a:pPr marL="1021080" marR="28575" lvl="1" indent="-229235">
              <a:lnSpc>
                <a:spcPct val="110000"/>
              </a:lnSpc>
              <a:spcBef>
                <a:spcPts val="480"/>
              </a:spcBef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그런데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만약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이러한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0.5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단위의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표기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방식이</a:t>
            </a:r>
            <a:r>
              <a:rPr sz="2000" spc="15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실제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예약에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UKIJ CJK"/>
                <a:cs typeface="UKIJ CJK"/>
              </a:rPr>
              <a:t>영향을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미친다면,</a:t>
            </a:r>
            <a:r>
              <a:rPr sz="2000" spc="14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업주들은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컷오프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근처에</a:t>
            </a:r>
            <a:r>
              <a:rPr sz="20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있는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자기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업장의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평점을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40" dirty="0">
                <a:solidFill>
                  <a:srgbClr val="333D47"/>
                </a:solidFill>
                <a:latin typeface="Noto Sans CJK HK"/>
                <a:cs typeface="Noto Sans CJK HK"/>
              </a:rPr>
              <a:t>올리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기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위해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평점</a:t>
            </a:r>
            <a:r>
              <a:rPr sz="2000" b="1" spc="22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조작을</a:t>
            </a:r>
            <a:r>
              <a:rPr sz="2000" b="1" spc="24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0" dirty="0">
                <a:solidFill>
                  <a:srgbClr val="333D47"/>
                </a:solidFill>
                <a:latin typeface="Noto Sans CJK HK"/>
                <a:cs typeface="Noto Sans CJK HK"/>
              </a:rPr>
              <a:t>해야</a:t>
            </a:r>
            <a:r>
              <a:rPr sz="2000" b="1" spc="22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하는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05" dirty="0">
                <a:solidFill>
                  <a:srgbClr val="333D47"/>
                </a:solidFill>
                <a:latin typeface="Noto Sans CJK HK"/>
                <a:cs typeface="Noto Sans CJK HK"/>
              </a:rPr>
              <a:t>압박</a:t>
            </a:r>
            <a:r>
              <a:rPr sz="2000" spc="105" dirty="0">
                <a:solidFill>
                  <a:srgbClr val="333D47"/>
                </a:solidFill>
                <a:latin typeface="UKIJ CJK"/>
                <a:cs typeface="UKIJ CJK"/>
              </a:rPr>
              <a:t>을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느낄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수도</a:t>
            </a:r>
            <a:r>
              <a:rPr sz="2000" spc="17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있지</a:t>
            </a:r>
            <a:r>
              <a:rPr sz="2000" spc="16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않을까?</a:t>
            </a:r>
            <a:endParaRPr sz="2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buClr>
                <a:srgbClr val="333D47"/>
              </a:buClr>
              <a:buFont typeface="Arial"/>
              <a:buChar char="•"/>
            </a:pPr>
            <a:endParaRPr sz="2000">
              <a:latin typeface="UKIJ CJK"/>
              <a:cs typeface="UKIJ CJK"/>
            </a:endParaRPr>
          </a:p>
          <a:p>
            <a:pPr marL="1021080" marR="5080" lvl="1" indent="-229235">
              <a:lnSpc>
                <a:spcPct val="110000"/>
              </a:lnSpc>
              <a:buFont typeface="Arial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예)</a:t>
            </a:r>
            <a:r>
              <a:rPr sz="2000" spc="14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여러분이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새롭게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식당을</a:t>
            </a:r>
            <a:r>
              <a:rPr sz="2000" spc="15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창업했는데</a:t>
            </a:r>
            <a:r>
              <a:rPr sz="2000" spc="120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평균</a:t>
            </a:r>
            <a:r>
              <a:rPr sz="2000" b="1" spc="21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평점이</a:t>
            </a:r>
            <a:r>
              <a:rPr sz="2000" b="1" spc="200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dirty="0">
                <a:solidFill>
                  <a:srgbClr val="333D47"/>
                </a:solidFill>
                <a:latin typeface="Noto Sans CJK HK"/>
                <a:cs typeface="Noto Sans CJK HK"/>
              </a:rPr>
              <a:t>4.24</a:t>
            </a:r>
            <a:r>
              <a:rPr sz="2000" dirty="0">
                <a:solidFill>
                  <a:srgbClr val="333D47"/>
                </a:solidFill>
                <a:latin typeface="UKIJ CJK"/>
                <a:cs typeface="UKIJ CJK"/>
              </a:rPr>
              <a:t>라서</a:t>
            </a:r>
            <a:r>
              <a:rPr sz="2000" spc="135" dirty="0">
                <a:solidFill>
                  <a:srgbClr val="333D47"/>
                </a:solidFill>
                <a:latin typeface="UKIJ CJK"/>
                <a:cs typeface="UKIJ CJK"/>
              </a:rPr>
              <a:t> </a:t>
            </a:r>
            <a:r>
              <a:rPr sz="2000" b="1" spc="114" dirty="0">
                <a:solidFill>
                  <a:srgbClr val="333D47"/>
                </a:solidFill>
                <a:latin typeface="Noto Sans CJK HK"/>
                <a:cs typeface="Noto Sans CJK HK"/>
              </a:rPr>
              <a:t>별 </a:t>
            </a:r>
            <a:r>
              <a:rPr sz="2000" b="1" spc="165" dirty="0">
                <a:solidFill>
                  <a:srgbClr val="333D47"/>
                </a:solidFill>
                <a:latin typeface="Noto Sans CJK HK"/>
                <a:cs typeface="Noto Sans CJK HK"/>
              </a:rPr>
              <a:t>이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b="1" spc="70" dirty="0">
                <a:solidFill>
                  <a:srgbClr val="333D47"/>
                </a:solidFill>
                <a:latin typeface="Noto Sans CJK HK"/>
                <a:cs typeface="Noto Sans CJK HK"/>
              </a:rPr>
              <a:t>4개</a:t>
            </a:r>
            <a:r>
              <a:rPr sz="2000" b="1" spc="235" dirty="0">
                <a:solidFill>
                  <a:srgbClr val="333D47"/>
                </a:solidFill>
                <a:latin typeface="Noto Sans CJK HK"/>
                <a:cs typeface="Noto Sans CJK HK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UKIJ CJK"/>
                <a:cs typeface="UKIJ CJK"/>
              </a:rPr>
              <a:t>라면…?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1811</Words>
  <Application>Microsoft Office PowerPoint</Application>
  <PresentationFormat>화면 슬라이드 쇼(4:3)</PresentationFormat>
  <Paragraphs>274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CJK HK</vt:lpstr>
      <vt:lpstr>UKIJ CJK</vt:lpstr>
      <vt:lpstr>Arial</vt:lpstr>
      <vt:lpstr>Times New Roman</vt:lpstr>
      <vt:lpstr>Wingdings</vt:lpstr>
      <vt:lpstr>Office Theme</vt:lpstr>
      <vt:lpstr>경영경제데이터분석</vt:lpstr>
      <vt:lpstr>Contents</vt:lpstr>
      <vt:lpstr>Objectives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RDD?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1</cp:revision>
  <dcterms:created xsi:type="dcterms:W3CDTF">2024-03-28T07:37:44Z</dcterms:created>
  <dcterms:modified xsi:type="dcterms:W3CDTF">2024-03-28T08:20:56Z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2024-03-28T00:00:00Z</vt:filetime>
  </property>
  <property fmtid="{D5CDD505-2E9C-101B-9397-08002B2CF9AE}" pid="5" name="Producer">
    <vt:lpwstr>3-Heights(TM) PDF Security Shell 4.8.25.2 (http://www.pdf-tools.com)</vt:lpwstr>
  </property>
</Properties>
</file>