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56.xml"/>
  <Override ContentType="application/vnd.openxmlformats-officedocument.presentationml.slide+xml" PartName="/ppt/slides/slide24.xml"/>
  <Override ContentType="application/vnd.openxmlformats-officedocument.presentationml.slide+xml" PartName="/ppt/slides/slide61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5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49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62.xml"/>
  <Override ContentType="application/vnd.openxmlformats-officedocument.presentationml.slide+xml" PartName="/ppt/slides/slide65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54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60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57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64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59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5.xml"/>
  <Override ContentType="application/vnd.openxmlformats-officedocument.presentationml.slide+xml" PartName="/ppt/slides/slide5.xml"/>
  <Override ContentType="application/vnd.openxmlformats-officedocument.presentationml.slide+xml" PartName="/ppt/slides/slide6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4.xml"/><Relationship Type="http://schemas.openxmlformats.org/officeDocument/2006/relationships/slide" Id="rId38" Target="slides/slide33.xml"/><Relationship Type="http://schemas.openxmlformats.org/officeDocument/2006/relationships/slide" Id="rId37" Target="slides/slide32.xml"/><Relationship Type="http://schemas.openxmlformats.org/officeDocument/2006/relationships/slide" Id="rId36" Target="slides/slide31.xml"/><Relationship Type="http://schemas.openxmlformats.org/officeDocument/2006/relationships/slide" Id="rId30" Target="slides/slide25.xml"/><Relationship Type="http://schemas.openxmlformats.org/officeDocument/2006/relationships/slide" Id="rId31" Target="slides/slide26.xml"/><Relationship Type="http://schemas.openxmlformats.org/officeDocument/2006/relationships/slide" Id="rId34" Target="slides/slide29.xml"/><Relationship Type="http://schemas.openxmlformats.org/officeDocument/2006/relationships/slide" Id="rId70" Target="slides/slide65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48" Target="slides/slide43.xml"/><Relationship Type="http://schemas.openxmlformats.org/officeDocument/2006/relationships/slide" Id="rId47" Target="slides/slide42.xml"/><Relationship Type="http://schemas.openxmlformats.org/officeDocument/2006/relationships/slide" Id="rId49" Target="slides/slide44.xml"/><Relationship Type="http://schemas.openxmlformats.org/officeDocument/2006/relationships/presProps" Id="rId2" Target="presProps.xml"/><Relationship Type="http://schemas.openxmlformats.org/officeDocument/2006/relationships/theme" Id="rId1" Target="theme/theme3.xml"/><Relationship Type="http://schemas.openxmlformats.org/officeDocument/2006/relationships/slide" Id="rId40" Target="slides/slide35.xml"/><Relationship Type="http://schemas.openxmlformats.org/officeDocument/2006/relationships/slideMaster" Id="rId4" Target="slideMasters/slideMaster1.xml"/><Relationship Type="http://schemas.openxmlformats.org/officeDocument/2006/relationships/slide" Id="rId41" Target="slides/slide36.xml"/><Relationship Type="http://schemas.openxmlformats.org/officeDocument/2006/relationships/tableStyles" Id="rId3" Target="tableStyles.xml"/><Relationship Type="http://schemas.openxmlformats.org/officeDocument/2006/relationships/slide" Id="rId42" Target="slides/slide37.xml"/><Relationship Type="http://schemas.openxmlformats.org/officeDocument/2006/relationships/slide" Id="rId43" Target="slides/slide38.xml"/><Relationship Type="http://schemas.openxmlformats.org/officeDocument/2006/relationships/slide" Id="rId44" Target="slides/slide39.xml"/><Relationship Type="http://schemas.openxmlformats.org/officeDocument/2006/relationships/slide" Id="rId45" Target="slides/slide40.xml"/><Relationship Type="http://schemas.openxmlformats.org/officeDocument/2006/relationships/slide" Id="rId46" Target="slides/slide41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Relationship Type="http://schemas.openxmlformats.org/officeDocument/2006/relationships/slide" Id="rId58" Target="slides/slide53.xml"/><Relationship Type="http://schemas.openxmlformats.org/officeDocument/2006/relationships/slide" Id="rId59" Target="slides/slide54.xml"/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2" Target="slides/slide7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57" Target="slides/slide52.xml"/><Relationship Type="http://schemas.openxmlformats.org/officeDocument/2006/relationships/slide" Id="rId56" Target="slides/slide51.xml"/><Relationship Type="http://schemas.openxmlformats.org/officeDocument/2006/relationships/slide" Id="rId55" Target="slides/slide50.xml"/><Relationship Type="http://schemas.openxmlformats.org/officeDocument/2006/relationships/slide" Id="rId54" Target="slides/slide49.xml"/><Relationship Type="http://schemas.openxmlformats.org/officeDocument/2006/relationships/slide" Id="rId53" Target="slides/slide48.xml"/><Relationship Type="http://schemas.openxmlformats.org/officeDocument/2006/relationships/slide" Id="rId52" Target="slides/slide47.xml"/><Relationship Type="http://schemas.openxmlformats.org/officeDocument/2006/relationships/slide" Id="rId51" Target="slides/slide46.xml"/><Relationship Type="http://schemas.openxmlformats.org/officeDocument/2006/relationships/slide" Id="rId50" Target="slides/slide45.xml"/><Relationship Type="http://schemas.openxmlformats.org/officeDocument/2006/relationships/slide" Id="rId69" Target="slides/slide64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slide" Id="rId21" Target="slides/slide16.xml"/><Relationship Type="http://schemas.openxmlformats.org/officeDocument/2006/relationships/slide" Id="rId22" Target="slides/slide17.xml"/><Relationship Type="http://schemas.openxmlformats.org/officeDocument/2006/relationships/slide" Id="rId60" Target="slides/slide55.xml"/><Relationship Type="http://schemas.openxmlformats.org/officeDocument/2006/relationships/slide" Id="rId23" Target="slides/slide18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66" Target="slides/slide61.xml"/><Relationship Type="http://schemas.openxmlformats.org/officeDocument/2006/relationships/slide" Id="rId65" Target="slides/slide60.xml"/><Relationship Type="http://schemas.openxmlformats.org/officeDocument/2006/relationships/slide" Id="rId68" Target="slides/slide63.xml"/><Relationship Type="http://schemas.openxmlformats.org/officeDocument/2006/relationships/slide" Id="rId67" Target="slides/slide62.xml"/><Relationship Type="http://schemas.openxmlformats.org/officeDocument/2006/relationships/slide" Id="rId62" Target="slides/slide57.xml"/><Relationship Type="http://schemas.openxmlformats.org/officeDocument/2006/relationships/slide" Id="rId61" Target="slides/slide56.xml"/><Relationship Type="http://schemas.openxmlformats.org/officeDocument/2006/relationships/slide" Id="rId64" Target="slides/slide59.xml"/><Relationship Type="http://schemas.openxmlformats.org/officeDocument/2006/relationships/slide" Id="rId63" Target="slides/slide58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method: HTTP method. action: the URL to interact with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1" id="1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6" id="1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4" id="1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1" id="1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8" id="1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5" id="1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2" id="19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super cool credit card entry - anytime you can make someone feel good about entering a credit card, you're doing something right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8" id="1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0" id="2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6" id="2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7" id="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8" id="2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9" id="2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4" id="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5" id="2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6" id="2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cutting down on roundtrips to server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0" id="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1" id="2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2" id="2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6" id="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7" id="2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8" id="2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2" id="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3" id="2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4" id="2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0" id="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1" id="2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2" id="2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will show some examples side-by-side with jQuery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6" id="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7" id="2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8" id="2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2" id="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3" id="2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4" id="2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9" id="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0" id="2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1" id="2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learn about the JS language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6" id="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7" id="2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8" id="2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interact with and debug pages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3" id="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4" id="2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5" id="2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9" id="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0" id="3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01" id="3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5" id="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6" id="3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07" id="3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1" id="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2" id="3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3" id="3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7" id="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8" id="3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9" id="3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3" id="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4" id="3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5" id="3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0" id="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1" id="3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2" id="3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7" id="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8" id="3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9" id="3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3" id="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4" id="34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5" id="3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0" id="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1" id="3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2" id="3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6" id="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7" id="3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8" id="3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3" id="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4" id="3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5" id="3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0" id="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1" id="37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2" id="3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6" id="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7" id="3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8" id="3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2" id="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3" id="3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4" id="3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8" id="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9" id="38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0" id="3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4" id="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5" id="3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6" id="3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1" id="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2" id="4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3" id="4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8" id="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9" id="4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0" id="4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4" id="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5" id="4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6" id="4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i'd say go over this pretty quickly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2" id="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3" id="4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4" id="4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9" id="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0" id="4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1" id="4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5" id="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6" id="4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7" id="4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2" id="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3" id="4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4" id="4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8" id="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9" id="4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0" id="4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4" id="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5" id="45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6" id="45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60" id="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1" id="46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2" id="46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2" id="7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this is a basic HTML page that users without JavaScript can use. people rarely see this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7.png"/><Relationship Type="http://schemas.openxmlformats.org/officeDocument/2006/relationships/image" Id="rId3" Target="../media/image20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hyperlink" Id="rId3" TargetMode="External" Target="http://echo.wingerz.com/forms.ht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0.png"/><Relationship Type="http://schemas.openxmlformats.org/officeDocument/2006/relationships/image" Id="rId3" Target="../media/image13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1.png"/><Relationship Type="http://schemas.openxmlformats.org/officeDocument/2006/relationships/hyperlink" Id="rId3" TargetMode="External" Target="http://echo.wingerz.com/inputs.ht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8.png"/><Relationship Type="http://schemas.openxmlformats.org/officeDocument/2006/relationships/hyperlink" Id="rId3" TargetMode="External" Target="http://echo.wingerz.com/inputs.html"/><Relationship Type="http://schemas.openxmlformats.org/officeDocument/2006/relationships/image" Id="rId5" Target="../media/image09.jp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2.png"/><Relationship Type="http://schemas.openxmlformats.org/officeDocument/2006/relationships/hyperlink" Id="rId3" TargetMode="External" Target="http://echo.wingerz.com/inputs.ht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4.png"/><Relationship Type="http://schemas.openxmlformats.org/officeDocument/2006/relationships/hyperlink" Id="rId3" TargetMode="External" Target="http://echo.wingerz.com/inputs.ht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5.jpg"/><Relationship Type="http://schemas.openxmlformats.org/officeDocument/2006/relationships/hyperlink" Id="rId3" TargetMode="External" Target="http://echo.wingerz.com/inputs.ht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8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6.jp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1.png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3.png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7.png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9.png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2.xml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24.jpg"/><Relationship Type="http://schemas.openxmlformats.org/officeDocument/2006/relationships/image" Id="rId3" Target="../media/image25.png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2.xml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2.xml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2.png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6.png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8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2.xml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2.xml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2.xml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2.xml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2.xml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2.png"/></Relationships>
</file>

<file path=ppt/slides/_rels/slide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6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echo.wingerz.com/jquery.html"/><Relationship Type="http://schemas.openxmlformats.org/officeDocument/2006/relationships/image" Id="rId3" Target="../media/image34.png"/></Relationships>
</file>

<file path=ppt/slides/_rels/slide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7.xml"/><Relationship Type="http://schemas.openxmlformats.org/officeDocument/2006/relationships/slideLayout" Id="rId1" Target="../slideLayouts/slideLayout2.xml"/></Relationships>
</file>

<file path=ppt/slides/_rels/slide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9.png"/></Relationships>
</file>

<file path=ppt/slides/_rels/slide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9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6.png"/></Relationships>
</file>

<file path=ppt/slides/_rels/slide5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0.png"/></Relationships>
</file>

<file path=ppt/slides/_rels/slide5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1.png"/></Relationships>
</file>

<file path=ppt/slides/_rels/slide5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2.xml"/><Relationship Type="http://schemas.openxmlformats.org/officeDocument/2006/relationships/slideLayout" Id="rId1" Target="../slideLayouts/slideLayout2.xml"/></Relationships>
</file>

<file path=ppt/slides/_rels/slide5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3.xml"/><Relationship Type="http://schemas.openxmlformats.org/officeDocument/2006/relationships/slideLayout" Id="rId1" Target="../slideLayouts/slideLayout2.xml"/></Relationships>
</file>

<file path=ppt/slides/_rels/slide5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4.xml"/><Relationship Type="http://schemas.openxmlformats.org/officeDocument/2006/relationships/slideLayout" Id="rId1" Target="../slideLayouts/slideLayout2.xml"/></Relationships>
</file>

<file path=ppt/slides/_rels/slide5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5.xml"/><Relationship Type="http://schemas.openxmlformats.org/officeDocument/2006/relationships/slideLayout" Id="rId1" Target="../slideLayouts/slideLayout2.xml"/></Relationships>
</file>

<file path=ppt/slides/_rels/slide5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3.png"/></Relationships>
</file>

<file path=ppt/slides/_rels/slide5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7.jpg"/></Relationships>
</file>

<file path=ppt/slides/_rels/slide5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8.xml"/><Relationship Type="http://schemas.openxmlformats.org/officeDocument/2006/relationships/slideLayout" Id="rId1" Target="../slideLayouts/slideLayout2.xml"/></Relationships>
</file>

<file path=ppt/slides/_rels/slide5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9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37.jpg"/><Relationship Type="http://schemas.openxmlformats.org/officeDocument/2006/relationships/hyperlink" Id="rId3" TargetMode="External" Target="http://echo.wingerz.com/validate.ht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6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5.jpg"/></Relationships>
</file>

<file path=ppt/slides/_rels/slide6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1.xml"/><Relationship Type="http://schemas.openxmlformats.org/officeDocument/2006/relationships/slideLayout" Id="rId1" Target="../slideLayouts/slideLayout2.xml"/></Relationships>
</file>

<file path=ppt/slides/_rels/slide6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2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echo.wingerz.com/ajax.html"/></Relationships>
</file>

<file path=ppt/slides/_rels/slide6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3.xml"/><Relationship Type="http://schemas.openxmlformats.org/officeDocument/2006/relationships/slideLayout" Id="rId1" Target="../slideLayouts/slideLayout2.xml"/></Relationships>
</file>

<file path=ppt/slides/_rels/slide6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4.xml"/><Relationship Type="http://schemas.openxmlformats.org/officeDocument/2006/relationships/slideLayout" Id="rId1" Target="../slideLayouts/slideLayout2.xml"/></Relationships>
</file>

<file path=ppt/slides/_rels/slide6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5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jpg"/><Relationship Type="http://schemas.openxmlformats.org/officeDocument/2006/relationships/image" Id="rId3" Target="../media/image02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24" id="2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Forms and JavaScript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83" id="83"/>
          <p:cNvSpPr/>
          <p:nvPr/>
        </p:nvSpPr>
        <p:spPr>
          <a:xfrm>
            <a:off y="329312" x="232825"/>
            <a:ext cy="3793728" cx="72119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84" id="84"/>
          <p:cNvSpPr/>
          <p:nvPr/>
        </p:nvSpPr>
        <p:spPr>
          <a:xfrm>
            <a:off y="1995900" x="5906237"/>
            <a:ext cy="4572000" cx="304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Behind the Veil</a:t>
            </a:r>
          </a:p>
        </p:txBody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91" id="91"/>
          <p:cNvSpPr/>
          <p:nvPr/>
        </p:nvSpPr>
        <p:spPr>
          <a:xfrm>
            <a:off y="1600200" x="457200"/>
            <a:ext cy="4289039" cx="82379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Why is the the Form so Awesome?</a:t>
            </a:r>
          </a:p>
        </p:txBody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Its the main way people send data to a web server.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Forms allow websites to get text, selections and even aggregate selections from users.</a:t>
            </a:r>
          </a:p>
          <a:p>
            <a:r>
              <a:t/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Since it's regular HTML, you can make forms look great with CSS.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Form tag</a:t>
            </a:r>
          </a:p>
        </p:txBody>
      </p:sp>
      <p:sp>
        <p:nvSpPr>
          <p:cNvPr name="Shape 103" id="10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="post"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="/bookmark/add_biz_confirm" 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="bookmark_confirm_form"&gt;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04" id="104"/>
          <p:cNvSpPr/>
          <p:nvPr/>
        </p:nvSpPr>
        <p:spPr>
          <a:xfrm>
            <a:off y="3620635" x="4827717"/>
            <a:ext cy="3237364" cx="43162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Simplest Form</a:t>
            </a:r>
          </a:p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2638125" x="457199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&lt;form method="POST" action="http://echo.wingerz.com/echo"&gt;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&lt;input type="text" name="name"&gt;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&lt;input type="submit" value="Submit"&gt;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&lt;/form&gt;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11" id="111"/>
          <p:cNvSpPr txBox="1"/>
          <p:nvPr/>
        </p:nvSpPr>
        <p:spPr>
          <a:xfrm>
            <a:off y="6400800" x="6061200"/>
            <a:ext cy="457200" cx="3082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http://echo.wingerz.com/forms.html</a:t>
            </a:r>
          </a:p>
          <a:p>
            <a:r>
              <a:t/>
            </a:r>
          </a:p>
        </p:txBody>
      </p:sp>
      <p:sp>
        <p:nvSpPr>
          <p:cNvPr name="Shape 112" id="112"/>
          <p:cNvSpPr/>
          <p:nvPr/>
        </p:nvSpPr>
        <p:spPr>
          <a:xfrm>
            <a:off y="1417637" x="1654019"/>
            <a:ext cy="1098273" cx="583596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18" id="118"/>
          <p:cNvSpPr txBox="1"/>
          <p:nvPr>
            <p:ph type="body" idx="1"/>
          </p:nvPr>
        </p:nvSpPr>
        <p:spPr>
          <a:xfrm>
            <a:off y="3579026" x="457200"/>
            <a:ext cy="2988899" cx="4931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once the server gets data, it can take action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save to a database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send an email</a:t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charge a credit card</a:t>
            </a:r>
          </a:p>
        </p:txBody>
      </p:sp>
      <p:sp>
        <p:nvSpPr>
          <p:cNvPr name="Shape 119" id="119"/>
          <p:cNvSpPr/>
          <p:nvPr/>
        </p:nvSpPr>
        <p:spPr>
          <a:xfrm>
            <a:off y="274637" x="457200"/>
            <a:ext cy="2886887" cx="60812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20" id="120"/>
          <p:cNvSpPr/>
          <p:nvPr/>
        </p:nvSpPr>
        <p:spPr>
          <a:xfrm>
            <a:off y="4633675" x="5729150"/>
            <a:ext cy="1674414" cx="32244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Inputs: text/textarea/password</a:t>
            </a:r>
          </a:p>
        </p:txBody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&lt;label for="name"&gt;Name:&lt;/label&gt;</a:t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&lt;input type="text" name="name" id="name"&gt;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&lt;label for="password"&gt;Password:&lt;/label&gt;</a:t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&lt;input type="password" name="password" id="password"&gt;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&lt;label for="comment"&gt;Comment:&lt;/label&gt;</a:t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&lt;textarea name="comment" id="comment" rows="10" cols="40"&gt;&lt;/textarea&gt;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27" id="127"/>
          <p:cNvSpPr txBox="1"/>
          <p:nvPr/>
        </p:nvSpPr>
        <p:spPr>
          <a:xfrm>
            <a:off y="6420300" x="6543600"/>
            <a:ext cy="437699" cx="2600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http://echo.wingerz.com/inputs.html</a:t>
            </a:r>
          </a:p>
        </p:txBody>
      </p:sp>
      <p:sp>
        <p:nvSpPr>
          <p:cNvPr name="Shape 128" id="128"/>
          <p:cNvSpPr/>
          <p:nvPr/>
        </p:nvSpPr>
        <p:spPr>
          <a:xfrm>
            <a:off y="4646401" x="5608226"/>
            <a:ext cy="1814799" cx="33595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Inputs: radio</a:t>
            </a:r>
          </a:p>
        </p:txBody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type="radio"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name="gender" value="M" id="gender-m"&gt;&lt;label for="gender-m"&gt;Male&lt;/label&gt;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type="radio"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name="gender" value="F" id="gender-f"&gt;&lt;label for="gender-f"&gt;Female&lt;/label&gt;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35" id="135"/>
          <p:cNvSpPr txBox="1"/>
          <p:nvPr/>
        </p:nvSpPr>
        <p:spPr>
          <a:xfrm>
            <a:off y="6420300" x="6543600"/>
            <a:ext cy="437699" cx="2600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http://echo.wingerz.com/inputs.html</a:t>
            </a:r>
          </a:p>
        </p:txBody>
      </p:sp>
      <p:sp>
        <p:nvSpPr>
          <p:cNvPr name="Shape 136" id="136"/>
          <p:cNvSpPr/>
          <p:nvPr/>
        </p:nvSpPr>
        <p:spPr>
          <a:xfrm>
            <a:off y="4068137" x="4172087"/>
            <a:ext cy="1144760" cx="371955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7" id="137"/>
          <p:cNvSpPr/>
          <p:nvPr/>
        </p:nvSpPr>
        <p:spPr>
          <a:xfrm>
            <a:off y="3641679" x="1125644"/>
            <a:ext cy="2778620" cx="199415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Inputs: checkbox</a:t>
            </a:r>
          </a:p>
        </p:txBody>
      </p:sp>
      <p:sp>
        <p:nvSpPr>
          <p:cNvPr name="Shape 143" id="14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&lt;p&gt;I enjoy working with...&lt;/p&gt;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type="checkbox"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name="tech" value="html"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id="tech-html"&gt;&lt;label for="tech-javascript"&gt;HTML&lt;/label&gt;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type="checkbox"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name="tech" value="css" id="tech-css"&gt;&lt;label for="tech-css"&gt;CSS&lt;/label&gt;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type="checkbox"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name="tech" value="javascript" id="tech-javascript"&gt;&lt;label for="tech-javascript"&gt;JavaScript&lt;/label&gt;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44" id="144"/>
          <p:cNvSpPr txBox="1"/>
          <p:nvPr/>
        </p:nvSpPr>
        <p:spPr>
          <a:xfrm>
            <a:off y="6420300" x="6543600"/>
            <a:ext cy="437699" cx="2600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http://echo.wingerz.com/inputs.html</a:t>
            </a:r>
          </a:p>
        </p:txBody>
      </p:sp>
      <p:sp>
        <p:nvSpPr>
          <p:cNvPr name="Shape 145" id="145"/>
          <p:cNvSpPr/>
          <p:nvPr/>
        </p:nvSpPr>
        <p:spPr>
          <a:xfrm>
            <a:off y="4522250" x="2118600"/>
            <a:ext cy="1557772" cx="4582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Inputs: select</a:t>
            </a:r>
          </a:p>
        </p:txBody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&lt;label for="state"&gt;State:&lt;/label&gt;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&lt;select name="state" id="state"&gt;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&lt;option value="CA"&gt;CA&lt;/option&gt;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&lt;option value="OR"&gt;OR&lt;/option&gt;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&lt;option value="NY"&gt;NY&lt;/option&gt;</a:t>
            </a:r>
          </a:p>
          <a:p>
            <a:pPr rtl="0" lvl="0"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52" id="152"/>
          <p:cNvSpPr txBox="1"/>
          <p:nvPr/>
        </p:nvSpPr>
        <p:spPr>
          <a:xfrm>
            <a:off y="6420300" x="6543600"/>
            <a:ext cy="437699" cx="2600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http://echo.wingerz.com/inputs.html</a:t>
            </a:r>
          </a:p>
        </p:txBody>
      </p:sp>
      <p:sp>
        <p:nvSpPr>
          <p:cNvPr name="Shape 153" id="153"/>
          <p:cNvSpPr/>
          <p:nvPr/>
        </p:nvSpPr>
        <p:spPr>
          <a:xfrm>
            <a:off y="4442200" x="3640700"/>
            <a:ext cy="1494752" cx="32926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Intro: I am Shawn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7" id="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8" id="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Inputs: hidden</a:t>
            </a:r>
          </a:p>
        </p:txBody>
      </p:sp>
      <p:sp>
        <p:nvSpPr>
          <p:cNvPr name="Shape 159" id="15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type="hidden" name="justforcomputers" value="some non-visible value"&gt;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type="hidden" name="formsource" value="basic"&gt;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Why would someone </a:t>
            </a:r>
          </a:p>
          <a:p>
            <a:pPr rtl="0" lvl="0">
              <a:buNone/>
            </a:pPr>
            <a:r>
              <a:rPr lang="en"/>
              <a:t>want to hide input?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60" id="160"/>
          <p:cNvSpPr txBox="1"/>
          <p:nvPr/>
        </p:nvSpPr>
        <p:spPr>
          <a:xfrm>
            <a:off y="6420300" x="6543600"/>
            <a:ext cy="437699" cx="2600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http://echo.wingerz.com/inputs.html</a:t>
            </a:r>
          </a:p>
        </p:txBody>
      </p:sp>
      <p:sp>
        <p:nvSpPr>
          <p:cNvPr name="Shape 161" id="161"/>
          <p:cNvSpPr/>
          <p:nvPr/>
        </p:nvSpPr>
        <p:spPr>
          <a:xfrm>
            <a:off y="3698631" x="5377613"/>
            <a:ext cy="2566955" cx="35007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HTML5 input elements</a:t>
            </a:r>
          </a:p>
        </p:txBody>
      </p:sp>
      <p:sp>
        <p:nvSpPr>
          <p:cNvPr name="Shape 167" id="16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color</a:t>
            </a:r>
          </a:p>
          <a:p>
            <a:pPr rtl="0" lvl="0">
              <a:buNone/>
            </a:pPr>
            <a:r>
              <a:rPr lang="en"/>
              <a:t>tel, url, email</a:t>
            </a:r>
          </a:p>
          <a:p>
            <a:pPr rtl="0" lvl="0">
              <a:buNone/>
            </a:pPr>
            <a:r>
              <a:rPr lang="en"/>
              <a:t>date, datetime, month</a:t>
            </a:r>
          </a:p>
          <a:p>
            <a:pPr rtl="0" lvl="0">
              <a:buNone/>
            </a:pPr>
            <a:r>
              <a:rPr lang="en"/>
              <a:t>  week, time, ...</a:t>
            </a:r>
          </a:p>
          <a:p>
            <a:pPr rtl="0" lvl="0">
              <a:buNone/>
            </a:pPr>
            <a:r>
              <a:rPr lang="en"/>
              <a:t>number, range</a:t>
            </a:r>
          </a:p>
        </p:txBody>
      </p:sp>
      <p:sp>
        <p:nvSpPr>
          <p:cNvPr name="Shape 168" id="168"/>
          <p:cNvSpPr/>
          <p:nvPr/>
        </p:nvSpPr>
        <p:spPr>
          <a:xfrm>
            <a:off y="2004462" x="4682400"/>
            <a:ext cy="4039167" cx="43134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Good form design</a:t>
            </a:r>
          </a:p>
        </p:txBody>
      </p:sp>
      <p:sp>
        <p:nvSpPr>
          <p:cNvPr name="Shape 174" id="174"/>
          <p:cNvSpPr txBox="1"/>
          <p:nvPr>
            <p:ph type="body" idx="1"/>
          </p:nvPr>
        </p:nvSpPr>
        <p:spPr>
          <a:xfrm>
            <a:off y="1600200" x="457200"/>
            <a:ext cy="4967700" cx="57755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goal of a form is to get the user to provide infomation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email address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credit card number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Yelp review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 the right input elements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checkbox vs radio?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text vs textarea?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 form is still HTML, so it can be (beautifully) styled with CSS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75" id="175"/>
          <p:cNvSpPr/>
          <p:nvPr/>
        </p:nvSpPr>
        <p:spPr>
          <a:xfrm>
            <a:off y="2130097" x="6118196"/>
            <a:ext cy="3703614" cx="27422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Example: Stars are radio buttons</a:t>
            </a:r>
          </a:p>
        </p:txBody>
      </p:sp>
      <p:sp>
        <p:nvSpPr>
          <p:cNvPr name="Shape 181" id="181"/>
          <p:cNvSpPr txBox="1"/>
          <p:nvPr>
            <p:ph type="body" idx="1"/>
          </p:nvPr>
        </p:nvSpPr>
        <p:spPr>
          <a:xfrm>
            <a:off y="4810950" x="9144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&lt;input id="rating-5" type="radio" name="rating" value="5"&gt;</a:t>
            </a:r>
          </a:p>
          <a:p>
            <a:pPr rtl="0" lvl="0"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&lt;label for="rating-5" class="offscreen"&gt;5 (Woohoo! As good as it gets!)&lt;/label&gt;</a:t>
            </a:r>
          </a:p>
          <a:p>
            <a:pPr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</a:p>
        </p:txBody>
      </p:sp>
      <p:sp>
        <p:nvSpPr>
          <p:cNvPr name="Shape 182" id="182"/>
          <p:cNvSpPr/>
          <p:nvPr/>
        </p:nvSpPr>
        <p:spPr>
          <a:xfrm>
            <a:off y="1561400" x="1068325"/>
            <a:ext cy="3000375" cx="6267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89" id="189"/>
          <p:cNvSpPr/>
          <p:nvPr/>
        </p:nvSpPr>
        <p:spPr>
          <a:xfrm>
            <a:off y="0" x="1631673"/>
            <a:ext cy="6857998" cx="58806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 do you do use with Forms?</a:t>
            </a:r>
          </a:p>
        </p:txBody>
      </p:sp>
      <p:sp>
        <p:nvSpPr>
          <p:cNvPr name="Shape 195" id="19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By default when you submit a form, the values are sent to a HTTP server.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Most of the time these values are handled by server side languages.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HTML + CSS alone won't cut it.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Form Posts</a:t>
            </a:r>
          </a:p>
        </p:txBody>
      </p:sp>
      <p:sp>
        <p:nvSpPr>
          <p:cNvPr name="Shape 201" id="20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Mosts forms don't just put parameters on the redirected URL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Instead of making a normal "GET" request to a server, we make a "POST"</a:t>
            </a:r>
          </a:p>
          <a:p>
            <a:r>
              <a:t/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When you make a "POST" request the parameters are sent as data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Behind the HTTP Veil</a:t>
            </a:r>
          </a:p>
        </p:txBody>
      </p:sp>
      <p:sp>
        <p:nvSpPr>
          <p:cNvPr name="Shape 207" id="20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GET /login?username=ilovecats&amp;password=secret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Host: www.mysite.com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User-Agent: Mozilla/4.0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Content-Length: 27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Content-Type: application/x-www-form-urlencoded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GETs vs POSTs</a:t>
            </a:r>
          </a:p>
        </p:txBody>
      </p:sp>
      <p:sp>
        <p:nvSpPr>
          <p:cNvPr name="Shape 213" id="21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GET /login?username=ilovecats&amp;password=secret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Host: www.mysite.com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User-Agent: Mozilla/4.0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Content-Length: 27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2400"/>
              <a:t>Content-Type: application/x-www-form-urlencoded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POST /login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Host: www.mysite.com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User-Agent: Mozilla/4.0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Content-Length: 27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2400"/>
              <a:t>Content-Type: application/x-www-form-urlencoded</a:t>
            </a:r>
          </a:p>
          <a:p>
            <a:r>
              <a:t/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username=ilovecats&amp;password=secret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7" id="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8" id="2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What's a server side language?</a:t>
            </a:r>
          </a:p>
        </p:txBody>
      </p:sp>
      <p:sp>
        <p:nvSpPr>
          <p:cNvPr name="Shape 219" id="219"/>
          <p:cNvSpPr/>
          <p:nvPr/>
        </p:nvSpPr>
        <p:spPr>
          <a:xfrm>
            <a:off y="1788350" x="653950"/>
            <a:ext cy="1739099" cx="3810900"/>
          </a:xfrm>
          <a:prstGeom prst="snip1Rect">
            <a:avLst>
              <a:gd name="adj" fmla="val 16667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&lt;form action"/login"&gt;</a:t>
            </a:r>
          </a:p>
          <a:p>
            <a:pPr rtl="0" lvl="0">
              <a:buNone/>
            </a:pPr>
            <a:r>
              <a:rPr lang="en"/>
              <a:t>&lt;input type="text" name="username"/&gt;   &lt;input type="password" name="password'"/&gt;</a:t>
            </a:r>
          </a:p>
          <a:p>
            <a:pPr rtl="0" lvl="0">
              <a:buNone/>
            </a:pPr>
            <a:r>
              <a:rPr lang="en"/>
              <a:t>&lt;input type="submit"/&gt;</a:t>
            </a:r>
          </a:p>
          <a:p>
            <a:pPr rtl="0" lvl="0">
              <a:buNone/>
            </a:pPr>
            <a:r>
              <a:rPr lang="en"/>
              <a:t>&lt;/form&gt;</a:t>
            </a:r>
          </a:p>
          <a:p>
            <a:r>
              <a:t/>
            </a:r>
          </a:p>
        </p:txBody>
      </p:sp>
      <p:sp>
        <p:nvSpPr>
          <p:cNvPr name="Shape 220" id="220"/>
          <p:cNvSpPr/>
          <p:nvPr/>
        </p:nvSpPr>
        <p:spPr>
          <a:xfrm>
            <a:off y="1677500" x="4958476"/>
            <a:ext cy="1960799" cx="37251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POST /login HTTP/1.1</a:t>
            </a:r>
          </a:p>
          <a:p>
            <a:pPr rtl="0" lvl="0">
              <a:buNone/>
            </a:pPr>
            <a:r>
              <a:rPr lang="en"/>
              <a:t>Host: www.mysite.com</a:t>
            </a:r>
          </a:p>
          <a:p>
            <a:pPr rtl="0" lvl="0">
              <a:buNone/>
            </a:pPr>
            <a:r>
              <a:rPr lang="en"/>
              <a:t>User-Agent: Mozilla/4.0</a:t>
            </a:r>
          </a:p>
          <a:p>
            <a:pPr rtl="0" lvl="0">
              <a:buNone/>
            </a:pPr>
            <a:r>
              <a:rPr lang="en"/>
              <a:t>Content-Length: 27</a:t>
            </a:r>
          </a:p>
          <a:p>
            <a:pPr rtl="0" lvl="0">
              <a:buNone/>
            </a:pPr>
            <a:r>
              <a:rPr lang="en"/>
              <a:t>Content-Type: application/x-www-form-urlencoded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username=ilovecats&amp;password=secret</a:t>
            </a:r>
          </a:p>
          <a:p>
            <a:r>
              <a:t/>
            </a:r>
          </a:p>
        </p:txBody>
      </p:sp>
      <p:sp>
        <p:nvSpPr>
          <p:cNvPr name="Shape 221" id="221"/>
          <p:cNvSpPr/>
          <p:nvPr/>
        </p:nvSpPr>
        <p:spPr>
          <a:xfrm>
            <a:off y="4132075" x="5168175"/>
            <a:ext cy="2306699" cx="346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1800"/>
              <a:t>Web Server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sz="1800"/>
              <a:t>with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 sz="1800"/>
              <a:t>Server Side Language</a:t>
            </a:r>
          </a:p>
        </p:txBody>
      </p:sp>
      <p:sp>
        <p:nvSpPr>
          <p:cNvPr name="Shape 222" id="222"/>
          <p:cNvSpPr/>
          <p:nvPr/>
        </p:nvSpPr>
        <p:spPr>
          <a:xfrm>
            <a:off y="4144392" x="690724"/>
            <a:ext cy="2368199" cx="3909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flat">
            <a:solidFill>
              <a:srgbClr val="666666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HTTP/1.1 200</a:t>
            </a:r>
          </a:p>
          <a:p>
            <a:pPr rtl="0" lvl="0">
              <a:buNone/>
            </a:pPr>
            <a:r>
              <a:rPr lang="en"/>
              <a:t>Content-Type: text/html</a:t>
            </a:r>
          </a:p>
          <a:p>
            <a:pPr rtl="0" lvl="0">
              <a:buNone/>
            </a:pPr>
            <a:r>
              <a:rPr lang="en"/>
              <a:t>Content-Length: 73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&lt;html&gt;</a:t>
            </a:r>
          </a:p>
          <a:p>
            <a:pPr rtl="0" lvl="0">
              <a:buNone/>
            </a:pPr>
            <a:r>
              <a:rPr lang="en"/>
              <a:t>    &lt;body&gt;</a:t>
            </a:r>
          </a:p>
          <a:p>
            <a:pPr rtl="0" lvl="0">
              <a:buNone/>
            </a:pPr>
            <a:r>
              <a:rPr lang="en"/>
              <a:t>        &lt;p&gt; Welcome back ilovecats! &lt;/p&gt;</a:t>
            </a:r>
          </a:p>
          <a:p>
            <a:pPr rtl="0" lvl="0">
              <a:buNone/>
            </a:pPr>
            <a:r>
              <a:rPr lang="en"/>
              <a:t>    &lt;/body&gt;</a:t>
            </a:r>
          </a:p>
          <a:p>
            <a:pPr rtl="0" lvl="0">
              <a:buNone/>
            </a:pPr>
            <a:r>
              <a:rPr lang="en"/>
              <a:t>&lt;/html&gt;</a:t>
            </a:r>
          </a:p>
        </p:txBody>
      </p:sp>
      <p:sp>
        <p:nvSpPr>
          <p:cNvPr name="Shape 223" id="223"/>
          <p:cNvSpPr/>
          <p:nvPr/>
        </p:nvSpPr>
        <p:spPr>
          <a:xfrm>
            <a:off y="2725925" x="4502100"/>
            <a:ext cy="74100" cx="431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4" id="224"/>
          <p:cNvSpPr/>
          <p:nvPr/>
        </p:nvSpPr>
        <p:spPr>
          <a:xfrm>
            <a:off y="3663350" x="6858000"/>
            <a:ext cy="444000" cx="1601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5" id="225"/>
          <p:cNvSpPr/>
          <p:nvPr/>
        </p:nvSpPr>
        <p:spPr>
          <a:xfrm>
            <a:off y="5069500" x="4625450"/>
            <a:ext cy="172799" cx="5303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6" id="226"/>
          <p:cNvSpPr/>
          <p:nvPr/>
        </p:nvSpPr>
        <p:spPr>
          <a:xfrm>
            <a:off y="3552350" x="2565583"/>
            <a:ext cy="542699" cx="185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Forms are everywhere</a:t>
            </a:r>
          </a:p>
        </p:txBody>
      </p:sp>
      <p:sp>
        <p:nvSpPr>
          <p:cNvPr name="Shape 36" id="36"/>
          <p:cNvSpPr/>
          <p:nvPr/>
        </p:nvSpPr>
        <p:spPr>
          <a:xfrm>
            <a:off y="1417637" x="1096100"/>
            <a:ext cy="5093663" cx="66510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0" id="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1" id="2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 can forms be improved?</a:t>
            </a:r>
          </a:p>
        </p:txBody>
      </p:sp>
      <p:sp>
        <p:nvSpPr>
          <p:cNvPr name="Shape 232" id="232"/>
          <p:cNvSpPr txBox="1"/>
          <p:nvPr>
            <p:ph type="body" idx="1"/>
          </p:nvPr>
        </p:nvSpPr>
        <p:spPr>
          <a:xfrm>
            <a:off y="1600200" x="457200"/>
            <a:ext cy="4967700" cx="46889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give users early and complete feedback on how they are doing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catch simple errors at the client before submission to the server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not doing a complete page refresh if possible</a:t>
            </a:r>
          </a:p>
        </p:txBody>
      </p:sp>
      <p:sp>
        <p:nvSpPr>
          <p:cNvPr name="Shape 233" id="233"/>
          <p:cNvSpPr/>
          <p:nvPr/>
        </p:nvSpPr>
        <p:spPr>
          <a:xfrm>
            <a:off y="1356400" x="5599125"/>
            <a:ext cy="4572000" cx="30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7" id="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8" id="2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Introduction to JavaScript</a:t>
            </a:r>
          </a:p>
        </p:txBody>
      </p:sp>
      <p:sp>
        <p:nvSpPr>
          <p:cNvPr name="Shape 239" id="23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Javascript first appeared on Netscape Browsers in 1995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Its name was created for marketing reasons as a lighter weight version of Java.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Currently the ECMA standards body has defined a new ECMAscript standard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3" id="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4" id="2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JavaScript</a:t>
            </a:r>
          </a:p>
        </p:txBody>
      </p:sp>
      <p:sp>
        <p:nvSpPr>
          <p:cNvPr name="Shape 245" id="24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Allows you manipulate a web page without having to refresh the page.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Allows deep user interaction with a web application.</a:t>
            </a:r>
          </a:p>
          <a:p>
            <a:r>
              <a:t/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Is a full featured "Turing Complete" programming language.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9" id="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0" id="2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Javascript IRL</a:t>
            </a:r>
          </a:p>
        </p:txBody>
      </p:sp>
      <p:sp>
        <p:nvSpPr>
          <p:cNvPr name="Shape 251" id="25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Apple refuses to allow flash on their devices.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Web 2.0 and the Dynamic Web.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Google Search Suggest.</a:t>
            </a:r>
          </a:p>
          <a:p>
            <a:r>
              <a:t/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Mobile Web Applications.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5" id="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6" id="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JavaScript libraries</a:t>
            </a:r>
          </a:p>
        </p:txBody>
      </p:sp>
      <p:sp>
        <p:nvSpPr>
          <p:cNvPr name="Shape 257" id="25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Provide a layer of abstraction for common functionality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Handle cross-browser issues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Most professional JS development uses a library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258" id="258"/>
          <p:cNvSpPr/>
          <p:nvPr/>
        </p:nvSpPr>
        <p:spPr>
          <a:xfrm>
            <a:off y="5760144" x="3949092"/>
            <a:ext cy="959880" cx="9559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59" id="259"/>
          <p:cNvSpPr/>
          <p:nvPr/>
        </p:nvSpPr>
        <p:spPr>
          <a:xfrm>
            <a:off y="3843475" x="4905062"/>
            <a:ext cy="2876550" cx="40481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3" id="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4" id="2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Break</a:t>
            </a:r>
          </a:p>
        </p:txBody>
      </p:sp>
      <p:sp>
        <p:nvSpPr>
          <p:cNvPr name="Shape 265" id="265"/>
          <p:cNvSpPr txBox="1"/>
          <p:nvPr>
            <p:ph type="body" idx="1"/>
          </p:nvPr>
        </p:nvSpPr>
        <p:spPr>
          <a:xfrm>
            <a:off y="1634300" x="38895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Go check your facebook and appreciate their awesome javascript!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we're going to do with JS</a:t>
            </a:r>
          </a:p>
        </p:txBody>
      </p:sp>
      <p:sp>
        <p:nvSpPr>
          <p:cNvPr name="Shape 271" id="27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manipulate the DOM (HTML)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validate form values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make AJAX calls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5" id="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6" id="2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The JS console is your best friend</a:t>
            </a:r>
          </a:p>
        </p:txBody>
      </p:sp>
      <p:sp>
        <p:nvSpPr>
          <p:cNvPr name="Shape 277" id="2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278" id="278"/>
          <p:cNvSpPr/>
          <p:nvPr/>
        </p:nvSpPr>
        <p:spPr>
          <a:xfrm>
            <a:off y="1557941" x="1728958"/>
            <a:ext cy="5052217" cx="56860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2" id="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3" id="2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284" id="28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285" id="285"/>
          <p:cNvSpPr/>
          <p:nvPr/>
        </p:nvSpPr>
        <p:spPr>
          <a:xfrm>
            <a:off y="0" x="2183738"/>
            <a:ext cy="6858000" cx="47765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9" id="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0" id="2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jsfiddle is also great</a:t>
            </a:r>
          </a:p>
        </p:txBody>
      </p:sp>
      <p:sp>
        <p:nvSpPr>
          <p:cNvPr name="Shape 291" id="29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292" id="292"/>
          <p:cNvSpPr/>
          <p:nvPr/>
        </p:nvSpPr>
        <p:spPr>
          <a:xfrm>
            <a:off y="1569426" x="597220"/>
            <a:ext cy="5029246" cx="79495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Forms + JavaScript =&gt; Happiness</a:t>
            </a:r>
          </a:p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43" id="43"/>
          <p:cNvSpPr/>
          <p:nvPr/>
        </p:nvSpPr>
        <p:spPr>
          <a:xfrm>
            <a:off y="1646412" x="457200"/>
            <a:ext cy="4302418" cx="82414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6" id="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7" id="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Variables</a:t>
            </a:r>
          </a:p>
        </p:txBody>
      </p:sp>
      <p:sp>
        <p:nvSpPr>
          <p:cNvPr name="Shape 298" id="29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c = a + b;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now the number </a:t>
            </a: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2" id="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3" id="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JavaScript Strings</a:t>
            </a:r>
          </a:p>
        </p:txBody>
      </p:sp>
      <p:sp>
        <p:nvSpPr>
          <p:cNvPr name="Shape 304" id="304"/>
          <p:cNvSpPr txBox="1"/>
          <p:nvPr>
            <p:ph type="body" idx="1"/>
          </p:nvPr>
        </p:nvSpPr>
        <p:spPr>
          <a:xfrm>
            <a:off y="1600200" x="457200"/>
            <a:ext cy="4967700" cx="8468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'hello '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b = </a:t>
            </a:r>
            <a:r>
              <a:rPr lang="en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'world!'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c = a + b;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now the string </a:t>
            </a:r>
            <a:r>
              <a:rPr lang="en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8" id="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9" id="3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Javascript Objects</a:t>
            </a:r>
          </a:p>
        </p:txBody>
      </p:sp>
      <p:sp>
        <p:nvSpPr>
          <p:cNvPr name="Shape 310" id="310"/>
          <p:cNvSpPr txBox="1"/>
          <p:nvPr>
            <p:ph type="body" idx="1"/>
          </p:nvPr>
        </p:nvSpPr>
        <p:spPr>
          <a:xfrm>
            <a:off y="1532000" x="138750"/>
            <a:ext cy="4967700" cx="8741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
</a:t>
            </a: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shawn = 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kittens: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hackerSkillz: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'l337'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'shawn.kittens'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'shawn.hackerSkillz'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'l337'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couple = 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girlfriend: 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kittens: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hackerSkillz: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'nub'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 boyfriend: shawn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'couple.girlfriend.kittens'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'couple.girlfriend.hackerSkillz'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'nub'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'couple.boyfriend.kittens'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'couple.boyfriend.hackerSkillz'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'l337'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4" id="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5" id="3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Functions</a:t>
            </a:r>
          </a:p>
        </p:txBody>
      </p:sp>
      <p:sp>
        <p:nvSpPr>
          <p:cNvPr name="Shape 316" id="316"/>
          <p:cNvSpPr txBox="1"/>
          <p:nvPr>
            <p:ph type="body" idx="1"/>
          </p:nvPr>
        </p:nvSpPr>
        <p:spPr>
          <a:xfrm>
            <a:off y="1645700" x="457200"/>
            <a:ext cy="4967700" cx="91277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add = </a:t>
            </a: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 + b;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c = add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arithmetic = 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add: add, subtract: </a:t>
            </a: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 - b;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d = arithmetic.</a:t>
            </a:r>
            <a:r>
              <a:rPr lang="en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subtract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e = arithmetic.</a:t>
            </a:r>
            <a:r>
              <a:rPr lang="en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4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lang="en" sz="1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0" id="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1" id="3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The DOM</a:t>
            </a:r>
          </a:p>
        </p:txBody>
      </p:sp>
      <p:sp>
        <p:nvSpPr>
          <p:cNvPr name="Shape 322" id="32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Stands for "Document Object Model"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Every webpage has an object called "document" that holds every element in it.</a:t>
            </a:r>
          </a:p>
          <a:p>
            <a:r>
              <a:t/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 "document" object allows modification of the html with javascript.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6" id="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7" id="3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Inspecting the DOM</a:t>
            </a:r>
          </a:p>
        </p:txBody>
      </p:sp>
      <p:sp>
        <p:nvSpPr>
          <p:cNvPr name="Shape 328" id="328"/>
          <p:cNvSpPr txBox="1"/>
          <p:nvPr>
            <p:ph type="body" idx="1"/>
          </p:nvPr>
        </p:nvSpPr>
        <p:spPr>
          <a:xfrm>
            <a:off y="1600200" x="457200"/>
            <a:ext cy="4967700" cx="49217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Can access DOM nodes (these are objects that represent HTML tags)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HTML Element objects have a lot of methods and properties</a:t>
            </a:r>
          </a:p>
        </p:txBody>
      </p:sp>
      <p:sp>
        <p:nvSpPr>
          <p:cNvPr name="Shape 329" id="329"/>
          <p:cNvSpPr/>
          <p:nvPr/>
        </p:nvSpPr>
        <p:spPr>
          <a:xfrm>
            <a:off y="1600200" x="5581650"/>
            <a:ext cy="5057775" cx="3105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3" id="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4" id="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Inspecting the DOM</a:t>
            </a:r>
          </a:p>
        </p:txBody>
      </p:sp>
      <p:sp>
        <p:nvSpPr>
          <p:cNvPr name="Shape 335" id="335"/>
          <p:cNvSpPr/>
          <p:nvPr/>
        </p:nvSpPr>
        <p:spPr>
          <a:xfrm>
            <a:off y="1551700" x="2116478"/>
            <a:ext cy="4764192" cx="47751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36" id="336"/>
          <p:cNvSpPr txBox="1"/>
          <p:nvPr/>
        </p:nvSpPr>
        <p:spPr>
          <a:xfrm>
            <a:off y="6364392" x="6891650"/>
            <a:ext cy="457200" cx="2183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http://echo.wingerz.com/jquery.html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0" id="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1" id="3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Inspecting the DOM (jQuery)</a:t>
            </a:r>
          </a:p>
        </p:txBody>
      </p:sp>
      <p:sp>
        <p:nvSpPr>
          <p:cNvPr name="Shape 342" id="3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Raw JS: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document.getElementById('to-do-list')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Can only use getElementById, getElementsByTagName, and getElementsByClassName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Which would you use to figure out how many &lt;form&gt; tags on facebook.com?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jQuery: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$('#to-do-list')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Can use any CSS selector</a:t>
            </a:r>
          </a:p>
          <a:p>
            <a:pPr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$('#to-do-list li.item')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6" id="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7" id="3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Modifying the DOM</a:t>
            </a:r>
          </a:p>
        </p:txBody>
      </p:sp>
      <p:sp>
        <p:nvSpPr>
          <p:cNvPr name="Shape 348" id="348"/>
          <p:cNvSpPr txBox="1"/>
          <p:nvPr>
            <p:ph type="body" idx="1"/>
          </p:nvPr>
        </p:nvSpPr>
        <p:spPr>
          <a:xfrm>
            <a:off y="1600200" x="457200"/>
            <a:ext cy="4967700" cx="3340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.innerHTML is the HTML that is inside a node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49" id="349"/>
          <p:cNvSpPr/>
          <p:nvPr/>
        </p:nvSpPr>
        <p:spPr>
          <a:xfrm>
            <a:off y="1518712" x="3676287"/>
            <a:ext cy="4431695" cx="51744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3" id="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4" id="3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Modifying the DOM (jQuery)</a:t>
            </a:r>
          </a:p>
        </p:txBody>
      </p:sp>
      <p:sp>
        <p:nvSpPr>
          <p:cNvPr name="Shape 355" id="35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Raw JS: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document.getElementById('to-do-list').innerHTML += '&lt;li class="item"&gt;Do Something&lt;/li&gt;'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jQuery: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$('#to-do-list')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.append($('&lt;li&gt;')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.attr({class: 'item'})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.append('Do Something'))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Notice: chaining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 many forms are on this page?</a:t>
            </a:r>
          </a:p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50" id="50"/>
          <p:cNvSpPr/>
          <p:nvPr/>
        </p:nvSpPr>
        <p:spPr>
          <a:xfrm>
            <a:off y="1600200" x="1267900"/>
            <a:ext cy="5125921" cx="63212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9" id="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0" id="3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Apply CSS</a:t>
            </a:r>
          </a:p>
        </p:txBody>
      </p:sp>
      <p:sp>
        <p:nvSpPr>
          <p:cNvPr name="Shape 361" id="36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62" id="362"/>
          <p:cNvSpPr/>
          <p:nvPr/>
        </p:nvSpPr>
        <p:spPr>
          <a:xfrm>
            <a:off y="1784500" x="81953"/>
            <a:ext cy="4259581" cx="89800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6" id="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7" id="3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Apply CSS (jQuery)</a:t>
            </a:r>
          </a:p>
        </p:txBody>
      </p:sp>
      <p:sp>
        <p:nvSpPr>
          <p:cNvPr name="Shape 368" id="36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369" id="369"/>
          <p:cNvSpPr/>
          <p:nvPr/>
        </p:nvSpPr>
        <p:spPr>
          <a:xfrm>
            <a:off y="1648250" x="1099551"/>
            <a:ext cy="5094143" cx="69448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3" id="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4" id="3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Conditionals</a:t>
            </a:r>
          </a:p>
        </p:txBody>
      </p:sp>
      <p:sp>
        <p:nvSpPr>
          <p:cNvPr name="Shape 375" id="37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" i="1">
                <a:latin typeface="Courier New"/>
                <a:ea typeface="Courier New"/>
                <a:cs typeface="Courier New"/>
                <a:sym typeface="Courier New"/>
              </a:rPr>
              <a:t>something truthy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do this stuff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// do this other stuff</a:t>
            </a:r>
          </a:p>
          <a:p>
            <a:pPr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9" id="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0" id="3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Conditional quirks</a:t>
            </a:r>
          </a:p>
        </p:txBody>
      </p:sp>
      <p:sp>
        <p:nvSpPr>
          <p:cNvPr name="Shape 381" id="38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What would you expect this to evaluate to?</a:t>
            </a:r>
          </a:p>
          <a:p>
            <a:r>
              <a:t/>
            </a:r>
          </a:p>
          <a:p>
            <a:r>
              <a:t/>
            </a:r>
          </a:p>
          <a:p>
            <a:pPr indent="0" marL="274320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"5" == 5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5" id="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6" id="3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Conditional quirks</a:t>
            </a:r>
          </a:p>
        </p:txBody>
      </p:sp>
      <p:sp>
        <p:nvSpPr>
          <p:cNvPr name="Shape 387" id="38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What would you expect this to evaluate to?</a:t>
            </a:r>
          </a:p>
          <a:p>
            <a:r>
              <a:t/>
            </a:r>
          </a:p>
          <a:p>
            <a:r>
              <a:t/>
            </a:r>
          </a:p>
          <a:p>
            <a:pPr indent="0" marL="2743200"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"5" == 5</a:t>
            </a:r>
          </a:p>
          <a:p>
            <a:r>
              <a:t/>
            </a:r>
          </a:p>
          <a:p>
            <a:pPr indent="0" marL="2743200"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true</a:t>
            </a:r>
          </a:p>
          <a:p>
            <a:r>
              <a:t/>
            </a:r>
          </a:p>
          <a:p>
            <a:pPr indent="0" marL="0" rtl="0" lvl="0">
              <a:buNone/>
            </a:pPr>
            <a:r>
              <a:rPr lang="en"/>
              <a:t>                        Use === and !==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1" id="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2" id="3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Regular Expressions</a:t>
            </a:r>
          </a:p>
        </p:txBody>
      </p:sp>
      <p:sp>
        <p:nvSpPr>
          <p:cNvPr name="Shape 393" id="39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Used for matching string patterns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/^\d\d\d\d\d$/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//: creates a regular expression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^: match beginning of string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$: match end of string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\d: match a digit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7" id="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8" id="3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/>
        </p:txBody>
      </p:sp>
      <p:sp>
        <p:nvSpPr>
          <p:cNvPr name="Shape 399" id="39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400" id="400"/>
          <p:cNvSpPr/>
          <p:nvPr/>
        </p:nvSpPr>
        <p:spPr>
          <a:xfrm>
            <a:off y="189904" x="1935350"/>
            <a:ext cy="6478190" cx="513747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4" id="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5" id="4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JavaScript Events</a:t>
            </a:r>
          </a:p>
        </p:txBody>
      </p:sp>
      <p:sp>
        <p:nvSpPr>
          <p:cNvPr name="Shape 406" id="406"/>
          <p:cNvSpPr txBox="1"/>
          <p:nvPr>
            <p:ph type="body" idx="1"/>
          </p:nvPr>
        </p:nvSpPr>
        <p:spPr>
          <a:xfrm>
            <a:off y="15711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web browsing is event driven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what are some example events?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page scroll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clicking things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submitting forms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hovering over elements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page has finished loading everything it needs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jQuery (or some other library) is ready to do things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07" id="407"/>
          <p:cNvSpPr/>
          <p:nvPr/>
        </p:nvSpPr>
        <p:spPr>
          <a:xfrm>
            <a:off y="4928908" x="5735595"/>
            <a:ext cy="1929091" cx="34084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1" id="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2" id="4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Whirlwind tour of events</a:t>
            </a:r>
          </a:p>
        </p:txBody>
      </p:sp>
      <p:sp>
        <p:nvSpPr>
          <p:cNvPr name="Shape 413" id="41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 OK way to handle events:</a:t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&lt;a href="#" onclick="someFunction();"&gt;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Raw JS: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element.addEventListener(...)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jQuery: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$('a.action').click(function(event) {...});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$.bind/on/click/delegate/etc. are all related to attaching event handlers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7" id="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8" id="4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Example: Form validation</a:t>
            </a:r>
          </a:p>
        </p:txBody>
      </p:sp>
      <p:sp>
        <p:nvSpPr>
          <p:cNvPr name="Shape 419" id="41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$('#test-form').submit(function(event) {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($('#happyyn').val() !== 'Y' &amp;&amp; $('#happyyn').val() !== 'N') {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alert("Must enter 'Y' or 'N' for happiness.");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return false;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(! $('#zip').val().match(/^\d\d\d\d\d$/)) {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alert("Zip code must be five digits in a row.");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return false;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rtl="0" lvl="0"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20" id="420"/>
          <p:cNvSpPr txBox="1"/>
          <p:nvPr/>
        </p:nvSpPr>
        <p:spPr>
          <a:xfrm>
            <a:off y="6400800" x="0"/>
            <a:ext cy="457200" cx="2551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http://echo.wingerz.com/validate.html</a:t>
            </a:r>
          </a:p>
          <a:p>
            <a:r>
              <a:t/>
            </a:r>
          </a:p>
        </p:txBody>
      </p:sp>
      <p:sp>
        <p:nvSpPr>
          <p:cNvPr name="Shape 421" id="421"/>
          <p:cNvSpPr/>
          <p:nvPr/>
        </p:nvSpPr>
        <p:spPr>
          <a:xfrm>
            <a:off y="3923767" x="5032626"/>
            <a:ext cy="2876707" cx="41113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Today's lecture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users submit information to websites through forms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JavaScript is generally used to enhance the user experience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5" id="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6" id="4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AJAX</a:t>
            </a:r>
          </a:p>
        </p:txBody>
      </p:sp>
      <p:sp>
        <p:nvSpPr>
          <p:cNvPr name="Shape 427" id="427"/>
          <p:cNvSpPr txBox="1"/>
          <p:nvPr>
            <p:ph type="body" idx="1"/>
          </p:nvPr>
        </p:nvSpPr>
        <p:spPr>
          <a:xfrm>
            <a:off y="1600200" x="457200"/>
            <a:ext cy="4967700" cx="44271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Asynchronous JavaScript and XML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Allows the browser to make additional calls to a server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Why would you want to do this?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28" id="428"/>
          <p:cNvSpPr/>
          <p:nvPr/>
        </p:nvSpPr>
        <p:spPr>
          <a:xfrm>
            <a:off y="1524000" x="5043527"/>
            <a:ext cy="4479321" cx="44793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32" id="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3" id="4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How to use AJAX</a:t>
            </a:r>
          </a:p>
        </p:txBody>
      </p:sp>
      <p:sp>
        <p:nvSpPr>
          <p:cNvPr name="Shape 434" id="43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At its core: XMLHttpRequest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this is different in IE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most people just use libraries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all you usually care about is the URL and the data that comes back</a:t>
            </a:r>
          </a:p>
          <a:p>
            <a:pPr indent="-298450" marL="914400" rtl="0" lvl="1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jQuery: $.ajax, $.get*, $.post, etc.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38" id="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9" id="4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Example: Making a request</a:t>
            </a:r>
          </a:p>
        </p:txBody>
      </p:sp>
      <p:sp>
        <p:nvSpPr>
          <p:cNvPr name="Shape 440" id="44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$('#get-homework').click(function(event) {</a:t>
            </a:r>
          </a:p>
          <a:p>
            <a:pPr indent="0" marL="0"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$.ajax(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'/snippet'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{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function(data) {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$('#ajax-snippet').append(data);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event.stopPropagation();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rtl="0" lvl="0"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41" id="441"/>
          <p:cNvSpPr txBox="1"/>
          <p:nvPr/>
        </p:nvSpPr>
        <p:spPr>
          <a:xfrm>
            <a:off y="6110700" x="6320100"/>
            <a:ext cy="457200" cx="23667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http://echo.wingerz.com/ajax.html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5" id="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6" id="446"/>
          <p:cNvSpPr txBox="1"/>
          <p:nvPr>
            <p:ph type="title"/>
          </p:nvPr>
        </p:nvSpPr>
        <p:spPr>
          <a:xfrm>
            <a:off y="0" x="457199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JSON</a:t>
            </a:r>
          </a:p>
        </p:txBody>
      </p:sp>
      <p:sp>
        <p:nvSpPr>
          <p:cNvPr name="Shape 447" id="447"/>
          <p:cNvSpPr txBox="1"/>
          <p:nvPr>
            <p:ph type="body" idx="1"/>
          </p:nvPr>
        </p:nvSpPr>
        <p:spPr>
          <a:xfrm>
            <a:off y="10930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Most websites have a bunch of HTML, CSS, and Javascript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When you make an ajax call you usually want just a little bit of data.</a:t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JSON is a specification of a javascript object as a string. Like "{smells: 'funny': kittens: 7}"</a:t>
            </a:r>
          </a:p>
          <a:p>
            <a:r>
              <a:t/>
            </a:r>
          </a:p>
          <a:p>
            <a:pPr indent="-419100" marL="45720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You can then convert this string to a real javascript object.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1" id="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2" id="4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Example: talking to an API</a:t>
            </a:r>
          </a:p>
        </p:txBody>
      </p:sp>
      <p:sp>
        <p:nvSpPr>
          <p:cNvPr name="Shape 453" id="45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business_name;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lang="en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8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'http://api.yelp.com/v2/search?term=italian+food'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336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8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business_name = json.</a:t>
            </a:r>
            <a:r>
              <a:rPr lang="en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business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CC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when the call </a:t>
            </a:r>
            <a:r>
              <a:rPr lang="en" sz="1800" b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done, </a:t>
            </a:r>
            <a:r>
              <a:rPr lang="en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'business_name'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will be </a:t>
            </a:r>
            <a:r>
              <a:rPr lang="en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"Gypsy's"</a:t>
            </a:r>
            <a:r>
              <a:rPr lang="en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57" id="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8" id="458"/>
          <p:cNvSpPr txBox="1"/>
          <p:nvPr>
            <p:ph type="title"/>
          </p:nvPr>
        </p:nvSpPr>
        <p:spPr>
          <a:xfrm>
            <a:off y="323962" x="346175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name="Shape 459" id="45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With HTML, CSS, and Javascript you now have all the tools you need to make a great clientside webpage</a:t>
            </a:r>
          </a:p>
          <a:p>
            <a:r>
              <a:t/>
            </a:r>
          </a:p>
          <a:p>
            <a:r>
              <a:t/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Happy Hacking!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Before we start</a:t>
            </a:r>
          </a:p>
        </p:txBody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Make sure you have Chrome or Firefox + Firebug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see web requests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run JavaScript</a:t>
            </a:r>
          </a:p>
          <a:p>
            <a:pPr indent="-381000" marL="914400" rtl="0" lvl="1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interact with HTML</a:t>
            </a:r>
          </a:p>
          <a:p>
            <a:pPr indent="-419100" marL="457200" rtl="0" lv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Be ready to experiment!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3" id="63"/>
          <p:cNvSpPr/>
          <p:nvPr/>
        </p:nvSpPr>
        <p:spPr>
          <a:xfrm>
            <a:off y="2562153" x="5354883"/>
            <a:ext cy="3043792" cx="36630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64" id="64"/>
          <p:cNvSpPr/>
          <p:nvPr/>
        </p:nvSpPr>
        <p:spPr>
          <a:xfrm>
            <a:off y="4258639" x="1402401"/>
            <a:ext cy="2222685" cx="167793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HTML Forms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Yelp Bookmarks</a:t>
            </a:r>
          </a:p>
        </p:txBody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1609400" x="457199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&lt;form method="post" action="/bookmark/add_biz_confirm" name="bookmark_confirm_form"&gt;</a:t>
            </a:r>
          </a:p>
          <a:p>
            <a:pPr rtl="0" lvl="0"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&lt;p&gt;Click below to confirm your bookmark for the following business.&lt;/p&gt;</a:t>
            </a:r>
          </a:p>
          <a:p>
            <a:pPr rtl="0" lvl="0"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&lt;p&gt;&lt;strong&gt;University of California Berkeley&lt;/strong&gt;&lt;/p&gt;</a:t>
            </a:r>
          </a:p>
          <a:p>
            <a:pPr rtl="0" lvl="0"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&lt;input type="hidden" name="biz_id" value="0iSN6PgiXKP4oSVL037ATg"&gt;</a:t>
            </a:r>
          </a:p>
          <a:p>
            <a:pPr rtl="0" lvl="0"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&lt;span class="ybtn"&gt;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&lt;button type="submit" value="submit" class="btn-r-s"&gt;&lt;span&gt;Add Bookmark&lt;/span&gt;&lt;/button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&gt;&lt;/span&gt;               </a:t>
            </a:r>
          </a:p>
          <a:p>
            <a:pPr rtl="0" lvl="0"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&lt;a href="/biz/university-of-california-berkeley-berkeley"&gt;Cancel&lt;/a&gt;    </a:t>
            </a:r>
          </a:p>
          <a:p>
            <a:pPr rtl="0" lvl="0"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&lt;input type="hidden" name="return_url" value="/biz/university-of-california-berkeley-berkeley"&gt;              </a:t>
            </a:r>
          </a:p>
          <a:p>
            <a:pPr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name="Shape 76" id="76"/>
          <p:cNvSpPr/>
          <p:nvPr/>
        </p:nvSpPr>
        <p:spPr>
          <a:xfrm>
            <a:off y="4038156" x="4732391"/>
            <a:ext cy="2819843" cx="44116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