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8288000" cy="10287000"/>
  <p:notesSz cx="6858000" cy="9144000"/>
  <p:embeddedFontLst>
    <p:embeddedFont>
      <p:font typeface="TDTD엠플고딕" panose="020B0600000101010101" charset="-127"/>
      <p:regular r:id="rId12"/>
    </p:embeddedFont>
    <p:embeddedFont>
      <p:font typeface="나눔스퀘어 네오 OTF Heavy" panose="00000A00000000000000" pitchFamily="50" charset="-127"/>
      <p:bold r:id="rId13"/>
    </p:embeddedFont>
    <p:embeddedFont>
      <p:font typeface="나눔스퀘어 네오 OTF Regular" panose="00000500000000000000" pitchFamily="50" charset="-127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878"/>
    <a:srgbClr val="CFD5C9"/>
    <a:srgbClr val="525C46"/>
    <a:srgbClr val="F7F7F2"/>
    <a:srgbClr val="F5EBE0"/>
    <a:srgbClr val="D5BDAF"/>
    <a:srgbClr val="D9D9D9"/>
    <a:srgbClr val="3C6E71"/>
    <a:srgbClr val="373435"/>
    <a:srgbClr val="003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53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  <a:solidFill>
            <a:srgbClr val="899878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87969" y="3479313"/>
            <a:ext cx="7959935" cy="2958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ko-KR" altLang="en-US" sz="8499" dirty="0" err="1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블로커스</a:t>
            </a:r>
            <a:r>
              <a:rPr lang="en-US" altLang="ko-KR" sz="8499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(Blockers)</a:t>
            </a:r>
          </a:p>
          <a:p>
            <a:pPr algn="l">
              <a:lnSpc>
                <a:spcPts val="11899"/>
              </a:lnSpc>
            </a:pPr>
            <a:r>
              <a:rPr lang="ko-KR" altLang="en-US" sz="8499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중간 발표</a:t>
            </a:r>
            <a:endParaRPr lang="en-US" sz="8499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734800" y="7048500"/>
            <a:ext cx="4308037" cy="1825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2020184004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김규희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  <a:p>
            <a:pPr algn="r">
              <a:lnSpc>
                <a:spcPts val="49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2020180025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오다은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  <a:p>
            <a:pPr algn="r">
              <a:lnSpc>
                <a:spcPts val="49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2021182001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강은혁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52C19B46-BE4E-5777-22AE-67CC3DC3F1AE}"/>
              </a:ext>
            </a:extLst>
          </p:cNvPr>
          <p:cNvSpPr/>
          <p:nvPr/>
        </p:nvSpPr>
        <p:spPr>
          <a:xfrm rot="10800000">
            <a:off x="15063179" y="757543"/>
            <a:ext cx="2323226" cy="2353175"/>
          </a:xfrm>
          <a:prstGeom prst="rtTriangle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>
            <a:extLst>
              <a:ext uri="{FF2B5EF4-FFF2-40B4-BE49-F238E27FC236}">
                <a16:creationId xmlns:a16="http://schemas.microsoft.com/office/drawing/2014/main" id="{F17896FF-9205-FE56-92FE-A63BF8F210FC}"/>
              </a:ext>
            </a:extLst>
          </p:cNvPr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  <a:solidFill>
            <a:srgbClr val="899878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F7D14FD6-74D0-5F00-3B28-FA88C19AE42C}"/>
                </a:ext>
              </a:extLst>
            </p:cNvPr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DC496CD0-CDB4-722C-9F23-A35E66454E61}"/>
                </a:ext>
              </a:extLst>
            </p:cNvPr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57400" y="1249006"/>
            <a:ext cx="11201400" cy="13702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altLang="ko-KR" sz="6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08</a:t>
            </a:r>
            <a:r>
              <a:rPr lang="en-US" altLang="ko-KR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 </a:t>
            </a:r>
            <a:r>
              <a:rPr lang="ko-KR" altLang="en-US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데모 시연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DC8F25A1-22E5-CBFD-D1B8-AA3417B88129}"/>
              </a:ext>
            </a:extLst>
          </p:cNvPr>
          <p:cNvSpPr/>
          <p:nvPr/>
        </p:nvSpPr>
        <p:spPr>
          <a:xfrm rot="10800000">
            <a:off x="15063179" y="757543"/>
            <a:ext cx="2323226" cy="2353175"/>
          </a:xfrm>
          <a:prstGeom prst="rtTriangle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92709746-8EFB-F132-6DF5-5FEAB76DDC1B}"/>
              </a:ext>
            </a:extLst>
          </p:cNvPr>
          <p:cNvSpPr txBox="1"/>
          <p:nvPr/>
        </p:nvSpPr>
        <p:spPr>
          <a:xfrm>
            <a:off x="16154399" y="761859"/>
            <a:ext cx="12320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3000" dirty="0">
                <a:solidFill>
                  <a:srgbClr val="525C46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10</a:t>
            </a:r>
            <a:endParaRPr lang="en-US" sz="3000" dirty="0">
              <a:solidFill>
                <a:srgbClr val="525C46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>
            <a:extLst>
              <a:ext uri="{FF2B5EF4-FFF2-40B4-BE49-F238E27FC236}">
                <a16:creationId xmlns:a16="http://schemas.microsoft.com/office/drawing/2014/main" id="{3D1768F5-B926-0960-78A7-3AAEFB44597B}"/>
              </a:ext>
            </a:extLst>
          </p:cNvPr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  <a:solidFill>
            <a:srgbClr val="899878"/>
          </a:solidFill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E88DEEE2-010B-375B-8AE8-59386ECEA29F}"/>
                </a:ext>
              </a:extLst>
            </p:cNvPr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5255D506-1415-FD22-FCBE-7D7A2508CFE0}"/>
                </a:ext>
              </a:extLst>
            </p:cNvPr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08326" y="2133376"/>
            <a:ext cx="7959935" cy="1439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ko-KR" altLang="en-US" sz="8499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목차</a:t>
            </a:r>
            <a:endParaRPr lang="en-US" sz="8499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184810C-03B1-4991-9312-C5EEDC42EC81}"/>
              </a:ext>
            </a:extLst>
          </p:cNvPr>
          <p:cNvSpPr txBox="1"/>
          <p:nvPr/>
        </p:nvSpPr>
        <p:spPr>
          <a:xfrm>
            <a:off x="6688294" y="2982545"/>
            <a:ext cx="3772392" cy="5170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altLang="ko-KR" sz="3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01</a:t>
            </a:r>
            <a:r>
              <a: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	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게임 소개</a:t>
            </a:r>
            <a:endParaRPr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  <a:p>
            <a:pPr algn="l">
              <a:lnSpc>
                <a:spcPct val="250000"/>
              </a:lnSpc>
            </a:pPr>
            <a:r>
              <a:rPr lang="en-US" altLang="ko-KR" sz="3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02</a:t>
            </a:r>
            <a:r>
              <a: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	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게임 조작</a:t>
            </a:r>
            <a:endParaRPr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  <a:p>
            <a:pPr algn="l">
              <a:lnSpc>
                <a:spcPct val="250000"/>
              </a:lnSpc>
            </a:pPr>
            <a:r>
              <a:rPr 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03</a:t>
            </a: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	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중점 연구 과제</a:t>
            </a:r>
            <a:endParaRPr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  <a:p>
            <a:pPr algn="l">
              <a:lnSpc>
                <a:spcPct val="250000"/>
              </a:lnSpc>
            </a:pPr>
            <a:r>
              <a:rPr 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04</a:t>
            </a: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	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그 외 역할 분담</a:t>
            </a:r>
            <a:endParaRPr lang="en-US" sz="3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7B5FE13E-9B6E-D5A4-D91B-57C6CAF7165B}"/>
              </a:ext>
            </a:extLst>
          </p:cNvPr>
          <p:cNvSpPr txBox="1"/>
          <p:nvPr/>
        </p:nvSpPr>
        <p:spPr>
          <a:xfrm>
            <a:off x="11305479" y="2982545"/>
            <a:ext cx="3772392" cy="5167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altLang="ko-KR" sz="3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05	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개발 내용</a:t>
            </a:r>
            <a:endParaRPr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  <a:p>
            <a:pPr algn="l">
              <a:lnSpc>
                <a:spcPct val="250000"/>
              </a:lnSpc>
            </a:pPr>
            <a:r>
              <a:rPr 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06</a:t>
            </a: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	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문제점</a:t>
            </a:r>
            <a:endParaRPr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  <a:p>
            <a:pPr algn="l">
              <a:lnSpc>
                <a:spcPct val="250000"/>
              </a:lnSpc>
            </a:pPr>
            <a:r>
              <a:rPr 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07</a:t>
            </a: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	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향후 개발 일정</a:t>
            </a:r>
            <a:endParaRPr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  <a:p>
            <a:pPr algn="l">
              <a:lnSpc>
                <a:spcPct val="250000"/>
              </a:lnSpc>
            </a:pPr>
            <a:r>
              <a:rPr 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08</a:t>
            </a: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	</a:t>
            </a:r>
            <a:r>
              <a:rPr lang="ko-KR" altLang="en-US" sz="3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데모 시연</a:t>
            </a:r>
            <a:endParaRPr lang="en-US" sz="3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B965EA49-C56A-C31E-D0BB-72CF0C724483}"/>
              </a:ext>
            </a:extLst>
          </p:cNvPr>
          <p:cNvSpPr/>
          <p:nvPr/>
        </p:nvSpPr>
        <p:spPr>
          <a:xfrm rot="10800000">
            <a:off x="15063179" y="757543"/>
            <a:ext cx="2323226" cy="2353175"/>
          </a:xfrm>
          <a:prstGeom prst="rtTriangle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F4E44187-3B26-8240-C319-2969A7AB30D4}"/>
              </a:ext>
            </a:extLst>
          </p:cNvPr>
          <p:cNvSpPr txBox="1"/>
          <p:nvPr/>
        </p:nvSpPr>
        <p:spPr>
          <a:xfrm>
            <a:off x="16154399" y="761859"/>
            <a:ext cx="12320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3000" dirty="0">
                <a:solidFill>
                  <a:srgbClr val="525C46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02</a:t>
            </a:r>
            <a:endParaRPr lang="en-US" sz="3000" dirty="0">
              <a:solidFill>
                <a:srgbClr val="525C46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14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31B3C316-2784-19DA-CEB5-0768CDFC750D}"/>
              </a:ext>
            </a:extLst>
          </p:cNvPr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  <a:solidFill>
            <a:srgbClr val="899878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3D156A23-5410-5D91-A1A2-CAAA841C422C}"/>
                </a:ext>
              </a:extLst>
            </p:cNvPr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B9E9AC94-626F-0075-B128-6F7D01E6C58A}"/>
                </a:ext>
              </a:extLst>
            </p:cNvPr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57400" y="1249006"/>
            <a:ext cx="7959935" cy="1370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altLang="ko-KR" sz="6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01</a:t>
            </a:r>
            <a:r>
              <a:rPr lang="en-US" altLang="ko-KR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 </a:t>
            </a:r>
            <a:r>
              <a:rPr lang="ko-KR" altLang="en-US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게임 소개</a:t>
            </a:r>
            <a:endParaRPr lang="en-US" sz="6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D3B91-4406-2E64-CF2D-095FD6384BD3}"/>
              </a:ext>
            </a:extLst>
          </p:cNvPr>
          <p:cNvSpPr txBox="1"/>
          <p:nvPr/>
        </p:nvSpPr>
        <p:spPr>
          <a:xfrm>
            <a:off x="2590800" y="3110718"/>
            <a:ext cx="7959935" cy="2477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250000"/>
              </a:lnSpc>
            </a:pPr>
            <a:r>
              <a:rPr lang="ko-KR" altLang="en-US" sz="3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장르</a:t>
            </a:r>
            <a:r>
              <a:rPr lang="en-US" altLang="ko-KR" sz="3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FPS, PvP</a:t>
            </a:r>
          </a:p>
          <a:p>
            <a:pPr algn="l">
              <a:lnSpc>
                <a:spcPct val="250000"/>
              </a:lnSpc>
            </a:pPr>
            <a:r>
              <a:rPr lang="ko-KR" altLang="en-US" sz="3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플레이 인원</a:t>
            </a:r>
            <a:r>
              <a:rPr lang="en-US" altLang="ko-KR" sz="3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2~4</a:t>
            </a:r>
            <a:r>
              <a:rPr lang="ko-KR" altLang="en-US" sz="35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명</a:t>
            </a:r>
            <a:endParaRPr lang="en-US" altLang="ko-KR" sz="35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E7E7C-F742-4B11-B5FE-FC3644E9F29E}"/>
              </a:ext>
            </a:extLst>
          </p:cNvPr>
          <p:cNvSpPr txBox="1"/>
          <p:nvPr/>
        </p:nvSpPr>
        <p:spPr>
          <a:xfrm>
            <a:off x="2590800" y="6264724"/>
            <a:ext cx="132588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블록을 쌓고 부수는 블록 게임</a:t>
            </a:r>
            <a:r>
              <a:rPr lang="en-US" altLang="ko-KR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각자의 섬에 있는 포탈을 지켜야 한다</a:t>
            </a:r>
            <a:r>
              <a:rPr lang="en-US" altLang="ko-KR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</a:t>
            </a:r>
          </a:p>
          <a:p>
            <a:pPr algn="l"/>
            <a:r>
              <a:rPr lang="ko-KR" altLang="en-US" sz="3500" dirty="0">
                <a:solidFill>
                  <a:srgbClr val="CC3300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포탈 </a:t>
            </a:r>
            <a:r>
              <a:rPr lang="en-US" altLang="ko-KR" sz="3500" dirty="0">
                <a:solidFill>
                  <a:srgbClr val="CC3300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= </a:t>
            </a:r>
            <a:r>
              <a:rPr lang="ko-KR" altLang="en-US" sz="3500" dirty="0">
                <a:solidFill>
                  <a:srgbClr val="CC3300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무한 생명</a:t>
            </a:r>
            <a:r>
              <a:rPr lang="en-US" altLang="ko-KR" sz="3500" dirty="0">
                <a:solidFill>
                  <a:srgbClr val="CC3300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/ </a:t>
            </a:r>
            <a:r>
              <a:rPr lang="ko-KR" altLang="en-US" sz="3500" dirty="0">
                <a:solidFill>
                  <a:srgbClr val="CC3300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포탈 파괴 </a:t>
            </a:r>
            <a:r>
              <a:rPr lang="en-US" altLang="ko-KR" sz="3500" dirty="0">
                <a:solidFill>
                  <a:srgbClr val="CC3300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= </a:t>
            </a:r>
            <a:r>
              <a:rPr lang="ko-KR" altLang="en-US" sz="3500" dirty="0">
                <a:solidFill>
                  <a:srgbClr val="CC3300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남은 생명 </a:t>
            </a:r>
            <a:r>
              <a:rPr lang="en-US" altLang="ko-KR" sz="3500" dirty="0">
                <a:solidFill>
                  <a:srgbClr val="CC3300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1</a:t>
            </a:r>
          </a:p>
          <a:p>
            <a:pPr algn="l"/>
            <a:r>
              <a:rPr lang="ko-KR" altLang="en-US" sz="3500" dirty="0" err="1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중앙섬에서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재화를 얻고 상점에서 다양한 아이템으로 교환</a:t>
            </a:r>
            <a:r>
              <a:rPr lang="en-US" altLang="ko-KR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</a:t>
            </a: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7714E344-5655-14A0-15B1-0CB972AA455B}"/>
              </a:ext>
            </a:extLst>
          </p:cNvPr>
          <p:cNvSpPr/>
          <p:nvPr/>
        </p:nvSpPr>
        <p:spPr>
          <a:xfrm rot="10800000">
            <a:off x="15063179" y="757543"/>
            <a:ext cx="2323226" cy="2353175"/>
          </a:xfrm>
          <a:prstGeom prst="rtTriangle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5BD7CE4-7AC6-6DA2-B7BA-B94A542B4A68}"/>
              </a:ext>
            </a:extLst>
          </p:cNvPr>
          <p:cNvSpPr txBox="1"/>
          <p:nvPr/>
        </p:nvSpPr>
        <p:spPr>
          <a:xfrm>
            <a:off x="16154399" y="761859"/>
            <a:ext cx="12320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3000" dirty="0">
                <a:solidFill>
                  <a:srgbClr val="525C46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03</a:t>
            </a:r>
            <a:endParaRPr lang="en-US" sz="3000" dirty="0">
              <a:solidFill>
                <a:srgbClr val="525C46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65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3601EBA7-E01B-DD34-1934-5A559C3731BB}"/>
              </a:ext>
            </a:extLst>
          </p:cNvPr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  <a:solidFill>
            <a:srgbClr val="899878"/>
          </a:solidFill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7A6DB36D-6184-83B7-E677-0CF102C2F925}"/>
                </a:ext>
              </a:extLst>
            </p:cNvPr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9841F6E1-77B9-51F8-4D02-439C1DFD674C}"/>
                </a:ext>
              </a:extLst>
            </p:cNvPr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57400" y="1249006"/>
            <a:ext cx="7959935" cy="1370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altLang="ko-KR" sz="6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02</a:t>
            </a:r>
            <a:r>
              <a:rPr lang="en-US" altLang="ko-KR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 </a:t>
            </a:r>
            <a:r>
              <a:rPr lang="ko-KR" altLang="en-US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게임 조작</a:t>
            </a:r>
            <a:endParaRPr lang="en-US" sz="6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D3B91-4406-2E64-CF2D-095FD6384BD3}"/>
              </a:ext>
            </a:extLst>
          </p:cNvPr>
          <p:cNvSpPr txBox="1"/>
          <p:nvPr/>
        </p:nvSpPr>
        <p:spPr>
          <a:xfrm>
            <a:off x="5164032" y="6832665"/>
            <a:ext cx="7959935" cy="167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마우스 </a:t>
            </a:r>
            <a:r>
              <a:rPr lang="ko-KR" altLang="en-US" sz="2500" dirty="0" err="1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좌클릭</a:t>
            </a:r>
            <a:r>
              <a:rPr lang="en-US" altLang="ko-KR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블록 파괴</a:t>
            </a:r>
            <a:r>
              <a:rPr lang="en-US" altLang="ko-KR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공격</a:t>
            </a:r>
            <a:endParaRPr lang="en-US" altLang="ko-KR" sz="2500" dirty="0">
              <a:solidFill>
                <a:srgbClr val="000814"/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마우스 </a:t>
            </a:r>
            <a:r>
              <a:rPr lang="ko-KR" altLang="en-US" sz="2500" dirty="0" err="1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우클릭</a:t>
            </a:r>
            <a:r>
              <a:rPr lang="en-US" altLang="ko-KR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블록 설치</a:t>
            </a:r>
            <a:endParaRPr lang="en-US" altLang="ko-KR" sz="2500" dirty="0">
              <a:solidFill>
                <a:srgbClr val="000814"/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WASD/SPACE:</a:t>
            </a:r>
            <a:r>
              <a:rPr lang="ko-KR" altLang="en-US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캐릭터 이동</a:t>
            </a:r>
            <a:r>
              <a:rPr lang="en-US" altLang="ko-KR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/</a:t>
            </a:r>
            <a:r>
              <a:rPr lang="ko-KR" altLang="en-US" sz="2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점프</a:t>
            </a:r>
            <a:endParaRPr lang="en-US" altLang="ko-KR" sz="2500" dirty="0">
              <a:solidFill>
                <a:srgbClr val="000814"/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A6C477-48B2-A0D8-09EE-9EBEF4ADB317}"/>
              </a:ext>
            </a:extLst>
          </p:cNvPr>
          <p:cNvGrpSpPr/>
          <p:nvPr/>
        </p:nvGrpSpPr>
        <p:grpSpPr>
          <a:xfrm>
            <a:off x="2954461" y="2659651"/>
            <a:ext cx="9936485" cy="4657728"/>
            <a:chOff x="2954461" y="2337685"/>
            <a:chExt cx="9936485" cy="4657728"/>
          </a:xfrm>
        </p:grpSpPr>
        <p:pic>
          <p:nvPicPr>
            <p:cNvPr id="16" name="그림 15" descr="전자제품, 키보드, 입력 장치, 주변기기이(가) 표시된 사진&#10;&#10;자동 생성된 설명">
              <a:extLst>
                <a:ext uri="{FF2B5EF4-FFF2-40B4-BE49-F238E27FC236}">
                  <a16:creationId xmlns:a16="http://schemas.microsoft.com/office/drawing/2014/main" id="{28FFD73C-8681-2E6E-C743-CD1265820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461" y="2337685"/>
              <a:ext cx="9936485" cy="4657728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7FB75B-1E0E-6D0E-4B00-2AFFEAF5B95E}"/>
                </a:ext>
              </a:extLst>
            </p:cNvPr>
            <p:cNvSpPr/>
            <p:nvPr/>
          </p:nvSpPr>
          <p:spPr>
            <a:xfrm>
              <a:off x="5014425" y="3815987"/>
              <a:ext cx="533400" cy="529503"/>
            </a:xfrm>
            <a:prstGeom prst="roundRect">
              <a:avLst/>
            </a:prstGeom>
            <a:solidFill>
              <a:srgbClr val="899878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A61E326-8F8F-2AC0-CD77-ABD465AF25B2}"/>
                </a:ext>
              </a:extLst>
            </p:cNvPr>
            <p:cNvSpPr/>
            <p:nvPr/>
          </p:nvSpPr>
          <p:spPr>
            <a:xfrm>
              <a:off x="4644093" y="4416081"/>
              <a:ext cx="533400" cy="529503"/>
            </a:xfrm>
            <a:prstGeom prst="roundRect">
              <a:avLst/>
            </a:prstGeom>
            <a:solidFill>
              <a:srgbClr val="899878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043EC0C-D2FD-8B12-E836-736D4DC5FD8F}"/>
                </a:ext>
              </a:extLst>
            </p:cNvPr>
            <p:cNvSpPr/>
            <p:nvPr/>
          </p:nvSpPr>
          <p:spPr>
            <a:xfrm>
              <a:off x="5281125" y="4431727"/>
              <a:ext cx="533400" cy="529503"/>
            </a:xfrm>
            <a:prstGeom prst="roundRect">
              <a:avLst/>
            </a:prstGeom>
            <a:solidFill>
              <a:srgbClr val="899878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41F3FA3-2FF6-F4F9-7518-BAC6A16F5AD3}"/>
                </a:ext>
              </a:extLst>
            </p:cNvPr>
            <p:cNvSpPr/>
            <p:nvPr/>
          </p:nvSpPr>
          <p:spPr>
            <a:xfrm>
              <a:off x="5890725" y="4415738"/>
              <a:ext cx="533400" cy="529503"/>
            </a:xfrm>
            <a:prstGeom prst="roundRect">
              <a:avLst/>
            </a:prstGeom>
            <a:solidFill>
              <a:srgbClr val="899878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905F2B3-142D-F783-72AA-9E42BC089BD4}"/>
                </a:ext>
              </a:extLst>
            </p:cNvPr>
            <p:cNvSpPr/>
            <p:nvPr/>
          </p:nvSpPr>
          <p:spPr>
            <a:xfrm>
              <a:off x="5905965" y="5611547"/>
              <a:ext cx="4632960" cy="529503"/>
            </a:xfrm>
            <a:prstGeom prst="roundRect">
              <a:avLst/>
            </a:prstGeom>
            <a:solidFill>
              <a:srgbClr val="899878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AB3EA2-8299-3376-187C-5E812FE861FE}"/>
              </a:ext>
            </a:extLst>
          </p:cNvPr>
          <p:cNvGrpSpPr/>
          <p:nvPr/>
        </p:nvGrpSpPr>
        <p:grpSpPr>
          <a:xfrm>
            <a:off x="13324657" y="3912524"/>
            <a:ext cx="1576608" cy="2154244"/>
            <a:chOff x="14127589" y="3467100"/>
            <a:chExt cx="1576608" cy="215424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180854D-DCFA-E20F-C882-DABDE754BF18}"/>
                </a:ext>
              </a:extLst>
            </p:cNvPr>
            <p:cNvSpPr/>
            <p:nvPr/>
          </p:nvSpPr>
          <p:spPr>
            <a:xfrm>
              <a:off x="14137664" y="3467100"/>
              <a:ext cx="1559536" cy="2154244"/>
            </a:xfrm>
            <a:prstGeom prst="ellipse">
              <a:avLst/>
            </a:prstGeom>
            <a:noFill/>
            <a:ln w="19050">
              <a:solidFill>
                <a:srgbClr val="373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2ADDC58-2D3F-1907-D0AF-A6E99E459E0C}"/>
                </a:ext>
              </a:extLst>
            </p:cNvPr>
            <p:cNvCxnSpPr>
              <a:cxnSpLocks/>
            </p:cNvCxnSpPr>
            <p:nvPr/>
          </p:nvCxnSpPr>
          <p:spPr>
            <a:xfrm>
              <a:off x="14925085" y="3467100"/>
              <a:ext cx="0" cy="1230630"/>
            </a:xfrm>
            <a:prstGeom prst="line">
              <a:avLst/>
            </a:prstGeom>
            <a:ln w="19050">
              <a:solidFill>
                <a:srgbClr val="373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CD66968-87FC-053D-A2FA-C1DA1C026B1C}"/>
                </a:ext>
              </a:extLst>
            </p:cNvPr>
            <p:cNvSpPr/>
            <p:nvPr/>
          </p:nvSpPr>
          <p:spPr>
            <a:xfrm>
              <a:off x="14859000" y="3826056"/>
              <a:ext cx="134632" cy="403316"/>
            </a:xfrm>
            <a:prstGeom prst="roundRect">
              <a:avLst/>
            </a:prstGeom>
            <a:solidFill>
              <a:srgbClr val="37343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B2574D38-D72B-9A74-6CD8-4E40E3B31B81}"/>
                </a:ext>
              </a:extLst>
            </p:cNvPr>
            <p:cNvSpPr/>
            <p:nvPr/>
          </p:nvSpPr>
          <p:spPr>
            <a:xfrm rot="5400000">
              <a:off x="14100274" y="3862969"/>
              <a:ext cx="1912446" cy="1295400"/>
            </a:xfrm>
            <a:prstGeom prst="arc">
              <a:avLst>
                <a:gd name="adj1" fmla="val 17467505"/>
                <a:gd name="adj2" fmla="val 0"/>
              </a:avLst>
            </a:prstGeom>
            <a:ln w="19050">
              <a:solidFill>
                <a:srgbClr val="373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99628C1B-6DC9-6E6B-23C5-C9E07D8DA288}"/>
                </a:ext>
              </a:extLst>
            </p:cNvPr>
            <p:cNvSpPr/>
            <p:nvPr/>
          </p:nvSpPr>
          <p:spPr>
            <a:xfrm rot="5400000" flipV="1">
              <a:off x="13843830" y="3838206"/>
              <a:ext cx="1912446" cy="1344927"/>
            </a:xfrm>
            <a:prstGeom prst="arc">
              <a:avLst>
                <a:gd name="adj1" fmla="val 17467505"/>
                <a:gd name="adj2" fmla="val 0"/>
              </a:avLst>
            </a:prstGeom>
            <a:ln w="19050">
              <a:solidFill>
                <a:srgbClr val="373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F10BAA01-33CB-A027-E500-8A120C48C04C}"/>
              </a:ext>
            </a:extLst>
          </p:cNvPr>
          <p:cNvSpPr/>
          <p:nvPr/>
        </p:nvSpPr>
        <p:spPr>
          <a:xfrm rot="10800000">
            <a:off x="15063179" y="757543"/>
            <a:ext cx="2323226" cy="2353175"/>
          </a:xfrm>
          <a:prstGeom prst="rtTriangle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0280027B-EF34-B317-E0C4-8894546BA7BA}"/>
              </a:ext>
            </a:extLst>
          </p:cNvPr>
          <p:cNvSpPr txBox="1"/>
          <p:nvPr/>
        </p:nvSpPr>
        <p:spPr>
          <a:xfrm>
            <a:off x="16154399" y="761859"/>
            <a:ext cx="12320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3000" dirty="0">
                <a:solidFill>
                  <a:srgbClr val="525C46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04</a:t>
            </a:r>
            <a:endParaRPr lang="en-US" sz="3000" dirty="0">
              <a:solidFill>
                <a:srgbClr val="525C46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5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>
            <a:extLst>
              <a:ext uri="{FF2B5EF4-FFF2-40B4-BE49-F238E27FC236}">
                <a16:creationId xmlns:a16="http://schemas.microsoft.com/office/drawing/2014/main" id="{7C955BD9-0DCD-FC46-4B39-DCEEA745A5E8}"/>
              </a:ext>
            </a:extLst>
          </p:cNvPr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  <a:solidFill>
            <a:srgbClr val="899878"/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BD6CBA5C-092B-AA10-47EF-62DBF9B06864}"/>
                </a:ext>
              </a:extLst>
            </p:cNvPr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3F428E5-EB15-6994-9533-3976D95823D9}"/>
                </a:ext>
              </a:extLst>
            </p:cNvPr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57400" y="1249006"/>
            <a:ext cx="7959935" cy="1370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altLang="ko-KR" sz="6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03</a:t>
            </a:r>
            <a:r>
              <a:rPr lang="en-US" altLang="ko-KR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 </a:t>
            </a:r>
            <a:r>
              <a:rPr lang="ko-KR" altLang="en-US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중점 연구 과제</a:t>
            </a:r>
            <a:endParaRPr lang="en-US" sz="65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D3B91-4406-2E64-CF2D-095FD6384BD3}"/>
              </a:ext>
            </a:extLst>
          </p:cNvPr>
          <p:cNvSpPr txBox="1"/>
          <p:nvPr/>
        </p:nvSpPr>
        <p:spPr>
          <a:xfrm>
            <a:off x="2667000" y="3427805"/>
            <a:ext cx="13779521" cy="43658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500" dirty="0" err="1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김규희</a:t>
            </a:r>
            <a:r>
              <a:rPr lang="en-US" altLang="ko-KR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캐릭터 </a:t>
            </a:r>
            <a:r>
              <a:rPr lang="ko-KR" altLang="en-US" sz="3500" dirty="0" err="1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리스폰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시 작은 </a:t>
            </a:r>
            <a:r>
              <a:rPr lang="ko-KR" altLang="en-US" sz="3500" dirty="0" err="1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블럭들이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쌓이면서</a:t>
            </a:r>
            <a:endParaRPr lang="en-US" altLang="ko-KR" sz="3500" dirty="0">
              <a:solidFill>
                <a:srgbClr val="000814"/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r>
              <a:rPr lang="en-US" altLang="ko-KR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	     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캐릭터가 완성되는 효과 구현</a:t>
            </a:r>
            <a:endParaRPr lang="en-US" altLang="ko-KR" sz="3500" dirty="0">
              <a:solidFill>
                <a:srgbClr val="000814"/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l">
              <a:lnSpc>
                <a:spcPct val="250000"/>
              </a:lnSpc>
            </a:pP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오다은</a:t>
            </a:r>
            <a:r>
              <a:rPr lang="en-US" altLang="ko-KR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sz="3500" dirty="0" err="1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블럭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파괴 시 격자로 쪼개져 </a:t>
            </a:r>
            <a:r>
              <a:rPr lang="en-US" altLang="ko-KR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1000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개의 작은 </a:t>
            </a:r>
            <a:r>
              <a:rPr lang="ko-KR" altLang="en-US" sz="3500" dirty="0" err="1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블럭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폭발 구현</a:t>
            </a:r>
            <a:endParaRPr lang="en-US" altLang="ko-KR" sz="3500" dirty="0">
              <a:solidFill>
                <a:srgbClr val="000814"/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l">
              <a:lnSpc>
                <a:spcPct val="250000"/>
              </a:lnSpc>
            </a:pPr>
            <a:r>
              <a:rPr lang="ko-KR" altLang="en-US" sz="3500" dirty="0" err="1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강은혁</a:t>
            </a:r>
            <a:r>
              <a:rPr lang="en-US" altLang="ko-KR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sz="3500" dirty="0" err="1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동접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500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명 수용 가능한 </a:t>
            </a:r>
            <a:r>
              <a:rPr lang="en-US" altLang="ko-KR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IOCP </a:t>
            </a:r>
            <a:r>
              <a:rPr lang="ko-KR" altLang="en-US" sz="3500" dirty="0">
                <a:solidFill>
                  <a:srgbClr val="000814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서버 구현</a:t>
            </a:r>
            <a:endParaRPr lang="en-US" altLang="ko-KR" sz="3500" dirty="0">
              <a:solidFill>
                <a:srgbClr val="000814"/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CB72D4E5-F3A8-A575-34AE-035A8DDF4D35}"/>
              </a:ext>
            </a:extLst>
          </p:cNvPr>
          <p:cNvSpPr/>
          <p:nvPr/>
        </p:nvSpPr>
        <p:spPr>
          <a:xfrm rot="10800000">
            <a:off x="15063179" y="757543"/>
            <a:ext cx="2323226" cy="2353175"/>
          </a:xfrm>
          <a:prstGeom prst="rtTriangle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A6555CD2-F077-51E7-FCB0-569B3738AE5A}"/>
              </a:ext>
            </a:extLst>
          </p:cNvPr>
          <p:cNvSpPr txBox="1"/>
          <p:nvPr/>
        </p:nvSpPr>
        <p:spPr>
          <a:xfrm>
            <a:off x="16154399" y="761859"/>
            <a:ext cx="12320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3000" dirty="0">
                <a:solidFill>
                  <a:srgbClr val="525C46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05</a:t>
            </a:r>
            <a:endParaRPr lang="en-US" sz="3000" dirty="0">
              <a:solidFill>
                <a:srgbClr val="525C46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01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321134FA-B7EB-BDAE-C90F-DF5F83B594AC}"/>
              </a:ext>
            </a:extLst>
          </p:cNvPr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  <a:solidFill>
            <a:srgbClr val="899878"/>
          </a:solidFill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1D4B8B35-A8BD-9AE2-CD5F-571D4A144816}"/>
                </a:ext>
              </a:extLst>
            </p:cNvPr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62C738B-AFC6-A94A-EEFE-739C691D7008}"/>
                </a:ext>
              </a:extLst>
            </p:cNvPr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57400" y="1249006"/>
            <a:ext cx="11201400" cy="13702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altLang="ko-KR" sz="6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04</a:t>
            </a:r>
            <a:r>
              <a:rPr lang="en-US" altLang="ko-KR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 </a:t>
            </a:r>
            <a:r>
              <a:rPr lang="ko-KR" altLang="en-US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그 외 역할 분담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ea typeface="TDTD엠플고딕"/>
              </a:rPr>
              <a:t>(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ea typeface="TDTD엠플고딕"/>
              </a:rPr>
              <a:t>현재까지 구현된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ea typeface="TDTD엠플고딕"/>
              </a:rPr>
              <a:t>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ea typeface="TDTD엠플고딕"/>
              </a:rPr>
              <a:t>구현 중인 내용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ea typeface="TDTD엠플고딕"/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  <a:ea typeface="TDTD엠플고딕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B671C7F-9F3B-BAB1-7643-EE7832EA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63655"/>
              </p:ext>
            </p:extLst>
          </p:nvPr>
        </p:nvGraphicFramePr>
        <p:xfrm>
          <a:off x="2692389" y="3936672"/>
          <a:ext cx="12903222" cy="4048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22">
                  <a:extLst>
                    <a:ext uri="{9D8B030D-6E8A-4147-A177-3AD203B41FA5}">
                      <a16:colId xmlns:a16="http://schemas.microsoft.com/office/drawing/2014/main" val="275714643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841655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3481232053"/>
                    </a:ext>
                  </a:extLst>
                </a:gridCol>
              </a:tblGrid>
              <a:tr h="13496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 err="1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김규희</a:t>
                      </a:r>
                      <a:endParaRPr lang="ko-KR" altLang="en-US" sz="3500" dirty="0"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UI, </a:t>
                      </a:r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인벤토리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993648"/>
                  </a:ext>
                </a:extLst>
              </a:tr>
              <a:tr h="13496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오다은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맵 구현</a:t>
                      </a:r>
                      <a:r>
                        <a:rPr lang="en-US" altLang="ko-KR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</a:t>
                      </a:r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블록 설치</a:t>
                      </a:r>
                      <a:r>
                        <a:rPr lang="en-US" altLang="ko-KR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/</a:t>
                      </a:r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파괴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678733"/>
                  </a:ext>
                </a:extLst>
              </a:tr>
              <a:tr h="1349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 err="1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강은혁</a:t>
                      </a:r>
                      <a:endParaRPr lang="ko-KR" altLang="en-US" sz="3500" dirty="0"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이동 동기화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485601"/>
                  </a:ext>
                </a:extLst>
              </a:tr>
            </a:tbl>
          </a:graphicData>
        </a:graphic>
      </p:graphicFrame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A579067-96CB-11BC-328F-8B548F0FD37D}"/>
              </a:ext>
            </a:extLst>
          </p:cNvPr>
          <p:cNvSpPr/>
          <p:nvPr/>
        </p:nvSpPr>
        <p:spPr>
          <a:xfrm rot="10800000">
            <a:off x="15063179" y="757543"/>
            <a:ext cx="2323226" cy="2353175"/>
          </a:xfrm>
          <a:prstGeom prst="rtTriangle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C21A933-07CE-9CBB-17B5-6001B334837A}"/>
              </a:ext>
            </a:extLst>
          </p:cNvPr>
          <p:cNvSpPr txBox="1"/>
          <p:nvPr/>
        </p:nvSpPr>
        <p:spPr>
          <a:xfrm>
            <a:off x="16154399" y="761859"/>
            <a:ext cx="12320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3000" dirty="0">
                <a:solidFill>
                  <a:srgbClr val="525C46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06</a:t>
            </a:r>
            <a:endParaRPr lang="en-US" sz="3000" dirty="0">
              <a:solidFill>
                <a:srgbClr val="525C46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53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>
            <a:extLst>
              <a:ext uri="{FF2B5EF4-FFF2-40B4-BE49-F238E27FC236}">
                <a16:creationId xmlns:a16="http://schemas.microsoft.com/office/drawing/2014/main" id="{AC3682E5-7651-23F2-1376-E99ABC919866}"/>
              </a:ext>
            </a:extLst>
          </p:cNvPr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  <a:solidFill>
            <a:srgbClr val="899878"/>
          </a:solidFill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0FDCD2A0-BA1E-E070-48BA-ECBAB27D0B2B}"/>
                </a:ext>
              </a:extLst>
            </p:cNvPr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2292F8D5-4361-60BF-AAEF-4416A2907DB8}"/>
                </a:ext>
              </a:extLst>
            </p:cNvPr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57400" y="1249006"/>
            <a:ext cx="11201400" cy="13702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altLang="ko-KR" sz="6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05</a:t>
            </a:r>
            <a:r>
              <a:rPr lang="en-US" altLang="ko-KR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 </a:t>
            </a:r>
            <a:r>
              <a:rPr lang="ko-KR" altLang="en-US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개발 내용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6A46F1F-DD55-6EF3-A6E0-03FE93FC3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38432"/>
              </p:ext>
            </p:extLst>
          </p:nvPr>
        </p:nvGraphicFramePr>
        <p:xfrm>
          <a:off x="2698744" y="3936672"/>
          <a:ext cx="12890511" cy="4048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1180">
                  <a:extLst>
                    <a:ext uri="{9D8B030D-6E8A-4147-A177-3AD203B41FA5}">
                      <a16:colId xmlns:a16="http://schemas.microsoft.com/office/drawing/2014/main" val="2757146438"/>
                    </a:ext>
                  </a:extLst>
                </a:gridCol>
                <a:gridCol w="9369331">
                  <a:extLst>
                    <a:ext uri="{9D8B030D-6E8A-4147-A177-3AD203B41FA5}">
                      <a16:colId xmlns:a16="http://schemas.microsoft.com/office/drawing/2014/main" val="3481232053"/>
                    </a:ext>
                  </a:extLst>
                </a:gridCol>
              </a:tblGrid>
              <a:tr h="2699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캐릭터 이동</a:t>
                      </a:r>
                      <a:r>
                        <a:rPr lang="en-US" altLang="ko-KR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/</a:t>
                      </a: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점프</a:t>
                      </a:r>
                      <a:r>
                        <a:rPr lang="en-US" altLang="ko-KR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</a:t>
                      </a: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맵</a:t>
                      </a:r>
                      <a:r>
                        <a:rPr lang="en-US" altLang="ko-KR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</a:t>
                      </a: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블록 설치</a:t>
                      </a:r>
                      <a:r>
                        <a:rPr lang="en-US" altLang="ko-KR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/</a:t>
                      </a: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파괴</a:t>
                      </a:r>
                      <a:r>
                        <a:rPr lang="en-US" altLang="ko-KR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HP UI, </a:t>
                      </a: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인벤토리</a:t>
                      </a:r>
                      <a:r>
                        <a:rPr lang="en-US" altLang="ko-KR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</a:t>
                      </a: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플레이어 </a:t>
                      </a:r>
                      <a:r>
                        <a:rPr lang="ko-KR" altLang="en-US" sz="3500" dirty="0" err="1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리스폰</a:t>
                      </a:r>
                      <a:endParaRPr lang="en-US" altLang="ko-KR" sz="3500" dirty="0">
                        <a:solidFill>
                          <a:srgbClr val="000814"/>
                        </a:solidFill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993648"/>
                  </a:ext>
                </a:extLst>
              </a:tr>
              <a:tr h="1349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3500" dirty="0" err="1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StandAlone</a:t>
                      </a:r>
                      <a:r>
                        <a:rPr lang="en-US" altLang="ko-KR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 </a:t>
                      </a: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모드에서 플레이어 이동 동기화</a:t>
                      </a:r>
                      <a:endParaRPr lang="en-US" altLang="ko-KR" sz="3500" dirty="0">
                        <a:solidFill>
                          <a:srgbClr val="000814"/>
                        </a:solidFill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485601"/>
                  </a:ext>
                </a:extLst>
              </a:tr>
            </a:tbl>
          </a:graphicData>
        </a:graphic>
      </p:graphicFrame>
      <p:pic>
        <p:nvPicPr>
          <p:cNvPr id="10" name="그림 9" descr="만화 영화, 스크린샷, 애니메이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F519509F-F2FE-31AC-ECD8-51586DE82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49" t="33853" r="28030" b="27247"/>
          <a:stretch/>
        </p:blipFill>
        <p:spPr>
          <a:xfrm>
            <a:off x="10399488" y="1269939"/>
            <a:ext cx="2333236" cy="2367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B65489-47EA-2EF2-218B-A863FC7A2E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5" t="19753" r="28090" b="2479"/>
          <a:stretch/>
        </p:blipFill>
        <p:spPr bwMode="auto">
          <a:xfrm>
            <a:off x="12739953" y="1269939"/>
            <a:ext cx="2323226" cy="23675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799E73CE-B6BF-D232-DA76-8DF4B3496214}"/>
              </a:ext>
            </a:extLst>
          </p:cNvPr>
          <p:cNvSpPr/>
          <p:nvPr/>
        </p:nvSpPr>
        <p:spPr>
          <a:xfrm rot="10800000">
            <a:off x="15063179" y="757543"/>
            <a:ext cx="2323226" cy="2353175"/>
          </a:xfrm>
          <a:prstGeom prst="rtTriangle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71347183-5B1D-C57F-E0C8-7C7C71DE7BA4}"/>
              </a:ext>
            </a:extLst>
          </p:cNvPr>
          <p:cNvSpPr txBox="1"/>
          <p:nvPr/>
        </p:nvSpPr>
        <p:spPr>
          <a:xfrm>
            <a:off x="16154399" y="761859"/>
            <a:ext cx="12320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3000" dirty="0">
                <a:solidFill>
                  <a:srgbClr val="525C46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6375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>
            <a:extLst>
              <a:ext uri="{FF2B5EF4-FFF2-40B4-BE49-F238E27FC236}">
                <a16:creationId xmlns:a16="http://schemas.microsoft.com/office/drawing/2014/main" id="{7BEA9B5E-B774-6866-A2BA-FCD211C86658}"/>
              </a:ext>
            </a:extLst>
          </p:cNvPr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  <a:solidFill>
            <a:srgbClr val="899878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5AF1FFF-21F2-08BB-C3B0-692B9BAF6640}"/>
                </a:ext>
              </a:extLst>
            </p:cNvPr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36A141AA-EEA3-5CD5-6379-3A6E55EAF1E6}"/>
                </a:ext>
              </a:extLst>
            </p:cNvPr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57400" y="1249006"/>
            <a:ext cx="11201400" cy="13702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altLang="ko-KR" sz="6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06</a:t>
            </a:r>
            <a:r>
              <a:rPr lang="en-US" altLang="ko-KR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 </a:t>
            </a:r>
            <a:r>
              <a:rPr lang="ko-KR" altLang="en-US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문제점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6A46F1F-DD55-6EF3-A6E0-03FE93FC3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93797"/>
              </p:ext>
            </p:extLst>
          </p:nvPr>
        </p:nvGraphicFramePr>
        <p:xfrm>
          <a:off x="2698744" y="3936672"/>
          <a:ext cx="12890511" cy="4026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1180">
                  <a:extLst>
                    <a:ext uri="{9D8B030D-6E8A-4147-A177-3AD203B41FA5}">
                      <a16:colId xmlns:a16="http://schemas.microsoft.com/office/drawing/2014/main" val="2757146438"/>
                    </a:ext>
                  </a:extLst>
                </a:gridCol>
                <a:gridCol w="9369331">
                  <a:extLst>
                    <a:ext uri="{9D8B030D-6E8A-4147-A177-3AD203B41FA5}">
                      <a16:colId xmlns:a16="http://schemas.microsoft.com/office/drawing/2014/main" val="3481232053"/>
                    </a:ext>
                  </a:extLst>
                </a:gridCol>
              </a:tblGrid>
              <a:tr h="2013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블록 </a:t>
                      </a:r>
                      <a:r>
                        <a:rPr lang="ko-KR" altLang="en-US" sz="3500" dirty="0" err="1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위치값</a:t>
                      </a: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 오류</a:t>
                      </a:r>
                      <a:r>
                        <a:rPr lang="en-US" altLang="ko-KR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Z Fighting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993648"/>
                  </a:ext>
                </a:extLst>
              </a:tr>
              <a:tr h="2013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500" dirty="0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다른 클라이언트가 점프할 때 </a:t>
                      </a:r>
                      <a:r>
                        <a:rPr lang="ko-KR" altLang="en-US" sz="3500" dirty="0" err="1">
                          <a:solidFill>
                            <a:srgbClr val="000814"/>
                          </a:solidFill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버벅임</a:t>
                      </a:r>
                      <a:endParaRPr lang="en-US" altLang="ko-KR" sz="3500" dirty="0">
                        <a:solidFill>
                          <a:srgbClr val="000814"/>
                        </a:solidFill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485601"/>
                  </a:ext>
                </a:extLst>
              </a:tr>
            </a:tbl>
          </a:graphicData>
        </a:graphic>
      </p:graphicFrame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90998EAA-51E0-02AF-3B68-8F4AAD8122BD}"/>
              </a:ext>
            </a:extLst>
          </p:cNvPr>
          <p:cNvSpPr/>
          <p:nvPr/>
        </p:nvSpPr>
        <p:spPr>
          <a:xfrm rot="10800000">
            <a:off x="15063179" y="757543"/>
            <a:ext cx="2323226" cy="2353175"/>
          </a:xfrm>
          <a:prstGeom prst="rtTriangle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DE350EAF-A78A-922C-A4B4-23B27E6F7724}"/>
              </a:ext>
            </a:extLst>
          </p:cNvPr>
          <p:cNvSpPr txBox="1"/>
          <p:nvPr/>
        </p:nvSpPr>
        <p:spPr>
          <a:xfrm>
            <a:off x="16154399" y="761859"/>
            <a:ext cx="12320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3000" dirty="0">
                <a:solidFill>
                  <a:srgbClr val="525C46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08</a:t>
            </a:r>
            <a:endParaRPr lang="en-US" sz="3000" dirty="0">
              <a:solidFill>
                <a:srgbClr val="525C46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12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>
            <a:extLst>
              <a:ext uri="{FF2B5EF4-FFF2-40B4-BE49-F238E27FC236}">
                <a16:creationId xmlns:a16="http://schemas.microsoft.com/office/drawing/2014/main" id="{D7F50EAE-9DE8-D1A2-3C59-97C458AB4AD1}"/>
              </a:ext>
            </a:extLst>
          </p:cNvPr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  <a:solidFill>
            <a:srgbClr val="899878"/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9B3DDCA2-79AE-2DB0-E6C6-6EBEE5AD30FC}"/>
                </a:ext>
              </a:extLst>
            </p:cNvPr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EDFD6B5-E005-BEDA-BDD7-203F194CAC46}"/>
                </a:ext>
              </a:extLst>
            </p:cNvPr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57400" y="1249006"/>
            <a:ext cx="11201400" cy="13702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altLang="ko-KR" sz="6500" b="1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07</a:t>
            </a:r>
            <a:r>
              <a:rPr lang="en-US" altLang="ko-KR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 </a:t>
            </a:r>
            <a:r>
              <a:rPr lang="ko-KR" altLang="en-US" sz="6500" dirty="0">
                <a:solidFill>
                  <a:schemeClr val="tx1">
                    <a:lumMod val="85000"/>
                    <a:lumOff val="15000"/>
                  </a:schemeClr>
                </a:solidFill>
                <a:ea typeface="TDTD엠플고딕"/>
              </a:rPr>
              <a:t>향후 개발 일정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a typeface="TDTD엠플고딕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17A9FA7-ED7B-EC31-33FF-0D770496F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25292"/>
              </p:ext>
            </p:extLst>
          </p:nvPr>
        </p:nvGraphicFramePr>
        <p:xfrm>
          <a:off x="2552669" y="3695700"/>
          <a:ext cx="13131821" cy="4569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31">
                  <a:extLst>
                    <a:ext uri="{9D8B030D-6E8A-4147-A177-3AD203B41FA5}">
                      <a16:colId xmlns:a16="http://schemas.microsoft.com/office/drawing/2014/main" val="3386601458"/>
                    </a:ext>
                  </a:extLst>
                </a:gridCol>
                <a:gridCol w="5670545">
                  <a:extLst>
                    <a:ext uri="{9D8B030D-6E8A-4147-A177-3AD203B41FA5}">
                      <a16:colId xmlns:a16="http://schemas.microsoft.com/office/drawing/2014/main" val="1242088125"/>
                    </a:ext>
                  </a:extLst>
                </a:gridCol>
                <a:gridCol w="5670545">
                  <a:extLst>
                    <a:ext uri="{9D8B030D-6E8A-4147-A177-3AD203B41FA5}">
                      <a16:colId xmlns:a16="http://schemas.microsoft.com/office/drawing/2014/main" val="4291249785"/>
                    </a:ext>
                  </a:extLst>
                </a:gridCol>
              </a:tblGrid>
              <a:tr h="1142388">
                <a:tc>
                  <a:txBody>
                    <a:bodyPr/>
                    <a:lstStyle/>
                    <a:p>
                      <a:pPr algn="ctr" latinLnBrk="1"/>
                      <a:endParaRPr lang="ko-KR" altLang="en-US" sz="3500" dirty="0"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972828"/>
                  </a:ext>
                </a:extLst>
              </a:tr>
              <a:tr h="1142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5</a:t>
                      </a:r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인벤토리 완성</a:t>
                      </a:r>
                      <a: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</a:t>
                      </a:r>
                      <a:r>
                        <a:rPr lang="ko-KR" altLang="en-US" sz="2500" dirty="0" err="1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인게임</a:t>
                      </a:r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 구현</a:t>
                      </a:r>
                      <a: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</a:t>
                      </a:r>
                      <a:b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</a:br>
                      <a:r>
                        <a:rPr lang="ko-KR" altLang="en-US" sz="2500" dirty="0" err="1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에셋</a:t>
                      </a:r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 완성</a:t>
                      </a:r>
                      <a: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</a:t>
                      </a:r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애니메이션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이동 동기화 문제 수정</a:t>
                      </a:r>
                      <a: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</a:t>
                      </a:r>
                      <a:b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</a:br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맵 및 블록 설치 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199182"/>
                  </a:ext>
                </a:extLst>
              </a:tr>
              <a:tr h="1142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6</a:t>
                      </a:r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상점</a:t>
                      </a:r>
                      <a: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</a:t>
                      </a:r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아이템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충돌 처리</a:t>
                      </a:r>
                      <a: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</a:t>
                      </a:r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포탈</a:t>
                      </a:r>
                      <a: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</a:t>
                      </a:r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인벤토리</a:t>
                      </a:r>
                      <a: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, </a:t>
                      </a:r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상점의</a:t>
                      </a:r>
                      <a:b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</a:br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서버 연동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475003"/>
                  </a:ext>
                </a:extLst>
              </a:tr>
              <a:tr h="1142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7</a:t>
                      </a:r>
                      <a:r>
                        <a:rPr lang="ko-KR" altLang="en-US" sz="3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UI, </a:t>
                      </a:r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마무리 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게임 전체 진행 서버로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181546"/>
                  </a:ext>
                </a:extLst>
              </a:tr>
            </a:tbl>
          </a:graphicData>
        </a:graphic>
      </p:graphicFrame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10DB7AF8-1DEF-75AA-F728-4C4DF3870BFD}"/>
              </a:ext>
            </a:extLst>
          </p:cNvPr>
          <p:cNvSpPr/>
          <p:nvPr/>
        </p:nvSpPr>
        <p:spPr>
          <a:xfrm rot="10800000">
            <a:off x="15063179" y="757543"/>
            <a:ext cx="2323226" cy="2353175"/>
          </a:xfrm>
          <a:prstGeom prst="rtTriangle">
            <a:avLst/>
          </a:prstGeom>
          <a:solidFill>
            <a:srgbClr val="F7F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37F316B-5B03-4704-F454-4C1179C5D9F1}"/>
              </a:ext>
            </a:extLst>
          </p:cNvPr>
          <p:cNvSpPr txBox="1"/>
          <p:nvPr/>
        </p:nvSpPr>
        <p:spPr>
          <a:xfrm>
            <a:off x="16154399" y="761859"/>
            <a:ext cx="12320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3000" dirty="0">
                <a:solidFill>
                  <a:srgbClr val="525C46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09</a:t>
            </a:r>
            <a:endParaRPr lang="en-US" sz="3000" dirty="0">
              <a:solidFill>
                <a:srgbClr val="525C46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21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306</Words>
  <Application>Microsoft Office PowerPoint</Application>
  <PresentationFormat>사용자 지정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 네오 OTF Heavy</vt:lpstr>
      <vt:lpstr>나눔스퀘어 네오 OTF Regular</vt:lpstr>
      <vt:lpstr>TDTD엠플고딕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초록색 회색 심플한 마케팅 프로젝트 프레젠테이션</dc:title>
  <cp:lastModifiedBy>오다은(2020180025)</cp:lastModifiedBy>
  <cp:revision>9</cp:revision>
  <dcterms:created xsi:type="dcterms:W3CDTF">2006-08-16T00:00:00Z</dcterms:created>
  <dcterms:modified xsi:type="dcterms:W3CDTF">2024-05-07T14:24:31Z</dcterms:modified>
  <dc:identifier>DAGEcVaOMKE</dc:identifier>
</cp:coreProperties>
</file>