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82" r:id="rId4"/>
    <p:sldId id="264" r:id="rId5"/>
    <p:sldId id="268" r:id="rId6"/>
    <p:sldId id="269" r:id="rId7"/>
    <p:sldId id="265" r:id="rId8"/>
    <p:sldId id="272" r:id="rId9"/>
    <p:sldId id="281" r:id="rId10"/>
    <p:sldId id="274" r:id="rId11"/>
    <p:sldId id="275" r:id="rId12"/>
    <p:sldId id="276" r:id="rId13"/>
    <p:sldId id="277" r:id="rId14"/>
    <p:sldId id="280" r:id="rId15"/>
    <p:sldId id="279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5E9"/>
    <a:srgbClr val="127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2" autoAdjust="0"/>
    <p:restoredTop sz="92724" autoAdjust="0"/>
  </p:normalViewPr>
  <p:slideViewPr>
    <p:cSldViewPr snapToGrid="0">
      <p:cViewPr>
        <p:scale>
          <a:sx n="110" d="100"/>
          <a:sy n="110" d="100"/>
        </p:scale>
        <p:origin x="7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11F13-E045-4D7E-9132-D14A89CF5F3A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3CB7B-759A-4061-9519-8AD4CA8C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66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2T12:03:0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24575,'0'90'0,"23"696"0,-8-350 0,-14-411 18,2 0-1,9 46 1,-1-16-1436,-6-24-5408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A7715-D8DE-45F8-B5B8-22E2C1B676C4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82DFF-34FD-43E4-BEBA-DD6C24A0E8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94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82DFF-34FD-43E4-BEBA-DD6C24A0E8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52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82DFF-34FD-43E4-BEBA-DD6C24A0E8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6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82DFF-34FD-43E4-BEBA-DD6C24A0E8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3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82DFF-34FD-43E4-BEBA-DD6C24A0E8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38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82DFF-34FD-43E4-BEBA-DD6C24A0E8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2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 실험에서는 </a:t>
            </a:r>
            <a:r>
              <a:rPr lang="en-US" altLang="ko-KR" dirty="0"/>
              <a:t>align</a:t>
            </a:r>
            <a:r>
              <a:rPr lang="ko-KR" altLang="en-US" dirty="0"/>
              <a:t>의 차이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633 He-Ne laser</a:t>
            </a:r>
            <a:r>
              <a:rPr lang="ko-KR" altLang="en-US" dirty="0"/>
              <a:t>가 </a:t>
            </a:r>
            <a:r>
              <a:rPr lang="ko-KR" altLang="en-US" dirty="0" err="1"/>
              <a:t>가우시안</a:t>
            </a:r>
            <a:r>
              <a:rPr lang="ko-KR" altLang="en-US" dirty="0"/>
              <a:t> 빔의 형태인데</a:t>
            </a:r>
            <a:r>
              <a:rPr lang="en-US" altLang="ko-KR" dirty="0"/>
              <a:t>, </a:t>
            </a:r>
            <a:r>
              <a:rPr lang="ko-KR" altLang="en-US" dirty="0"/>
              <a:t>얘가 완벽히 </a:t>
            </a:r>
            <a:r>
              <a:rPr lang="en-US" altLang="ko-KR" dirty="0"/>
              <a:t>align</a:t>
            </a:r>
            <a:r>
              <a:rPr lang="ko-KR" altLang="en-US" dirty="0"/>
              <a:t>이 되면 동심원 모양의 간섭무늬가 나타남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</a:t>
            </a:r>
            <a:r>
              <a:rPr lang="en-US" altLang="ko-KR" dirty="0"/>
              <a:t>align</a:t>
            </a:r>
            <a:r>
              <a:rPr lang="ko-KR" altLang="en-US" dirty="0"/>
              <a:t>이 틀어지면 간섭 무늬가 줄무늬가 되고</a:t>
            </a:r>
            <a:r>
              <a:rPr lang="en-US" altLang="ko-KR" dirty="0"/>
              <a:t>, </a:t>
            </a:r>
            <a:r>
              <a:rPr lang="ko-KR" altLang="en-US" dirty="0"/>
              <a:t>더 많이 틀어질 수록 얇은 간섭무늬가 나타남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</a:t>
            </a:r>
            <a:r>
              <a:rPr lang="en-US" altLang="ko-KR" dirty="0"/>
              <a:t>, </a:t>
            </a:r>
            <a:r>
              <a:rPr lang="ko-KR" altLang="en-US" dirty="0"/>
              <a:t>빔의 종류가 달라지면 간섭 무늬의 모양이 달라질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82DFF-34FD-43E4-BEBA-DD6C24A0E8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0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1306-5B34-4F52-89C1-687083A107E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4BE9-6BB5-4589-A176-2C8B9E5014F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4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8640-1407-4BF6-A54C-75CA7CC607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46"/>
            <a:ext cx="10515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0719" y="4936112"/>
            <a:ext cx="2743200" cy="365125"/>
          </a:xfrm>
        </p:spPr>
        <p:txBody>
          <a:bodyPr/>
          <a:lstStyle/>
          <a:p>
            <a:fld id="{4DA3E5E0-0FE0-45D4-B616-3B2E4C33DC8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9119" y="3990215"/>
            <a:ext cx="4114800" cy="365125"/>
          </a:xfr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63B6AC-2EBA-C93F-12B7-A364BEBDC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128" y="6356350"/>
            <a:ext cx="1587768" cy="3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6A7FB-DC6C-4878-9B00-16610C708A3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95445" y="4513263"/>
            <a:ext cx="4114800" cy="365125"/>
          </a:xfr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6EFC-A124-4213-969A-80850DF51DD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7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0586-7781-46A3-9054-FB06863874C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CBC6-9864-4A1C-A7B3-CC77255797B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70D9-D80C-4705-97F4-662E6384E9F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9A99F-24DA-4357-A87B-B439C872B8F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9CCB-8FA1-4259-AD90-806F7547A8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7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A5D5E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1FA69-18F2-4A29-8083-3DAEF1D53F1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89A82CC-9EA1-F759-4C1D-CD7FC17B270A}"/>
              </a:ext>
            </a:extLst>
          </p:cNvPr>
          <p:cNvGrpSpPr/>
          <p:nvPr/>
        </p:nvGrpSpPr>
        <p:grpSpPr>
          <a:xfrm>
            <a:off x="3392068" y="1868145"/>
            <a:ext cx="5407864" cy="2181890"/>
            <a:chOff x="2593136" y="1964398"/>
            <a:chExt cx="5407864" cy="218189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A2EE8AE-E1FE-40CD-A8E5-4527AAE6F6AD}"/>
                </a:ext>
              </a:extLst>
            </p:cNvPr>
            <p:cNvSpPr/>
            <p:nvPr/>
          </p:nvSpPr>
          <p:spPr>
            <a:xfrm>
              <a:off x="2764664" y="1966455"/>
              <a:ext cx="4102128" cy="575592"/>
            </a:xfrm>
            <a:prstGeom prst="roundRect">
              <a:avLst>
                <a:gd name="adj" fmla="val 24359"/>
              </a:avLst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</a:rPr>
                <a:t>레이저 및 광통신 실험</a:t>
              </a:r>
              <a:endParaRPr lang="en-US" altLang="ko-KR" sz="1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688544-4EB1-4D4D-B7A0-B620025C58AD}"/>
                </a:ext>
              </a:extLst>
            </p:cNvPr>
            <p:cNvSpPr txBox="1"/>
            <p:nvPr/>
          </p:nvSpPr>
          <p:spPr>
            <a:xfrm>
              <a:off x="2690746" y="2544927"/>
              <a:ext cx="5149013" cy="1601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4000" b="1" kern="0" dirty="0">
                  <a:solidFill>
                    <a:srgbClr val="127CEA"/>
                  </a:solidFill>
                </a:rPr>
                <a:t>Mach-</a:t>
              </a:r>
              <a:r>
                <a:rPr lang="en-US" altLang="ko-KR" sz="4000" b="1" kern="0" dirty="0" err="1">
                  <a:solidFill>
                    <a:srgbClr val="127CEA"/>
                  </a:solidFill>
                </a:rPr>
                <a:t>Zehnder</a:t>
              </a:r>
              <a:r>
                <a:rPr lang="en-US" altLang="ko-KR" sz="4000" b="1" kern="0" dirty="0">
                  <a:solidFill>
                    <a:srgbClr val="127CEA"/>
                  </a:solidFill>
                </a:rPr>
                <a:t> </a:t>
              </a:r>
              <a:r>
                <a:rPr lang="en-US" altLang="ko-KR" sz="4000" b="1" kern="0" dirty="0" err="1">
                  <a:solidFill>
                    <a:srgbClr val="127CEA"/>
                  </a:solidFill>
                </a:rPr>
                <a:t>Interferormeter</a:t>
              </a:r>
              <a:endParaRPr lang="en-US" altLang="ko-KR" sz="4000" b="1" kern="0" dirty="0">
                <a:solidFill>
                  <a:srgbClr val="127CEA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>
              <a:off x="7033846" y="2252196"/>
              <a:ext cx="967154" cy="1733754"/>
              <a:chOff x="3997004" y="2399826"/>
              <a:chExt cx="1193864" cy="1135031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4" cy="1135031"/>
                <a:chOff x="10662775" y="145846"/>
                <a:chExt cx="1317731" cy="1252793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>
                  <a:off x="10662775" y="145846"/>
                  <a:ext cx="1098044" cy="0"/>
                </a:xfrm>
                <a:prstGeom prst="line">
                  <a:avLst/>
                </a:prstGeom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11980506" y="365527"/>
                  <a:ext cx="0" cy="1033112"/>
                </a:xfrm>
                <a:prstGeom prst="line">
                  <a:avLst/>
                </a:prstGeom>
                <a:ln w="2540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A7E237E-4696-4C70-A80C-0C43821DEE1C}"/>
                </a:ext>
              </a:extLst>
            </p:cNvPr>
            <p:cNvGrpSpPr/>
            <p:nvPr/>
          </p:nvGrpSpPr>
          <p:grpSpPr>
            <a:xfrm>
              <a:off x="2593136" y="1964398"/>
              <a:ext cx="504769" cy="575594"/>
              <a:chOff x="1149672" y="1865890"/>
              <a:chExt cx="514036" cy="514036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2C175A2-B3E9-4998-B0F2-D31C2C680A0A}"/>
                  </a:ext>
                </a:extLst>
              </p:cNvPr>
              <p:cNvSpPr/>
              <p:nvPr/>
            </p:nvSpPr>
            <p:spPr>
              <a:xfrm>
                <a:off x="1149672" y="1865890"/>
                <a:ext cx="514036" cy="514036"/>
              </a:xfrm>
              <a:prstGeom prst="ellipse">
                <a:avLst/>
              </a:prstGeom>
              <a:solidFill>
                <a:srgbClr val="A5D5E9"/>
              </a:solidFill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7DA1F5BB-A338-41AF-8B2A-3302B9B99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49075" y="1966217"/>
                <a:ext cx="313381" cy="313381"/>
              </a:xfrm>
              <a:prstGeom prst="rect">
                <a:avLst/>
              </a:prstGeom>
            </p:spPr>
          </p:pic>
        </p:grpSp>
      </p:grpSp>
      <p:sp>
        <p:nvSpPr>
          <p:cNvPr id="3" name="TextBox 2"/>
          <p:cNvSpPr txBox="1"/>
          <p:nvPr/>
        </p:nvSpPr>
        <p:spPr>
          <a:xfrm>
            <a:off x="6720518" y="4139093"/>
            <a:ext cx="351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2018047083 </a:t>
            </a:r>
            <a:r>
              <a:rPr lang="ko-KR" altLang="en-US" dirty="0"/>
              <a:t>김정훈</a:t>
            </a:r>
            <a:endParaRPr lang="en-US" altLang="ko-KR" dirty="0"/>
          </a:p>
          <a:p>
            <a:r>
              <a:rPr lang="en-US" altLang="ko-KR" dirty="0"/>
              <a:t>2018047101 </a:t>
            </a:r>
            <a:r>
              <a:rPr lang="ko-KR" altLang="en-US" dirty="0" err="1"/>
              <a:t>김태인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99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59" y="196869"/>
            <a:ext cx="4069163" cy="541685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실험 결과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31236" y="196869"/>
            <a:ext cx="540095" cy="541685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BE4FF2-7886-4404-891D-E19FD3B0F9A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A20C83E-2C1D-470B-BBFD-982D34C25F1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BAF43AD-CF89-4E5E-9A87-D8E7E0902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4D657C2-A15D-4F88-A5A0-409D6AF4212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993B54E-6CBD-4E86-92A0-1799E06D8C7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44163C2-A44A-4869-BF55-45FEA2A8CB2C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8641ADB-6C07-46BC-9859-463036BDB8C7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9B34A2A-63D1-482E-8A55-7AC3EE7A574F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90533F5-808F-4443-88FE-F6BA581DE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1882A2-C80B-47E1-A866-1C49DDE7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5CCFAE2B-1282-44B1-8AAB-32DA2A83A3A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16170EB-38C1-4A2D-B3AB-D3C1812CF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21693" y="1817470"/>
                <a:ext cx="329495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공기의 굴절률 </a:t>
                </a:r>
                <a:r>
                  <a:rPr lang="en-US" altLang="ko-KR" b="1" dirty="0"/>
                  <a:t>(</a:t>
                </a:r>
                <a:r>
                  <a:rPr lang="ko-KR" altLang="en-US" b="1" dirty="0" err="1"/>
                  <a:t>이론값</a:t>
                </a:r>
                <a:r>
                  <a:rPr lang="en-US" altLang="ko-KR" b="1" dirty="0"/>
                  <a:t>)</a:t>
                </a:r>
              </a:p>
              <a:p>
                <a:endParaRPr lang="en-US" altLang="ko-KR" b="1" dirty="0"/>
              </a:p>
              <a:p>
                <a:r>
                  <a:rPr lang="en-US" altLang="ko-KR" b="1" dirty="0"/>
                  <a:t>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𝒂𝒊𝒓</m:t>
                        </m:r>
                      </m:sub>
                    </m:sSub>
                  </m:oMath>
                </a14:m>
                <a:r>
                  <a:rPr lang="en-US" altLang="ko-KR" sz="2400" b="1" dirty="0"/>
                  <a:t> </a:t>
                </a:r>
                <a:r>
                  <a:rPr lang="en-US" altLang="ko-KR" b="1" dirty="0"/>
                  <a:t>= 1.000293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93" y="1817470"/>
                <a:ext cx="3294957" cy="1015663"/>
              </a:xfrm>
              <a:prstGeom prst="rect">
                <a:avLst/>
              </a:prstGeom>
              <a:blipFill>
                <a:blip r:embed="rId2"/>
                <a:stretch>
                  <a:fillRect l="-1479" t="-2994" b="-6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321693" y="3454555"/>
            <a:ext cx="3561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실험에서 얻은 공기의 굴절률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⇒ n(p) = 1.000190~1.000207</a:t>
            </a:r>
            <a:endParaRPr lang="ko-KR" altLang="en-US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54314"/>
              </p:ext>
            </p:extLst>
          </p:nvPr>
        </p:nvGraphicFramePr>
        <p:xfrm>
          <a:off x="690342" y="1178546"/>
          <a:ext cx="7196355" cy="4604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821">
                  <a:extLst>
                    <a:ext uri="{9D8B030D-6E8A-4147-A177-3AD203B41FA5}">
                      <a16:colId xmlns:a16="http://schemas.microsoft.com/office/drawing/2014/main" val="3436386374"/>
                    </a:ext>
                  </a:extLst>
                </a:gridCol>
                <a:gridCol w="1096320">
                  <a:extLst>
                    <a:ext uri="{9D8B030D-6E8A-4147-A177-3AD203B41FA5}">
                      <a16:colId xmlns:a16="http://schemas.microsoft.com/office/drawing/2014/main" val="1841192228"/>
                    </a:ext>
                  </a:extLst>
                </a:gridCol>
                <a:gridCol w="997932">
                  <a:extLst>
                    <a:ext uri="{9D8B030D-6E8A-4147-A177-3AD203B41FA5}">
                      <a16:colId xmlns:a16="http://schemas.microsoft.com/office/drawing/2014/main" val="1474428471"/>
                    </a:ext>
                  </a:extLst>
                </a:gridCol>
                <a:gridCol w="1026043">
                  <a:extLst>
                    <a:ext uri="{9D8B030D-6E8A-4147-A177-3AD203B41FA5}">
                      <a16:colId xmlns:a16="http://schemas.microsoft.com/office/drawing/2014/main" val="2624265580"/>
                    </a:ext>
                  </a:extLst>
                </a:gridCol>
                <a:gridCol w="1082264">
                  <a:extLst>
                    <a:ext uri="{9D8B030D-6E8A-4147-A177-3AD203B41FA5}">
                      <a16:colId xmlns:a16="http://schemas.microsoft.com/office/drawing/2014/main" val="4079790695"/>
                    </a:ext>
                  </a:extLst>
                </a:gridCol>
                <a:gridCol w="1026043">
                  <a:extLst>
                    <a:ext uri="{9D8B030D-6E8A-4147-A177-3AD203B41FA5}">
                      <a16:colId xmlns:a16="http://schemas.microsoft.com/office/drawing/2014/main" val="2994641199"/>
                    </a:ext>
                  </a:extLst>
                </a:gridCol>
                <a:gridCol w="997932">
                  <a:extLst>
                    <a:ext uri="{9D8B030D-6E8A-4147-A177-3AD203B41FA5}">
                      <a16:colId xmlns:a16="http://schemas.microsoft.com/office/drawing/2014/main" val="4177409605"/>
                    </a:ext>
                  </a:extLst>
                </a:gridCol>
              </a:tblGrid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△P [</a:t>
                      </a:r>
                      <a:r>
                        <a:rPr lang="en-US" sz="1100" b="1" u="none" strike="noStrike" dirty="0" err="1">
                          <a:effectLst/>
                        </a:rPr>
                        <a:t>cmHg</a:t>
                      </a:r>
                      <a:r>
                        <a:rPr lang="en-US" sz="1100" b="1" u="none" strike="noStrike" dirty="0">
                          <a:effectLst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기존 실험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추가 </a:t>
                      </a:r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r>
                        <a:rPr lang="ko-KR" altLang="en-US" sz="1100" b="1" u="none" strike="noStrike">
                          <a:effectLst/>
                        </a:rPr>
                        <a:t>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추가 </a:t>
                      </a:r>
                      <a:r>
                        <a:rPr lang="en-US" altLang="ko-KR" sz="1100" b="1" u="none" strike="noStrike">
                          <a:effectLst/>
                        </a:rPr>
                        <a:t>2</a:t>
                      </a:r>
                      <a:r>
                        <a:rPr lang="ko-KR" altLang="en-US" sz="1100" b="1" u="none" strike="noStrike">
                          <a:effectLst/>
                        </a:rPr>
                        <a:t>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추가 </a:t>
                      </a:r>
                      <a:r>
                        <a:rPr lang="en-US" altLang="ko-KR" sz="1100" b="1" u="none" strike="noStrike">
                          <a:effectLst/>
                        </a:rPr>
                        <a:t>3</a:t>
                      </a:r>
                      <a:r>
                        <a:rPr lang="ko-KR" altLang="en-US" sz="1100" b="1" u="none" strike="noStrike">
                          <a:effectLst/>
                        </a:rPr>
                        <a:t>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추가 </a:t>
                      </a:r>
                      <a:r>
                        <a:rPr lang="en-US" altLang="ko-KR" sz="1100" b="1" u="none" strike="noStrike">
                          <a:effectLst/>
                        </a:rPr>
                        <a:t>4</a:t>
                      </a:r>
                      <a:r>
                        <a:rPr lang="ko-KR" altLang="en-US" sz="1100" b="1" u="none" strike="noStrike">
                          <a:effectLst/>
                        </a:rPr>
                        <a:t>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추가 </a:t>
                      </a:r>
                      <a:r>
                        <a:rPr lang="en-US" altLang="ko-KR" sz="1100" b="1" u="none" strike="noStrike">
                          <a:effectLst/>
                        </a:rPr>
                        <a:t>5</a:t>
                      </a:r>
                      <a:r>
                        <a:rPr lang="ko-KR" altLang="en-US" sz="1100" b="1" u="none" strike="noStrike">
                          <a:effectLst/>
                        </a:rPr>
                        <a:t>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26202219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1.000279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1.000248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1.000310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1.000233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1.000310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1.000202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9103265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〃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1.000155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1.000155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1.000186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1.000264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1.000202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1.000186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6414049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〃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1.000186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1.000202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1.000186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1.000202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1.000171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1.000295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4870032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〃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1.000155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1.000310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1.000217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1.000202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1.000310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1.000233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5883901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〃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1.000171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1.000155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1.000171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1.000155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1.000155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1.000171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855617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〃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1.000233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1.000264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1.000233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1.000217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1.000186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1.000248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52891063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〃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1.000186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1.000341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1.000217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1.000264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1.000171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1.000202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2885735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〃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1.000202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1.000155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1.000279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1.000155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1.000248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1.000233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6258190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〃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1.000171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1.000264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1.000155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1.000155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1.000217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1.000217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670362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〃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1.000233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1.000217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1.000202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1.000202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1.000202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1.000186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6368077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〃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1.000186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1.000186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1.000279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1.000202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1.000155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1.000217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0486777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〃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1.000233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1.000171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1.000248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1.000264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1.000124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1.000186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0297905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〃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1.000233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1.000109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1.000171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1.000155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1.000233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1.000109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8879394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〃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1.000031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1.000093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1.000047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1.000093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1.000155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1.000078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31886276"/>
                  </a:ext>
                </a:extLst>
              </a:tr>
              <a:tr h="287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 (70)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1.000190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1.000205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1.000207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1.000197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1.000203 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1.000197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186788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839BAC-D001-FC4D-F90F-2E6A3C4EA954}"/>
              </a:ext>
            </a:extLst>
          </p:cNvPr>
          <p:cNvSpPr/>
          <p:nvPr/>
        </p:nvSpPr>
        <p:spPr>
          <a:xfrm>
            <a:off x="1675032" y="5527136"/>
            <a:ext cx="6192001" cy="25400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0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4103460" cy="55926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결과 분석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09156" y="196869"/>
            <a:ext cx="562175" cy="55926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BE4FF2-7886-4404-891D-E19FD3B0F9A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A20C83E-2C1D-470B-BBFD-982D34C25F1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BAF43AD-CF89-4E5E-9A87-D8E7E0902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4D657C2-A15D-4F88-A5A0-409D6AF4212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993B54E-6CBD-4E86-92A0-1799E06D8C7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44163C2-A44A-4869-BF55-45FEA2A8CB2C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8641ADB-6C07-46BC-9859-463036BDB8C7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9B34A2A-63D1-482E-8A55-7AC3EE7A574F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90533F5-808F-4443-88FE-F6BA581DE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1882A2-C80B-47E1-A866-1C49DDE7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5CCFAE2B-1282-44B1-8AAB-32DA2A83A3A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16170EB-38C1-4A2D-B3AB-D3C1812CF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753" y="1194081"/>
            <a:ext cx="4103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간섭무늬가 달라지는 이유</a:t>
            </a:r>
            <a:endParaRPr lang="en-US" altLang="ko-KR" sz="2200" b="1" dirty="0"/>
          </a:p>
          <a:p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F2066A-5AD0-26E2-9548-EECE41A93199}"/>
              </a:ext>
            </a:extLst>
          </p:cNvPr>
          <p:cNvGrpSpPr/>
          <p:nvPr/>
        </p:nvGrpSpPr>
        <p:grpSpPr>
          <a:xfrm>
            <a:off x="1224484" y="1975117"/>
            <a:ext cx="10074526" cy="3368163"/>
            <a:chOff x="1028650" y="2081306"/>
            <a:chExt cx="10074526" cy="3368163"/>
          </a:xfrm>
        </p:grpSpPr>
        <p:pic>
          <p:nvPicPr>
            <p:cNvPr id="8" name="그림 7"/>
            <p:cNvPicPr>
              <a:picLocks/>
            </p:cNvPicPr>
            <p:nvPr/>
          </p:nvPicPr>
          <p:blipFill rotWithShape="1">
            <a:blip r:embed="rId3"/>
            <a:srcRect l="24324" t="16541" r="9371" b="20659"/>
            <a:stretch/>
          </p:blipFill>
          <p:spPr>
            <a:xfrm>
              <a:off x="1028650" y="2093457"/>
              <a:ext cx="3366000" cy="3341698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3" t="42257" r="24668" b="26025"/>
            <a:stretch/>
          </p:blipFill>
          <p:spPr>
            <a:xfrm>
              <a:off x="7737176" y="2083469"/>
              <a:ext cx="3366000" cy="336600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17" t="18484" r="19392" b="16061"/>
            <a:stretch/>
          </p:blipFill>
          <p:spPr>
            <a:xfrm rot="5400000">
              <a:off x="4371178" y="2081304"/>
              <a:ext cx="3366000" cy="336600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2071728" y="5367809"/>
            <a:ext cx="178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하이딩거</a:t>
            </a:r>
            <a:r>
              <a:rPr lang="ko-KR" altLang="en-US" b="1" dirty="0"/>
              <a:t> 무늬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동심원 모양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63755" y="5367809"/>
            <a:ext cx="19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두꺼운 간섭무늬</a:t>
            </a:r>
            <a:r>
              <a:rPr lang="ko-KR" altLang="en-US" sz="1400" b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67150" y="5413679"/>
            <a:ext cx="17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얇은 간섭무늬</a:t>
            </a:r>
          </a:p>
        </p:txBody>
      </p:sp>
    </p:spTree>
    <p:extLst>
      <p:ext uri="{BB962C8B-B14F-4D97-AF65-F5344CB8AC3E}">
        <p14:creationId xmlns:p14="http://schemas.microsoft.com/office/powerpoint/2010/main" val="225090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4103460" cy="55926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결과 분석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09156" y="196869"/>
            <a:ext cx="562175" cy="55926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04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BE4FF2-7886-4404-891D-E19FD3B0F9A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A20C83E-2C1D-470B-BBFD-982D34C25F1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BAF43AD-CF89-4E5E-9A87-D8E7E0902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4D657C2-A15D-4F88-A5A0-409D6AF4212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993B54E-6CBD-4E86-92A0-1799E06D8C7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44163C2-A44A-4869-BF55-45FEA2A8CB2C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8641ADB-6C07-46BC-9859-463036BDB8C7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9B34A2A-63D1-482E-8A55-7AC3EE7A574F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90533F5-808F-4443-88FE-F6BA581DE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1882A2-C80B-47E1-A866-1C49DDE7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5CCFAE2B-1282-44B1-8AAB-32DA2A83A3A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16170EB-38C1-4A2D-B3AB-D3C1812CF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0268" y="1363139"/>
            <a:ext cx="70514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계산 결과와 실제 대기의 굴절률 비교</a:t>
            </a:r>
            <a:endParaRPr lang="en-US" altLang="ko-KR" sz="2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15567" y="4703561"/>
            <a:ext cx="8633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실제 공기 굴절률을 이용해 계산한 이동해야하는 간섭무늬의 개수 </a:t>
            </a:r>
            <a:r>
              <a:rPr lang="en-US" altLang="ko-KR" b="1" dirty="0"/>
              <a:t>: 26.43</a:t>
            </a:r>
            <a:r>
              <a:rPr lang="ko-KR" altLang="en-US" b="1" dirty="0"/>
              <a:t>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실험에서 이동한 간섭 무늬 개수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17~19</a:t>
            </a:r>
            <a:r>
              <a:rPr lang="ko-KR" altLang="en-US" b="1" dirty="0"/>
              <a:t>개</a:t>
            </a:r>
            <a:endParaRPr lang="en-US" altLang="ko-KR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115567" y="2769706"/>
          <a:ext cx="9960865" cy="1388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382">
                  <a:extLst>
                    <a:ext uri="{9D8B030D-6E8A-4147-A177-3AD203B41FA5}">
                      <a16:colId xmlns:a16="http://schemas.microsoft.com/office/drawing/2014/main" val="1190678058"/>
                    </a:ext>
                  </a:extLst>
                </a:gridCol>
                <a:gridCol w="1517476">
                  <a:extLst>
                    <a:ext uri="{9D8B030D-6E8A-4147-A177-3AD203B41FA5}">
                      <a16:colId xmlns:a16="http://schemas.microsoft.com/office/drawing/2014/main" val="3117828280"/>
                    </a:ext>
                  </a:extLst>
                </a:gridCol>
                <a:gridCol w="1381292">
                  <a:extLst>
                    <a:ext uri="{9D8B030D-6E8A-4147-A177-3AD203B41FA5}">
                      <a16:colId xmlns:a16="http://schemas.microsoft.com/office/drawing/2014/main" val="3107193080"/>
                    </a:ext>
                  </a:extLst>
                </a:gridCol>
                <a:gridCol w="1420201">
                  <a:extLst>
                    <a:ext uri="{9D8B030D-6E8A-4147-A177-3AD203B41FA5}">
                      <a16:colId xmlns:a16="http://schemas.microsoft.com/office/drawing/2014/main" val="4027876344"/>
                    </a:ext>
                  </a:extLst>
                </a:gridCol>
                <a:gridCol w="1498021">
                  <a:extLst>
                    <a:ext uri="{9D8B030D-6E8A-4147-A177-3AD203B41FA5}">
                      <a16:colId xmlns:a16="http://schemas.microsoft.com/office/drawing/2014/main" val="3547685576"/>
                    </a:ext>
                  </a:extLst>
                </a:gridCol>
                <a:gridCol w="1420201">
                  <a:extLst>
                    <a:ext uri="{9D8B030D-6E8A-4147-A177-3AD203B41FA5}">
                      <a16:colId xmlns:a16="http://schemas.microsoft.com/office/drawing/2014/main" val="1153342790"/>
                    </a:ext>
                  </a:extLst>
                </a:gridCol>
                <a:gridCol w="1381292">
                  <a:extLst>
                    <a:ext uri="{9D8B030D-6E8A-4147-A177-3AD203B41FA5}">
                      <a16:colId xmlns:a16="http://schemas.microsoft.com/office/drawing/2014/main" val="2063457589"/>
                    </a:ext>
                  </a:extLst>
                </a:gridCol>
              </a:tblGrid>
              <a:tr h="462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△P [</a:t>
                      </a:r>
                      <a:r>
                        <a:rPr lang="en-US" sz="1300" b="1" u="none" strike="noStrike" dirty="0" err="1">
                          <a:effectLst/>
                        </a:rPr>
                        <a:t>cmHg</a:t>
                      </a:r>
                      <a:r>
                        <a:rPr lang="en-US" sz="1300" b="1" u="none" strike="noStrike" dirty="0">
                          <a:effectLst/>
                        </a:rPr>
                        <a:t>]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기존 실험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>
                          <a:effectLst/>
                        </a:rPr>
                        <a:t>추가 </a:t>
                      </a:r>
                      <a:r>
                        <a:rPr lang="en-US" altLang="ko-KR" sz="1300" b="1" u="none" strike="noStrike">
                          <a:effectLst/>
                        </a:rPr>
                        <a:t>1</a:t>
                      </a:r>
                      <a:r>
                        <a:rPr lang="ko-KR" altLang="en-US" sz="1300" b="1" u="none" strike="noStrike">
                          <a:effectLst/>
                        </a:rPr>
                        <a:t>차</a:t>
                      </a:r>
                      <a:endParaRPr lang="ko-KR" altLang="en-US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>
                          <a:effectLst/>
                        </a:rPr>
                        <a:t>추가 </a:t>
                      </a:r>
                      <a:r>
                        <a:rPr lang="en-US" altLang="ko-KR" sz="1300" b="1" u="none" strike="noStrike">
                          <a:effectLst/>
                        </a:rPr>
                        <a:t>2</a:t>
                      </a:r>
                      <a:r>
                        <a:rPr lang="ko-KR" altLang="en-US" sz="1300" b="1" u="none" strike="noStrike">
                          <a:effectLst/>
                        </a:rPr>
                        <a:t>차</a:t>
                      </a:r>
                      <a:endParaRPr lang="ko-KR" altLang="en-US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추가 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차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>
                          <a:effectLst/>
                        </a:rPr>
                        <a:t>추가 </a:t>
                      </a:r>
                      <a:r>
                        <a:rPr lang="en-US" altLang="ko-KR" sz="1300" b="1" u="none" strike="noStrike">
                          <a:effectLst/>
                        </a:rPr>
                        <a:t>4</a:t>
                      </a:r>
                      <a:r>
                        <a:rPr lang="ko-KR" altLang="en-US" sz="1300" b="1" u="none" strike="noStrike">
                          <a:effectLst/>
                        </a:rPr>
                        <a:t>차</a:t>
                      </a:r>
                      <a:endParaRPr lang="ko-KR" altLang="en-US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>
                          <a:effectLst/>
                        </a:rPr>
                        <a:t>추가 </a:t>
                      </a:r>
                      <a:r>
                        <a:rPr lang="en-US" altLang="ko-KR" sz="1300" b="1" u="none" strike="noStrike">
                          <a:effectLst/>
                        </a:rPr>
                        <a:t>5</a:t>
                      </a:r>
                      <a:r>
                        <a:rPr lang="ko-KR" altLang="en-US" sz="1300" b="1" u="none" strike="noStrike">
                          <a:effectLst/>
                        </a:rPr>
                        <a:t>차</a:t>
                      </a:r>
                      <a:endParaRPr lang="ko-KR" altLang="en-US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954267"/>
                  </a:ext>
                </a:extLst>
              </a:tr>
              <a:tr h="4629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total (70)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1.000190 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effectLst/>
                        </a:rPr>
                        <a:t>1.000205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effectLst/>
                        </a:rPr>
                        <a:t>1.000207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effectLst/>
                        </a:rPr>
                        <a:t>1.000197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1.000203 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>
                          <a:effectLst/>
                        </a:rPr>
                        <a:t>1.000197 </a:t>
                      </a:r>
                      <a:endParaRPr lang="en-US" altLang="ko-KR" sz="13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176363"/>
                  </a:ext>
                </a:extLst>
              </a:tr>
              <a:tr h="4629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오차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(</a:t>
                      </a:r>
                      <a:r>
                        <a:rPr lang="en-US" sz="1300" b="1" u="none" strike="noStrike" dirty="0">
                          <a:effectLst/>
                        </a:rPr>
                        <a:t>total)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effectLst/>
                        </a:rPr>
                        <a:t>0.010342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effectLst/>
                        </a:rPr>
                        <a:t>0.008791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effectLst/>
                        </a:rPr>
                        <a:t>0.008569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effectLst/>
                        </a:rPr>
                        <a:t>0.009566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effectLst/>
                        </a:rPr>
                        <a:t>0.009012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effectLst/>
                        </a:rPr>
                        <a:t>0.009566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46417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68314E-0FA7-1453-CA9F-777D4C552DF3}"/>
                  </a:ext>
                </a:extLst>
              </p:cNvPr>
              <p:cNvSpPr txBox="1"/>
              <p:nvPr/>
            </p:nvSpPr>
            <p:spPr>
              <a:xfrm>
                <a:off x="1028650" y="2151764"/>
                <a:ext cx="6093822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/>
                  <a:t> 공기의 굴절률 </a:t>
                </a:r>
                <a:r>
                  <a:rPr lang="en-US" altLang="ko-KR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𝒂𝒊𝒓</m:t>
                        </m:r>
                      </m:sub>
                    </m:sSub>
                  </m:oMath>
                </a14:m>
                <a:r>
                  <a:rPr lang="en-US" altLang="ko-KR" b="1" dirty="0"/>
                  <a:t> = 1.000293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68314E-0FA7-1453-CA9F-777D4C552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50" y="2151764"/>
                <a:ext cx="6093822" cy="453137"/>
              </a:xfrm>
              <a:prstGeom prst="rect">
                <a:avLst/>
              </a:prstGeom>
              <a:blipFill>
                <a:blip r:embed="rId2"/>
                <a:stretch>
                  <a:fillRect b="-17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29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4103460" cy="55926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결론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09156" y="196869"/>
            <a:ext cx="562175" cy="55926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05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BE4FF2-7886-4404-891D-E19FD3B0F9A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A20C83E-2C1D-470B-BBFD-982D34C25F1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BAF43AD-CF89-4E5E-9A87-D8E7E0902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4D657C2-A15D-4F88-A5A0-409D6AF4212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993B54E-6CBD-4E86-92A0-1799E06D8C7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44163C2-A44A-4869-BF55-45FEA2A8CB2C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8641ADB-6C07-46BC-9859-463036BDB8C7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9B34A2A-63D1-482E-8A55-7AC3EE7A574F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90533F5-808F-4443-88FE-F6BA581DE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1882A2-C80B-47E1-A866-1C49DDE7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5CCFAE2B-1282-44B1-8AAB-32DA2A83A3A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16170EB-38C1-4A2D-B3AB-D3C1812CF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3949" y="1985870"/>
            <a:ext cx="110494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/>
              <a:t>파동의 중첩과 간섭에 대해 이해하고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마하 젠더 간섭계의 원리를 이해하였다</a:t>
            </a:r>
            <a:r>
              <a:rPr lang="en-US" altLang="ko-KR" sz="20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마하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젠더 간섭계를 구성하고 광학계를 정렬하여 나타나는 간섭 무늬를 관찰하였다</a:t>
            </a:r>
            <a:r>
              <a:rPr lang="en-US" altLang="ko-KR" sz="20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sz="2000" b="1" dirty="0"/>
              <a:t>간섭 무늬의 이동 개수를 이용하여 공기의 굴절률을 계산해 보았다</a:t>
            </a:r>
            <a:r>
              <a:rPr lang="en-US" altLang="ko-KR" sz="2000" b="1" dirty="0"/>
              <a:t>.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1EA5E-C213-E5D1-84A5-4C606DA6B754}"/>
              </a:ext>
            </a:extLst>
          </p:cNvPr>
          <p:cNvSpPr txBox="1"/>
          <p:nvPr/>
        </p:nvSpPr>
        <p:spPr>
          <a:xfrm>
            <a:off x="1028650" y="4487159"/>
            <a:ext cx="855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 </a:t>
            </a:r>
            <a:r>
              <a:rPr lang="ko-KR" altLang="en-US" dirty="0"/>
              <a:t>오차의 원인 분석을 위한 추가 실험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Align</a:t>
            </a:r>
            <a:r>
              <a:rPr lang="ko-KR" altLang="en-US" dirty="0"/>
              <a:t>의 정도와 간섭무늬의 이동 개수의 상관관계 파악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832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4103460" cy="55926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참고 자료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09156" y="196869"/>
            <a:ext cx="562175" cy="55926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44546A">
                    <a:lumMod val="50000"/>
                  </a:srgbClr>
                </a:solidFill>
              </a:rPr>
              <a:t>#</a:t>
            </a:r>
            <a:endParaRPr lang="en-US" altLang="ko-KR" sz="12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BE4FF2-7886-4404-891D-E19FD3B0F9A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A20C83E-2C1D-470B-BBFD-982D34C25F1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BAF43AD-CF89-4E5E-9A87-D8E7E0902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4D657C2-A15D-4F88-A5A0-409D6AF4212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993B54E-6CBD-4E86-92A0-1799E06D8C7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44163C2-A44A-4869-BF55-45FEA2A8CB2C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8641ADB-6C07-46BC-9859-463036BDB8C7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9B34A2A-63D1-482E-8A55-7AC3EE7A574F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90533F5-808F-4443-88FE-F6BA581DE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1882A2-C80B-47E1-A866-1C49DDE7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5CCFAE2B-1282-44B1-8AAB-32DA2A83A3A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16170EB-38C1-4A2D-B3AB-D3C1812CF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63" y="1573421"/>
            <a:ext cx="6774948" cy="37111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D2CFD5-52CB-BA69-154E-EE3869A39FA3}"/>
              </a:ext>
            </a:extLst>
          </p:cNvPr>
          <p:cNvSpPr txBox="1"/>
          <p:nvPr/>
        </p:nvSpPr>
        <p:spPr>
          <a:xfrm>
            <a:off x="2743163" y="5312633"/>
            <a:ext cx="6858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&lt;11</a:t>
            </a:r>
            <a:r>
              <a:rPr lang="ko-KR" altLang="en-US" sz="1600" dirty="0"/>
              <a:t>페이지 </a:t>
            </a:r>
            <a:r>
              <a:rPr lang="ko-KR" altLang="en-US" sz="1600" dirty="0" err="1"/>
              <a:t>하이딩거</a:t>
            </a:r>
            <a:r>
              <a:rPr lang="ko-KR" altLang="en-US" sz="1600" dirty="0"/>
              <a:t> 무늬가 관찰됐을 때 </a:t>
            </a:r>
            <a:r>
              <a:rPr lang="en-US" altLang="ko-KR" sz="1600" dirty="0"/>
              <a:t>Mach-Zehnder </a:t>
            </a:r>
            <a:r>
              <a:rPr lang="ko-KR" altLang="en-US" sz="1600" dirty="0"/>
              <a:t>간섭계의 구성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809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4103460" cy="55926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참고 문헌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09156" y="196869"/>
            <a:ext cx="562175" cy="55926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44546A">
                    <a:lumMod val="50000"/>
                  </a:srgbClr>
                </a:solidFill>
              </a:rPr>
              <a:t>#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BE4FF2-7886-4404-891D-E19FD3B0F9A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A20C83E-2C1D-470B-BBFD-982D34C25F1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BAF43AD-CF89-4E5E-9A87-D8E7E0902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4D657C2-A15D-4F88-A5A0-409D6AF4212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993B54E-6CBD-4E86-92A0-1799E06D8C7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44163C2-A44A-4869-BF55-45FEA2A8CB2C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8641ADB-6C07-46BC-9859-463036BDB8C7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9B34A2A-63D1-482E-8A55-7AC3EE7A574F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90533F5-808F-4443-88FE-F6BA581DE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1882A2-C80B-47E1-A866-1C49DDE7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5CCFAE2B-1282-44B1-8AAB-32DA2A83A3A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16170EB-38C1-4A2D-B3AB-D3C1812CF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1575" y="2091083"/>
            <a:ext cx="1002836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200" dirty="0"/>
              <a:t>Optics / Eugene Hecht / Addison Wesley / 4</a:t>
            </a:r>
            <a:r>
              <a:rPr lang="en-US" altLang="ko-KR" sz="2200" baseline="30000" dirty="0"/>
              <a:t>th</a:t>
            </a:r>
            <a:r>
              <a:rPr lang="en-US" altLang="ko-KR" sz="2200" dirty="0"/>
              <a:t> edition / p.343~351, p.469~503</a:t>
            </a:r>
            <a:endParaRPr lang="ko-KR" altLang="en-US" sz="2200" dirty="0"/>
          </a:p>
          <a:p>
            <a:pPr marL="342900" indent="-342900">
              <a:buAutoNum type="arabicPeriod"/>
            </a:pPr>
            <a:endParaRPr lang="en-US" altLang="ko-KR" sz="2200" dirty="0"/>
          </a:p>
          <a:p>
            <a:pPr marL="342900" indent="-342900">
              <a:buAutoNum type="arabicPeriod"/>
            </a:pPr>
            <a:r>
              <a:rPr lang="en-US" altLang="ko-KR" sz="2200" dirty="0"/>
              <a:t>Mach-Zehnder Interferometer / </a:t>
            </a:r>
            <a:r>
              <a:rPr lang="en-US" altLang="ko-KR" sz="2200" dirty="0" err="1"/>
              <a:t>LightTrans</a:t>
            </a:r>
            <a:r>
              <a:rPr lang="en-US" altLang="ko-KR" sz="2200" dirty="0"/>
              <a:t> / https://www.lighttrans.com/use-cases/application/mach-zehnder-interferometer.html</a:t>
            </a:r>
          </a:p>
          <a:p>
            <a:pPr marL="342900" indent="-342900">
              <a:buAutoNum type="arabicPeriod"/>
            </a:pPr>
            <a:endParaRPr lang="en-US" altLang="ko-KR" sz="2200" dirty="0"/>
          </a:p>
          <a:p>
            <a:pPr marL="342900" indent="-342900">
              <a:buAutoNum type="arabicPeriod"/>
            </a:pPr>
            <a:r>
              <a:rPr lang="en-US" altLang="ko-KR" sz="2200" dirty="0"/>
              <a:t>[</a:t>
            </a:r>
            <a:r>
              <a:rPr lang="ko-KR" altLang="en-US" sz="2200" dirty="0"/>
              <a:t>논문</a:t>
            </a:r>
            <a:r>
              <a:rPr lang="en-US" altLang="ko-KR" sz="2200" dirty="0"/>
              <a:t>] Mach Zehnder Interferometer and its Applications / Rekha Mehra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54906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you!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3727315" y="6346623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7891" y="2417884"/>
            <a:ext cx="393895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dirty="0"/>
              <a:t>Q</a:t>
            </a:r>
            <a:r>
              <a:rPr lang="en-US" altLang="ko-KR" sz="4000" dirty="0"/>
              <a:t> </a:t>
            </a:r>
            <a:r>
              <a:rPr lang="en-US" altLang="ko-KR" sz="6600" dirty="0"/>
              <a:t>&amp;</a:t>
            </a:r>
            <a:r>
              <a:rPr lang="en-US" altLang="ko-KR" sz="4000" dirty="0"/>
              <a:t> </a:t>
            </a:r>
            <a:r>
              <a:rPr lang="en-US" altLang="ko-KR" sz="13800" dirty="0"/>
              <a:t>A</a:t>
            </a:r>
            <a:endParaRPr lang="ko-KR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301475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531237" y="196870"/>
            <a:ext cx="4023346" cy="559580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목차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1244140" y="1184951"/>
            <a:ext cx="5137208" cy="5067576"/>
            <a:chOff x="1137130" y="1865890"/>
            <a:chExt cx="4303925" cy="424558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864F69B-AFCD-4453-9667-F19DC3F8CA9D}"/>
                </a:ext>
              </a:extLst>
            </p:cNvPr>
            <p:cNvSpPr/>
            <p:nvPr/>
          </p:nvSpPr>
          <p:spPr>
            <a:xfrm>
              <a:off x="1841055" y="1900828"/>
              <a:ext cx="3600000" cy="424800"/>
            </a:xfrm>
            <a:prstGeom prst="roundRect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b="1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65AF526-D673-4C76-B421-341E11B91C83}"/>
                </a:ext>
              </a:extLst>
            </p:cNvPr>
            <p:cNvSpPr/>
            <p:nvPr/>
          </p:nvSpPr>
          <p:spPr>
            <a:xfrm>
              <a:off x="1841054" y="1900828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이론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F016B13-03B6-40F5-BF62-E47A66F6BF64}"/>
                </a:ext>
              </a:extLst>
            </p:cNvPr>
            <p:cNvGrpSpPr/>
            <p:nvPr/>
          </p:nvGrpSpPr>
          <p:grpSpPr>
            <a:xfrm rot="5400000">
              <a:off x="2343345" y="1514498"/>
              <a:ext cx="332741" cy="1197460"/>
              <a:chOff x="7577519" y="4101996"/>
              <a:chExt cx="332741" cy="1197460"/>
            </a:xfrm>
          </p:grpSpPr>
          <p:sp>
            <p:nvSpPr>
              <p:cNvPr id="8" name="오른쪽 대괄호 7">
                <a:extLst>
                  <a:ext uri="{FF2B5EF4-FFF2-40B4-BE49-F238E27FC236}">
                    <a16:creationId xmlns:a16="http://schemas.microsoft.com/office/drawing/2014/main" id="{92BF995F-86B6-417C-8C4F-1697041DCF09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5A483AC-6897-4719-802B-4BBE2924B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FE1C3DE0-D24F-4BF0-9029-3B4785FED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FCF6463-32EE-48F9-BC5E-9AA7EBF005AC}"/>
                </a:ext>
              </a:extLst>
            </p:cNvPr>
            <p:cNvSpPr/>
            <p:nvPr/>
          </p:nvSpPr>
          <p:spPr>
            <a:xfrm>
              <a:off x="1149672" y="1865890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>
                  <a:solidFill>
                    <a:srgbClr val="44546A">
                      <a:lumMod val="50000"/>
                    </a:srgbClr>
                  </a:solidFill>
                </a:rPr>
                <a:t>1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C6D94A0-12AA-4CA4-9124-6618B11502A1}"/>
                </a:ext>
              </a:extLst>
            </p:cNvPr>
            <p:cNvSpPr/>
            <p:nvPr/>
          </p:nvSpPr>
          <p:spPr>
            <a:xfrm>
              <a:off x="1146859" y="2769928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>
                  <a:solidFill>
                    <a:srgbClr val="44546A">
                      <a:lumMod val="50000"/>
                    </a:srgbClr>
                  </a:solidFill>
                </a:rPr>
                <a:t>2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ACC4C55-FC25-4B2C-BBBA-F73E492B7F0A}"/>
                </a:ext>
              </a:extLst>
            </p:cNvPr>
            <p:cNvSpPr/>
            <p:nvPr/>
          </p:nvSpPr>
          <p:spPr>
            <a:xfrm>
              <a:off x="1137130" y="4646682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>
                  <a:solidFill>
                    <a:srgbClr val="44546A">
                      <a:lumMod val="50000"/>
                    </a:srgbClr>
                  </a:solidFill>
                </a:rPr>
                <a:t>4</a:t>
              </a: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9D91E35-98F2-4976-97B5-CFFB3C525897}"/>
                </a:ext>
              </a:extLst>
            </p:cNvPr>
            <p:cNvSpPr/>
            <p:nvPr/>
          </p:nvSpPr>
          <p:spPr>
            <a:xfrm>
              <a:off x="1841054" y="2814546"/>
              <a:ext cx="3600000" cy="424800"/>
            </a:xfrm>
            <a:prstGeom prst="roundRect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b="1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5B91B1D-ED26-4A03-AAFE-9CBDA8F70474}"/>
                </a:ext>
              </a:extLst>
            </p:cNvPr>
            <p:cNvSpPr/>
            <p:nvPr/>
          </p:nvSpPr>
          <p:spPr>
            <a:xfrm>
              <a:off x="1841053" y="2814546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실험 과정</a:t>
              </a: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3D2805E-F611-4B8C-8E5A-F9118FF99D17}"/>
                </a:ext>
              </a:extLst>
            </p:cNvPr>
            <p:cNvGrpSpPr/>
            <p:nvPr/>
          </p:nvGrpSpPr>
          <p:grpSpPr>
            <a:xfrm rot="5400000">
              <a:off x="2343344" y="2428216"/>
              <a:ext cx="332741" cy="1197460"/>
              <a:chOff x="7577519" y="4101996"/>
              <a:chExt cx="332741" cy="1197460"/>
            </a:xfrm>
          </p:grpSpPr>
          <p:sp>
            <p:nvSpPr>
              <p:cNvPr id="68" name="오른쪽 대괄호 67">
                <a:extLst>
                  <a:ext uri="{FF2B5EF4-FFF2-40B4-BE49-F238E27FC236}">
                    <a16:creationId xmlns:a16="http://schemas.microsoft.com/office/drawing/2014/main" id="{BA25AB96-7DF5-4CD3-A8E0-838FF385EE40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69ABDFA0-3729-49DA-BF7D-B434FC783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8DD5D09C-2336-4FED-B821-63F5D86EB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A27193B-742D-4C88-A79F-3228409BDF30}"/>
                </a:ext>
              </a:extLst>
            </p:cNvPr>
            <p:cNvSpPr/>
            <p:nvPr/>
          </p:nvSpPr>
          <p:spPr>
            <a:xfrm>
              <a:off x="1831325" y="4691300"/>
              <a:ext cx="3600000" cy="424800"/>
            </a:xfrm>
            <a:prstGeom prst="roundRect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b="1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DB537BD0-872F-4EB9-A0FF-E48C1C0F02E4}"/>
                </a:ext>
              </a:extLst>
            </p:cNvPr>
            <p:cNvSpPr/>
            <p:nvPr/>
          </p:nvSpPr>
          <p:spPr>
            <a:xfrm>
              <a:off x="1831324" y="4691300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실험 분석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E530B368-F8F3-4E2E-B990-029C69FA7BB4}"/>
                </a:ext>
              </a:extLst>
            </p:cNvPr>
            <p:cNvGrpSpPr/>
            <p:nvPr/>
          </p:nvGrpSpPr>
          <p:grpSpPr>
            <a:xfrm rot="5400000">
              <a:off x="2333615" y="4304970"/>
              <a:ext cx="332741" cy="1197460"/>
              <a:chOff x="7577519" y="4101996"/>
              <a:chExt cx="332741" cy="1197460"/>
            </a:xfrm>
          </p:grpSpPr>
          <p:sp>
            <p:nvSpPr>
              <p:cNvPr id="78" name="오른쪽 대괄호 77">
                <a:extLst>
                  <a:ext uri="{FF2B5EF4-FFF2-40B4-BE49-F238E27FC236}">
                    <a16:creationId xmlns:a16="http://schemas.microsoft.com/office/drawing/2014/main" id="{951E6565-DC80-4C6B-A9AC-E4411D45E378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1689A343-421F-43DE-A097-613C14EB4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0DDF787-F8C5-4C27-8AAD-1F7928830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C6D94A0-12AA-4CA4-9124-6618B11502A1}"/>
                </a:ext>
              </a:extLst>
            </p:cNvPr>
            <p:cNvSpPr/>
            <p:nvPr/>
          </p:nvSpPr>
          <p:spPr>
            <a:xfrm>
              <a:off x="1143613" y="3729726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>
                  <a:solidFill>
                    <a:srgbClr val="44546A">
                      <a:lumMod val="50000"/>
                    </a:srgbClr>
                  </a:solidFill>
                </a:rPr>
                <a:t>3</a:t>
              </a:r>
            </a:p>
          </p:txBody>
        </p:sp>
        <p:sp>
          <p:nvSpPr>
            <p:cNvPr id="55" name="사각형: 둥근 모서리 64">
              <a:extLst>
                <a:ext uri="{FF2B5EF4-FFF2-40B4-BE49-F238E27FC236}">
                  <a16:creationId xmlns:a16="http://schemas.microsoft.com/office/drawing/2014/main" id="{C9D91E35-98F2-4976-97B5-CFFB3C525897}"/>
                </a:ext>
              </a:extLst>
            </p:cNvPr>
            <p:cNvSpPr/>
            <p:nvPr/>
          </p:nvSpPr>
          <p:spPr>
            <a:xfrm>
              <a:off x="1837808" y="3774344"/>
              <a:ext cx="3600000" cy="424800"/>
            </a:xfrm>
            <a:prstGeom prst="roundRect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b="1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  <p:sp>
          <p:nvSpPr>
            <p:cNvPr id="56" name="사각형: 둥근 모서리 65">
              <a:extLst>
                <a:ext uri="{FF2B5EF4-FFF2-40B4-BE49-F238E27FC236}">
                  <a16:creationId xmlns:a16="http://schemas.microsoft.com/office/drawing/2014/main" id="{B5B91B1D-ED26-4A03-AAFE-9CBDA8F70474}"/>
                </a:ext>
              </a:extLst>
            </p:cNvPr>
            <p:cNvSpPr/>
            <p:nvPr/>
          </p:nvSpPr>
          <p:spPr>
            <a:xfrm>
              <a:off x="1837807" y="3774344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실험 결과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3D2805E-F611-4B8C-8E5A-F9118FF99D17}"/>
                </a:ext>
              </a:extLst>
            </p:cNvPr>
            <p:cNvGrpSpPr/>
            <p:nvPr/>
          </p:nvGrpSpPr>
          <p:grpSpPr>
            <a:xfrm rot="5400000">
              <a:off x="2340098" y="3388014"/>
              <a:ext cx="332741" cy="1197460"/>
              <a:chOff x="7577519" y="4101996"/>
              <a:chExt cx="332741" cy="1197460"/>
            </a:xfrm>
          </p:grpSpPr>
          <p:sp>
            <p:nvSpPr>
              <p:cNvPr id="58" name="오른쪽 대괄호 57">
                <a:extLst>
                  <a:ext uri="{FF2B5EF4-FFF2-40B4-BE49-F238E27FC236}">
                    <a16:creationId xmlns:a16="http://schemas.microsoft.com/office/drawing/2014/main" id="{BA25AB96-7DF5-4CD3-A8E0-838FF385EE40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9ABDFA0-3729-49DA-BF7D-B434FC783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8DD5D09C-2336-4FED-B821-63F5D86EB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C6D94A0-12AA-4CA4-9124-6618B11502A1}"/>
                </a:ext>
              </a:extLst>
            </p:cNvPr>
            <p:cNvSpPr/>
            <p:nvPr/>
          </p:nvSpPr>
          <p:spPr>
            <a:xfrm>
              <a:off x="1143618" y="5597442"/>
              <a:ext cx="514036" cy="5140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b="1" kern="0" dirty="0">
                  <a:solidFill>
                    <a:srgbClr val="44546A">
                      <a:lumMod val="50000"/>
                    </a:srgbClr>
                  </a:solidFill>
                </a:rPr>
                <a:t>5</a:t>
              </a:r>
            </a:p>
          </p:txBody>
        </p:sp>
        <p:sp>
          <p:nvSpPr>
            <p:cNvPr id="62" name="사각형: 둥근 모서리 64">
              <a:extLst>
                <a:ext uri="{FF2B5EF4-FFF2-40B4-BE49-F238E27FC236}">
                  <a16:creationId xmlns:a16="http://schemas.microsoft.com/office/drawing/2014/main" id="{C9D91E35-98F2-4976-97B5-CFFB3C525897}"/>
                </a:ext>
              </a:extLst>
            </p:cNvPr>
            <p:cNvSpPr/>
            <p:nvPr/>
          </p:nvSpPr>
          <p:spPr>
            <a:xfrm>
              <a:off x="1837813" y="5642060"/>
              <a:ext cx="3600000" cy="424800"/>
            </a:xfrm>
            <a:prstGeom prst="roundRect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b="1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  <p:sp>
          <p:nvSpPr>
            <p:cNvPr id="63" name="사각형: 둥근 모서리 65">
              <a:extLst>
                <a:ext uri="{FF2B5EF4-FFF2-40B4-BE49-F238E27FC236}">
                  <a16:creationId xmlns:a16="http://schemas.microsoft.com/office/drawing/2014/main" id="{B5B91B1D-ED26-4A03-AAFE-9CBDA8F70474}"/>
                </a:ext>
              </a:extLst>
            </p:cNvPr>
            <p:cNvSpPr/>
            <p:nvPr/>
          </p:nvSpPr>
          <p:spPr>
            <a:xfrm>
              <a:off x="1837812" y="5642060"/>
              <a:ext cx="1836008" cy="424800"/>
            </a:xfrm>
            <a:prstGeom prst="roundRect">
              <a:avLst/>
            </a:prstGeom>
            <a:solidFill>
              <a:srgbClr val="127CEA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prstClr val="white"/>
                  </a:solidFill>
                </a:rPr>
                <a:t>결론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23D2805E-F611-4B8C-8E5A-F9118FF99D17}"/>
                </a:ext>
              </a:extLst>
            </p:cNvPr>
            <p:cNvGrpSpPr/>
            <p:nvPr/>
          </p:nvGrpSpPr>
          <p:grpSpPr>
            <a:xfrm rot="5400000">
              <a:off x="2340103" y="5255730"/>
              <a:ext cx="332741" cy="1197460"/>
              <a:chOff x="7577519" y="4101996"/>
              <a:chExt cx="332741" cy="1197460"/>
            </a:xfrm>
          </p:grpSpPr>
          <p:sp>
            <p:nvSpPr>
              <p:cNvPr id="72" name="오른쪽 대괄호 71">
                <a:extLst>
                  <a:ext uri="{FF2B5EF4-FFF2-40B4-BE49-F238E27FC236}">
                    <a16:creationId xmlns:a16="http://schemas.microsoft.com/office/drawing/2014/main" id="{BA25AB96-7DF5-4CD3-A8E0-838FF385EE40}"/>
                  </a:ext>
                </a:extLst>
              </p:cNvPr>
              <p:cNvSpPr/>
              <p:nvPr/>
            </p:nvSpPr>
            <p:spPr>
              <a:xfrm rot="5400000">
                <a:off x="7704011" y="5093208"/>
                <a:ext cx="79756" cy="332740"/>
              </a:xfrm>
              <a:prstGeom prst="rightBracket">
                <a:avLst>
                  <a:gd name="adj" fmla="val 55750"/>
                </a:avLst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69ABDFA0-3729-49DA-BF7D-B434FC783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202205"/>
                <a:ext cx="0" cy="9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8DD5D09C-2336-4FED-B821-63F5D86EB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260" y="4101996"/>
                <a:ext cx="0" cy="72000"/>
              </a:xfrm>
              <a:prstGeom prst="line">
                <a:avLst/>
              </a:prstGeom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62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1" y="196870"/>
            <a:ext cx="4080299" cy="523214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실험 목적</a:t>
            </a:r>
            <a:r>
              <a:rPr lang="ko-KR" altLang="en-US" sz="3000" b="1" kern="0" dirty="0">
                <a:solidFill>
                  <a:prstClr val="white"/>
                </a:solidFill>
              </a:rPr>
              <a:t> </a:t>
            </a:r>
            <a:endParaRPr lang="en-US" altLang="ko-KR" sz="3000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31236" y="196869"/>
            <a:ext cx="540095" cy="523215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2000" b="1" kern="0" dirty="0">
                <a:solidFill>
                  <a:srgbClr val="44546A">
                    <a:lumMod val="50000"/>
                  </a:srgbClr>
                </a:solidFill>
              </a:rPr>
              <a:t>#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81960E8-A895-F70D-4E9D-5FB03C3987B0}"/>
                  </a:ext>
                </a:extLst>
              </p14:cNvPr>
              <p14:cNvContentPartPr/>
              <p14:nvPr/>
            </p14:nvContentPartPr>
            <p14:xfrm>
              <a:off x="574251" y="2899543"/>
              <a:ext cx="25200" cy="5475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81960E8-A895-F70D-4E9D-5FB03C3987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378" y="2890537"/>
                <a:ext cx="42592" cy="56521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77352C-2F7F-9183-358E-2DA8FAD4CF75}"/>
              </a:ext>
            </a:extLst>
          </p:cNvPr>
          <p:cNvSpPr txBox="1"/>
          <p:nvPr/>
        </p:nvSpPr>
        <p:spPr>
          <a:xfrm>
            <a:off x="1162259" y="1712950"/>
            <a:ext cx="94850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실험 목적</a:t>
            </a:r>
            <a:endParaRPr lang="en-US" altLang="ko-KR" sz="22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500" b="1" dirty="0"/>
          </a:p>
          <a:p>
            <a:pPr lvl="1"/>
            <a:r>
              <a:rPr lang="en-US" altLang="ko-KR" sz="2200" dirty="0"/>
              <a:t>: </a:t>
            </a:r>
            <a:r>
              <a:rPr lang="ko-KR" altLang="en-US" sz="2200" dirty="0"/>
              <a:t>빛의 중첩 현상과 간섭에 대해 이해 </a:t>
            </a:r>
            <a:endParaRPr lang="en-US" altLang="ko-KR" sz="2200" dirty="0"/>
          </a:p>
          <a:p>
            <a:pPr lvl="1"/>
            <a:endParaRPr lang="en-US" altLang="ko-KR" sz="500" dirty="0"/>
          </a:p>
          <a:p>
            <a:pPr lvl="1"/>
            <a:r>
              <a:rPr lang="en-US" altLang="ko-KR" sz="2200" dirty="0"/>
              <a:t>: </a:t>
            </a:r>
            <a:r>
              <a:rPr lang="ko-KR" altLang="en-US" sz="2200" dirty="0"/>
              <a:t>실험을 통해 간섭무늬의 패턴의 변화를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387915-A7E5-78F2-9610-41F5159FA6DC}"/>
              </a:ext>
            </a:extLst>
          </p:cNvPr>
          <p:cNvSpPr txBox="1"/>
          <p:nvPr/>
        </p:nvSpPr>
        <p:spPr>
          <a:xfrm>
            <a:off x="1162259" y="3734373"/>
            <a:ext cx="6098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이론</a:t>
            </a:r>
            <a:endParaRPr lang="en-US" altLang="ko-KR" sz="22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000" b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200" dirty="0"/>
              <a:t>중첩</a:t>
            </a:r>
            <a:endParaRPr lang="en-US" altLang="ko-KR" sz="2200" dirty="0"/>
          </a:p>
          <a:p>
            <a:pPr lvl="1"/>
            <a:endParaRPr lang="en-US" altLang="ko-KR" sz="5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200" dirty="0"/>
              <a:t>간섭</a:t>
            </a:r>
            <a:endParaRPr lang="en-US" altLang="ko-KR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ko-KR" sz="5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ko-KR" altLang="en-US" sz="2200" dirty="0"/>
              <a:t>간섭계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48951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4216671" cy="523215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이론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 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31236" y="196869"/>
            <a:ext cx="540095" cy="523215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4724400" y="6387409"/>
            <a:ext cx="2743200" cy="365125"/>
          </a:xfrm>
        </p:spPr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681" y="1281538"/>
            <a:ext cx="1085451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중첩</a:t>
            </a:r>
            <a:endParaRPr lang="en-US" altLang="ko-KR" sz="22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500" b="1" dirty="0"/>
          </a:p>
          <a:p>
            <a:pPr lvl="1"/>
            <a:r>
              <a:rPr lang="en-US" altLang="ko-KR" sz="2200" dirty="0"/>
              <a:t> : </a:t>
            </a:r>
            <a:r>
              <a:rPr lang="ko-KR" altLang="en-US" sz="2200" dirty="0"/>
              <a:t>두 개 이상의 진행 파동이 움직일 때</a:t>
            </a:r>
            <a:r>
              <a:rPr lang="en-US" altLang="ko-KR" sz="2200" dirty="0"/>
              <a:t>, </a:t>
            </a:r>
            <a:r>
              <a:rPr lang="ko-KR" altLang="en-US" sz="2200" dirty="0"/>
              <a:t>임의의 한 점에서 합성파동의 파동함수는 각각의 파동함수의 대수적인 합이다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4C802A-BF1C-0F3F-8DF1-6326C7F68978}"/>
              </a:ext>
            </a:extLst>
          </p:cNvPr>
          <p:cNvSpPr txBox="1"/>
          <p:nvPr/>
        </p:nvSpPr>
        <p:spPr>
          <a:xfrm>
            <a:off x="391993" y="3969464"/>
            <a:ext cx="1158110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간섭</a:t>
            </a:r>
            <a:endParaRPr lang="en-US" altLang="ko-KR" sz="22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500" b="1" dirty="0"/>
          </a:p>
          <a:p>
            <a:pPr lvl="1"/>
            <a:r>
              <a:rPr lang="en-US" altLang="ko-KR" sz="2200" dirty="0"/>
              <a:t>: </a:t>
            </a:r>
            <a:r>
              <a:rPr lang="ko-KR" altLang="en-US" sz="2200" dirty="0"/>
              <a:t>둘 이상의 파동이 만날 때 중첩의 원리에 의해 파동의 진폭이 커지거나 작아지는 현상</a:t>
            </a:r>
            <a:endParaRPr lang="en-US" altLang="ko-KR" sz="2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FDE8890-2813-53AF-736E-F44BFF814204}"/>
              </a:ext>
            </a:extLst>
          </p:cNvPr>
          <p:cNvGrpSpPr/>
          <p:nvPr/>
        </p:nvGrpSpPr>
        <p:grpSpPr>
          <a:xfrm>
            <a:off x="2499653" y="2650688"/>
            <a:ext cx="7192693" cy="1062280"/>
            <a:chOff x="801283" y="3956019"/>
            <a:chExt cx="7192693" cy="10622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02DECA-E8D9-0AD8-3040-776DC7F2B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2163" y="3956019"/>
              <a:ext cx="4391813" cy="106228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E6CBE2-9DDB-287E-354D-8082CB8C7DCC}"/>
                </a:ext>
              </a:extLst>
            </p:cNvPr>
            <p:cNvSpPr txBox="1"/>
            <p:nvPr/>
          </p:nvSpPr>
          <p:spPr>
            <a:xfrm>
              <a:off x="801283" y="4235051"/>
              <a:ext cx="27010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/>
                <a:t>파동의 미분방정식 </a:t>
              </a:r>
              <a:r>
                <a:rPr lang="en-US" altLang="ko-KR" sz="2200" b="1" dirty="0"/>
                <a:t>: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D921FE-4944-52D1-CD8A-2B4A55C35171}"/>
              </a:ext>
            </a:extLst>
          </p:cNvPr>
          <p:cNvGrpSpPr/>
          <p:nvPr/>
        </p:nvGrpSpPr>
        <p:grpSpPr>
          <a:xfrm>
            <a:off x="3028487" y="2496404"/>
            <a:ext cx="5953653" cy="1230804"/>
            <a:chOff x="3373881" y="2405086"/>
            <a:chExt cx="5953653" cy="1230804"/>
          </a:xfrm>
        </p:grpSpPr>
        <p:pic>
          <p:nvPicPr>
            <p:cNvPr id="8" name="그림 7" descr="텍스트, 장치, 게이지이(가) 표시된 사진&#10;&#10;자동 생성된 설명">
              <a:extLst>
                <a:ext uri="{FF2B5EF4-FFF2-40B4-BE49-F238E27FC236}">
                  <a16:creationId xmlns:a16="http://schemas.microsoft.com/office/drawing/2014/main" id="{17E5F718-0FBA-6941-18B6-C1808DB50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5503" y="2405086"/>
              <a:ext cx="3292031" cy="123080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088883-33B5-DD2F-1FAE-A5113D5ED65B}"/>
                </a:ext>
              </a:extLst>
            </p:cNvPr>
            <p:cNvSpPr txBox="1"/>
            <p:nvPr/>
          </p:nvSpPr>
          <p:spPr>
            <a:xfrm>
              <a:off x="3373881" y="2805045"/>
              <a:ext cx="27010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>
                  <a:solidFill>
                    <a:srgbClr val="FF0000"/>
                  </a:solidFill>
                </a:rPr>
                <a:t>파동 방정식의 해 </a:t>
              </a:r>
              <a:r>
                <a:rPr lang="en-US" altLang="ko-KR" sz="2200" b="1" dirty="0">
                  <a:solidFill>
                    <a:srgbClr val="FF0000"/>
                  </a:solidFill>
                </a:rPr>
                <a:t>: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51DC85-4087-6E2D-409A-06B4EC10607B}"/>
              </a:ext>
            </a:extLst>
          </p:cNvPr>
          <p:cNvGrpSpPr/>
          <p:nvPr/>
        </p:nvGrpSpPr>
        <p:grpSpPr>
          <a:xfrm>
            <a:off x="3270595" y="5060154"/>
            <a:ext cx="5902933" cy="953986"/>
            <a:chOff x="3270595" y="5060154"/>
            <a:chExt cx="5902933" cy="953986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5251030A-54F5-438B-5B8D-5AE3A21FC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595" y="5060154"/>
              <a:ext cx="2617345" cy="953986"/>
            </a:xfrm>
            <a:prstGeom prst="rect">
              <a:avLst/>
            </a:prstGeom>
          </p:spPr>
        </p:pic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754307AD-5101-D857-19D7-496BF8CAD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4062" y="5336791"/>
              <a:ext cx="2869466" cy="396028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04CC8432-0152-B217-289D-A842AE091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450" y="5267159"/>
            <a:ext cx="5622108" cy="500241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EA816D5C-06B2-6AE3-BA64-D1E5F6EE6317}"/>
              </a:ext>
            </a:extLst>
          </p:cNvPr>
          <p:cNvGrpSpPr/>
          <p:nvPr/>
        </p:nvGrpSpPr>
        <p:grpSpPr>
          <a:xfrm>
            <a:off x="5729524" y="5267159"/>
            <a:ext cx="3962822" cy="951341"/>
            <a:chOff x="5729524" y="5267159"/>
            <a:chExt cx="3962822" cy="95134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D33E840-E67D-9B74-6338-53B330DB1499}"/>
                </a:ext>
              </a:extLst>
            </p:cNvPr>
            <p:cNvSpPr/>
            <p:nvPr/>
          </p:nvSpPr>
          <p:spPr>
            <a:xfrm>
              <a:off x="5729524" y="5267159"/>
              <a:ext cx="3096807" cy="46566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EABD86C-A34F-E8F8-61EC-DC76BEB799D3}"/>
                </a:ext>
              </a:extLst>
            </p:cNvPr>
            <p:cNvSpPr txBox="1"/>
            <p:nvPr/>
          </p:nvSpPr>
          <p:spPr>
            <a:xfrm>
              <a:off x="8033657" y="5787613"/>
              <a:ext cx="16586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>
                  <a:solidFill>
                    <a:srgbClr val="FF0000"/>
                  </a:solidFill>
                </a:rPr>
                <a:t>┖</a:t>
              </a:r>
              <a:r>
                <a:rPr lang="ko-KR" altLang="en-US" sz="800" b="1" dirty="0">
                  <a:solidFill>
                    <a:srgbClr val="FF0000"/>
                  </a:solidFill>
                </a:rPr>
                <a:t> </a:t>
              </a:r>
              <a:r>
                <a:rPr lang="ko-KR" altLang="en-US" sz="2000" b="1" dirty="0" err="1">
                  <a:solidFill>
                    <a:srgbClr val="FF0000"/>
                  </a:solidFill>
                </a:rPr>
                <a:t>간섭항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2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4216671" cy="523215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이론</a:t>
            </a:r>
            <a:r>
              <a:rPr lang="ko-KR" altLang="en-US" sz="3000" b="1" kern="0" dirty="0">
                <a:solidFill>
                  <a:prstClr val="white"/>
                </a:solidFill>
              </a:rPr>
              <a:t> </a:t>
            </a:r>
            <a:endParaRPr lang="en-US" altLang="ko-KR" sz="3000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31236" y="196869"/>
            <a:ext cx="540095" cy="523215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4AA1B4-D0A7-58BE-E070-B1FBCAD34787}"/>
              </a:ext>
            </a:extLst>
          </p:cNvPr>
          <p:cNvGrpSpPr/>
          <p:nvPr/>
        </p:nvGrpSpPr>
        <p:grpSpPr>
          <a:xfrm>
            <a:off x="1309899" y="1461315"/>
            <a:ext cx="10059407" cy="4989090"/>
            <a:chOff x="1162258" y="1411647"/>
            <a:chExt cx="10059407" cy="4989090"/>
          </a:xfrm>
        </p:grpSpPr>
        <p:sp>
          <p:nvSpPr>
            <p:cNvPr id="3" name="TextBox 2"/>
            <p:cNvSpPr txBox="1"/>
            <p:nvPr/>
          </p:nvSpPr>
          <p:spPr>
            <a:xfrm>
              <a:off x="1162260" y="1411647"/>
              <a:ext cx="1005940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200" b="1" dirty="0"/>
                <a:t>간섭계</a:t>
              </a:r>
              <a:endParaRPr lang="en-US" altLang="ko-KR" sz="2200" b="1" dirty="0"/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altLang="ko-KR" sz="500" b="1" dirty="0"/>
            </a:p>
            <a:p>
              <a:pPr lvl="1"/>
              <a:r>
                <a:rPr lang="en-US" altLang="ko-KR" sz="2200" dirty="0"/>
                <a:t>: </a:t>
              </a:r>
              <a:r>
                <a:rPr lang="ko-KR" altLang="en-US" sz="2200" dirty="0"/>
                <a:t>빛의 간섭 현상을 이용하여 변위를 측정하는 광학계</a:t>
              </a:r>
              <a:endParaRPr lang="en-US" altLang="ko-KR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4E1380-7F58-D091-7600-BE2E5FA8EAAD}"/>
                </a:ext>
              </a:extLst>
            </p:cNvPr>
            <p:cNvSpPr txBox="1"/>
            <p:nvPr/>
          </p:nvSpPr>
          <p:spPr>
            <a:xfrm>
              <a:off x="1162259" y="2752132"/>
              <a:ext cx="10059405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200" b="1" dirty="0"/>
                <a:t>간섭계 종류</a:t>
              </a:r>
              <a:endParaRPr lang="en-US" altLang="ko-KR" sz="2200" b="1" dirty="0"/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altLang="ko-KR" sz="500" b="1" dirty="0"/>
            </a:p>
            <a:p>
              <a:pPr lvl="1"/>
              <a:r>
                <a:rPr lang="en-US" altLang="ko-KR" sz="2200" dirty="0"/>
                <a:t>: </a:t>
              </a:r>
              <a:r>
                <a:rPr lang="ko-KR" altLang="en-US" sz="2200" dirty="0"/>
                <a:t>진폭분리형 간섭계</a:t>
              </a:r>
              <a:r>
                <a:rPr lang="en-US" altLang="ko-KR" sz="2200" dirty="0"/>
                <a:t>, </a:t>
              </a:r>
              <a:r>
                <a:rPr lang="ko-KR" altLang="en-US" sz="2200" dirty="0"/>
                <a:t>파면분리형 간섭계</a:t>
              </a:r>
              <a:endParaRPr lang="en-US" altLang="ko-KR" sz="2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2AB310-7B67-4459-4BAB-9DEA7D44A296}"/>
                </a:ext>
              </a:extLst>
            </p:cNvPr>
            <p:cNvSpPr txBox="1"/>
            <p:nvPr/>
          </p:nvSpPr>
          <p:spPr>
            <a:xfrm>
              <a:off x="1162258" y="3969302"/>
              <a:ext cx="10059405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ko-KR" altLang="en-US" sz="2200" b="1" dirty="0"/>
                <a:t>진폭분리형 간섭계</a:t>
              </a:r>
              <a:endParaRPr lang="en-US" altLang="ko-KR" sz="2200" b="1" dirty="0"/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altLang="ko-KR" sz="500" b="1" dirty="0"/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altLang="ko-KR" sz="2200" dirty="0"/>
                <a:t>Michelson</a:t>
              </a:r>
              <a:r>
                <a:rPr lang="ko-KR" altLang="en-US" sz="2200" dirty="0"/>
                <a:t> 간섭계</a:t>
              </a:r>
              <a:endParaRPr lang="en-US" altLang="ko-KR" sz="2200" dirty="0"/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endParaRPr lang="en-US" altLang="ko-KR" sz="500" dirty="0"/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altLang="ko-KR" sz="2200" dirty="0"/>
                <a:t>Mach-Zehnder</a:t>
              </a:r>
              <a:r>
                <a:rPr lang="ko-KR" altLang="en-US" sz="2200" dirty="0"/>
                <a:t> 간섭계</a:t>
              </a:r>
              <a:endParaRPr lang="en-US" altLang="ko-KR" sz="2200" dirty="0"/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endParaRPr lang="en-US" altLang="ko-KR" sz="500" dirty="0"/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altLang="ko-KR" sz="2200" dirty="0"/>
                <a:t>Twyman-Green </a:t>
              </a:r>
              <a:r>
                <a:rPr lang="ko-KR" altLang="en-US" sz="2200" dirty="0"/>
                <a:t>간섭계</a:t>
              </a:r>
              <a:endParaRPr lang="en-US" altLang="ko-KR" sz="2200" dirty="0"/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endParaRPr lang="en-US" altLang="ko-KR" sz="500" dirty="0"/>
            </a:p>
            <a:p>
              <a:pPr marL="800100" lvl="1" indent="-342900">
                <a:buFont typeface="Wingdings" panose="05000000000000000000" pitchFamily="2" charset="2"/>
                <a:buChar char="Ø"/>
              </a:pPr>
              <a:r>
                <a:rPr lang="en-US" altLang="ko-KR" sz="2200" dirty="0"/>
                <a:t>Fabre-Perot </a:t>
              </a:r>
              <a:r>
                <a:rPr lang="ko-KR" altLang="en-US" sz="2200" dirty="0"/>
                <a:t>간섭계</a:t>
              </a:r>
              <a:endParaRPr lang="en-US" altLang="ko-KR" sz="2200" dirty="0"/>
            </a:p>
            <a:p>
              <a:pPr marL="342900" indent="-342900">
                <a:buFontTx/>
                <a:buChar char="-"/>
              </a:pPr>
              <a:endParaRPr lang="en-US" altLang="ko-KR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99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F76BBA6-FBF9-AFFB-83D1-7C6A1EBBA2B8}"/>
              </a:ext>
            </a:extLst>
          </p:cNvPr>
          <p:cNvSpPr/>
          <p:nvPr/>
        </p:nvSpPr>
        <p:spPr>
          <a:xfrm rot="5400000">
            <a:off x="4939926" y="2652330"/>
            <a:ext cx="864000" cy="45719"/>
          </a:xfrm>
          <a:prstGeom prst="round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B38F039-A100-780D-31EC-D02537116F32}"/>
              </a:ext>
            </a:extLst>
          </p:cNvPr>
          <p:cNvSpPr/>
          <p:nvPr/>
        </p:nvSpPr>
        <p:spPr>
          <a:xfrm>
            <a:off x="1858007" y="2856508"/>
            <a:ext cx="5336713" cy="38708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01BCB4-CF7D-B9D8-47F9-FB97FA3A8427}"/>
              </a:ext>
            </a:extLst>
          </p:cNvPr>
          <p:cNvSpPr/>
          <p:nvPr/>
        </p:nvSpPr>
        <p:spPr>
          <a:xfrm>
            <a:off x="1874646" y="4606429"/>
            <a:ext cx="5336713" cy="38708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4216671" cy="523215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이론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 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31236" y="196869"/>
            <a:ext cx="540095" cy="523215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6BC861D-C79D-43E0-AE09-AFB41A9FC25B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73" name="원호 72">
              <a:extLst>
                <a:ext uri="{FF2B5EF4-FFF2-40B4-BE49-F238E27FC236}">
                  <a16:creationId xmlns:a16="http://schemas.microsoft.com/office/drawing/2014/main" id="{3F99D7A9-A94F-4C83-B01D-58C1DC933FCC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EB705586-CE6C-4D33-9104-116D5727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E883E36D-0904-4FE3-BEE5-58B67A400BF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4414421-54E0-4960-944E-68EE5BB28A22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96" name="원호 95">
                <a:extLst>
                  <a:ext uri="{FF2B5EF4-FFF2-40B4-BE49-F238E27FC236}">
                    <a16:creationId xmlns:a16="http://schemas.microsoft.com/office/drawing/2014/main" id="{F3B8FD9F-ABF1-480A-B7E5-EDCB1BE93804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C4E5520-82C1-4605-8B27-D05846898936}"/>
                  </a:ext>
                </a:extLst>
              </p:cNvPr>
              <p:cNvCxnSpPr>
                <a:cxnSpLocks/>
                <a:stCxn id="9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D50DBC-16E5-43AB-BBD2-2789B0BADBCC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69D0FC81-A309-4C40-ACDE-B45ECAE44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51524B-DC41-4FBD-ADCE-185D8FCF6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41B89FEF-2B7B-4E10-970F-513C8939D0F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4E1A963-F5AD-4DFE-B0D6-CCD129ECAC1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1" name="원호 90">
                <a:extLst>
                  <a:ext uri="{FF2B5EF4-FFF2-40B4-BE49-F238E27FC236}">
                    <a16:creationId xmlns:a16="http://schemas.microsoft.com/office/drawing/2014/main" id="{B6AFF83C-8A04-48B3-9775-2B35D33C13F8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AAB5D929-D539-4B09-98C8-70018D163AE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3" name="원호 92">
                  <a:extLst>
                    <a:ext uri="{FF2B5EF4-FFF2-40B4-BE49-F238E27FC236}">
                      <a16:creationId xmlns:a16="http://schemas.microsoft.com/office/drawing/2014/main" id="{C0C3A2FA-D3A1-42DF-AA68-7ACC8B98C9F6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92E31E89-FFD9-4E20-B10D-C9E59CBF9630}"/>
                    </a:ext>
                  </a:extLst>
                </p:cNvPr>
                <p:cNvCxnSpPr>
                  <a:cxnSpLocks/>
                  <a:stCxn id="9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DB6CFAE1-C3E0-4E4E-A5BD-B2309025E41B}"/>
                    </a:ext>
                  </a:extLst>
                </p:cNvPr>
                <p:cNvCxnSpPr>
                  <a:cxnSpLocks/>
                  <a:endCxn id="9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5F4DD94-1EA5-4B9E-9BF9-A289CD55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9690" y="1228841"/>
            <a:ext cx="6321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b="1" dirty="0"/>
              <a:t>Mach-Zehnder </a:t>
            </a:r>
            <a:r>
              <a:rPr lang="ko-KR" altLang="en-US" sz="2200" b="1" dirty="0"/>
              <a:t>간섭계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8544" y="4999652"/>
            <a:ext cx="99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He-Ne Laser</a:t>
            </a:r>
            <a:endParaRPr lang="ko-KR" altLang="en-US" sz="1000" dirty="0"/>
          </a:p>
        </p:txBody>
      </p:sp>
      <p:sp>
        <p:nvSpPr>
          <p:cNvPr id="6" name="원통 5"/>
          <p:cNvSpPr/>
          <p:nvPr/>
        </p:nvSpPr>
        <p:spPr>
          <a:xfrm rot="5400000">
            <a:off x="1168161" y="4244135"/>
            <a:ext cx="369331" cy="1093920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정육면체 8"/>
          <p:cNvSpPr/>
          <p:nvPr/>
        </p:nvSpPr>
        <p:spPr>
          <a:xfrm rot="8100000">
            <a:off x="3215496" y="4710957"/>
            <a:ext cx="904672" cy="211475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정육면체 29"/>
          <p:cNvSpPr/>
          <p:nvPr/>
        </p:nvSpPr>
        <p:spPr>
          <a:xfrm rot="8100000">
            <a:off x="4923128" y="2982080"/>
            <a:ext cx="904672" cy="211475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9219E6D-2FDB-2C2F-238D-1DF00458F8CF}"/>
              </a:ext>
            </a:extLst>
          </p:cNvPr>
          <p:cNvSpPr/>
          <p:nvPr/>
        </p:nvSpPr>
        <p:spPr>
          <a:xfrm rot="5400000">
            <a:off x="2785335" y="3905835"/>
            <a:ext cx="1740911" cy="457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DE2A532-26E8-05A6-ECBE-6798543A04E8}"/>
              </a:ext>
            </a:extLst>
          </p:cNvPr>
          <p:cNvSpPr/>
          <p:nvPr/>
        </p:nvSpPr>
        <p:spPr>
          <a:xfrm>
            <a:off x="3632931" y="3039398"/>
            <a:ext cx="1746000" cy="457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198BFD-98B9-542F-A00B-13EE92A71589}"/>
              </a:ext>
            </a:extLst>
          </p:cNvPr>
          <p:cNvSpPr/>
          <p:nvPr/>
        </p:nvSpPr>
        <p:spPr>
          <a:xfrm>
            <a:off x="1874646" y="4753431"/>
            <a:ext cx="1779892" cy="457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DCBB321-1795-57E5-A9D7-0ADE8B08F6E5}"/>
              </a:ext>
            </a:extLst>
          </p:cNvPr>
          <p:cNvSpPr/>
          <p:nvPr/>
        </p:nvSpPr>
        <p:spPr>
          <a:xfrm>
            <a:off x="3655164" y="4759995"/>
            <a:ext cx="1742400" cy="457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EC5B950-F03D-4CC3-6A41-8BBD4AF9120D}"/>
              </a:ext>
            </a:extLst>
          </p:cNvPr>
          <p:cNvSpPr/>
          <p:nvPr/>
        </p:nvSpPr>
        <p:spPr>
          <a:xfrm rot="5400000">
            <a:off x="4520792" y="3899697"/>
            <a:ext cx="1740911" cy="457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B4747AC-4C49-CC88-6E83-C8ED514BB0D5}"/>
              </a:ext>
            </a:extLst>
          </p:cNvPr>
          <p:cNvSpPr/>
          <p:nvPr/>
        </p:nvSpPr>
        <p:spPr>
          <a:xfrm>
            <a:off x="5375464" y="3058239"/>
            <a:ext cx="864000" cy="457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정육면체 50">
            <a:extLst>
              <a:ext uri="{FF2B5EF4-FFF2-40B4-BE49-F238E27FC236}">
                <a16:creationId xmlns:a16="http://schemas.microsoft.com/office/drawing/2014/main" id="{19CD34EA-9B90-B6C4-1595-5DA27173A094}"/>
              </a:ext>
            </a:extLst>
          </p:cNvPr>
          <p:cNvSpPr/>
          <p:nvPr/>
        </p:nvSpPr>
        <p:spPr>
          <a:xfrm rot="8100000">
            <a:off x="3215497" y="4710956"/>
            <a:ext cx="904672" cy="211475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정육면체 51">
            <a:extLst>
              <a:ext uri="{FF2B5EF4-FFF2-40B4-BE49-F238E27FC236}">
                <a16:creationId xmlns:a16="http://schemas.microsoft.com/office/drawing/2014/main" id="{05BF4499-7587-9BB9-6D07-7A92305BA6C9}"/>
              </a:ext>
            </a:extLst>
          </p:cNvPr>
          <p:cNvSpPr/>
          <p:nvPr/>
        </p:nvSpPr>
        <p:spPr>
          <a:xfrm rot="8100000">
            <a:off x="4923129" y="2982079"/>
            <a:ext cx="904672" cy="211475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548A7E-7C8A-F15B-2334-B48C7AF712E7}"/>
              </a:ext>
            </a:extLst>
          </p:cNvPr>
          <p:cNvSpPr txBox="1"/>
          <p:nvPr/>
        </p:nvSpPr>
        <p:spPr>
          <a:xfrm>
            <a:off x="5450018" y="4899507"/>
            <a:ext cx="63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Planar Mirror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1E7F00-1A24-417B-A612-1C53C69732EA}"/>
              </a:ext>
            </a:extLst>
          </p:cNvPr>
          <p:cNvSpPr txBox="1"/>
          <p:nvPr/>
        </p:nvSpPr>
        <p:spPr>
          <a:xfrm>
            <a:off x="2994209" y="2612089"/>
            <a:ext cx="636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Planar Mirror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B0B36F-DF18-EB34-B8AD-7A1A4CECC5E0}"/>
              </a:ext>
            </a:extLst>
          </p:cNvPr>
          <p:cNvSpPr txBox="1"/>
          <p:nvPr/>
        </p:nvSpPr>
        <p:spPr>
          <a:xfrm>
            <a:off x="4798409" y="2606414"/>
            <a:ext cx="994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Beam</a:t>
            </a:r>
          </a:p>
          <a:p>
            <a:r>
              <a:rPr lang="en-US" altLang="ko-KR" sz="1000" dirty="0"/>
              <a:t>splitter</a:t>
            </a:r>
            <a:endParaRPr lang="ko-KR" altLang="en-US" sz="1000" dirty="0"/>
          </a:p>
        </p:txBody>
      </p:sp>
      <p:sp>
        <p:nvSpPr>
          <p:cNvPr id="31" name="정육면체 30"/>
          <p:cNvSpPr/>
          <p:nvPr/>
        </p:nvSpPr>
        <p:spPr>
          <a:xfrm rot="8100000">
            <a:off x="3215497" y="2965319"/>
            <a:ext cx="904672" cy="211475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정육면체 31"/>
          <p:cNvSpPr/>
          <p:nvPr/>
        </p:nvSpPr>
        <p:spPr>
          <a:xfrm rot="8100000">
            <a:off x="4973155" y="4710957"/>
            <a:ext cx="904672" cy="211475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B26350-D93B-C0C2-53C2-86F04D13DA38}"/>
              </a:ext>
            </a:extLst>
          </p:cNvPr>
          <p:cNvSpPr txBox="1"/>
          <p:nvPr/>
        </p:nvSpPr>
        <p:spPr>
          <a:xfrm>
            <a:off x="3720590" y="4899507"/>
            <a:ext cx="994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Beam</a:t>
            </a:r>
          </a:p>
          <a:p>
            <a:r>
              <a:rPr lang="en-US" altLang="ko-KR" sz="1000" dirty="0"/>
              <a:t>splitter</a:t>
            </a:r>
            <a:endParaRPr lang="ko-KR" altLang="en-US" sz="1000" dirty="0"/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E4F9C2DD-0E68-D888-8122-3F9B135235C3}"/>
              </a:ext>
            </a:extLst>
          </p:cNvPr>
          <p:cNvSpPr/>
          <p:nvPr/>
        </p:nvSpPr>
        <p:spPr>
          <a:xfrm>
            <a:off x="6151377" y="2812144"/>
            <a:ext cx="485238" cy="494399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3CD444-41DC-4B7A-035C-503F2A3BF0C1}"/>
              </a:ext>
            </a:extLst>
          </p:cNvPr>
          <p:cNvSpPr txBox="1"/>
          <p:nvPr/>
        </p:nvSpPr>
        <p:spPr>
          <a:xfrm>
            <a:off x="6040624" y="3284725"/>
            <a:ext cx="994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Detector</a:t>
            </a:r>
            <a:endParaRPr lang="ko-KR" altLang="en-US" sz="1000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D4B1116-6032-8081-9A3B-AB2FD32A9530}"/>
              </a:ext>
            </a:extLst>
          </p:cNvPr>
          <p:cNvGrpSpPr/>
          <p:nvPr/>
        </p:nvGrpSpPr>
        <p:grpSpPr>
          <a:xfrm>
            <a:off x="7467600" y="1801054"/>
            <a:ext cx="5651677" cy="4049187"/>
            <a:chOff x="3758566" y="1830020"/>
            <a:chExt cx="5477333" cy="404918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3DBE89-6D5D-5543-D9E9-D43D348AC7A2}"/>
                </a:ext>
              </a:extLst>
            </p:cNvPr>
            <p:cNvSpPr txBox="1"/>
            <p:nvPr/>
          </p:nvSpPr>
          <p:spPr>
            <a:xfrm>
              <a:off x="3758566" y="1830020"/>
              <a:ext cx="34322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/>
                <a:t> </a:t>
              </a:r>
              <a:r>
                <a:rPr lang="en-US" altLang="ko-KR" sz="2200" b="1" dirty="0"/>
                <a:t>&lt;</a:t>
              </a:r>
              <a:r>
                <a:rPr lang="ko-KR" altLang="en-US" sz="2000" b="1" dirty="0"/>
                <a:t>공기 굴절률</a:t>
              </a:r>
              <a:r>
                <a:rPr lang="en-US" altLang="ko-KR" sz="2000" b="1" dirty="0"/>
                <a:t>&gt;</a:t>
              </a:r>
              <a:endParaRPr lang="ko-KR" alt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5ED8896-B91E-C5C5-F559-B9FACD0E0262}"/>
                    </a:ext>
                  </a:extLst>
                </p:cNvPr>
                <p:cNvSpPr txBox="1"/>
                <p:nvPr/>
              </p:nvSpPr>
              <p:spPr>
                <a:xfrm>
                  <a:off x="4069965" y="2327983"/>
                  <a:ext cx="5165934" cy="12736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600" b="0" dirty="0"/>
                    <a:t>: </a:t>
                  </a:r>
                  <a14:m>
                    <m:oMath xmlns:m="http://schemas.openxmlformats.org/officeDocument/2006/math"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ko-K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ko-KR" sz="2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ko-K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altLang="ko-KR" sz="2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5ED8896-B91E-C5C5-F559-B9FACD0E0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965" y="2327983"/>
                  <a:ext cx="5165934" cy="1273632"/>
                </a:xfrm>
                <a:prstGeom prst="rect">
                  <a:avLst/>
                </a:prstGeom>
                <a:blipFill>
                  <a:blip r:embed="rId3"/>
                  <a:stretch>
                    <a:fillRect l="-20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A98131F-C37F-B077-512B-C3A3B579D81D}"/>
                    </a:ext>
                  </a:extLst>
                </p:cNvPr>
                <p:cNvSpPr txBox="1"/>
                <p:nvPr/>
              </p:nvSpPr>
              <p:spPr>
                <a:xfrm>
                  <a:off x="4726093" y="3693993"/>
                  <a:ext cx="3367154" cy="21852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= </a:t>
                  </a:r>
                  <a:r>
                    <a:rPr lang="ko-KR" altLang="en-US" sz="1600" dirty="0"/>
                    <a:t>공기 굴절률</a:t>
                  </a:r>
                  <a:endParaRPr lang="en-US" altLang="ko-KR" sz="1600" dirty="0"/>
                </a:p>
                <a:p>
                  <a:endParaRPr lang="en-US" altLang="ko-KR" sz="400" dirty="0"/>
                </a:p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= </a:t>
                  </a:r>
                  <a:r>
                    <a:rPr lang="ko-KR" altLang="en-US" sz="1600" dirty="0"/>
                    <a:t>진공에서의 굴절률</a:t>
                  </a:r>
                  <a:endParaRPr lang="en-US" altLang="ko-KR" sz="1600" dirty="0"/>
                </a:p>
                <a:p>
                  <a:endParaRPr lang="en-US" altLang="ko-KR" sz="400" dirty="0"/>
                </a:p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= </a:t>
                  </a:r>
                  <a:r>
                    <a:rPr lang="ko-KR" altLang="en-US" sz="1600" dirty="0"/>
                    <a:t>간섭무늬가 이동한 개수</a:t>
                  </a:r>
                  <a:endParaRPr lang="en-US" altLang="ko-KR" sz="1600" dirty="0"/>
                </a:p>
                <a:p>
                  <a:endParaRPr lang="en-US" altLang="ko-KR" sz="4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ko-KR" sz="1600" dirty="0"/>
                    <a:t> = </a:t>
                  </a:r>
                  <a:r>
                    <a:rPr lang="ko-KR" altLang="en-US" sz="1600" dirty="0"/>
                    <a:t>압력의 변화량</a:t>
                  </a:r>
                  <a:endParaRPr lang="en-US" altLang="ko-KR" sz="1600" dirty="0"/>
                </a:p>
                <a:p>
                  <a:endParaRPr lang="en-US" altLang="ko-KR" sz="400" dirty="0"/>
                </a:p>
                <a:p>
                  <a14:m>
                    <m:oMath xmlns:m="http://schemas.openxmlformats.org/officeDocument/2006/math"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altLang="ko-KR" sz="1600" dirty="0"/>
                    <a:t> = Laser</a:t>
                  </a:r>
                  <a:r>
                    <a:rPr lang="ko-KR" altLang="en-US" sz="1600" dirty="0"/>
                    <a:t>의 파장</a:t>
                  </a:r>
                  <a:endParaRPr lang="en-US" altLang="ko-KR" sz="1600" dirty="0"/>
                </a:p>
                <a:p>
                  <a:endParaRPr lang="ko-KR" altLang="en-US" sz="400" dirty="0"/>
                </a:p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ko-KR" altLang="en-US" sz="1600" dirty="0"/>
                    <a:t> </a:t>
                  </a:r>
                  <a:r>
                    <a:rPr lang="en-US" altLang="ko-KR" sz="1600" dirty="0"/>
                    <a:t>= Chamber</a:t>
                  </a:r>
                  <a:r>
                    <a:rPr lang="ko-KR" altLang="en-US" sz="1600" dirty="0"/>
                    <a:t>의 길이</a:t>
                  </a:r>
                  <a:endParaRPr lang="en-US" altLang="ko-KR" sz="1600" dirty="0"/>
                </a:p>
                <a:p>
                  <a:endParaRPr lang="en-US" altLang="ko-KR" sz="400" dirty="0"/>
                </a:p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ko-KR" sz="1600" dirty="0"/>
                    <a:t> = </a:t>
                  </a:r>
                  <a:r>
                    <a:rPr lang="ko-KR" altLang="en-US" sz="1600" dirty="0"/>
                    <a:t>대기압</a:t>
                  </a: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A98131F-C37F-B077-512B-C3A3B579D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093" y="3693993"/>
                  <a:ext cx="3367154" cy="2185214"/>
                </a:xfrm>
                <a:prstGeom prst="rect">
                  <a:avLst/>
                </a:prstGeom>
                <a:blipFill>
                  <a:blip r:embed="rId4"/>
                  <a:stretch>
                    <a:fillRect t="-836" b="-25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B3497B-736D-32F8-B3AA-A4BE5AFC516F}"/>
              </a:ext>
            </a:extLst>
          </p:cNvPr>
          <p:cNvGrpSpPr/>
          <p:nvPr/>
        </p:nvGrpSpPr>
        <p:grpSpPr>
          <a:xfrm>
            <a:off x="4331166" y="4471008"/>
            <a:ext cx="994828" cy="784457"/>
            <a:chOff x="818265" y="2332765"/>
            <a:chExt cx="994828" cy="784457"/>
          </a:xfrm>
        </p:grpSpPr>
        <p:sp>
          <p:nvSpPr>
            <p:cNvPr id="80" name="원통형 79">
              <a:extLst>
                <a:ext uri="{FF2B5EF4-FFF2-40B4-BE49-F238E27FC236}">
                  <a16:creationId xmlns:a16="http://schemas.microsoft.com/office/drawing/2014/main" id="{B88BF996-CCE9-101F-C02A-FDD629F1B208}"/>
                </a:ext>
              </a:extLst>
            </p:cNvPr>
            <p:cNvSpPr/>
            <p:nvPr/>
          </p:nvSpPr>
          <p:spPr>
            <a:xfrm rot="5400000">
              <a:off x="833880" y="2409616"/>
              <a:ext cx="558650" cy="40494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3669447-5FBE-81D3-08D8-C8D9744E14AA}"/>
                </a:ext>
              </a:extLst>
            </p:cNvPr>
            <p:cNvSpPr txBox="1"/>
            <p:nvPr/>
          </p:nvSpPr>
          <p:spPr>
            <a:xfrm>
              <a:off x="818265" y="2871001"/>
              <a:ext cx="9948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Chamber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941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8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4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1" grpId="0" animBg="1"/>
      <p:bldP spid="42" grpId="0" animBg="1"/>
      <p:bldP spid="10" grpId="0" animBg="1"/>
      <p:bldP spid="45" grpId="0" animBg="1"/>
      <p:bldP spid="46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4021982" cy="524100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실험 과정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31236" y="196869"/>
            <a:ext cx="540095" cy="524100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02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85B17F-F622-43C5-80BB-1C6F12755D1E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29229935-8EA4-4DFE-BEF8-4AFFE2B08C00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93B0D5D-E790-49D0-BB87-DEAEA621B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8BA13A0-B11F-4639-9040-5A9BFC216EE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5DD69853-C6CD-44E4-9580-11CAB4BF14F0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9E2D5D49-B50D-4FC4-A61B-D08771E5BF82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6A116D8-6468-4C4C-8626-DF27617B889E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EDB270C3-D7EF-4EF9-AAA5-7F7C6CE41CD4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17A2DC2-139D-4C0C-A1B7-4D0DBCAB9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397F713-0FB6-473D-B1AA-76FF14631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id="{860CC47D-11C2-450F-AE65-BDF29C4CA480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CBE279BF-AF4A-4989-BB59-A5722689E6EC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71" name="원호 70">
                <a:extLst>
                  <a:ext uri="{FF2B5EF4-FFF2-40B4-BE49-F238E27FC236}">
                    <a16:creationId xmlns:a16="http://schemas.microsoft.com/office/drawing/2014/main" id="{DC52D104-E677-4C3E-8183-8C47B00785CD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191BF92E-3622-4AA3-A4BA-FCF6B1585144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73" name="원호 72">
                  <a:extLst>
                    <a:ext uri="{FF2B5EF4-FFF2-40B4-BE49-F238E27FC236}">
                      <a16:creationId xmlns:a16="http://schemas.microsoft.com/office/drawing/2014/main" id="{A60B675F-5714-4024-81A5-0749D8AC800E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174AB09B-3F22-451F-967C-EFDD96DB6D5E}"/>
                    </a:ext>
                  </a:extLst>
                </p:cNvPr>
                <p:cNvCxnSpPr>
                  <a:cxnSpLocks/>
                  <a:stCxn id="73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DB392E88-6ADC-4663-B367-312087C41677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416F390-A5BA-48A0-BA6E-C6986DF25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1283" y="1228326"/>
            <a:ext cx="1084066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200" b="1" dirty="0"/>
              <a:t>Mach-Zehnder </a:t>
            </a:r>
            <a:r>
              <a:rPr lang="ko-KR" altLang="en-US" sz="2200" b="1" dirty="0"/>
              <a:t>간섭계를 구성한다</a:t>
            </a:r>
            <a:r>
              <a:rPr lang="en-US" altLang="ko-KR" sz="2200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200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200" b="1" dirty="0"/>
              <a:t>광학계를 정렬하여 </a:t>
            </a:r>
            <a:r>
              <a:rPr lang="en-US" altLang="ko-KR" sz="2200" b="1" dirty="0"/>
              <a:t>Translucent screen</a:t>
            </a:r>
            <a:r>
              <a:rPr lang="ko-KR" altLang="en-US" sz="2200" b="1" dirty="0"/>
              <a:t>에 맺히는 간섭무늬를 관찰한다</a:t>
            </a:r>
            <a:r>
              <a:rPr lang="en-US" altLang="ko-KR" sz="2200" b="1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200" b="1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200" b="1" dirty="0"/>
              <a:t>진공 압력펌프를 추가해서 </a:t>
            </a:r>
            <a:r>
              <a:rPr lang="en-US" altLang="ko-KR" sz="2200" b="1" dirty="0"/>
              <a:t>Chamber</a:t>
            </a:r>
            <a:r>
              <a:rPr lang="en-US" altLang="ko-KR" sz="600" b="1" dirty="0"/>
              <a:t> </a:t>
            </a:r>
            <a:r>
              <a:rPr lang="ko-KR" altLang="en-US" sz="2200" b="1" dirty="0"/>
              <a:t>내 압력에 변화를 주며 이동하는 간섭무늬의 개수를 세어본다</a:t>
            </a:r>
            <a:r>
              <a:rPr lang="en-US" altLang="ko-KR" sz="2200" b="1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 descr="텍스트, 실내이(가) 표시된 사진&#10;&#10;자동 생성된 설명">
            <a:extLst>
              <a:ext uri="{FF2B5EF4-FFF2-40B4-BE49-F238E27FC236}">
                <a16:creationId xmlns:a16="http://schemas.microsoft.com/office/drawing/2014/main" id="{057D6382-98B7-3F1C-27D9-C27EC88EB315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85403" y="2887400"/>
            <a:ext cx="2635200" cy="3960000"/>
          </a:xfrm>
          <a:prstGeom prst="rect">
            <a:avLst/>
          </a:prstGeom>
        </p:spPr>
      </p:pic>
      <p:pic>
        <p:nvPicPr>
          <p:cNvPr id="9" name="그림 8" descr="무기이(가) 표시된 사진&#10;&#10;자동 생성된 설명">
            <a:extLst>
              <a:ext uri="{FF2B5EF4-FFF2-40B4-BE49-F238E27FC236}">
                <a16:creationId xmlns:a16="http://schemas.microsoft.com/office/drawing/2014/main" id="{303673ED-8060-FF53-1170-B90524422FF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82602" y="3549800"/>
            <a:ext cx="3960000" cy="26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4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59" y="196869"/>
            <a:ext cx="4069163" cy="541685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실험 결과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31236" y="196869"/>
            <a:ext cx="540095" cy="541685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BE4FF2-7886-4404-891D-E19FD3B0F9A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A20C83E-2C1D-470B-BBFD-982D34C25F1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BAF43AD-CF89-4E5E-9A87-D8E7E0902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4D657C2-A15D-4F88-A5A0-409D6AF4212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993B54E-6CBD-4E86-92A0-1799E06D8C7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44163C2-A44A-4869-BF55-45FEA2A8CB2C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8641ADB-6C07-46BC-9859-463036BDB8C7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9B34A2A-63D1-482E-8A55-7AC3EE7A574F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90533F5-808F-4443-88FE-F6BA581DE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1882A2-C80B-47E1-A866-1C49DDE7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5CCFAE2B-1282-44B1-8AAB-32DA2A83A3A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16170EB-38C1-4A2D-B3AB-D3C1812CF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063" y="1335198"/>
            <a:ext cx="6359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 b="1" dirty="0"/>
              <a:t>마하 젠더 간섭계의 간섭 무늬 관찰</a:t>
            </a:r>
            <a:endParaRPr lang="en-US" altLang="ko-KR" sz="22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816837" y="1775439"/>
            <a:ext cx="10558326" cy="3823200"/>
            <a:chOff x="617653" y="1789140"/>
            <a:chExt cx="10558326" cy="38232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17" t="18484" r="19392" b="16061"/>
            <a:stretch/>
          </p:blipFill>
          <p:spPr>
            <a:xfrm rot="5400000">
              <a:off x="4100947" y="2243888"/>
              <a:ext cx="3366651" cy="3366655"/>
            </a:xfrm>
            <a:prstGeom prst="rect">
              <a:avLst/>
            </a:prstGeom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617655" y="1789140"/>
              <a:ext cx="3366000" cy="336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/>
            </a:p>
          </p:txBody>
        </p:sp>
        <p:pic>
          <p:nvPicPr>
            <p:cNvPr id="3073" name="_x333620272" descr="EMB0000614c6e7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653" y="2246340"/>
              <a:ext cx="3483292" cy="336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3" t="42257" r="24668" b="26025"/>
            <a:stretch/>
          </p:blipFill>
          <p:spPr>
            <a:xfrm>
              <a:off x="7466947" y="2242091"/>
              <a:ext cx="3709032" cy="3366000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030966" y="5612859"/>
            <a:ext cx="293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기존 실험의 간섭 무늬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87935" y="5617398"/>
            <a:ext cx="287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추가 실험의 간섭 무늬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91210" y="5612859"/>
            <a:ext cx="358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측정하기 위해 조정한 간섭 무늬</a:t>
            </a:r>
          </a:p>
        </p:txBody>
      </p:sp>
    </p:spTree>
    <p:extLst>
      <p:ext uri="{BB962C8B-B14F-4D97-AF65-F5344CB8AC3E}">
        <p14:creationId xmlns:p14="http://schemas.microsoft.com/office/powerpoint/2010/main" val="99678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59" y="196869"/>
            <a:ext cx="4069163" cy="541685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800" b="1" kern="0" dirty="0">
                <a:solidFill>
                  <a:prstClr val="white"/>
                </a:solidFill>
              </a:rPr>
              <a:t>실험 결과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531236" y="196869"/>
            <a:ext cx="540095" cy="541685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03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BE4FF2-7886-4404-891D-E19FD3B0F9AD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9A20C83E-2C1D-470B-BBFD-982D34C25F1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BAF43AD-CF89-4E5E-9A87-D8E7E0902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4D657C2-A15D-4F88-A5A0-409D6AF4212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993B54E-6CBD-4E86-92A0-1799E06D8C7D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C44163C2-A44A-4869-BF55-45FEA2A8CB2C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8641ADB-6C07-46BC-9859-463036BDB8C7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F9B34A2A-63D1-482E-8A55-7AC3EE7A574F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90533F5-808F-4443-88FE-F6BA581DE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71882A2-C80B-47E1-A866-1C49DDE74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5CCFAE2B-1282-44B1-8AAB-32DA2A83A3A4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FDF29D4-3909-43F6-A463-A4988C3439A2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25" name="원호 24">
                <a:extLst>
                  <a:ext uri="{FF2B5EF4-FFF2-40B4-BE49-F238E27FC236}">
                    <a16:creationId xmlns:a16="http://schemas.microsoft.com/office/drawing/2014/main" id="{BB04C592-B5C6-460E-A799-5B709DEA10A5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F71A5D1-9A3F-43AF-B511-88E218075F47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27" name="원호 26">
                  <a:extLst>
                    <a:ext uri="{FF2B5EF4-FFF2-40B4-BE49-F238E27FC236}">
                      <a16:creationId xmlns:a16="http://schemas.microsoft.com/office/drawing/2014/main" id="{4808228D-F3C2-4F4F-9223-F18183E8FE0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0155D082-69F0-465B-8BC7-00C5F94A0DB5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159DCBA4-1596-4953-A830-D35560343E15}"/>
                    </a:ext>
                  </a:extLst>
                </p:cNvPr>
                <p:cNvCxnSpPr>
                  <a:cxnSpLocks/>
                  <a:endCxn id="27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216170EB-38C1-4A2D-B3AB-D3C1812CF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07597" y="4568987"/>
                <a:ext cx="4549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= 5cmHg </a:t>
                </a:r>
                <a:r>
                  <a:rPr lang="ko-KR" altLang="en-US" b="1" dirty="0"/>
                  <a:t>일 때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공기의 굴절률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97" y="4568987"/>
                <a:ext cx="4549276" cy="369332"/>
              </a:xfrm>
              <a:prstGeom prst="rect">
                <a:avLst/>
              </a:prstGeom>
              <a:blipFill>
                <a:blip r:embed="rId3"/>
                <a:stretch>
                  <a:fillRect l="-93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33779" y="1321268"/>
            <a:ext cx="16301572" cy="63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984216"/>
              </p:ext>
            </p:extLst>
          </p:nvPr>
        </p:nvGraphicFramePr>
        <p:xfrm>
          <a:off x="531236" y="1105079"/>
          <a:ext cx="6030346" cy="5119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478">
                  <a:extLst>
                    <a:ext uri="{9D8B030D-6E8A-4147-A177-3AD203B41FA5}">
                      <a16:colId xmlns:a16="http://schemas.microsoft.com/office/drawing/2014/main" val="54518157"/>
                    </a:ext>
                  </a:extLst>
                </a:gridCol>
                <a:gridCol w="861478">
                  <a:extLst>
                    <a:ext uri="{9D8B030D-6E8A-4147-A177-3AD203B41FA5}">
                      <a16:colId xmlns:a16="http://schemas.microsoft.com/office/drawing/2014/main" val="2141503630"/>
                    </a:ext>
                  </a:extLst>
                </a:gridCol>
                <a:gridCol w="861478">
                  <a:extLst>
                    <a:ext uri="{9D8B030D-6E8A-4147-A177-3AD203B41FA5}">
                      <a16:colId xmlns:a16="http://schemas.microsoft.com/office/drawing/2014/main" val="1489841770"/>
                    </a:ext>
                  </a:extLst>
                </a:gridCol>
                <a:gridCol w="861478">
                  <a:extLst>
                    <a:ext uri="{9D8B030D-6E8A-4147-A177-3AD203B41FA5}">
                      <a16:colId xmlns:a16="http://schemas.microsoft.com/office/drawing/2014/main" val="3213710096"/>
                    </a:ext>
                  </a:extLst>
                </a:gridCol>
                <a:gridCol w="861478">
                  <a:extLst>
                    <a:ext uri="{9D8B030D-6E8A-4147-A177-3AD203B41FA5}">
                      <a16:colId xmlns:a16="http://schemas.microsoft.com/office/drawing/2014/main" val="144312780"/>
                    </a:ext>
                  </a:extLst>
                </a:gridCol>
                <a:gridCol w="861478">
                  <a:extLst>
                    <a:ext uri="{9D8B030D-6E8A-4147-A177-3AD203B41FA5}">
                      <a16:colId xmlns:a16="http://schemas.microsoft.com/office/drawing/2014/main" val="2316270358"/>
                    </a:ext>
                  </a:extLst>
                </a:gridCol>
                <a:gridCol w="861478">
                  <a:extLst>
                    <a:ext uri="{9D8B030D-6E8A-4147-A177-3AD203B41FA5}">
                      <a16:colId xmlns:a16="http://schemas.microsoft.com/office/drawing/2014/main" val="2052879935"/>
                    </a:ext>
                  </a:extLst>
                </a:gridCol>
              </a:tblGrid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P[</a:t>
                      </a:r>
                      <a:r>
                        <a:rPr lang="en-US" sz="1100" b="1" u="none" strike="noStrike" dirty="0" err="1">
                          <a:effectLst/>
                        </a:rPr>
                        <a:t>cmHg</a:t>
                      </a:r>
                      <a:r>
                        <a:rPr lang="en-US" sz="1100" b="1" u="none" strike="noStrike" dirty="0">
                          <a:effectLst/>
                        </a:rPr>
                        <a:t>]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기존 실험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추가 </a:t>
                      </a:r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r>
                        <a:rPr lang="ko-KR" altLang="en-US" sz="1100" b="1" u="none" strike="noStrike">
                          <a:effectLst/>
                        </a:rPr>
                        <a:t>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추가 </a:t>
                      </a:r>
                      <a:r>
                        <a:rPr lang="en-US" altLang="ko-KR" sz="1100" b="1" u="none" strike="noStrike">
                          <a:effectLst/>
                        </a:rPr>
                        <a:t>2</a:t>
                      </a:r>
                      <a:r>
                        <a:rPr lang="ko-KR" altLang="en-US" sz="1100" b="1" u="none" strike="noStrike">
                          <a:effectLst/>
                        </a:rPr>
                        <a:t>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추가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차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추가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4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차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추가 </a:t>
                      </a:r>
                      <a:r>
                        <a:rPr lang="en-US" altLang="ko-KR" sz="1100" b="1" u="none" strike="noStrike">
                          <a:effectLst/>
                        </a:rPr>
                        <a:t>5</a:t>
                      </a:r>
                      <a:r>
                        <a:rPr lang="ko-KR" altLang="en-US" sz="1100" b="1" u="none" strike="noStrike">
                          <a:effectLst/>
                        </a:rPr>
                        <a:t>차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2495215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70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8792234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65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2088787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60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5568285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55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1.9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02036169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50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3340182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45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9330600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40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2783693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35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2.2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3265213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30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2207146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4241216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20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5792570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6729448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1.7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8874681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1.5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0.7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9814637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0.6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0.5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068503"/>
                  </a:ext>
                </a:extLst>
              </a:tr>
              <a:tr h="3011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total shift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17.1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18.5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18.7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17.8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>
                          <a:effectLst/>
                        </a:rPr>
                        <a:t>18.3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</a:rPr>
                        <a:t>17.8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399329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70B7F902-AC09-23D8-99C1-FD3117B2177F}"/>
              </a:ext>
            </a:extLst>
          </p:cNvPr>
          <p:cNvGrpSpPr/>
          <p:nvPr/>
        </p:nvGrpSpPr>
        <p:grpSpPr>
          <a:xfrm>
            <a:off x="7107597" y="1591715"/>
            <a:ext cx="4275458" cy="1720891"/>
            <a:chOff x="6833779" y="1184367"/>
            <a:chExt cx="4275458" cy="1720892"/>
          </a:xfrm>
        </p:grpSpPr>
        <p:sp>
          <p:nvSpPr>
            <p:cNvPr id="5" name="TextBox 4"/>
            <p:cNvSpPr txBox="1"/>
            <p:nvPr/>
          </p:nvSpPr>
          <p:spPr>
            <a:xfrm>
              <a:off x="6833779" y="1184367"/>
              <a:ext cx="4275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&lt;</a:t>
              </a:r>
              <a:r>
                <a:rPr lang="ko-KR" altLang="en-US" b="1" dirty="0"/>
                <a:t>공기의 굴절률 계산</a:t>
              </a:r>
              <a:r>
                <a:rPr lang="en-US" altLang="ko-KR" b="1" dirty="0"/>
                <a:t>&gt;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/>
                <p:cNvSpPr/>
                <p:nvPr/>
              </p:nvSpPr>
              <p:spPr>
                <a:xfrm>
                  <a:off x="7467600" y="1679630"/>
                  <a:ext cx="3115212" cy="7614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d>
                          <m:d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  <m: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d>
                          <m:d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num>
                          <m:den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  <m:r>
                          <a:rPr lang="en-US" altLang="ko-KR" sz="21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1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1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num>
                          <m:den>
                            <m:r>
                              <a:rPr lang="en-US" altLang="ko-KR" sz="21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  <m:r>
                          <a:rPr lang="en-US" altLang="ko-KR" sz="21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1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altLang="ko-KR" sz="2100" b="1" dirty="0"/>
                </a:p>
              </p:txBody>
            </p:sp>
          </mc:Choice>
          <mc:Fallback xmlns=""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1679630"/>
                  <a:ext cx="3115212" cy="7614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EFE83BF-EAAB-73E7-F443-396C73202E3B}"/>
                    </a:ext>
                  </a:extLst>
                </p:cNvPr>
                <p:cNvSpPr txBox="1"/>
                <p:nvPr/>
              </p:nvSpPr>
              <p:spPr>
                <a:xfrm>
                  <a:off x="7381416" y="2628259"/>
                  <a:ext cx="3286517" cy="277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m:rPr>
                            <m:sty m:val="p"/>
                          </m:rPr>
                          <a:rPr lang="ko-KR" altLang="en-US" sz="12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=633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nm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=62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=76</m:t>
                        </m:r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cmHg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EFE83BF-EAAB-73E7-F443-396C73202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416" y="2628259"/>
                  <a:ext cx="3286517" cy="277000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D76F70-6D81-05AC-9E6C-E1084AE9D3AA}"/>
                  </a:ext>
                </a:extLst>
              </p:cNvPr>
              <p:cNvSpPr txBox="1"/>
              <p:nvPr/>
            </p:nvSpPr>
            <p:spPr>
              <a:xfrm>
                <a:off x="7107597" y="5192327"/>
                <a:ext cx="47265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= 70cmHg </a:t>
                </a:r>
                <a:r>
                  <a:rPr lang="ko-KR" altLang="en-US" b="1" dirty="0"/>
                  <a:t>일 때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공기의 굴절률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D76F70-6D81-05AC-9E6C-E1084AE9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597" y="5192327"/>
                <a:ext cx="4726540" cy="369332"/>
              </a:xfrm>
              <a:prstGeom prst="rect">
                <a:avLst/>
              </a:prstGeom>
              <a:blipFill>
                <a:blip r:embed="rId6"/>
                <a:stretch>
                  <a:fillRect l="-903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FE47DF0C-87AE-EF92-E23E-09781B2AB48A}"/>
              </a:ext>
            </a:extLst>
          </p:cNvPr>
          <p:cNvGrpSpPr/>
          <p:nvPr/>
        </p:nvGrpSpPr>
        <p:grpSpPr>
          <a:xfrm>
            <a:off x="1380121" y="1736483"/>
            <a:ext cx="5180650" cy="4209541"/>
            <a:chOff x="1380931" y="1706059"/>
            <a:chExt cx="5180650" cy="420954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A10264C-BFBE-B224-A232-3849C151D813}"/>
                </a:ext>
              </a:extLst>
            </p:cNvPr>
            <p:cNvSpPr/>
            <p:nvPr/>
          </p:nvSpPr>
          <p:spPr>
            <a:xfrm>
              <a:off x="1380931" y="1706059"/>
              <a:ext cx="5180650" cy="4209541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B1196F2-259E-3522-89B7-8FCE9F44B06F}"/>
                </a:ext>
              </a:extLst>
            </p:cNvPr>
            <p:cNvCxnSpPr/>
            <p:nvPr/>
          </p:nvCxnSpPr>
          <p:spPr>
            <a:xfrm>
              <a:off x="2248678" y="1706059"/>
              <a:ext cx="0" cy="42095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AD32877-0E49-B2C1-03F0-3170C32D5B40}"/>
                </a:ext>
              </a:extLst>
            </p:cNvPr>
            <p:cNvCxnSpPr/>
            <p:nvPr/>
          </p:nvCxnSpPr>
          <p:spPr>
            <a:xfrm>
              <a:off x="3119535" y="1706059"/>
              <a:ext cx="0" cy="42095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E1FC04A-3DA1-EC63-2539-47D7F81FD518}"/>
                </a:ext>
              </a:extLst>
            </p:cNvPr>
            <p:cNvCxnSpPr/>
            <p:nvPr/>
          </p:nvCxnSpPr>
          <p:spPr>
            <a:xfrm>
              <a:off x="3977952" y="1706059"/>
              <a:ext cx="0" cy="42095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2BB82D02-2411-AC2B-AAD5-CBD979894864}"/>
                </a:ext>
              </a:extLst>
            </p:cNvPr>
            <p:cNvCxnSpPr/>
            <p:nvPr/>
          </p:nvCxnSpPr>
          <p:spPr>
            <a:xfrm>
              <a:off x="4836367" y="1706059"/>
              <a:ext cx="0" cy="42095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80E280A-A064-FAEE-1622-894C9AC62EF5}"/>
                </a:ext>
              </a:extLst>
            </p:cNvPr>
            <p:cNvCxnSpPr/>
            <p:nvPr/>
          </p:nvCxnSpPr>
          <p:spPr>
            <a:xfrm>
              <a:off x="5704115" y="1706059"/>
              <a:ext cx="0" cy="42095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D2BEA8-26E8-4BF8-EA81-B8DDC8569F16}"/>
              </a:ext>
            </a:extLst>
          </p:cNvPr>
          <p:cNvSpPr/>
          <p:nvPr/>
        </p:nvSpPr>
        <p:spPr>
          <a:xfrm>
            <a:off x="1380121" y="5946024"/>
            <a:ext cx="5181462" cy="25400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8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8" grpId="0" animBg="1"/>
    </p:bldLst>
  </p:timing>
</p:sld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872</Words>
  <Application>Microsoft Office PowerPoint</Application>
  <PresentationFormat>와이드스크린</PresentationFormat>
  <Paragraphs>427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Wingdings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김태인</cp:lastModifiedBy>
  <cp:revision>55</cp:revision>
  <dcterms:created xsi:type="dcterms:W3CDTF">2022-02-20T14:27:04Z</dcterms:created>
  <dcterms:modified xsi:type="dcterms:W3CDTF">2022-05-15T14:29:38Z</dcterms:modified>
</cp:coreProperties>
</file>