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8"/>
  </p:notesMasterIdLst>
  <p:sldIdLst>
    <p:sldId id="257" r:id="rId2"/>
    <p:sldId id="286" r:id="rId3"/>
    <p:sldId id="301" r:id="rId4"/>
    <p:sldId id="299" r:id="rId5"/>
    <p:sldId id="298" r:id="rId6"/>
    <p:sldId id="297" r:id="rId7"/>
    <p:sldId id="300" r:id="rId8"/>
    <p:sldId id="302" r:id="rId9"/>
    <p:sldId id="303" r:id="rId10"/>
    <p:sldId id="304" r:id="rId11"/>
    <p:sldId id="305" r:id="rId12"/>
    <p:sldId id="306" r:id="rId13"/>
    <p:sldId id="293" r:id="rId14"/>
    <p:sldId id="312" r:id="rId15"/>
    <p:sldId id="313" r:id="rId16"/>
    <p:sldId id="317" r:id="rId17"/>
    <p:sldId id="311" r:id="rId18"/>
    <p:sldId id="318" r:id="rId19"/>
    <p:sldId id="319" r:id="rId20"/>
    <p:sldId id="307" r:id="rId21"/>
    <p:sldId id="320" r:id="rId22"/>
    <p:sldId id="321" r:id="rId23"/>
    <p:sldId id="322" r:id="rId24"/>
    <p:sldId id="323" r:id="rId25"/>
    <p:sldId id="314" r:id="rId26"/>
    <p:sldId id="295"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46" autoAdjust="0"/>
    <p:restoredTop sz="89223" autoAdjust="0"/>
  </p:normalViewPr>
  <p:slideViewPr>
    <p:cSldViewPr>
      <p:cViewPr varScale="1">
        <p:scale>
          <a:sx n="70" d="100"/>
          <a:sy n="70" d="100"/>
        </p:scale>
        <p:origin x="-13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4/29/2020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xmlns=""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4/29/2020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4/29/2020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4/29/2020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4/29/2020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4/29/2020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4/29/2020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4/29/2020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13nsswebporta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nss.gov.in/" TargetMode="External"/><Relationship Id="rId2" Type="http://schemas.openxmlformats.org/officeDocument/2006/relationships/hyperlink" Target="http://nss.annauniv.edu/" TargetMode="External"/><Relationship Id="rId1" Type="http://schemas.openxmlformats.org/officeDocument/2006/relationships/slideLayout" Target="../slideLayouts/slideLayout2.xml"/><Relationship Id="rId5" Type="http://schemas.openxmlformats.org/officeDocument/2006/relationships/hyperlink" Target="http://nssjntuk.org/" TargetMode="External"/><Relationship Id="rId4" Type="http://schemas.openxmlformats.org/officeDocument/2006/relationships/hyperlink" Target="http://nsskerala.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ites.google.com/srit.ac.in/ns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t>SRIT NSS WEBPORTAL </a:t>
            </a: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fontScale="92500" lnSpcReduction="10000"/>
          </a:bodyPr>
          <a:lstStyle/>
          <a:p>
            <a:pPr eaLnBrk="1" hangingPunct="1"/>
            <a:r>
              <a:rPr lang="en-US" sz="2000" b="1" dirty="0" smtClean="0">
                <a:latin typeface="Times New Roman" pitchFamily="18" charset="0"/>
                <a:cs typeface="Times New Roman" pitchFamily="18" charset="0"/>
              </a:rPr>
              <a:t>Batch No: A-13		                            Project Guide:</a:t>
            </a:r>
          </a:p>
          <a:p>
            <a:pPr eaLnBrk="1" hangingPunct="1"/>
            <a:r>
              <a:rPr lang="en-US" sz="1600" dirty="0" smtClean="0">
                <a:latin typeface="Times New Roman" pitchFamily="18" charset="0"/>
                <a:cs typeface="Times New Roman" pitchFamily="18" charset="0"/>
              </a:rPr>
              <a:t>K.Lakshmi Prasanna	     164G1A0546                            Mr. G.Chinna Pullaiah , </a:t>
            </a:r>
            <a:r>
              <a:rPr lang="en-US" sz="1300" dirty="0" err="1" smtClean="0">
                <a:latin typeface="Times New Roman" pitchFamily="18" charset="0"/>
                <a:cs typeface="Times New Roman" pitchFamily="18" charset="0"/>
              </a:rPr>
              <a:t>M.Tech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Ph.D</a:t>
            </a:r>
            <a:r>
              <a:rPr lang="en-US" sz="1300" dirty="0" smtClean="0">
                <a:latin typeface="Times New Roman" pitchFamily="18" charset="0"/>
                <a:cs typeface="Times New Roman" pitchFamily="18" charset="0"/>
              </a:rPr>
              <a:t>)</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S.V.Manasa 	     164G1A0551                            Assistant Professor </a:t>
            </a:r>
          </a:p>
          <a:p>
            <a:r>
              <a:rPr lang="en-US" sz="1600" dirty="0" err="1" smtClean="0">
                <a:latin typeface="Times New Roman" pitchFamily="18" charset="0"/>
                <a:cs typeface="Times New Roman" pitchFamily="18" charset="0"/>
              </a:rPr>
              <a:t>K.Bhargava</a:t>
            </a:r>
            <a:r>
              <a:rPr lang="en-US" sz="1600" dirty="0" smtClean="0">
                <a:latin typeface="Times New Roman" pitchFamily="18" charset="0"/>
                <a:cs typeface="Times New Roman" pitchFamily="18" charset="0"/>
              </a:rPr>
              <a:t>                        164G1A0512</a:t>
            </a:r>
          </a:p>
          <a:p>
            <a:r>
              <a:rPr lang="en-IN" sz="1600" dirty="0" smtClean="0">
                <a:latin typeface="Times New Roman" pitchFamily="18" charset="0"/>
                <a:cs typeface="Times New Roman" pitchFamily="18" charset="0"/>
              </a:rPr>
              <a:t>K.Ganga </a:t>
            </a:r>
            <a:r>
              <a:rPr lang="en-IN" sz="1600" dirty="0" err="1" smtClean="0">
                <a:latin typeface="Times New Roman" pitchFamily="18" charset="0"/>
                <a:cs typeface="Times New Roman" pitchFamily="18" charset="0"/>
              </a:rPr>
              <a:t>Raju</a:t>
            </a: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174G5A0501</a:t>
            </a:r>
            <a:endParaRPr lang="en-IN" sz="1600" dirty="0" smtClean="0">
              <a:latin typeface="Times New Roman" pitchFamily="18" charset="0"/>
              <a:cs typeface="Times New Roman" pitchFamily="18" charset="0"/>
            </a:endParaRPr>
          </a:p>
          <a:p>
            <a:r>
              <a:rPr lang="en-IN" sz="1600" b="1" dirty="0" err="1" smtClean="0">
                <a:latin typeface="Times New Roman" pitchFamily="18" charset="0"/>
                <a:cs typeface="Times New Roman" pitchFamily="18" charset="0"/>
              </a:rPr>
              <a:t>GitHub</a:t>
            </a:r>
            <a:r>
              <a:rPr lang="en-IN" sz="1600" b="1" dirty="0" smtClean="0">
                <a:latin typeface="Times New Roman" pitchFamily="18" charset="0"/>
                <a:cs typeface="Times New Roman" pitchFamily="18" charset="0"/>
              </a:rPr>
              <a:t>                              </a:t>
            </a:r>
            <a:r>
              <a:rPr lang="en-US" sz="1600" b="1" dirty="0" smtClean="0">
                <a:hlinkClick r:id="rId3"/>
              </a:rPr>
              <a:t>https://github.com/A-13nsswebportal</a:t>
            </a:r>
            <a:endParaRPr lang="en-IN" sz="1600" b="1" dirty="0" smtClean="0">
              <a:latin typeface="Times New Roman" pitchFamily="18" charset="0"/>
              <a:cs typeface="Times New Roman" pitchFamily="18" charset="0"/>
            </a:endParaRP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4"/>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lstStyle/>
          <a:p>
            <a:pPr>
              <a:buNone/>
            </a:pPr>
            <a:r>
              <a:rPr lang="en-US" dirty="0" smtClean="0"/>
              <a:t>Software Required:</a:t>
            </a:r>
          </a:p>
          <a:p>
            <a:r>
              <a:rPr lang="en-US" sz="2400" dirty="0" smtClean="0">
                <a:latin typeface="Times New Roman" pitchFamily="18" charset="0"/>
                <a:cs typeface="Times New Roman" pitchFamily="18" charset="0"/>
              </a:rPr>
              <a:t> Python</a:t>
            </a:r>
          </a:p>
          <a:p>
            <a:r>
              <a:rPr lang="en-US" sz="2400" dirty="0" smtClean="0">
                <a:latin typeface="Times New Roman" pitchFamily="18" charset="0"/>
                <a:cs typeface="Times New Roman" pitchFamily="18" charset="0"/>
              </a:rPr>
              <a:t> Flask Tool</a:t>
            </a:r>
          </a:p>
          <a:p>
            <a:r>
              <a:rPr lang="en-US" sz="2400" dirty="0" smtClean="0">
                <a:latin typeface="Times New Roman" pitchFamily="18" charset="0"/>
                <a:cs typeface="Times New Roman" pitchFamily="18" charset="0"/>
              </a:rPr>
              <a:t> PostgreSQL</a:t>
            </a:r>
          </a:p>
          <a:p>
            <a:pPr>
              <a:buNone/>
            </a:pP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a:lnSpc>
                <a:spcPct val="150000"/>
              </a:lnSpc>
            </a:pPr>
            <a:r>
              <a:rPr lang="en-US" sz="2400" b="1" dirty="0" smtClean="0">
                <a:latin typeface="Times New Roman" pitchFamily="18" charset="0"/>
                <a:cs typeface="Times New Roman" pitchFamily="18" charset="0"/>
              </a:rPr>
              <a:t>Python: </a:t>
            </a:r>
            <a:r>
              <a:rPr lang="en-US" sz="2400" dirty="0" smtClean="0">
                <a:latin typeface="Times New Roman" pitchFamily="18" charset="0"/>
                <a:cs typeface="Times New Roman" pitchFamily="18" charset="0"/>
              </a:rPr>
              <a:t>It is used to create for developing of code.</a:t>
            </a:r>
          </a:p>
          <a:p>
            <a:pPr>
              <a:lnSpc>
                <a:spcPct val="150000"/>
              </a:lnSpc>
            </a:pPr>
            <a:r>
              <a:rPr lang="en-US" sz="2400" b="1" dirty="0" smtClean="0">
                <a:latin typeface="Times New Roman" pitchFamily="18" charset="0"/>
                <a:cs typeface="Times New Roman" pitchFamily="18" charset="0"/>
              </a:rPr>
              <a:t>Flask Tool: </a:t>
            </a:r>
            <a:r>
              <a:rPr lang="en-US" sz="2400" dirty="0" smtClean="0">
                <a:latin typeface="Times New Roman" pitchFamily="18" charset="0"/>
                <a:cs typeface="Times New Roman" pitchFamily="18" charset="0"/>
              </a:rPr>
              <a:t>It is a web  framework</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This means flask provides you with tools, libraries and technologies that allow you to build a web application.</a:t>
            </a:r>
          </a:p>
          <a:p>
            <a:pPr>
              <a:lnSpc>
                <a:spcPct val="150000"/>
              </a:lnSpc>
            </a:pPr>
            <a:r>
              <a:rPr lang="en-US" sz="2400" b="1" dirty="0" smtClean="0">
                <a:latin typeface="Times New Roman" pitchFamily="18" charset="0"/>
                <a:cs typeface="Times New Roman" pitchFamily="18" charset="0"/>
              </a:rPr>
              <a:t>PostgreSql</a:t>
            </a: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used to create tables in Database. </a:t>
            </a:r>
            <a:endParaRPr lang="en-US" sz="2400" b="1" dirty="0" smtClean="0">
              <a:latin typeface="Times New Roman" pitchFamily="18" charset="0"/>
              <a:cs typeface="Times New Roman" pitchFamily="18" charset="0"/>
            </a:endParaRPr>
          </a:p>
          <a:p>
            <a:pPr>
              <a:lnSpc>
                <a:spcPct val="150000"/>
              </a:lnSpc>
              <a:buNone/>
            </a:pPr>
            <a:endParaRPr lang="en-IN"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a:t>
            </a:r>
            <a:endParaRPr lang="en-IN" dirty="0"/>
          </a:p>
        </p:txBody>
      </p:sp>
      <p:sp>
        <p:nvSpPr>
          <p:cNvPr id="3" name="Content Placeholder 2"/>
          <p:cNvSpPr>
            <a:spLocks noGrp="1"/>
          </p:cNvSpPr>
          <p:nvPr>
            <p:ph idx="1"/>
          </p:nvPr>
        </p:nvSpPr>
        <p:spPr>
          <a:xfrm>
            <a:off x="457200" y="1071546"/>
            <a:ext cx="8229600" cy="5059379"/>
          </a:xfrm>
        </p:spPr>
        <p:txBody>
          <a:bodyPr/>
          <a:lstStyle/>
          <a:p>
            <a:pPr lvl="0" algn="just">
              <a:lnSpc>
                <a:spcPct val="150000"/>
              </a:lnSpc>
              <a:spcBef>
                <a:spcPts val="0"/>
              </a:spcBef>
              <a:spcAft>
                <a:spcPts val="0"/>
              </a:spcAft>
              <a:buSzPts val="1950"/>
              <a:buFont typeface="Wingdings" pitchFamily="2" charset="2"/>
              <a:buChar char="§"/>
            </a:pPr>
            <a:r>
              <a:rPr lang="en-US" sz="2400" dirty="0" smtClean="0">
                <a:latin typeface="Times New Roman"/>
                <a:ea typeface="Times New Roman"/>
                <a:cs typeface="Times New Roman"/>
                <a:sym typeface="Times New Roman"/>
              </a:rPr>
              <a:t>Tools Used:</a:t>
            </a:r>
          </a:p>
          <a:p>
            <a:pPr marL="800100" lvl="1" indent="-342900" algn="just">
              <a:lnSpc>
                <a:spcPct val="150000"/>
              </a:lnSpc>
              <a:spcBef>
                <a:spcPts val="0"/>
              </a:spcBef>
              <a:buSzPts val="1950"/>
            </a:pPr>
            <a:r>
              <a:rPr lang="en-US" sz="2400" dirty="0" smtClean="0">
                <a:latin typeface="Times New Roman"/>
                <a:ea typeface="Times New Roman"/>
                <a:cs typeface="Times New Roman"/>
                <a:sym typeface="Times New Roman"/>
              </a:rPr>
              <a:t>Flask Tool </a:t>
            </a:r>
          </a:p>
          <a:p>
            <a:pPr algn="just">
              <a:lnSpc>
                <a:spcPct val="150000"/>
              </a:lnSpc>
              <a:spcBef>
                <a:spcPts val="0"/>
              </a:spcBef>
              <a:buSzPts val="1950"/>
              <a:buFont typeface="Wingdings" pitchFamily="2" charset="2"/>
              <a:buChar char="§"/>
            </a:pPr>
            <a:r>
              <a:rPr lang="en-US" sz="2400" dirty="0" smtClean="0">
                <a:latin typeface="Times New Roman" pitchFamily="18" charset="0"/>
                <a:cs typeface="Times New Roman" pitchFamily="18" charset="0"/>
              </a:rPr>
              <a:t>Hardware Requirements:</a:t>
            </a:r>
          </a:p>
          <a:p>
            <a:pPr marL="800100" lvl="1" indent="-342900" algn="just">
              <a:lnSpc>
                <a:spcPct val="150000"/>
              </a:lnSpc>
              <a:spcBef>
                <a:spcPts val="0"/>
              </a:spcBef>
              <a:buSzPts val="1950"/>
            </a:pPr>
            <a:r>
              <a:rPr lang="en-US" sz="2400" dirty="0" smtClean="0">
                <a:latin typeface="Times New Roman" pitchFamily="18" charset="0"/>
                <a:cs typeface="Times New Roman" pitchFamily="18" charset="0"/>
              </a:rPr>
              <a:t>RAM </a:t>
            </a:r>
          </a:p>
          <a:p>
            <a:pPr marL="800100" lvl="1" indent="-342900" algn="just">
              <a:lnSpc>
                <a:spcPct val="150000"/>
              </a:lnSpc>
              <a:spcBef>
                <a:spcPts val="0"/>
              </a:spcBef>
              <a:buSzPts val="1950"/>
            </a:pPr>
            <a:r>
              <a:rPr lang="en-US" sz="2400" dirty="0" smtClean="0">
                <a:latin typeface="Times New Roman" pitchFamily="18" charset="0"/>
                <a:cs typeface="Times New Roman" pitchFamily="18" charset="0"/>
              </a:rPr>
              <a:t>Hard Disk </a:t>
            </a:r>
            <a:endParaRPr lang="en-US" sz="2400" dirty="0" smtClean="0">
              <a:latin typeface="Times New Roman"/>
              <a:cs typeface="Times New Roman"/>
              <a:sym typeface="Times New Roman"/>
            </a:endParaRPr>
          </a:p>
          <a:p>
            <a:pPr lvl="0" algn="just">
              <a:lnSpc>
                <a:spcPct val="150000"/>
              </a:lnSpc>
              <a:spcBef>
                <a:spcPts val="0"/>
              </a:spcBef>
              <a:spcAft>
                <a:spcPts val="0"/>
              </a:spcAft>
              <a:buSzPts val="1950"/>
              <a:buFont typeface="Wingdings" pitchFamily="2" charset="2"/>
              <a:buChar char="§"/>
            </a:pPr>
            <a:r>
              <a:rPr lang="en-US" sz="2400" dirty="0" smtClean="0">
                <a:latin typeface="Times New Roman" pitchFamily="18" charset="0"/>
                <a:cs typeface="Times New Roman" pitchFamily="18" charset="0"/>
              </a:rPr>
              <a:t>Programming Languages:</a:t>
            </a:r>
          </a:p>
          <a:p>
            <a:pPr marL="800100" lvl="1" indent="-342900" algn="just">
              <a:lnSpc>
                <a:spcPct val="150000"/>
              </a:lnSpc>
              <a:spcBef>
                <a:spcPts val="0"/>
              </a:spcBef>
              <a:buSzPts val="1950"/>
            </a:pPr>
            <a:r>
              <a:rPr lang="en-US" sz="2400" dirty="0" smtClean="0">
                <a:latin typeface="Times New Roman" pitchFamily="18" charset="0"/>
                <a:cs typeface="Times New Roman" pitchFamily="18" charset="0"/>
              </a:rPr>
              <a:t>Python (Middleware)</a:t>
            </a:r>
          </a:p>
          <a:p>
            <a:pPr marL="800100" lvl="1" indent="-342900" algn="just">
              <a:lnSpc>
                <a:spcPct val="150000"/>
              </a:lnSpc>
              <a:spcBef>
                <a:spcPts val="0"/>
              </a:spcBef>
              <a:buSzPts val="1950"/>
            </a:pPr>
            <a:r>
              <a:rPr lang="en-US" sz="2400" dirty="0" smtClean="0">
                <a:latin typeface="Times New Roman" pitchFamily="18" charset="0"/>
                <a:cs typeface="Times New Roman" pitchFamily="18" charset="0"/>
              </a:rPr>
              <a:t>Hyper Text Markup Language (HTML-Frontend)</a:t>
            </a:r>
          </a:p>
          <a:p>
            <a:pPr>
              <a:lnSpc>
                <a:spcPct val="150000"/>
              </a:lnSpc>
            </a:pP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a:xfrm>
            <a:off x="428596" y="1142984"/>
            <a:ext cx="8258204" cy="4987941"/>
          </a:xfrm>
        </p:spPr>
        <p:txBody>
          <a:bodyPr/>
          <a:lstStyle/>
          <a:p>
            <a:pPr>
              <a:buNone/>
            </a:pPr>
            <a:r>
              <a:rPr lang="en-IN" dirty="0" smtClean="0">
                <a:latin typeface="Times New Roman" pitchFamily="18" charset="0"/>
                <a:cs typeface="Times New Roman" pitchFamily="18" charset="0"/>
              </a:rPr>
              <a:t>Hardware Requirements:</a:t>
            </a:r>
          </a:p>
          <a:p>
            <a:pPr>
              <a:lnSpc>
                <a:spcPct val="150000"/>
              </a:lnSpc>
              <a:spcBef>
                <a:spcPts val="600"/>
              </a:spcBef>
              <a:spcAft>
                <a:spcPts val="0"/>
              </a:spcAft>
              <a:buClr>
                <a:schemeClr val="dk1"/>
              </a:buClr>
              <a:buSzPts val="1100"/>
            </a:pPr>
            <a:r>
              <a:rPr lang="en-US" sz="2000" b="1" dirty="0" smtClean="0">
                <a:latin typeface="Roboto"/>
                <a:ea typeface="Roboto"/>
                <a:cs typeface="Roboto"/>
                <a:sym typeface="Roboto"/>
              </a:rPr>
              <a:t>    </a:t>
            </a:r>
            <a:r>
              <a:rPr lang="en-US" sz="2000" dirty="0" smtClean="0">
                <a:latin typeface="Roboto"/>
                <a:ea typeface="Roboto"/>
                <a:cs typeface="Roboto"/>
                <a:sym typeface="Roboto"/>
              </a:rPr>
              <a:t>Processor</a:t>
            </a:r>
            <a:r>
              <a:rPr lang="en-US" sz="2000" b="1" dirty="0" smtClean="0"/>
              <a:t> </a:t>
            </a:r>
            <a:endParaRPr lang="en-US" sz="2000" dirty="0" smtClean="0"/>
          </a:p>
          <a:p>
            <a:pPr>
              <a:lnSpc>
                <a:spcPct val="150000"/>
              </a:lnSpc>
              <a:spcBef>
                <a:spcPts val="600"/>
              </a:spcBef>
              <a:spcAft>
                <a:spcPts val="0"/>
              </a:spcAft>
              <a:buClr>
                <a:schemeClr val="dk1"/>
              </a:buClr>
              <a:buSzPts val="1100"/>
            </a:pPr>
            <a:r>
              <a:rPr lang="en-US" sz="2000" b="1" dirty="0" smtClean="0">
                <a:latin typeface="Roboto"/>
                <a:ea typeface="Roboto"/>
                <a:cs typeface="Roboto"/>
                <a:sym typeface="Roboto"/>
              </a:rPr>
              <a:t>    </a:t>
            </a:r>
            <a:r>
              <a:rPr lang="en-US" sz="2000" dirty="0" smtClean="0">
                <a:latin typeface="Roboto"/>
                <a:ea typeface="Roboto"/>
                <a:cs typeface="Roboto"/>
                <a:sym typeface="Roboto"/>
              </a:rPr>
              <a:t>RAM</a:t>
            </a:r>
            <a:r>
              <a:rPr lang="en-US" sz="2000" dirty="0" smtClean="0"/>
              <a:t> </a:t>
            </a:r>
          </a:p>
          <a:p>
            <a:pPr>
              <a:lnSpc>
                <a:spcPct val="150000"/>
              </a:lnSpc>
              <a:spcBef>
                <a:spcPts val="600"/>
              </a:spcBef>
              <a:spcAft>
                <a:spcPts val="0"/>
              </a:spcAft>
              <a:buClr>
                <a:schemeClr val="dk1"/>
              </a:buClr>
              <a:buSzPts val="1100"/>
            </a:pPr>
            <a:r>
              <a:rPr lang="en-US" sz="2000" b="1" dirty="0" smtClean="0">
                <a:latin typeface="Roboto"/>
                <a:ea typeface="Roboto"/>
                <a:cs typeface="Roboto"/>
                <a:sym typeface="Roboto"/>
              </a:rPr>
              <a:t>    </a:t>
            </a:r>
            <a:r>
              <a:rPr lang="en-US" sz="2000" dirty="0" smtClean="0">
                <a:latin typeface="Roboto"/>
                <a:ea typeface="Roboto"/>
                <a:cs typeface="Roboto"/>
                <a:sym typeface="Roboto"/>
              </a:rPr>
              <a:t>Operating System</a:t>
            </a:r>
            <a:r>
              <a:rPr lang="en-US" sz="2000" dirty="0" smtClean="0"/>
              <a:t>: Windows7/8/10</a:t>
            </a:r>
          </a:p>
          <a:p>
            <a:pPr>
              <a:lnSpc>
                <a:spcPct val="150000"/>
              </a:lnSpc>
              <a:spcBef>
                <a:spcPts val="600"/>
              </a:spcBef>
              <a:spcAft>
                <a:spcPts val="0"/>
              </a:spcAft>
              <a:buClr>
                <a:schemeClr val="dk1"/>
              </a:buClr>
              <a:buSzPts val="1100"/>
            </a:pPr>
            <a:r>
              <a:rPr lang="en-US" sz="2000" b="1" dirty="0" smtClean="0">
                <a:latin typeface="Roboto"/>
                <a:ea typeface="Roboto"/>
                <a:cs typeface="Roboto"/>
                <a:sym typeface="Roboto"/>
              </a:rPr>
              <a:t>    </a:t>
            </a:r>
            <a:r>
              <a:rPr lang="en-US" sz="2000" dirty="0" smtClean="0">
                <a:latin typeface="Roboto"/>
                <a:ea typeface="Roboto"/>
                <a:cs typeface="Roboto"/>
                <a:sym typeface="Roboto"/>
              </a:rPr>
              <a:t>HardDisk</a:t>
            </a:r>
            <a:r>
              <a:rPr lang="en-US" sz="2000" dirty="0" smtClean="0"/>
              <a:t>:1TB</a:t>
            </a:r>
          </a:p>
          <a:p>
            <a:pPr>
              <a:buNone/>
            </a:pPr>
            <a:r>
              <a:rPr lang="en-IN" dirty="0" smtClean="0">
                <a:latin typeface="Times New Roman" pitchFamily="18" charset="0"/>
                <a:cs typeface="Times New Roman" pitchFamily="18" charset="0"/>
              </a:rPr>
              <a:t>Software Requirements:</a:t>
            </a:r>
          </a:p>
          <a:p>
            <a:pPr>
              <a:buClr>
                <a:schemeClr val="tx1"/>
              </a:buClr>
              <a:buSzPct val="100000"/>
              <a:buFont typeface="Wingdings" pitchFamily="2" charset="2"/>
              <a:buChar char="§"/>
            </a:pPr>
            <a:r>
              <a:rPr lang="en-US" sz="2000" dirty="0" smtClean="0">
                <a:solidFill>
                  <a:srgbClr val="222222"/>
                </a:solidFill>
                <a:highlight>
                  <a:srgbClr val="FFFFFF"/>
                </a:highlight>
              </a:rPr>
              <a:t>  Frontend</a:t>
            </a:r>
            <a:r>
              <a:rPr lang="en-US" sz="2000" b="1" dirty="0" smtClean="0">
                <a:solidFill>
                  <a:srgbClr val="222222"/>
                </a:solidFill>
                <a:highlight>
                  <a:srgbClr val="FFFFFF"/>
                </a:highlight>
              </a:rPr>
              <a:t>: </a:t>
            </a:r>
            <a:r>
              <a:rPr lang="en-US" sz="2000" dirty="0" smtClean="0">
                <a:solidFill>
                  <a:srgbClr val="222222"/>
                </a:solidFill>
                <a:highlight>
                  <a:srgbClr val="FFFFFF"/>
                </a:highlight>
              </a:rPr>
              <a:t>HTML,CSS &amp;Bootstrap</a:t>
            </a:r>
            <a:r>
              <a:rPr lang="en-IN" sz="2000" dirty="0" smtClean="0">
                <a:solidFill>
                  <a:srgbClr val="222222"/>
                </a:solidFill>
                <a:highlight>
                  <a:srgbClr val="FFFFFF"/>
                </a:highlight>
              </a:rPr>
              <a:t>  </a:t>
            </a:r>
            <a:endParaRPr lang="en-US" sz="2000" dirty="0" smtClean="0">
              <a:solidFill>
                <a:srgbClr val="222222"/>
              </a:solidFill>
              <a:highlight>
                <a:srgbClr val="FFFFFF"/>
              </a:highlight>
            </a:endParaRPr>
          </a:p>
          <a:p>
            <a:pPr>
              <a:lnSpc>
                <a:spcPct val="150000"/>
              </a:lnSpc>
              <a:spcBef>
                <a:spcPts val="0"/>
              </a:spcBef>
              <a:spcAft>
                <a:spcPts val="0"/>
              </a:spcAft>
              <a:buClr>
                <a:schemeClr val="dk1"/>
              </a:buClr>
              <a:buSzPts val="1100"/>
            </a:pPr>
            <a:r>
              <a:rPr lang="en-US" sz="2000" dirty="0" smtClean="0">
                <a:solidFill>
                  <a:srgbClr val="222222"/>
                </a:solidFill>
                <a:highlight>
                  <a:srgbClr val="FFFFFF"/>
                </a:highlight>
              </a:rPr>
              <a:t>   Backend</a:t>
            </a:r>
            <a:r>
              <a:rPr lang="en-US" sz="2000" b="1" dirty="0" smtClean="0">
                <a:solidFill>
                  <a:srgbClr val="222222"/>
                </a:solidFill>
                <a:highlight>
                  <a:srgbClr val="FFFFFF"/>
                </a:highlight>
              </a:rPr>
              <a:t>: </a:t>
            </a:r>
            <a:r>
              <a:rPr lang="en-US" sz="2000" dirty="0" smtClean="0">
                <a:solidFill>
                  <a:srgbClr val="222222"/>
                </a:solidFill>
                <a:highlight>
                  <a:srgbClr val="FFFFFF"/>
                </a:highlight>
              </a:rPr>
              <a:t>postgreSQL</a:t>
            </a:r>
          </a:p>
          <a:p>
            <a:pPr>
              <a:lnSpc>
                <a:spcPct val="150000"/>
              </a:lnSpc>
              <a:spcBef>
                <a:spcPts val="0"/>
              </a:spcBef>
              <a:spcAft>
                <a:spcPts val="0"/>
              </a:spcAft>
              <a:buClr>
                <a:schemeClr val="dk1"/>
              </a:buClr>
              <a:buSzPts val="1100"/>
            </a:pPr>
            <a:r>
              <a:rPr lang="en-US" sz="2000" dirty="0" smtClean="0">
                <a:solidFill>
                  <a:srgbClr val="222222"/>
                </a:solidFill>
                <a:highlight>
                  <a:srgbClr val="FFFFFF"/>
                </a:highlight>
                <a:cs typeface="Times New Roman" pitchFamily="18" charset="0"/>
              </a:rPr>
              <a:t>   Middleware</a:t>
            </a:r>
            <a:r>
              <a:rPr lang="en-US" sz="2000" b="1" dirty="0" smtClean="0">
                <a:solidFill>
                  <a:srgbClr val="222222"/>
                </a:solidFill>
                <a:highlight>
                  <a:srgbClr val="FFFFFF"/>
                </a:highlight>
                <a:cs typeface="Times New Roman" pitchFamily="18" charset="0"/>
              </a:rPr>
              <a:t>: </a:t>
            </a:r>
            <a:r>
              <a:rPr lang="en-US" sz="2000" dirty="0" smtClean="0">
                <a:solidFill>
                  <a:srgbClr val="222222"/>
                </a:solidFill>
                <a:highlight>
                  <a:srgbClr val="FFFFFF"/>
                </a:highlight>
                <a:cs typeface="Times New Roman" pitchFamily="18" charset="0"/>
              </a:rPr>
              <a:t>python(Flask)</a:t>
            </a:r>
          </a:p>
          <a:p>
            <a:pPr>
              <a:lnSpc>
                <a:spcPct val="150000"/>
              </a:lnSpc>
              <a:spcBef>
                <a:spcPts val="0"/>
              </a:spcBef>
              <a:spcAft>
                <a:spcPts val="0"/>
              </a:spcAft>
              <a:buClr>
                <a:schemeClr val="dk1"/>
              </a:buClr>
              <a:buSzPts val="1100"/>
            </a:pPr>
            <a:r>
              <a:rPr lang="en-US" sz="2000" dirty="0" smtClean="0">
                <a:solidFill>
                  <a:srgbClr val="222222"/>
                </a:solidFill>
                <a:highlight>
                  <a:srgbClr val="FFFFFF"/>
                </a:highlight>
                <a:cs typeface="Times New Roman" pitchFamily="18" charset="0"/>
              </a:rPr>
              <a:t>   Interface:Sqlalchemy</a:t>
            </a:r>
            <a:endParaRPr lang="en-US" sz="2000" dirty="0" smtClean="0">
              <a:solidFill>
                <a:srgbClr val="222222"/>
              </a:solidFill>
              <a:highlight>
                <a:srgbClr val="FFFFFF"/>
              </a:highlight>
              <a:cs typeface="Times New Roman" pitchFamily="18" charset="0"/>
            </a:endParaRPr>
          </a:p>
          <a:p>
            <a:pPr lvl="0">
              <a:lnSpc>
                <a:spcPct val="150000"/>
              </a:lnSpc>
              <a:spcBef>
                <a:spcPts val="0"/>
              </a:spcBef>
              <a:spcAft>
                <a:spcPts val="0"/>
              </a:spcAft>
              <a:buClr>
                <a:schemeClr val="dk1"/>
              </a:buClr>
              <a:buSzPts val="1100"/>
              <a:buNone/>
            </a:pPr>
            <a:r>
              <a:rPr lang="en-US" sz="2000" b="1" dirty="0" smtClean="0">
                <a:solidFill>
                  <a:srgbClr val="222222"/>
                </a:solidFill>
                <a:highlight>
                  <a:srgbClr val="FFFFFF"/>
                </a:highlight>
              </a:rPr>
              <a:t>   </a:t>
            </a:r>
            <a:endParaRPr lang="en-IN"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Page:</a:t>
            </a:r>
            <a:endParaRPr lang="en-IN" dirty="0"/>
          </a:p>
        </p:txBody>
      </p:sp>
      <p:pic>
        <p:nvPicPr>
          <p:cNvPr id="8" name="Content Placeholder 7" descr="Screenshot (102).png"/>
          <p:cNvPicPr>
            <a:picLocks noGrp="1" noChangeAspect="1"/>
          </p:cNvPicPr>
          <p:nvPr>
            <p:ph idx="1"/>
          </p:nvPr>
        </p:nvPicPr>
        <p:blipFill>
          <a:blip r:embed="rId2"/>
          <a:stretch>
            <a:fillRect/>
          </a:stretch>
        </p:blipFill>
        <p:spPr>
          <a:xfrm>
            <a:off x="542722" y="1142984"/>
            <a:ext cx="8058555" cy="4987941"/>
          </a:xfrm>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6" name="Content Placeholder 5"/>
          <p:cNvSpPr>
            <a:spLocks noGrp="1"/>
          </p:cNvSpPr>
          <p:nvPr>
            <p:ph idx="1"/>
          </p:nvPr>
        </p:nvSpPr>
        <p:spPr/>
        <p:txBody>
          <a:bodyPr/>
          <a:lstStyle/>
          <a:p>
            <a:endParaRPr lang="en-IN"/>
          </a:p>
        </p:txBody>
      </p:sp>
      <p:pic>
        <p:nvPicPr>
          <p:cNvPr id="7" name="Picture 6" descr="Screenshot (98).png"/>
          <p:cNvPicPr>
            <a:picLocks noChangeAspect="1"/>
          </p:cNvPicPr>
          <p:nvPr/>
        </p:nvPicPr>
        <p:blipFill>
          <a:blip r:embed="rId2"/>
          <a:stretch>
            <a:fillRect/>
          </a:stretch>
        </p:blipFill>
        <p:spPr>
          <a:xfrm>
            <a:off x="428596" y="1071546"/>
            <a:ext cx="8286808" cy="4929222"/>
          </a:xfrm>
          <a:prstGeom prst="rect">
            <a:avLst/>
          </a:prstGeom>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42722" y="1285860"/>
            <a:ext cx="8058555" cy="484506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 Login Page: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00034" y="1071546"/>
            <a:ext cx="8058555" cy="5030791"/>
          </a:xfrm>
          <a:prstGeom prst="rect">
            <a:avLst/>
          </a:prstGeom>
          <a:noFill/>
          <a:ln w="9525">
            <a:noFill/>
            <a:miter lim="800000"/>
            <a:headEnd/>
            <a:tailEnd/>
          </a:ln>
          <a:effectLst/>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Admin-Add volunteer</a:t>
            </a:r>
            <a:endParaRPr lang="en-IN" dirty="0"/>
          </a:p>
        </p:txBody>
      </p:sp>
      <p:pic>
        <p:nvPicPr>
          <p:cNvPr id="3075" name="Picture 3"/>
          <p:cNvPicPr>
            <a:picLocks noGrp="1" noChangeAspect="1" noChangeArrowheads="1"/>
          </p:cNvPicPr>
          <p:nvPr>
            <p:ph idx="1"/>
          </p:nvPr>
        </p:nvPicPr>
        <p:blipFill>
          <a:blip r:embed="rId2"/>
          <a:srcRect/>
          <a:stretch>
            <a:fillRect/>
          </a:stretch>
        </p:blipFill>
        <p:spPr bwMode="auto">
          <a:xfrm>
            <a:off x="542722" y="1600200"/>
            <a:ext cx="8058555" cy="45307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542722" y="1214422"/>
            <a:ext cx="8058555" cy="491650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81000" y="1600200"/>
            <a:ext cx="8458200" cy="4530725"/>
          </a:xfrm>
        </p:spPr>
        <p:txBody>
          <a:bodyPr/>
          <a:lstStyle/>
          <a:p>
            <a:pPr>
              <a:lnSpc>
                <a:spcPct val="150000"/>
              </a:lnSpc>
            </a:pPr>
            <a:r>
              <a:rPr lang="en-IN" sz="2000" dirty="0" smtClean="0">
                <a:latin typeface="Times New Roman" pitchFamily="18" charset="0"/>
                <a:cs typeface="Times New Roman" pitchFamily="18" charset="0"/>
              </a:rPr>
              <a:t>In this project we are implementing all the mandatory fields required for the national service scheme website.</a:t>
            </a:r>
          </a:p>
          <a:p>
            <a:pPr>
              <a:lnSpc>
                <a:spcPct val="150000"/>
              </a:lnSpc>
            </a:pPr>
            <a:r>
              <a:rPr lang="en-IN" sz="2000" dirty="0" smtClean="0">
                <a:latin typeface="Times New Roman" pitchFamily="18" charset="0"/>
                <a:cs typeface="Times New Roman" pitchFamily="18" charset="0"/>
              </a:rPr>
              <a:t>Till now we don't have a proper website for NSS in our college. The NSS plays major role to provide with rich and meaningful educational experiences to them in order to make their education complete and meaningful.</a:t>
            </a:r>
          </a:p>
          <a:p>
            <a:pPr>
              <a:lnSpc>
                <a:spcPct val="150000"/>
              </a:lnSpc>
            </a:pPr>
            <a:r>
              <a:rPr lang="en-IN" sz="2000" dirty="0" smtClean="0">
                <a:latin typeface="Times New Roman" pitchFamily="18" charset="0"/>
                <a:cs typeface="Times New Roman" pitchFamily="18" charset="0"/>
              </a:rPr>
              <a:t>Now we are developing a NSS website where the student can see the details of the latest events and register with the upcoming events  and can also learn about the national wide news about the NSS website.</a:t>
            </a:r>
          </a:p>
          <a:p>
            <a:pPr>
              <a:lnSpc>
                <a:spcPct val="150000"/>
              </a:lnSpc>
            </a:pPr>
            <a:endParaRPr lang="en-IN" sz="20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Admin-Add  Circulars</a:t>
            </a:r>
            <a:endParaRPr lang="en-IN" sz="4400" dirty="0"/>
          </a:p>
        </p:txBody>
      </p:sp>
      <p:pic>
        <p:nvPicPr>
          <p:cNvPr id="9" name="Content Placeholder 8" descr="Screenshot (119).png"/>
          <p:cNvPicPr>
            <a:picLocks noGrp="1" noChangeAspect="1"/>
          </p:cNvPicPr>
          <p:nvPr>
            <p:ph idx="1"/>
          </p:nvPr>
        </p:nvPicPr>
        <p:blipFill>
          <a:blip r:embed="rId2"/>
          <a:srcRect t="22915" b="26957"/>
          <a:stretch>
            <a:fillRect/>
          </a:stretch>
        </p:blipFill>
        <p:spPr>
          <a:xfrm>
            <a:off x="428596" y="1071546"/>
            <a:ext cx="8058555" cy="2500330"/>
          </a:xfrm>
        </p:spPr>
      </p:pic>
      <p:pic>
        <p:nvPicPr>
          <p:cNvPr id="10" name="Picture 9" descr="Screenshot (120).png"/>
          <p:cNvPicPr>
            <a:picLocks noChangeAspect="1"/>
          </p:cNvPicPr>
          <p:nvPr/>
        </p:nvPicPr>
        <p:blipFill>
          <a:blip r:embed="rId3"/>
          <a:srcRect t="23064" b="16650"/>
          <a:stretch>
            <a:fillRect/>
          </a:stretch>
        </p:blipFill>
        <p:spPr>
          <a:xfrm>
            <a:off x="357158" y="3571876"/>
            <a:ext cx="8143932" cy="257176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Volunteers- Add Events</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542722" y="1214422"/>
            <a:ext cx="8058555" cy="491650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542722" y="1285860"/>
            <a:ext cx="8058555" cy="484506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Event-Volunteer</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542722" y="1357298"/>
            <a:ext cx="8058555" cy="477362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Student Module</a:t>
            </a:r>
            <a:endParaRPr lang="en-IN" dirty="0"/>
          </a:p>
        </p:txBody>
      </p:sp>
      <p:pic>
        <p:nvPicPr>
          <p:cNvPr id="4" name="Content Placeholder 3" descr="Screenshot (121).png"/>
          <p:cNvPicPr>
            <a:picLocks noGrp="1" noChangeAspect="1"/>
          </p:cNvPicPr>
          <p:nvPr>
            <p:ph idx="1"/>
          </p:nvPr>
        </p:nvPicPr>
        <p:blipFill>
          <a:blip r:embed="rId2"/>
          <a:srcRect t="29327" b="31254"/>
          <a:stretch>
            <a:fillRect/>
          </a:stretch>
        </p:blipFill>
        <p:spPr>
          <a:xfrm>
            <a:off x="500034" y="928670"/>
            <a:ext cx="7643866" cy="1785950"/>
          </a:xfrm>
        </p:spPr>
      </p:pic>
      <p:pic>
        <p:nvPicPr>
          <p:cNvPr id="5" name="Picture 4" descr="Screenshot (123).png"/>
          <p:cNvPicPr>
            <a:picLocks noChangeAspect="1"/>
          </p:cNvPicPr>
          <p:nvPr/>
        </p:nvPicPr>
        <p:blipFill>
          <a:blip r:embed="rId3"/>
          <a:srcRect l="25781" t="9233" r="27344" b="18439"/>
          <a:stretch>
            <a:fillRect/>
          </a:stretch>
        </p:blipFill>
        <p:spPr>
          <a:xfrm>
            <a:off x="857224" y="2786058"/>
            <a:ext cx="6572296" cy="335758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http://nss.annauniv.edu</a:t>
            </a:r>
            <a:endParaRPr lang="en-US" dirty="0" smtClean="0"/>
          </a:p>
          <a:p>
            <a:r>
              <a:rPr lang="en-US" dirty="0" smtClean="0">
                <a:hlinkClick r:id="rId3"/>
              </a:rPr>
              <a:t>https://nss.gov.in</a:t>
            </a:r>
            <a:endParaRPr lang="en-US" dirty="0" smtClean="0"/>
          </a:p>
          <a:p>
            <a:r>
              <a:rPr lang="en-US" dirty="0" smtClean="0">
                <a:hlinkClick r:id="rId4"/>
              </a:rPr>
              <a:t>http://nsskerala.org</a:t>
            </a:r>
            <a:endParaRPr lang="en-US" dirty="0" smtClean="0"/>
          </a:p>
          <a:p>
            <a:r>
              <a:rPr lang="en-US" dirty="0" smtClean="0">
                <a:hlinkClick r:id="rId5"/>
              </a:rPr>
              <a:t>http://nssjntuk.org</a:t>
            </a:r>
            <a:endParaRPr lang="en-US" dirty="0" smtClean="0"/>
          </a:p>
          <a:p>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sz="3200" dirty="0" smtClean="0">
                <a:latin typeface="Times New Roman" pitchFamily="18" charset="0"/>
                <a:cs typeface="Times New Roman" pitchFamily="18" charset="0"/>
              </a:rPr>
              <a:t>Problem Definition.</a:t>
            </a:r>
          </a:p>
          <a:p>
            <a:pPr algn="just">
              <a:buFont typeface="Wingdings" pitchFamily="2" charset="2"/>
              <a:buChar char="§"/>
            </a:pPr>
            <a:r>
              <a:rPr lang="en-US" sz="3200" dirty="0" smtClean="0">
                <a:latin typeface="Times New Roman" pitchFamily="18" charset="0"/>
                <a:cs typeface="Times New Roman" pitchFamily="18" charset="0"/>
              </a:rPr>
              <a:t>Literature Survey.</a:t>
            </a:r>
          </a:p>
          <a:p>
            <a:pPr algn="just">
              <a:buFont typeface="Wingdings" pitchFamily="2" charset="2"/>
              <a:buChar char="§"/>
            </a:pPr>
            <a:r>
              <a:rPr lang="en-US" sz="3200" dirty="0" smtClean="0">
                <a:latin typeface="Times New Roman" pitchFamily="18" charset="0"/>
                <a:cs typeface="Times New Roman" pitchFamily="18" charset="0"/>
              </a:rPr>
              <a:t>Modules.</a:t>
            </a:r>
          </a:p>
          <a:p>
            <a:pPr algn="just">
              <a:buFont typeface="Wingdings" pitchFamily="2" charset="2"/>
              <a:buChar char="§"/>
            </a:pPr>
            <a:r>
              <a:rPr lang="en-US" sz="3200" dirty="0" smtClean="0">
                <a:latin typeface="Times New Roman" pitchFamily="18" charset="0"/>
                <a:cs typeface="Times New Roman" pitchFamily="18" charset="0"/>
              </a:rPr>
              <a:t>Design.</a:t>
            </a:r>
          </a:p>
          <a:p>
            <a:pPr algn="just">
              <a:buFont typeface="Wingdings" pitchFamily="2" charset="2"/>
              <a:buChar char="§"/>
            </a:pPr>
            <a:r>
              <a:rPr lang="en-US" sz="3200" dirty="0" smtClean="0">
                <a:latin typeface="Times New Roman" pitchFamily="18" charset="0"/>
                <a:cs typeface="Times New Roman" pitchFamily="18" charset="0"/>
              </a:rPr>
              <a:t>Implementation.</a:t>
            </a:r>
          </a:p>
          <a:p>
            <a:pPr algn="just">
              <a:buFont typeface="Wingdings" pitchFamily="2" charset="2"/>
              <a:buChar char="§"/>
            </a:pPr>
            <a:r>
              <a:rPr lang="en-US" sz="3200" dirty="0" smtClean="0">
                <a:latin typeface="Times New Roman" pitchFamily="18" charset="0"/>
                <a:cs typeface="Times New Roman" pitchFamily="18" charset="0"/>
              </a:rPr>
              <a:t>Tool and Technologies.</a:t>
            </a:r>
          </a:p>
          <a:p>
            <a:pPr algn="just">
              <a:buFont typeface="Wingdings" pitchFamily="2" charset="2"/>
              <a:buChar char="§"/>
            </a:pPr>
            <a:r>
              <a:rPr lang="en-US" sz="3200" dirty="0" smtClean="0">
                <a:latin typeface="Times New Roman" pitchFamily="18" charset="0"/>
                <a:cs typeface="Times New Roman" pitchFamily="18" charset="0"/>
              </a:rPr>
              <a:t>References</a:t>
            </a:r>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pPr>
              <a:lnSpc>
                <a:spcPct val="150000"/>
              </a:lnSpc>
            </a:pPr>
            <a:r>
              <a:rPr lang="en-US" sz="2000" dirty="0" smtClean="0">
                <a:latin typeface="Times New Roman" pitchFamily="18" charset="0"/>
                <a:cs typeface="Times New Roman" pitchFamily="18" charset="0"/>
              </a:rPr>
              <a:t>To provide an interactive interface for the organization and to store all the events regarding NSS </a:t>
            </a:r>
            <a:r>
              <a:rPr lang="en-US" dirty="0" smtClean="0"/>
              <a:t>. </a:t>
            </a: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5" name="Content Placeholder 4"/>
          <p:cNvSpPr>
            <a:spLocks noGrp="1"/>
          </p:cNvSpPr>
          <p:nvPr>
            <p:ph idx="1"/>
          </p:nvPr>
        </p:nvSpPr>
        <p:spPr/>
        <p:txBody>
          <a:bodyPr/>
          <a:lstStyle/>
          <a:p>
            <a:pPr>
              <a:buNone/>
            </a:pPr>
            <a:r>
              <a:rPr lang="en-US" dirty="0" smtClean="0"/>
              <a:t>Existing System</a:t>
            </a:r>
          </a:p>
          <a:p>
            <a:pPr>
              <a:buNone/>
            </a:pPr>
            <a:r>
              <a:rPr lang="en-US" dirty="0" smtClean="0">
                <a:hlinkClick r:id="rId3"/>
              </a:rPr>
              <a:t>https://sites.google.com/srit.ac.in/nss</a:t>
            </a:r>
            <a:endParaRPr lang="en-IN" sz="2000" dirty="0" smtClean="0">
              <a:latin typeface="Times New Roman" pitchFamily="18" charset="0"/>
              <a:cs typeface="Times New Roman" pitchFamily="18" charset="0"/>
            </a:endParaRPr>
          </a:p>
          <a:p>
            <a:pPr>
              <a:lnSpc>
                <a:spcPct val="150000"/>
              </a:lnSpc>
            </a:pPr>
            <a:r>
              <a:rPr lang="en-IN" sz="2000" dirty="0" smtClean="0">
                <a:latin typeface="Times New Roman" pitchFamily="18" charset="0"/>
                <a:cs typeface="Times New Roman" pitchFamily="18" charset="0"/>
              </a:rPr>
              <a:t>The website contain only the list of  Events/Activites and it does not contain the detailed information about the event like where the event happened, who attended the event, motto of the event and photos of the event etc.</a:t>
            </a:r>
          </a:p>
          <a:p>
            <a:pPr>
              <a:lnSpc>
                <a:spcPct val="150000"/>
              </a:lnSpc>
            </a:pPr>
            <a:r>
              <a:rPr lang="en-US" sz="2000" dirty="0" smtClean="0">
                <a:latin typeface="Times New Roman" pitchFamily="18" charset="0"/>
                <a:cs typeface="Times New Roman" pitchFamily="18" charset="0"/>
              </a:rPr>
              <a:t>The existing system don’t have the student registration portal, upcoming events details and their registrations.</a:t>
            </a:r>
            <a:endParaRPr lang="en-IN" sz="2000" dirty="0" smtClean="0">
              <a:latin typeface="Times New Roman" pitchFamily="18" charset="0"/>
              <a:cs typeface="Times New Roman" pitchFamily="18" charset="0"/>
            </a:endParaRPr>
          </a:p>
          <a:p>
            <a:endParaRPr lang="en-US" sz="2000" dirty="0" smtClean="0"/>
          </a:p>
          <a:p>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7813"/>
            <a:ext cx="8258204" cy="936609"/>
          </a:xfrm>
        </p:spPr>
        <p:txBody>
          <a:bodyPr/>
          <a:lstStyle/>
          <a:p>
            <a:r>
              <a:rPr lang="en-IN" sz="4400" dirty="0" smtClean="0">
                <a:latin typeface="Times New Roman" pitchFamily="18" charset="0"/>
                <a:cs typeface="Times New Roman" pitchFamily="18" charset="0"/>
              </a:rPr>
              <a:t>Proposed System</a:t>
            </a:r>
            <a:br>
              <a:rPr lang="en-IN" sz="4400"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357158" y="1214422"/>
            <a:ext cx="8329642" cy="4916503"/>
          </a:xfrm>
        </p:spPr>
        <p:txBody>
          <a:bodyPr/>
          <a:lstStyle/>
          <a:p>
            <a:pPr>
              <a:lnSpc>
                <a:spcPct val="150000"/>
              </a:lnSpc>
            </a:pPr>
            <a:r>
              <a:rPr lang="en-IN" sz="2000" dirty="0" smtClean="0">
                <a:latin typeface="Times New Roman" pitchFamily="18" charset="0"/>
                <a:cs typeface="Times New Roman" pitchFamily="18" charset="0"/>
              </a:rPr>
              <a:t>The proposed system should overcome  the drawbacks of the existing system.</a:t>
            </a:r>
          </a:p>
          <a:p>
            <a:pPr>
              <a:lnSpc>
                <a:spcPct val="150000"/>
              </a:lnSpc>
            </a:pPr>
            <a:r>
              <a:rPr lang="en-IN" sz="2000" dirty="0" smtClean="0">
                <a:latin typeface="Times New Roman" pitchFamily="18" charset="0"/>
                <a:cs typeface="Times New Roman" pitchFamily="18" charset="0"/>
              </a:rPr>
              <a:t>Working of our proposed model includes Student registrations for the upcoming events</a:t>
            </a:r>
          </a:p>
          <a:p>
            <a:pPr>
              <a:lnSpc>
                <a:spcPct val="150000"/>
              </a:lnSpc>
            </a:pPr>
            <a:r>
              <a:rPr lang="en-IN" sz="2000" dirty="0" smtClean="0">
                <a:latin typeface="Times New Roman" pitchFamily="18" charset="0"/>
                <a:cs typeface="Times New Roman" pitchFamily="18" charset="0"/>
              </a:rPr>
              <a:t>The full details about the events occurred and the events going to happen and these website also include some special tabs which will help the students not only attend to the events in the college but also the events occur in different colleges so that they can register and participate  in it.</a:t>
            </a:r>
          </a:p>
          <a:p>
            <a:pPr>
              <a:lnSpc>
                <a:spcPct val="150000"/>
              </a:lnSpc>
            </a:pPr>
            <a:r>
              <a:rPr lang="en-US" sz="2000" dirty="0" smtClean="0">
                <a:latin typeface="Times New Roman" pitchFamily="18" charset="0"/>
                <a:cs typeface="Times New Roman" pitchFamily="18" charset="0"/>
              </a:rPr>
              <a:t> Proposed model also contain the details of the events happened in past years and  also can generate a progress report about the events.  </a:t>
            </a:r>
            <a:endParaRPr lang="en-IN" sz="2000" b="1" dirty="0" smtClean="0">
              <a:latin typeface="Times New Roman" pitchFamily="18" charset="0"/>
              <a:cs typeface="Times New Roman" pitchFamily="18" charset="0"/>
            </a:endParaRPr>
          </a:p>
          <a:p>
            <a:pPr>
              <a:lnSpc>
                <a:spcPct val="150000"/>
              </a:lnSpc>
            </a:pPr>
            <a:endParaRPr lang="en-IN" sz="2000" dirty="0" smtClean="0">
              <a:latin typeface="Times New Roman" pitchFamily="18" charset="0"/>
              <a:cs typeface="Times New Roman" pitchFamily="18" charset="0"/>
            </a:endParaRPr>
          </a:p>
          <a:p>
            <a:pPr>
              <a:lnSpc>
                <a:spcPct val="150000"/>
              </a:lnSpc>
            </a:pPr>
            <a:endParaRPr lang="en-IN" sz="2000" dirty="0" smtClean="0">
              <a:latin typeface="Times New Roman" pitchFamily="18" charset="0"/>
              <a:cs typeface="Times New Roman" pitchFamily="18" charset="0"/>
            </a:endParaRPr>
          </a:p>
          <a:p>
            <a:pPr>
              <a:lnSpc>
                <a:spcPct val="150000"/>
              </a:lnSpc>
            </a:pPr>
            <a:endParaRPr lang="en-IN" sz="2000" dirty="0" smtClean="0">
              <a:latin typeface="Times New Roman" pitchFamily="18" charset="0"/>
              <a:cs typeface="Times New Roman" pitchFamily="18" charset="0"/>
            </a:endParaRPr>
          </a:p>
          <a:p>
            <a:pPr>
              <a:lnSpc>
                <a:spcPct val="150000"/>
              </a:lnSpc>
            </a:pP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a:xfrm>
            <a:off x="457200" y="1071546"/>
            <a:ext cx="8229600" cy="5059379"/>
          </a:xfrm>
        </p:spPr>
        <p:txBody>
          <a:bodyPr/>
          <a:lstStyle/>
          <a:p>
            <a:pPr>
              <a:lnSpc>
                <a:spcPct val="150000"/>
              </a:lnSpc>
              <a:buNone/>
            </a:pPr>
            <a:r>
              <a:rPr lang="en-IN" sz="2400" b="1" dirty="0" smtClean="0">
                <a:latin typeface="Times New Roman" pitchFamily="18" charset="0"/>
                <a:cs typeface="Times New Roman" pitchFamily="18" charset="0"/>
              </a:rPr>
              <a:t>NSS Co-ordinator:</a:t>
            </a:r>
          </a:p>
          <a:p>
            <a:pPr>
              <a:lnSpc>
                <a:spcPct val="150000"/>
              </a:lnSpc>
            </a:pP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Login</a:t>
            </a:r>
          </a:p>
          <a:p>
            <a:r>
              <a:rPr lang="en-IN" sz="2400" dirty="0" smtClean="0">
                <a:latin typeface="Times New Roman" pitchFamily="18" charset="0"/>
                <a:cs typeface="Times New Roman" pitchFamily="18" charset="0"/>
              </a:rPr>
              <a:t> Selecting programs/what’s new  </a:t>
            </a:r>
          </a:p>
          <a:p>
            <a:r>
              <a:rPr lang="en-IN" sz="2400" dirty="0" smtClean="0">
                <a:latin typeface="Times New Roman" pitchFamily="18" charset="0"/>
                <a:cs typeface="Times New Roman" pitchFamily="18" charset="0"/>
              </a:rPr>
              <a:t> Updating the event details, uploading photos and Latest news</a:t>
            </a:r>
          </a:p>
          <a:p>
            <a:r>
              <a:rPr lang="en-IN" sz="2400" dirty="0" smtClean="0">
                <a:latin typeface="Times New Roman" pitchFamily="18" charset="0"/>
                <a:cs typeface="Times New Roman" pitchFamily="18" charset="0"/>
              </a:rPr>
              <a:t> Updating Data Base.</a:t>
            </a:r>
          </a:p>
          <a:p>
            <a:r>
              <a:rPr lang="en-IN" sz="2400" dirty="0" smtClean="0">
                <a:latin typeface="Times New Roman" pitchFamily="18" charset="0"/>
                <a:cs typeface="Times New Roman" pitchFamily="18" charset="0"/>
              </a:rPr>
              <a:t> Logout</a:t>
            </a:r>
            <a:endParaRPr lang="en-US" sz="2400" dirty="0" smtClean="0"/>
          </a:p>
          <a:p>
            <a:pPr>
              <a:lnSpc>
                <a:spcPct val="150000"/>
              </a:lnSpc>
              <a:buNone/>
            </a:pPr>
            <a:r>
              <a:rPr lang="en-IN" sz="2400" b="1" dirty="0" smtClean="0">
                <a:latin typeface="Times New Roman" pitchFamily="18" charset="0"/>
                <a:cs typeface="Times New Roman" pitchFamily="18" charset="0"/>
              </a:rPr>
              <a:t>NSS Volunteers:</a:t>
            </a:r>
          </a:p>
          <a:p>
            <a:r>
              <a:rPr lang="en-IN" sz="2400" dirty="0" smtClean="0">
                <a:latin typeface="Times New Roman" pitchFamily="18" charset="0"/>
                <a:cs typeface="Times New Roman" pitchFamily="18" charset="0"/>
              </a:rPr>
              <a:t>  Login </a:t>
            </a:r>
          </a:p>
          <a:p>
            <a:r>
              <a:rPr lang="en-IN" sz="2400" dirty="0" smtClean="0">
                <a:latin typeface="Times New Roman" pitchFamily="18" charset="0"/>
                <a:cs typeface="Times New Roman" pitchFamily="18" charset="0"/>
              </a:rPr>
              <a:t>  Uploading  photos</a:t>
            </a:r>
          </a:p>
          <a:p>
            <a:r>
              <a:rPr lang="en-IN" sz="2400" dirty="0" smtClean="0">
                <a:latin typeface="Times New Roman" pitchFamily="18" charset="0"/>
                <a:cs typeface="Times New Roman" pitchFamily="18" charset="0"/>
              </a:rPr>
              <a:t>  Logout</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28596" y="1643050"/>
            <a:ext cx="8229600" cy="4530725"/>
          </a:xfrm>
        </p:spPr>
        <p:txBody>
          <a:bodyPr/>
          <a:lstStyle/>
          <a:p>
            <a:pPr>
              <a:lnSpc>
                <a:spcPct val="150000"/>
              </a:lnSpc>
              <a:buNone/>
            </a:pPr>
            <a:r>
              <a:rPr lang="en-US" dirty="0" smtClean="0"/>
              <a:t>Students:</a:t>
            </a:r>
          </a:p>
          <a:p>
            <a:pPr>
              <a:lnSpc>
                <a:spcPct val="150000"/>
              </a:lnSpc>
            </a:pPr>
            <a:r>
              <a:rPr lang="en-US" sz="2000" dirty="0" smtClean="0"/>
              <a:t> Logon to website</a:t>
            </a:r>
          </a:p>
          <a:p>
            <a:pPr>
              <a:lnSpc>
                <a:spcPct val="150000"/>
              </a:lnSpc>
            </a:pPr>
            <a:r>
              <a:rPr lang="en-US" sz="2000" dirty="0" smtClean="0"/>
              <a:t> Viewing the updated posts </a:t>
            </a:r>
          </a:p>
          <a:p>
            <a:pPr>
              <a:lnSpc>
                <a:spcPct val="150000"/>
              </a:lnSpc>
            </a:pPr>
            <a:r>
              <a:rPr lang="en-US" sz="2000" dirty="0" smtClean="0"/>
              <a:t> Register for latest events</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err="1" smtClean="0"/>
              <a:t>Usecase</a:t>
            </a:r>
            <a:r>
              <a:rPr lang="en-IN" dirty="0" smtClean="0"/>
              <a:t> Diagram</a:t>
            </a:r>
            <a:endParaRPr lang="en-US" dirty="0"/>
          </a:p>
        </p:txBody>
      </p:sp>
      <p:pic>
        <p:nvPicPr>
          <p:cNvPr id="4" name="Content Placeholder 3" descr="Untitled Diagram.png"/>
          <p:cNvPicPr>
            <a:picLocks noGrp="1" noChangeAspect="1"/>
          </p:cNvPicPr>
          <p:nvPr>
            <p:ph idx="1"/>
          </p:nvPr>
        </p:nvPicPr>
        <p:blipFill>
          <a:blip r:embed="rId2"/>
          <a:stretch>
            <a:fillRect/>
          </a:stretch>
        </p:blipFill>
        <p:spPr>
          <a:xfrm>
            <a:off x="642910" y="1142984"/>
            <a:ext cx="7429552" cy="4987941"/>
          </a:xfrm>
        </p:spPr>
      </p:pic>
      <p:cxnSp>
        <p:nvCxnSpPr>
          <p:cNvPr id="8" name="Straight Connector 7"/>
          <p:cNvCxnSpPr/>
          <p:nvPr/>
        </p:nvCxnSpPr>
        <p:spPr>
          <a:xfrm rot="10800000" flipV="1">
            <a:off x="4929190" y="3429000"/>
            <a:ext cx="2500330" cy="1571636"/>
          </a:xfrm>
          <a:prstGeom prst="line">
            <a:avLst/>
          </a:prstGeom>
          <a:ln/>
        </p:spPr>
        <p:style>
          <a:lnRef idx="1">
            <a:schemeClr val="accent4"/>
          </a:lnRef>
          <a:fillRef idx="0">
            <a:schemeClr val="accent4"/>
          </a:fillRef>
          <a:effectRef idx="0">
            <a:schemeClr val="accent4"/>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1972</TotalTime>
  <Words>527</Words>
  <Application>Microsoft Office PowerPoint</Application>
  <PresentationFormat>On-screen Show (4:3)</PresentationFormat>
  <Paragraphs>104</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Theme1</vt:lpstr>
      <vt:lpstr>SRIT NSS WEBPORTAL </vt:lpstr>
      <vt:lpstr>Abstract… </vt:lpstr>
      <vt:lpstr>Contents</vt:lpstr>
      <vt:lpstr>Problem Statement</vt:lpstr>
      <vt:lpstr>Literature Survey</vt:lpstr>
      <vt:lpstr>Proposed System </vt:lpstr>
      <vt:lpstr>Modules</vt:lpstr>
      <vt:lpstr>Contd…</vt:lpstr>
      <vt:lpstr> Usecase Diagram</vt:lpstr>
      <vt:lpstr>Implementation</vt:lpstr>
      <vt:lpstr>Contd…</vt:lpstr>
      <vt:lpstr>Tools</vt:lpstr>
      <vt:lpstr>Requirements</vt:lpstr>
      <vt:lpstr>Home Page:</vt:lpstr>
      <vt:lpstr>Contd…</vt:lpstr>
      <vt:lpstr>Contd...</vt:lpstr>
      <vt:lpstr>Admin Login Page:</vt:lpstr>
      <vt:lpstr>Admin-Add volunteer</vt:lpstr>
      <vt:lpstr>Cont...</vt:lpstr>
      <vt:lpstr>Admin-Add  Circulars</vt:lpstr>
      <vt:lpstr>Volunteers- Add Events</vt:lpstr>
      <vt:lpstr>Cont...</vt:lpstr>
      <vt:lpstr>Add Event-Volunteer</vt:lpstr>
      <vt:lpstr>Student Module</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Windows User</cp:lastModifiedBy>
  <cp:revision>294</cp:revision>
  <dcterms:created xsi:type="dcterms:W3CDTF">2006-08-16T00:00:00Z</dcterms:created>
  <dcterms:modified xsi:type="dcterms:W3CDTF">2020-04-29T00:51:17Z</dcterms:modified>
</cp:coreProperties>
</file>