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60" r:id="rId5"/>
    <p:sldId id="272" r:id="rId6"/>
    <p:sldId id="280" r:id="rId7"/>
    <p:sldId id="283" r:id="rId8"/>
    <p:sldId id="284" r:id="rId9"/>
    <p:sldId id="285" r:id="rId10"/>
    <p:sldId id="286" r:id="rId11"/>
    <p:sldId id="287" r:id="rId12"/>
    <p:sldId id="281" r:id="rId13"/>
    <p:sldId id="288" r:id="rId14"/>
    <p:sldId id="290" r:id="rId15"/>
    <p:sldId id="282" r:id="rId16"/>
    <p:sldId id="292" r:id="rId17"/>
    <p:sldId id="293" r:id="rId18"/>
    <p:sldId id="294" r:id="rId19"/>
    <p:sldId id="295" r:id="rId20"/>
    <p:sldId id="261" r:id="rId21"/>
    <p:sldId id="279" r:id="rId22"/>
    <p:sldId id="262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æ·±è²æ ·å¼ 1 - å¼ºè°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BC89EF96-8CEA-46FF-86C4-4CE0E7609802}" styleName="æµè²æ ·å¼ 3 - å¼ºè°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46" autoAdjust="0"/>
    <p:restoredTop sz="94659"/>
  </p:normalViewPr>
  <p:slideViewPr>
    <p:cSldViewPr snapToGrid="0">
      <p:cViewPr varScale="1">
        <p:scale>
          <a:sx n="84" d="100"/>
          <a:sy n="84" d="100"/>
        </p:scale>
        <p:origin x="55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F75836-DCE1-46D1-902E-93AB39588390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130461-C8CE-42B4-8292-7F159EA8E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2379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130461-C8CE-42B4-8292-7F159EA8E8B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6453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B74F416-60AC-47B8-B7A4-8E59A1593C56}" type="datetime1">
              <a:rPr lang="en-US" smtClean="0"/>
              <a:t>12/1/2019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</a:ln>
          </p:spPr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3C6D8-AA99-4DA3-ABE8-6564F3774B9A}" type="datetime1">
              <a:rPr lang="en-US" smtClean="0"/>
              <a:t>12/1/2019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472736" y="6462263"/>
            <a:ext cx="1596292" cy="404614"/>
          </a:xfrm>
          <a:prstGeom prst="rect">
            <a:avLst/>
          </a:prstGeom>
        </p:spPr>
        <p:txBody>
          <a:bodyPr/>
          <a:lstStyle/>
          <a:p>
            <a:fld id="{A8D7D4F6-2DF8-4D69-B05D-24304D43B0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FD409-992B-4396-831E-400331BF155E}" type="datetime1">
              <a:rPr lang="en-US" smtClean="0"/>
              <a:t>12/1/2019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472736" y="6462263"/>
            <a:ext cx="1596292" cy="404614"/>
          </a:xfrm>
          <a:prstGeom prst="rect">
            <a:avLst/>
          </a:prstGeom>
        </p:spPr>
        <p:txBody>
          <a:bodyPr/>
          <a:lstStyle/>
          <a:p>
            <a:fld id="{A8D7D4F6-2DF8-4D69-B05D-24304D43B0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A56B9-9364-44BD-B6D4-BF1545A1D032}" type="datetime1">
              <a:rPr lang="en-US" smtClean="0"/>
              <a:t>12/1/2019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472736" y="6462263"/>
            <a:ext cx="1596292" cy="404614"/>
          </a:xfrm>
          <a:prstGeom prst="rect">
            <a:avLst/>
          </a:prstGeom>
        </p:spPr>
        <p:txBody>
          <a:bodyPr/>
          <a:lstStyle/>
          <a:p>
            <a:fld id="{A8D7D4F6-2DF8-4D69-B05D-24304D43B0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8107730-E7E0-4034-9139-F86131BC67E9}" type="datetime1">
              <a:rPr lang="en-US" smtClean="0"/>
              <a:t>12/1/2019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8C74C-6B0A-4BE2-AEB5-ADDA4577555B}" type="datetime1">
              <a:rPr lang="en-US" smtClean="0"/>
              <a:t>12/1/2019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472736" y="6462263"/>
            <a:ext cx="1596292" cy="404614"/>
          </a:xfrm>
          <a:prstGeom prst="rect">
            <a:avLst/>
          </a:prstGeom>
        </p:spPr>
        <p:txBody>
          <a:bodyPr/>
          <a:lstStyle/>
          <a:p>
            <a:fld id="{A8D7D4F6-2DF8-4D69-B05D-24304D43B0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D5E1F-5CA0-44A8-9FAF-8E0C8C93E227}" type="datetime1">
              <a:rPr lang="en-US" smtClean="0"/>
              <a:t>12/1/2019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9472736" y="6462263"/>
            <a:ext cx="1596292" cy="404614"/>
          </a:xfrm>
          <a:prstGeom prst="rect">
            <a:avLst/>
          </a:prstGeom>
        </p:spPr>
        <p:txBody>
          <a:bodyPr/>
          <a:lstStyle/>
          <a:p>
            <a:fld id="{A8D7D4F6-2DF8-4D69-B05D-24304D43B0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49C11-8001-49CF-9B59-56FDE52B5F69}" type="datetime1">
              <a:rPr lang="en-US" smtClean="0"/>
              <a:t>12/1/2019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472736" y="6462263"/>
            <a:ext cx="1596292" cy="404614"/>
          </a:xfrm>
          <a:prstGeom prst="rect">
            <a:avLst/>
          </a:prstGeom>
        </p:spPr>
        <p:txBody>
          <a:bodyPr/>
          <a:lstStyle/>
          <a:p>
            <a:fld id="{A8D7D4F6-2DF8-4D69-B05D-24304D43B0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0E55E-AF34-4E2E-A4E8-BDA3BCCD8B12}" type="datetime1">
              <a:rPr lang="en-US" smtClean="0"/>
              <a:t>12/1/2019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472736" y="6462263"/>
            <a:ext cx="1596292" cy="404614"/>
          </a:xfrm>
          <a:prstGeom prst="rect">
            <a:avLst/>
          </a:prstGeom>
        </p:spPr>
        <p:txBody>
          <a:bodyPr/>
          <a:lstStyle/>
          <a:p>
            <a:fld id="{A8D7D4F6-2DF8-4D69-B05D-24304D43B0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85C3791-D12F-464C-8CBC-469E089CC249}" type="datetime1">
              <a:rPr lang="en-US" smtClean="0"/>
              <a:t>12/1/2019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8D7D4F6-2DF8-4D69-B05D-24304D43B04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901A8D7-7DE1-49C0-A859-BA2154FD532A}" type="datetime1">
              <a:rPr lang="en-US" smtClean="0"/>
              <a:t>12/1/2019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8D7D4F6-2DF8-4D69-B05D-24304D43B04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C3381DA6-54E6-48A3-B70A-BA200C1D04A7}" type="datetime1">
              <a:rPr lang="en-US" smtClean="0"/>
              <a:t>12/1/2019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TextBox 6"/>
          <p:cNvSpPr txBox="1"/>
          <p:nvPr userDrawn="1"/>
        </p:nvSpPr>
        <p:spPr>
          <a:xfrm>
            <a:off x="10972800" y="6453386"/>
            <a:ext cx="8788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9B7FE0D9-9F41-481F-A378-F847DF90F3DA}" type="slidenum">
              <a:rPr lang="en-US" sz="1600" smtClean="0"/>
              <a:t>‹#›</a:t>
            </a:fld>
            <a:r>
              <a:rPr lang="en-US" sz="1600" dirty="0"/>
              <a:t>/24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175" indent="-384175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175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175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175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175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175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175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175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175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0258500">
            <a:off x="2117709" y="7624980"/>
            <a:ext cx="9279714" cy="2395205"/>
          </a:xfrm>
        </p:spPr>
        <p:txBody>
          <a:bodyPr/>
          <a:lstStyle/>
          <a:p>
            <a:pPr algn="l"/>
            <a:r>
              <a:rPr lang="en-US" dirty="0"/>
              <a:t>   </a:t>
            </a:r>
            <a:r>
              <a:rPr lang="en-US" dirty="0">
                <a:latin typeface="Stencil" panose="040409050D0802020404" pitchFamily="82" charset="0"/>
              </a:rPr>
              <a:t>Water Cycle   </a:t>
            </a:r>
            <a:br>
              <a:rPr lang="en-US" dirty="0">
                <a:latin typeface="Stencil" panose="040409050D0802020404" pitchFamily="82" charset="0"/>
              </a:rPr>
            </a:br>
            <a:r>
              <a:rPr lang="en-US" dirty="0">
                <a:latin typeface="Stencil" panose="040409050D0802020404" pitchFamily="82" charset="0"/>
              </a:rPr>
              <a:t>               VR GUIDE       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9201" y="4840103"/>
            <a:ext cx="4023567" cy="1985194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Presented By </a:t>
            </a:r>
          </a:p>
          <a:p>
            <a:r>
              <a:rPr lang="en-US" dirty="0"/>
              <a:t>Adnan Ali 201520023</a:t>
            </a:r>
          </a:p>
          <a:p>
            <a:r>
              <a:rPr lang="en-US" dirty="0"/>
              <a:t>Zainab Shahid 201520629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96466" y="1792420"/>
            <a:ext cx="105706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rgbClr val="C00000"/>
                </a:solidFill>
                <a:latin typeface="Stencil" panose="040409050D0802020404" pitchFamily="82" charset="0"/>
              </a:rPr>
              <a:t>Water Cycle </a:t>
            </a:r>
          </a:p>
          <a:p>
            <a:pPr algn="ctr"/>
            <a:r>
              <a:rPr lang="en-US" sz="7200" dirty="0">
                <a:solidFill>
                  <a:srgbClr val="C00000"/>
                </a:solidFill>
                <a:latin typeface="Stencil" panose="040409050D0802020404" pitchFamily="82" charset="0"/>
              </a:rPr>
              <a:t>VR Guide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81767" y="4840103"/>
            <a:ext cx="346906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dirty="0"/>
              <a:t>Supervised by </a:t>
            </a:r>
          </a:p>
          <a:p>
            <a:r>
              <a:rPr lang="en-US" sz="2300" dirty="0"/>
              <a:t>Dr. </a:t>
            </a:r>
            <a:r>
              <a:rPr lang="en-US" sz="2300" dirty="0" err="1"/>
              <a:t>Saqib</a:t>
            </a:r>
            <a:r>
              <a:rPr lang="en-US" sz="2300" dirty="0"/>
              <a:t> Iqbal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C87BE86B-E7D9-4F90-831E-5069DA0C28B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9809" y="94529"/>
            <a:ext cx="2434369" cy="150567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D1992F5-37E6-4DF0-B6E3-E3BC4D551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3803" y="587326"/>
            <a:ext cx="9601200" cy="1485900"/>
          </a:xfrm>
        </p:spPr>
        <p:txBody>
          <a:bodyPr/>
          <a:lstStyle/>
          <a:p>
            <a:pPr algn="ctr"/>
            <a:r>
              <a:rPr lang="en-US" dirty="0"/>
              <a:t>Animator Module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B74C3B5E-2C72-408E-A17F-2852A157BCF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022" y="1597122"/>
            <a:ext cx="5155956" cy="43952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520448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408A9F-7FA8-47EE-AEA8-112E9A113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 Diagram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130C693D-0082-42E2-8009-DAA156230A2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650" y="1442818"/>
            <a:ext cx="6515100" cy="4968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4206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5E05BB2-BBAA-4D69-A33C-1E9EA5535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6C69CD3-FDB0-4F51-BF20-3540E3E5BD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Application implementation</a:t>
            </a:r>
          </a:p>
          <a:p>
            <a:r>
              <a:rPr lang="en-US" dirty="0"/>
              <a:t>Hardware and Software requirements</a:t>
            </a:r>
          </a:p>
          <a:p>
            <a:r>
              <a:rPr lang="en-US" dirty="0"/>
              <a:t>User Interface</a:t>
            </a:r>
          </a:p>
        </p:txBody>
      </p:sp>
    </p:spTree>
    <p:extLst>
      <p:ext uri="{BB962C8B-B14F-4D97-AF65-F5344CB8AC3E}">
        <p14:creationId xmlns:p14="http://schemas.microsoft.com/office/powerpoint/2010/main" val="7893908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66671C6-2D3E-41A2-9405-3BE98F784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/>
          <a:p>
            <a:r>
              <a:rPr lang="en-US"/>
              <a:t>Software options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F2994D7-DD43-4771-88A0-0B2DABC7D5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88123"/>
            <a:ext cx="9601200" cy="4179277"/>
          </a:xfrm>
        </p:spPr>
        <p:txBody>
          <a:bodyPr/>
          <a:lstStyle/>
          <a:p>
            <a:r>
              <a:rPr lang="en-US" sz="2400" dirty="0"/>
              <a:t>Two Main Options : Unity/Un-real</a:t>
            </a:r>
          </a:p>
          <a:p>
            <a:r>
              <a:rPr lang="en-US" sz="2400" dirty="0"/>
              <a:t>Chose </a:t>
            </a:r>
            <a:r>
              <a:rPr lang="en-US" sz="2400" b="1" dirty="0"/>
              <a:t>Unity</a:t>
            </a:r>
          </a:p>
          <a:p>
            <a:r>
              <a:rPr lang="en-US" sz="2400" dirty="0"/>
              <a:t>Why unity ? </a:t>
            </a:r>
          </a:p>
          <a:p>
            <a:pPr lvl="1"/>
            <a:r>
              <a:rPr lang="en-US" sz="2400" dirty="0"/>
              <a:t>particle system management </a:t>
            </a:r>
          </a:p>
          <a:p>
            <a:pPr lvl="1"/>
            <a:r>
              <a:rPr lang="en-US" sz="2400" dirty="0"/>
              <a:t>Animator control</a:t>
            </a:r>
          </a:p>
          <a:p>
            <a:pPr lvl="1"/>
            <a:r>
              <a:rPr lang="en-US" sz="2400" dirty="0"/>
              <a:t>Platform support</a:t>
            </a:r>
          </a:p>
          <a:p>
            <a:r>
              <a:rPr lang="en-US" sz="2400" b="1" dirty="0"/>
              <a:t>Microsoft Visual Studio</a:t>
            </a:r>
          </a:p>
          <a:p>
            <a:pPr lvl="1"/>
            <a:r>
              <a:rPr lang="en-US" sz="2400" dirty="0"/>
              <a:t>Better integration with unity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6040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BF840A-1286-494D-8F55-F34E4C46C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A585712-05BE-4FEE-B049-114455637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VR headset</a:t>
            </a:r>
          </a:p>
          <a:p>
            <a:r>
              <a:rPr lang="en-US" sz="2800" dirty="0"/>
              <a:t>Android Device</a:t>
            </a:r>
          </a:p>
          <a:p>
            <a:r>
              <a:rPr lang="en-US" sz="2800" dirty="0"/>
              <a:t>Bluetooth Controller</a:t>
            </a:r>
          </a:p>
        </p:txBody>
      </p:sp>
    </p:spTree>
    <p:extLst>
      <p:ext uri="{BB962C8B-B14F-4D97-AF65-F5344CB8AC3E}">
        <p14:creationId xmlns:p14="http://schemas.microsoft.com/office/powerpoint/2010/main" val="9082062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2EC3005-1204-404A-8DF6-14963C08C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FF16DDA-DC2F-4804-B711-3266D19946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11517"/>
            <a:ext cx="9601200" cy="4255883"/>
          </a:xfrm>
        </p:spPr>
        <p:txBody>
          <a:bodyPr>
            <a:normAutofit lnSpcReduction="10000"/>
          </a:bodyPr>
          <a:lstStyle/>
          <a:p>
            <a:pPr lvl="0"/>
            <a:r>
              <a:rPr lang="en-US" dirty="0"/>
              <a:t>Testing is done to:</a:t>
            </a:r>
          </a:p>
          <a:p>
            <a:pPr lvl="1"/>
            <a:r>
              <a:rPr lang="en-US" dirty="0"/>
              <a:t>The software meets its requirements.</a:t>
            </a:r>
          </a:p>
          <a:p>
            <a:pPr lvl="1"/>
            <a:r>
              <a:rPr lang="en-US" dirty="0"/>
              <a:t>To identify and reveal as many errors as possible in the tested software.</a:t>
            </a:r>
          </a:p>
          <a:p>
            <a:pPr lvl="1"/>
            <a:r>
              <a:rPr lang="en-US" dirty="0"/>
              <a:t>To perform the required tests efficiently and effectively, within budgetary and scheduling limitations.</a:t>
            </a:r>
          </a:p>
          <a:p>
            <a:r>
              <a:rPr lang="en-US" b="1" dirty="0"/>
              <a:t>Types of System Tests</a:t>
            </a:r>
          </a:p>
          <a:p>
            <a:pPr lvl="1"/>
            <a:r>
              <a:rPr lang="en-US" dirty="0"/>
              <a:t>Functional testing </a:t>
            </a:r>
          </a:p>
          <a:p>
            <a:pPr lvl="1"/>
            <a:r>
              <a:rPr lang="en-US" dirty="0"/>
              <a:t>Non- functional testing</a:t>
            </a:r>
          </a:p>
          <a:p>
            <a:r>
              <a:rPr lang="en-US" b="1" dirty="0"/>
              <a:t>Testing techniques</a:t>
            </a:r>
          </a:p>
          <a:p>
            <a:pPr lvl="1"/>
            <a:r>
              <a:rPr lang="en-US" dirty="0"/>
              <a:t>Functional testing: Equivalence class partitioning (ECP) &amp;</a:t>
            </a:r>
            <a:r>
              <a:rPr lang="en-US" sz="1800" dirty="0"/>
              <a:t> </a:t>
            </a:r>
            <a:r>
              <a:rPr lang="en-US" dirty="0"/>
              <a:t>State transition testing.</a:t>
            </a:r>
          </a:p>
          <a:p>
            <a:pPr lvl="1"/>
            <a:r>
              <a:rPr lang="en-US" sz="1800" dirty="0"/>
              <a:t>Non-functional: Survey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582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867307"/>
              </p:ext>
            </p:extLst>
          </p:nvPr>
        </p:nvGraphicFramePr>
        <p:xfrm>
          <a:off x="923453" y="1502874"/>
          <a:ext cx="10936588" cy="478023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66456"/>
                <a:gridCol w="1181152"/>
                <a:gridCol w="1531123"/>
                <a:gridCol w="1633926"/>
                <a:gridCol w="1238022"/>
                <a:gridCol w="1323327"/>
                <a:gridCol w="1835159"/>
                <a:gridCol w="927423"/>
              </a:tblGrid>
              <a:tr h="52518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Test Case ID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Test Scenario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Test Case Description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Precondition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Test Steps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Expected Results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Actual Result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Test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Result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106376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TC_0017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Moving the player.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Testing the functionality of moving the player by moving 360˚ rocker to right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The user must be in game.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Move the 360 ˚  Rocker to right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Player moved to right.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Player moved to right.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Pass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106376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TC_0018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Moving the player.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Testing the functionality of moving the player by moving 360˚ rocker to right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The user must be in game.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Move the 360 ˚  Rocker to left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Player moved to left.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Player moved to left.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Pass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106376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TC_0019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Moving the player.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Testing the functionality of moving the player by moving 360˚ rocker to right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The user must be in the game.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Move the 360 ˚ Rocker upwards. 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Player moved to forward.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Player moved forward.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Pass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106376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TC_0020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Moving the player.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Testing the functionality of moving the player by moving 360˚ rocker to right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The user must be in the game.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Move the 360 ˚ Rocker downward. 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Player moved to backward.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Player moved to forward.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Fail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72164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8393" y="443621"/>
            <a:ext cx="9601200" cy="660903"/>
          </a:xfrm>
        </p:spPr>
        <p:txBody>
          <a:bodyPr>
            <a:normAutofit fontScale="90000"/>
          </a:bodyPr>
          <a:lstStyle/>
          <a:p>
            <a:r>
              <a:rPr lang="en-US" dirty="0"/>
              <a:t>System Testing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9627038"/>
              </p:ext>
            </p:extLst>
          </p:nvPr>
        </p:nvGraphicFramePr>
        <p:xfrm>
          <a:off x="828393" y="1249378"/>
          <a:ext cx="11085967" cy="550734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5439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0325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5473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5385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88275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38268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38268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99969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571902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</a:tblGrid>
              <a:tr h="86023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Test Case ID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045" marR="4404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Test Scenario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045" marR="4404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Test Case Description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045" marR="4404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Precondition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045" marR="4404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Test Steps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045" marR="4404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Test Data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045" marR="4404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Expected Results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045" marR="4404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Actual Result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045" marR="4404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Test</a:t>
                      </a:r>
                      <a:endParaRPr lang="en-US" sz="16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Result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045" marR="44045" marT="0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68979"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STC_001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045" marR="44045" marT="0" marB="0" anchor="ctr"/>
                </a:tc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Testing the flow of the user entering the tour and exiting it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045" marR="44045" marT="0" marB="0" anchor="ctr"/>
                </a:tc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The user will enter the tour by gazing at the start tour button for 2 seconds, then the user will the tour with button A.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045" marR="44045" marT="0" marB="0" anchor="ctr"/>
                </a:tc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App is launched.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045" marR="4404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User gazes at the start tour button for 2 seconds.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045" marR="4404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Gaze at the start tour button for 2 seconds.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045" marR="4404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User enters the tour.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045" marR="4404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User enters tour.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045" marR="44045" marT="0" marB="0" anchor="ctr"/>
                </a:tc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Pass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045" marR="44045" marT="0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95713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User presses Button A to exit the tour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045" marR="4404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Button A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045" marR="4404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User exits the tour.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045" marR="4404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User exits the tour.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045" marR="44045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12666">
                <a:tc rowSpan="4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STC_002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045" marR="44045" marT="0" marB="0" anchor="ctr"/>
                </a:tc>
                <a:tc rowSpan="4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Testing the flow of the user entering the game, playing the game and exiting it.</a:t>
                      </a:r>
                      <a:endParaRPr lang="en-US" sz="14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045" marR="44045" marT="0" marB="0" anchor="ctr"/>
                </a:tc>
                <a:tc rowSpan="4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The user will enter the game by gazing at the Start Game for 2 seconds, plays the game and then the user exits the Game with button A.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045" marR="44045" marT="0" marB="0" anchor="ctr"/>
                </a:tc>
                <a:tc rowSpan="4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App is launched.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045" marR="4404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User gazes at the Start Game button for 2 seconds.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045" marR="4404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Gaze at the start game button for 2 seconds.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045" marR="4404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User enters the game.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045" marR="4404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User enters the game.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045" marR="44045" marT="0" marB="0" anchor="ctr"/>
                </a:tc>
                <a:tc rowSpan="4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Pass</a:t>
                      </a:r>
                      <a:endParaRPr lang="en-US" sz="14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045" marR="44045" marT="0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80964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User moves the player right.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045" marR="4404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Move the 360 ˚ Rocker to right.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045" marR="4404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Player moves right.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045" marR="4404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Player moves right.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045" marR="44045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8993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User moves the player left.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045" marR="4404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Move the 360 ˚ Rocker to left.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045" marR="4404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Player moves left.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045" marR="4404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Player moves left.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045" marR="44045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93429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User exits the Game.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045" marR="4404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Button A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045" marR="4404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Player exits the game.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045" marR="44045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Player exits the game.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045" marR="44045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57471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8460" y="685800"/>
            <a:ext cx="9864340" cy="691172"/>
          </a:xfrm>
        </p:spPr>
        <p:txBody>
          <a:bodyPr/>
          <a:lstStyle/>
          <a:p>
            <a:r>
              <a:rPr lang="en-US" dirty="0"/>
              <a:t>Usability Testing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28198" y="1567947"/>
            <a:ext cx="4839668" cy="461556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108460" y="1558894"/>
            <a:ext cx="22223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SURVEY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1691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3E29DD-F553-5E4C-AAA3-642B14993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</a:t>
            </a:r>
            <a:r>
              <a:rPr lang="en-US" dirty="0" smtClean="0"/>
              <a:t>Testing Results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396" y="2171008"/>
            <a:ext cx="3358834" cy="1552792"/>
          </a:xfrm>
          <a:prstGeom prst="rect">
            <a:avLst/>
          </a:prstGeom>
        </p:spPr>
      </p:pic>
      <p:sp>
        <p:nvSpPr>
          <p:cNvPr id="5" name="Text Box 31"/>
          <p:cNvSpPr txBox="1"/>
          <p:nvPr/>
        </p:nvSpPr>
        <p:spPr>
          <a:xfrm>
            <a:off x="1223396" y="1762313"/>
            <a:ext cx="3358834" cy="359309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I saw or heard something entertaining</a:t>
            </a:r>
          </a:p>
        </p:txBody>
      </p:sp>
      <p:pic>
        <p:nvPicPr>
          <p:cNvPr id="6" name="Picture 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396" y="4614717"/>
            <a:ext cx="3358834" cy="1599357"/>
          </a:xfrm>
          <a:prstGeom prst="rect">
            <a:avLst/>
          </a:prstGeom>
        </p:spPr>
      </p:pic>
      <p:sp>
        <p:nvSpPr>
          <p:cNvPr id="7" name="Text Box 32"/>
          <p:cNvSpPr txBox="1"/>
          <p:nvPr/>
        </p:nvSpPr>
        <p:spPr>
          <a:xfrm>
            <a:off x="1223396" y="4154124"/>
            <a:ext cx="3358834" cy="361005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I found the text clear and easy to understand</a:t>
            </a:r>
          </a:p>
        </p:txBody>
      </p:sp>
      <p:pic>
        <p:nvPicPr>
          <p:cNvPr id="8" name="Picture 7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5631" y="2221209"/>
            <a:ext cx="3355848" cy="1502591"/>
          </a:xfrm>
          <a:prstGeom prst="rect">
            <a:avLst/>
          </a:prstGeom>
        </p:spPr>
      </p:pic>
      <p:sp>
        <p:nvSpPr>
          <p:cNvPr id="9" name="Text Box 31"/>
          <p:cNvSpPr txBox="1"/>
          <p:nvPr/>
        </p:nvSpPr>
        <p:spPr>
          <a:xfrm>
            <a:off x="5215631" y="1762312"/>
            <a:ext cx="2633345" cy="359309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dirty="0" smtClean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I had fun</a:t>
            </a:r>
            <a:endParaRPr lang="en-US" sz="11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5631" y="4614717"/>
            <a:ext cx="3355848" cy="1599357"/>
          </a:xfrm>
          <a:prstGeom prst="rect">
            <a:avLst/>
          </a:prstGeom>
        </p:spPr>
      </p:pic>
      <p:sp>
        <p:nvSpPr>
          <p:cNvPr id="11" name="Text Box 34"/>
          <p:cNvSpPr txBox="1"/>
          <p:nvPr/>
        </p:nvSpPr>
        <p:spPr>
          <a:xfrm>
            <a:off x="5215631" y="4136742"/>
            <a:ext cx="2057400" cy="378387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>
                <a:effectLst/>
                <a:ea typeface="Calibri" panose="020F0502020204030204" pitchFamily="34" charset="0"/>
                <a:cs typeface="Arial" panose="020B0604020202020204" pitchFamily="34" charset="0"/>
              </a:rPr>
              <a:t>I will use this app again</a:t>
            </a:r>
          </a:p>
        </p:txBody>
      </p:sp>
      <p:pic>
        <p:nvPicPr>
          <p:cNvPr id="12" name="Picture 11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1469" y="2221148"/>
            <a:ext cx="3062605" cy="1453204"/>
          </a:xfrm>
          <a:prstGeom prst="rect">
            <a:avLst/>
          </a:prstGeom>
        </p:spPr>
      </p:pic>
      <p:sp>
        <p:nvSpPr>
          <p:cNvPr id="13" name="Text Box 41"/>
          <p:cNvSpPr txBox="1"/>
          <p:nvPr/>
        </p:nvSpPr>
        <p:spPr>
          <a:xfrm>
            <a:off x="8938260" y="1762311"/>
            <a:ext cx="3089025" cy="359309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I felt comfortable using the app.</a:t>
            </a:r>
          </a:p>
        </p:txBody>
      </p:sp>
    </p:spTree>
    <p:extLst>
      <p:ext uri="{BB962C8B-B14F-4D97-AF65-F5344CB8AC3E}">
        <p14:creationId xmlns:p14="http://schemas.microsoft.com/office/powerpoint/2010/main" val="1434217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Requirement Analysis</a:t>
            </a:r>
          </a:p>
          <a:p>
            <a:r>
              <a:rPr lang="en-US" dirty="0"/>
              <a:t>Design</a:t>
            </a:r>
          </a:p>
          <a:p>
            <a:r>
              <a:rPr lang="en-US" dirty="0"/>
              <a:t>Implementation</a:t>
            </a:r>
          </a:p>
          <a:p>
            <a:r>
              <a:rPr lang="en-US" dirty="0"/>
              <a:t>Testing</a:t>
            </a:r>
          </a:p>
          <a:p>
            <a:r>
              <a:rPr lang="en-US" dirty="0"/>
              <a:t>Conclusion</a:t>
            </a:r>
          </a:p>
          <a:p>
            <a:r>
              <a:rPr lang="en-US" dirty="0"/>
              <a:t>Reference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837853"/>
            <a:ext cx="9673628" cy="4029547"/>
          </a:xfrm>
        </p:spPr>
        <p:txBody>
          <a:bodyPr/>
          <a:lstStyle/>
          <a:p>
            <a:r>
              <a:rPr lang="en-US" dirty="0" smtClean="0"/>
              <a:t>Water cycle is an important concept and essential </a:t>
            </a:r>
            <a:r>
              <a:rPr lang="en-US" dirty="0"/>
              <a:t>to all living </a:t>
            </a:r>
            <a:r>
              <a:rPr lang="en-US" dirty="0" smtClean="0"/>
              <a:t>organisms.</a:t>
            </a:r>
          </a:p>
          <a:p>
            <a:r>
              <a:rPr lang="en-US" dirty="0"/>
              <a:t>T</a:t>
            </a:r>
            <a:r>
              <a:rPr lang="en-US" dirty="0" smtClean="0"/>
              <a:t>here are very </a:t>
            </a:r>
            <a:r>
              <a:rPr lang="en-US" dirty="0"/>
              <a:t>few VR </a:t>
            </a:r>
            <a:r>
              <a:rPr lang="en-US" dirty="0" smtClean="0"/>
              <a:t>apps </a:t>
            </a:r>
            <a:r>
              <a:rPr lang="en-US" dirty="0"/>
              <a:t>that takes the user through a virtual tour of the water </a:t>
            </a:r>
            <a:r>
              <a:rPr lang="en-US" dirty="0" smtClean="0"/>
              <a:t>cycle.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project is a Virtual Reality application to </a:t>
            </a:r>
            <a:r>
              <a:rPr lang="en-US" dirty="0" smtClean="0"/>
              <a:t>ease the understanding of water cycle</a:t>
            </a:r>
            <a:r>
              <a:rPr lang="en-US" dirty="0" smtClean="0"/>
              <a:t> for students. It consists of:</a:t>
            </a:r>
            <a:endParaRPr lang="en-US" dirty="0"/>
          </a:p>
          <a:p>
            <a:pPr lvl="1"/>
            <a:r>
              <a:rPr lang="en-US" dirty="0"/>
              <a:t>Visual view of the water cycle</a:t>
            </a:r>
          </a:p>
          <a:p>
            <a:pPr lvl="1"/>
            <a:r>
              <a:rPr lang="en-US" dirty="0"/>
              <a:t>Mini game to polish up user’s knowledge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960775"/>
            <a:ext cx="9601200" cy="3906625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/>
              <a:t>The project can be improved in the future by implementing:</a:t>
            </a:r>
          </a:p>
          <a:p>
            <a:pPr lvl="1" algn="just">
              <a:lnSpc>
                <a:spcPct val="150000"/>
              </a:lnSpc>
            </a:pPr>
            <a:r>
              <a:rPr lang="en-US" sz="2400" dirty="0"/>
              <a:t>Improved Graphics </a:t>
            </a:r>
          </a:p>
          <a:p>
            <a:pPr lvl="1" algn="just">
              <a:lnSpc>
                <a:spcPct val="150000"/>
              </a:lnSpc>
            </a:pPr>
            <a:r>
              <a:rPr lang="en-US" sz="2400" dirty="0"/>
              <a:t>Text-to-Speech Conversion of the tutorial</a:t>
            </a:r>
            <a:endParaRPr lang="en-US" sz="3200" dirty="0"/>
          </a:p>
          <a:p>
            <a:pPr lvl="1" algn="just">
              <a:lnSpc>
                <a:spcPct val="150000"/>
              </a:lnSpc>
            </a:pPr>
            <a:r>
              <a:rPr lang="en-US" sz="2400" dirty="0"/>
              <a:t>Better Animations</a:t>
            </a:r>
            <a:endParaRPr lang="en-US" sz="3200" dirty="0"/>
          </a:p>
          <a:p>
            <a:pPr lvl="1" algn="just">
              <a:lnSpc>
                <a:spcPct val="150000"/>
              </a:lnSpc>
            </a:pPr>
            <a:r>
              <a:rPr lang="en-US" sz="2400" dirty="0"/>
              <a:t>Different Languages’ Support</a:t>
            </a:r>
          </a:p>
          <a:p>
            <a:pPr lvl="1" algn="just">
              <a:lnSpc>
                <a:spcPct val="150000"/>
              </a:lnSpc>
            </a:pPr>
            <a:r>
              <a:rPr lang="en-US" sz="2400" dirty="0"/>
              <a:t>More Games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Virtual Reality (VR) allows the user to have a visual view of scenario that might not be easily accessible</a:t>
            </a:r>
          </a:p>
          <a:p>
            <a:r>
              <a:rPr lang="en-US" dirty="0"/>
              <a:t>Being one of the top trending technology it will help evolve the education sector as well</a:t>
            </a:r>
          </a:p>
          <a:p>
            <a:r>
              <a:rPr lang="en-US" dirty="0"/>
              <a:t>Developed application will allows kids to visualize Earths water cycle and easier for them to understand</a:t>
            </a:r>
          </a:p>
          <a:p>
            <a:r>
              <a:rPr lang="en-US" dirty="0"/>
              <a:t>As kids love to play games, we will include a mini game as it will make it easier to pass information to them.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Our application includes three main modules: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Main Menu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Tour Guide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Game Mode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590843"/>
            <a:ext cx="9601200" cy="57536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Main Menu Module</a:t>
            </a:r>
          </a:p>
          <a:p>
            <a:pPr marL="0" indent="0">
              <a:buNone/>
            </a:pPr>
            <a:r>
              <a:rPr lang="en-US" dirty="0"/>
              <a:t>R1: The application shall allow user to select Tour Guide/Game or Exit the application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b="1" dirty="0"/>
              <a:t>Tour Guide</a:t>
            </a:r>
          </a:p>
          <a:p>
            <a:pPr marL="0" indent="0">
              <a:buNone/>
            </a:pPr>
            <a:r>
              <a:rPr lang="en-US" dirty="0"/>
              <a:t>R2: The application shall guide the user with robot companion.</a:t>
            </a:r>
          </a:p>
          <a:p>
            <a:pPr marL="0" indent="0">
              <a:buNone/>
            </a:pPr>
            <a:r>
              <a:rPr lang="en-US" dirty="0"/>
              <a:t>R3: The application shall pass the user through all the water cycle phases.</a:t>
            </a:r>
          </a:p>
          <a:p>
            <a:pPr marL="0" indent="0">
              <a:buNone/>
            </a:pPr>
            <a:r>
              <a:rPr lang="en-US" dirty="0"/>
              <a:t>R4: The application shall allow user to look around. 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sz="2400" b="1" dirty="0"/>
              <a:t>Mini Game:</a:t>
            </a:r>
          </a:p>
          <a:p>
            <a:pPr marL="0" indent="0">
              <a:buNone/>
            </a:pPr>
            <a:r>
              <a:rPr lang="en-US" dirty="0"/>
              <a:t>R5: The application shall allow user to move player as needed.</a:t>
            </a:r>
          </a:p>
          <a:p>
            <a:pPr marL="0" indent="0">
              <a:buNone/>
            </a:pPr>
            <a:r>
              <a:rPr lang="en-US" dirty="0"/>
              <a:t>R6: The application shall limit user gameplay time.</a:t>
            </a:r>
          </a:p>
          <a:p>
            <a:pPr marL="0" indent="0">
              <a:buNone/>
            </a:pPr>
            <a:r>
              <a:rPr lang="en-US" dirty="0"/>
              <a:t>R7: The application must record user gameplay time for high score.</a:t>
            </a:r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88EC054-C8A1-4270-AD6A-BFF830EFD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450E60A-4A4C-475C-9746-39A9C405E5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System architecture establishment, component and deployment diagrams</a:t>
            </a:r>
          </a:p>
          <a:p>
            <a:r>
              <a:rPr lang="en-US" dirty="0"/>
              <a:t>Components: whole system is decomposed into Components</a:t>
            </a:r>
          </a:p>
          <a:p>
            <a:pPr lvl="1"/>
            <a:r>
              <a:rPr lang="en-US" dirty="0"/>
              <a:t>Main Menu</a:t>
            </a:r>
          </a:p>
          <a:p>
            <a:pPr lvl="1"/>
            <a:r>
              <a:rPr lang="en-US" dirty="0"/>
              <a:t>Tour Guide</a:t>
            </a:r>
          </a:p>
          <a:p>
            <a:pPr lvl="1"/>
            <a:r>
              <a:rPr lang="en-US" dirty="0"/>
              <a:t>Game Mode</a:t>
            </a:r>
          </a:p>
        </p:txBody>
      </p:sp>
    </p:spTree>
    <p:extLst>
      <p:ext uri="{BB962C8B-B14F-4D97-AF65-F5344CB8AC3E}">
        <p14:creationId xmlns:p14="http://schemas.microsoft.com/office/powerpoint/2010/main" val="1540069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6EA19ED-1A87-48D5-928D-916299BB8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Main Menu Module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19044875-2863-4029-9C3B-3A34319FBFA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5167" y="1695963"/>
            <a:ext cx="5701665" cy="373416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073937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C6B4D10-8D2A-43F3-8F08-83A32B1DE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Game Mode Module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6D8B4324-5C06-427C-A7DC-C058189EBBC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9536" y="1342109"/>
            <a:ext cx="6712927" cy="417378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459606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2C77B20-7376-4985-A320-EB6A64D68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Tour Mode </a:t>
            </a:r>
            <a:r>
              <a:rPr lang="en-US" dirty="0">
                <a:solidFill>
                  <a:srgbClr val="FF0000"/>
                </a:solidFill>
              </a:rPr>
              <a:t>Module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493BFB8A-AC34-4EF2-AEE0-F598823A10F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595" y="2036628"/>
            <a:ext cx="4057210" cy="408014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55267864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2512</TotalTime>
  <Words>923</Words>
  <Application>Microsoft Office PowerPoint</Application>
  <PresentationFormat>Widescreen</PresentationFormat>
  <Paragraphs>204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Franklin Gothic Book</vt:lpstr>
      <vt:lpstr>Stencil</vt:lpstr>
      <vt:lpstr>Crop</vt:lpstr>
      <vt:lpstr>   Water Cycle                   VR GUIDE        </vt:lpstr>
      <vt:lpstr>Content</vt:lpstr>
      <vt:lpstr>Introduction</vt:lpstr>
      <vt:lpstr>Requirement Analysis</vt:lpstr>
      <vt:lpstr>PowerPoint Presentation</vt:lpstr>
      <vt:lpstr>Design</vt:lpstr>
      <vt:lpstr>Main Menu Module</vt:lpstr>
      <vt:lpstr>Game Mode Module</vt:lpstr>
      <vt:lpstr>Tour Mode Module</vt:lpstr>
      <vt:lpstr>Animator Module</vt:lpstr>
      <vt:lpstr>Deployment Diagram</vt:lpstr>
      <vt:lpstr>Implementation</vt:lpstr>
      <vt:lpstr>Software options</vt:lpstr>
      <vt:lpstr>Hardware Description</vt:lpstr>
      <vt:lpstr>Testing</vt:lpstr>
      <vt:lpstr>Unit Testing</vt:lpstr>
      <vt:lpstr>System Testing</vt:lpstr>
      <vt:lpstr>Usability Testing</vt:lpstr>
      <vt:lpstr>Unit Testing Results</vt:lpstr>
      <vt:lpstr>Conclusion</vt:lpstr>
      <vt:lpstr>Future Work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Water Cycle VR GUIDE</dc:title>
  <dc:creator>Noman Ali</dc:creator>
  <cp:lastModifiedBy>Zainab Shahid</cp:lastModifiedBy>
  <cp:revision>59</cp:revision>
  <dcterms:created xsi:type="dcterms:W3CDTF">2019-09-12T10:14:19Z</dcterms:created>
  <dcterms:modified xsi:type="dcterms:W3CDTF">2019-12-03T10:44:55Z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1033-11.1.0.8722</vt:lpwstr>
  </property>
</Properties>
</file>