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72" r:id="rId6"/>
    <p:sldId id="280" r:id="rId7"/>
    <p:sldId id="283" r:id="rId8"/>
    <p:sldId id="284" r:id="rId9"/>
    <p:sldId id="285" r:id="rId10"/>
    <p:sldId id="286" r:id="rId11"/>
    <p:sldId id="287" r:id="rId12"/>
    <p:sldId id="281" r:id="rId13"/>
    <p:sldId id="288" r:id="rId14"/>
    <p:sldId id="290" r:id="rId15"/>
    <p:sldId id="291" r:id="rId16"/>
    <p:sldId id="282" r:id="rId17"/>
    <p:sldId id="261" r:id="rId18"/>
    <p:sldId id="279" r:id="rId19"/>
    <p:sldId id="278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æµè²æ ·å¼ 3 - å¼ºè°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75836-DCE1-46D1-902E-93AB3958839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30461-C8CE-42B4-8292-7F159EA8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3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30461-C8CE-42B4-8292-7F159EA8E8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4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B74F416-60AC-47B8-B7A4-8E59A1593C56}" type="datetime1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C6D8-AA99-4DA3-ABE8-6564F3774B9A}" type="datetime1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D409-992B-4396-831E-400331BF155E}" type="datetime1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56B9-9364-44BD-B6D4-BF1545A1D032}" type="datetime1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107730-E7E0-4034-9139-F86131BC67E9}" type="datetime1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C74C-6B0A-4BE2-AEB5-ADDA4577555B}" type="datetime1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5E1F-5CA0-44A8-9FAF-8E0C8C93E227}" type="datetime1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9C11-8001-49CF-9B59-56FDE52B5F69}" type="datetime1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E55E-AF34-4E2E-A4E8-BDA3BCCD8B12}" type="datetime1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5C3791-D12F-464C-8CBC-469E089CC249}" type="datetime1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1A8D7-7DE1-49C0-A859-BA2154FD532A}" type="datetime1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3381DA6-54E6-48A3-B70A-BA200C1D04A7}" type="datetime1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/>
          <p:cNvSpPr txBox="1"/>
          <p:nvPr userDrawn="1"/>
        </p:nvSpPr>
        <p:spPr>
          <a:xfrm>
            <a:off x="10972800" y="6453386"/>
            <a:ext cx="878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B7FE0D9-9F41-481F-A378-F847DF90F3DA}" type="slidenum">
              <a:rPr lang="en-US" sz="1600" smtClean="0"/>
              <a:t>‹#›</a:t>
            </a:fld>
            <a:r>
              <a:rPr lang="en-US" sz="1600" dirty="0"/>
              <a:t>/24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258500">
            <a:off x="2117709" y="7624980"/>
            <a:ext cx="9279714" cy="2395205"/>
          </a:xfrm>
        </p:spPr>
        <p:txBody>
          <a:bodyPr/>
          <a:lstStyle/>
          <a:p>
            <a:pPr algn="l"/>
            <a:r>
              <a:rPr lang="en-US" dirty="0"/>
              <a:t>   </a:t>
            </a:r>
            <a:r>
              <a:rPr lang="en-US" dirty="0">
                <a:latin typeface="Stencil" panose="040409050D0802020404" pitchFamily="82" charset="0"/>
              </a:rPr>
              <a:t>Water Cycle   </a:t>
            </a:r>
            <a:br>
              <a:rPr lang="en-US" dirty="0">
                <a:latin typeface="Stencil" panose="040409050D0802020404" pitchFamily="82" charset="0"/>
              </a:rPr>
            </a:br>
            <a:r>
              <a:rPr lang="en-US" dirty="0">
                <a:latin typeface="Stencil" panose="040409050D0802020404" pitchFamily="82" charset="0"/>
              </a:rPr>
              <a:t>               VR GUIDE  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9201" y="4840103"/>
            <a:ext cx="4023567" cy="198519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By </a:t>
            </a:r>
          </a:p>
          <a:p>
            <a:r>
              <a:rPr lang="en-US" dirty="0"/>
              <a:t>Adnan Ali 201520023</a:t>
            </a:r>
          </a:p>
          <a:p>
            <a:r>
              <a:rPr lang="en-US" dirty="0"/>
              <a:t>Zainab Shahid 201520629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609" y="194064"/>
            <a:ext cx="1856569" cy="13474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6466" y="1792420"/>
            <a:ext cx="10570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Stencil" panose="040409050D0802020404" pitchFamily="82" charset="0"/>
              </a:rPr>
              <a:t>Water Cycle </a:t>
            </a:r>
          </a:p>
          <a:p>
            <a:pPr algn="ctr"/>
            <a:r>
              <a:rPr lang="en-US" sz="7200" dirty="0">
                <a:solidFill>
                  <a:srgbClr val="C00000"/>
                </a:solidFill>
                <a:latin typeface="Stencil" panose="040409050D0802020404" pitchFamily="82" charset="0"/>
              </a:rPr>
              <a:t>VR Guide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1767" y="4840103"/>
            <a:ext cx="34690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Supervised by </a:t>
            </a:r>
          </a:p>
          <a:p>
            <a:r>
              <a:rPr lang="en-US" sz="2300" dirty="0"/>
              <a:t>Dr. </a:t>
            </a:r>
            <a:r>
              <a:rPr lang="en-US" sz="2300" dirty="0" err="1"/>
              <a:t>Saqib</a:t>
            </a:r>
            <a:r>
              <a:rPr lang="en-US" sz="2300" dirty="0"/>
              <a:t> Iqbal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92F5-37E6-4DF0-B6E3-E3BC4D55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Animator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4C3B5E-2C72-408E-A17F-2852A157BC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022" y="1231362"/>
            <a:ext cx="5155956" cy="4395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204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8A9F-7FA8-47EE-AEA8-112E9A11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7FDEC-6E0F-4335-BC96-7BBEBBF6E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C693D-0082-42E2-8009-DAA156230A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1592580"/>
            <a:ext cx="6515100" cy="49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2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5BB2-BBAA-4D69-A33C-1E9EA553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69CD3-FDB0-4F51-BF20-3540E3E5B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implementation</a:t>
            </a:r>
          </a:p>
          <a:p>
            <a:r>
              <a:rPr lang="en-US" dirty="0"/>
              <a:t>Hardware and Software requirements</a:t>
            </a:r>
          </a:p>
          <a:p>
            <a:r>
              <a:rPr lang="en-US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789390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71C6-2D3E-41A2-9405-3BE98F78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/>
              <a:t>Software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994D7-DD43-4771-88A0-0B2DABC7D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8123"/>
            <a:ext cx="9601200" cy="4179277"/>
          </a:xfrm>
        </p:spPr>
        <p:txBody>
          <a:bodyPr/>
          <a:lstStyle/>
          <a:p>
            <a:r>
              <a:rPr lang="en-US" sz="2400" dirty="0"/>
              <a:t>Two Main Options : Unity/Un-real</a:t>
            </a:r>
          </a:p>
          <a:p>
            <a:r>
              <a:rPr lang="en-US" sz="2400" dirty="0"/>
              <a:t>Narrowed down to </a:t>
            </a:r>
            <a:r>
              <a:rPr lang="en-US" sz="2400" b="1" dirty="0"/>
              <a:t>Unity</a:t>
            </a:r>
          </a:p>
          <a:p>
            <a:r>
              <a:rPr lang="en-US" sz="2400" dirty="0"/>
              <a:t>Why unity ? </a:t>
            </a:r>
          </a:p>
          <a:p>
            <a:pPr lvl="1"/>
            <a:r>
              <a:rPr lang="en-US" sz="2400" dirty="0"/>
              <a:t>particle system management </a:t>
            </a:r>
          </a:p>
          <a:p>
            <a:pPr lvl="1"/>
            <a:r>
              <a:rPr lang="en-US" sz="2400" dirty="0"/>
              <a:t>Animator control</a:t>
            </a:r>
          </a:p>
          <a:p>
            <a:pPr lvl="1"/>
            <a:r>
              <a:rPr lang="en-US" sz="2400" dirty="0"/>
              <a:t>Platform support</a:t>
            </a:r>
          </a:p>
          <a:p>
            <a:r>
              <a:rPr lang="en-US" sz="2400" b="1" dirty="0"/>
              <a:t>Microsoft Visual Studio</a:t>
            </a:r>
          </a:p>
          <a:p>
            <a:pPr lvl="1"/>
            <a:r>
              <a:rPr lang="en-US" sz="2400" dirty="0"/>
              <a:t>Better integration with 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0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840A-1286-494D-8F55-F34E4C46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5712-05BE-4FEE-B049-11445563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VR headset</a:t>
            </a:r>
          </a:p>
          <a:p>
            <a:r>
              <a:rPr lang="en-US" sz="2800" dirty="0"/>
              <a:t>Android Device</a:t>
            </a:r>
          </a:p>
          <a:p>
            <a:r>
              <a:rPr lang="en-US" sz="2800" dirty="0"/>
              <a:t>Bluetooth Controller</a:t>
            </a:r>
          </a:p>
        </p:txBody>
      </p:sp>
    </p:spTree>
    <p:extLst>
      <p:ext uri="{BB962C8B-B14F-4D97-AF65-F5344CB8AC3E}">
        <p14:creationId xmlns:p14="http://schemas.microsoft.com/office/powerpoint/2010/main" val="908206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B15A-2493-4E9C-8DF6-152DACFF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2D2EE-5369-4E03-941B-6DB60177C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Different interface for levels</a:t>
            </a:r>
          </a:p>
          <a:p>
            <a:r>
              <a:rPr lang="en-US" sz="2400" dirty="0"/>
              <a:t>Easy to interact </a:t>
            </a:r>
          </a:p>
          <a:p>
            <a:r>
              <a:rPr lang="en-US" sz="2400" dirty="0"/>
              <a:t>Least number of buttons</a:t>
            </a:r>
          </a:p>
          <a:p>
            <a:r>
              <a:rPr lang="en-US" sz="2400" dirty="0"/>
              <a:t>Simplicity </a:t>
            </a:r>
          </a:p>
        </p:txBody>
      </p:sp>
    </p:spTree>
    <p:extLst>
      <p:ext uri="{BB962C8B-B14F-4D97-AF65-F5344CB8AC3E}">
        <p14:creationId xmlns:p14="http://schemas.microsoft.com/office/powerpoint/2010/main" val="3688417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3005-1204-404A-8DF6-14963C08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16DDA-DC2F-4804-B711-3266D1994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58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312004" cy="3581400"/>
          </a:xfrm>
        </p:spPr>
        <p:txBody>
          <a:bodyPr/>
          <a:lstStyle/>
          <a:p>
            <a:r>
              <a:rPr lang="en-US" dirty="0"/>
              <a:t>Virtual Reality application to educate students</a:t>
            </a:r>
          </a:p>
          <a:p>
            <a:r>
              <a:rPr lang="en-US" dirty="0"/>
              <a:t>Visual view of the water cycle</a:t>
            </a:r>
          </a:p>
          <a:p>
            <a:r>
              <a:rPr lang="en-US" dirty="0"/>
              <a:t>Mini game to polish up user’s knowledge.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60775"/>
            <a:ext cx="9601200" cy="390662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Improve Graphics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Text-to-Speech </a:t>
            </a:r>
            <a:endParaRPr lang="en-US" sz="3200" dirty="0"/>
          </a:p>
          <a:p>
            <a:pPr algn="just">
              <a:lnSpc>
                <a:spcPct val="150000"/>
              </a:lnSpc>
            </a:pPr>
            <a:r>
              <a:rPr lang="en-US" sz="2400" dirty="0"/>
              <a:t>Animations</a:t>
            </a:r>
            <a:endParaRPr lang="en-US" sz="3200" dirty="0"/>
          </a:p>
          <a:p>
            <a:pPr algn="just">
              <a:lnSpc>
                <a:spcPct val="150000"/>
              </a:lnSpc>
            </a:pPr>
            <a:r>
              <a:rPr lang="en-US" sz="2400" dirty="0"/>
              <a:t>Different Languages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Game Modes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5582"/>
            <a:ext cx="9601200" cy="4596618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cs typeface="Calibri" panose="020F0502020204030204" pitchFamily="34" charset="0"/>
              </a:rPr>
              <a:t>[1] 	S. </a:t>
            </a:r>
            <a:r>
              <a:rPr lang="en-US" sz="2600" dirty="0" err="1">
                <a:cs typeface="Calibri" panose="020F0502020204030204" pitchFamily="34" charset="0"/>
              </a:rPr>
              <a:t>Sukhin</a:t>
            </a:r>
            <a:r>
              <a:rPr lang="en-US" sz="2600" dirty="0">
                <a:cs typeface="Calibri" panose="020F0502020204030204" pitchFamily="34" charset="0"/>
              </a:rPr>
              <a:t>, "Splash Sim: A VR Experience in the Water Cycle - Apps on Google Play," Google, 10 2017. [Online]. Available: https://play.google.com/store/apps/details?id=com.splashsim.splashsim&amp;hl=en_US. [Accessed 28 7 2019].</a:t>
            </a:r>
          </a:p>
          <a:p>
            <a:r>
              <a:rPr lang="en-US" sz="2600" dirty="0">
                <a:cs typeface="Calibri" panose="020F0502020204030204" pitchFamily="34" charset="0"/>
              </a:rPr>
              <a:t>[2] 	A. V. Education, "</a:t>
            </a:r>
            <a:r>
              <a:rPr lang="en-US" sz="2600" dirty="0" err="1">
                <a:cs typeface="Calibri" panose="020F0502020204030204" pitchFamily="34" charset="0"/>
              </a:rPr>
              <a:t>Cicle</a:t>
            </a:r>
            <a:r>
              <a:rPr lang="en-US" sz="2600" dirty="0">
                <a:cs typeface="Calibri" panose="020F0502020204030204" pitchFamily="34" charset="0"/>
              </a:rPr>
              <a:t> de </a:t>
            </a:r>
            <a:r>
              <a:rPr lang="en-US" sz="2600" dirty="0" err="1">
                <a:cs typeface="Calibri" panose="020F0502020204030204" pitchFamily="34" charset="0"/>
              </a:rPr>
              <a:t>l'Aigua</a:t>
            </a:r>
            <a:r>
              <a:rPr lang="en-US" sz="2600" dirty="0">
                <a:cs typeface="Calibri" panose="020F0502020204030204" pitchFamily="34" charset="0"/>
              </a:rPr>
              <a:t> VR - Apps on Google Play," Google, 1 2016. [Online]. Available: https://play.google.com/store/apps/details?id=com.allvreducation.cicledelaigua&amp;hl=en. [Accessed 28 7 2019].</a:t>
            </a:r>
          </a:p>
          <a:p>
            <a:r>
              <a:rPr lang="en-US" sz="2600" dirty="0">
                <a:cs typeface="Calibri" panose="020F0502020204030204" pitchFamily="34" charset="0"/>
              </a:rPr>
              <a:t>[3] 	EUROCASE, "TABI The Water Cycle - Apps on Google Play," Google, 1 2016. [Online]. Available: https://play.google.com/store/apps/details?id=com.eurocase.hydrologic_cycle&amp;hl=en. [Accessed 28 7 2019].</a:t>
            </a:r>
          </a:p>
          <a:p>
            <a:r>
              <a:rPr lang="en-US" sz="2600" dirty="0">
                <a:cs typeface="Calibri" panose="020F0502020204030204" pitchFamily="34" charset="0"/>
              </a:rPr>
              <a:t>[4] 	S. </a:t>
            </a:r>
            <a:r>
              <a:rPr lang="en-US" sz="2600" dirty="0" err="1">
                <a:cs typeface="Calibri" panose="020F0502020204030204" pitchFamily="34" charset="0"/>
              </a:rPr>
              <a:t>Xpert</a:t>
            </a:r>
            <a:r>
              <a:rPr lang="en-US" sz="2600" dirty="0">
                <a:cs typeface="Calibri" panose="020F0502020204030204" pitchFamily="34" charset="0"/>
              </a:rPr>
              <a:t>, "</a:t>
            </a:r>
            <a:r>
              <a:rPr lang="th-TH" sz="2600" dirty="0">
                <a:cs typeface="Calibri" panose="020F0502020204030204" pitchFamily="34" charset="0"/>
              </a:rPr>
              <a:t>วัฏจักรน้ำ (</a:t>
            </a:r>
            <a:r>
              <a:rPr lang="en-US" sz="2600" dirty="0">
                <a:cs typeface="Calibri" panose="020F0502020204030204" pitchFamily="34" charset="0"/>
              </a:rPr>
              <a:t>Water Cycle) - Apps on Google Play," Google, 10 2018. [Online]. Available: https://play.google.com/store/apps/details?id=com.studioxpert.watercycle. [Accessed 28 7 2019].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Reality (VR) allows the user to have a visual view of scenario that might not be easily accessible</a:t>
            </a:r>
          </a:p>
          <a:p>
            <a:r>
              <a:rPr lang="en-US" dirty="0"/>
              <a:t>Being one of the top trending technology it will help evolve the education sector as well</a:t>
            </a:r>
          </a:p>
          <a:p>
            <a:r>
              <a:rPr lang="en-US" dirty="0"/>
              <a:t>Developed application will allows kids to visualize Earths water cycle and easier for them to understand</a:t>
            </a:r>
          </a:p>
          <a:p>
            <a:r>
              <a:rPr lang="en-US" dirty="0"/>
              <a:t>As kids love to play games, we will include a mini game as it will make it easier to pass information to them.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Our application includes three main modules: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Main Menu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Tour Guide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Game Mode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590843"/>
            <a:ext cx="9601200" cy="5753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Main Menu Module</a:t>
            </a:r>
          </a:p>
          <a:p>
            <a:pPr marL="0" indent="0">
              <a:buNone/>
            </a:pPr>
            <a:r>
              <a:rPr lang="en-US" dirty="0"/>
              <a:t>R1: The application shall allow user to select Tour Guide/Game or Exit the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Tour Guide</a:t>
            </a:r>
          </a:p>
          <a:p>
            <a:pPr marL="0" indent="0">
              <a:buNone/>
            </a:pPr>
            <a:r>
              <a:rPr lang="en-US" dirty="0"/>
              <a:t>R2: The application shall guide the user with robot companion.</a:t>
            </a:r>
          </a:p>
          <a:p>
            <a:pPr marL="0" indent="0">
              <a:buNone/>
            </a:pPr>
            <a:r>
              <a:rPr lang="en-US" dirty="0"/>
              <a:t>R3: The application shall pass the user through all the water cycle phases.</a:t>
            </a:r>
          </a:p>
          <a:p>
            <a:pPr marL="0" indent="0">
              <a:buNone/>
            </a:pPr>
            <a:r>
              <a:rPr lang="en-US" dirty="0"/>
              <a:t>R4: The application shall allow user to look around.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2400" b="1" dirty="0"/>
              <a:t>Mini Game:</a:t>
            </a:r>
          </a:p>
          <a:p>
            <a:pPr marL="0" indent="0">
              <a:buNone/>
            </a:pPr>
            <a:r>
              <a:rPr lang="en-US" dirty="0"/>
              <a:t>R5: The application shall allow user to move player as needed.</a:t>
            </a:r>
          </a:p>
          <a:p>
            <a:pPr marL="0" indent="0">
              <a:buNone/>
            </a:pPr>
            <a:r>
              <a:rPr lang="en-US" dirty="0"/>
              <a:t>R6: The application shall limit user gameplay time.</a:t>
            </a:r>
          </a:p>
          <a:p>
            <a:pPr marL="0" indent="0">
              <a:buNone/>
            </a:pPr>
            <a:r>
              <a:rPr lang="en-US" dirty="0"/>
              <a:t>R7: The application must record user gameplay time for high score.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C054-C8A1-4270-AD6A-BFF830EF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0E60A-4A4C-475C-9746-39A9C405E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architecture establishment, component and deployment diagrams</a:t>
            </a:r>
          </a:p>
          <a:p>
            <a:r>
              <a:rPr lang="en-US" dirty="0"/>
              <a:t>Component diagram: whole system is decomposed into subsystems</a:t>
            </a:r>
          </a:p>
        </p:txBody>
      </p:sp>
    </p:spTree>
    <p:extLst>
      <p:ext uri="{BB962C8B-B14F-4D97-AF65-F5344CB8AC3E}">
        <p14:creationId xmlns:p14="http://schemas.microsoft.com/office/powerpoint/2010/main" val="154006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19ED-1A87-48D5-928D-916299BB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Menu Module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044875-2863-4029-9C3B-3A34319FBFA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167" y="1695963"/>
            <a:ext cx="5701665" cy="37341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739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4D10-8D2A-43F3-8F08-83A32B1D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 Mode Module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8B4324-5C06-427C-A7DC-C058189EBBC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36" y="1342109"/>
            <a:ext cx="6712927" cy="4173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596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7B20-7376-4985-A320-EB6A64D6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Tour Mode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BFB8A-AC34-4EF2-AEE0-F598823A10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595" y="2036628"/>
            <a:ext cx="4057210" cy="4080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526786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607</Words>
  <Application>Microsoft Office PowerPoint</Application>
  <PresentationFormat>Widescreen</PresentationFormat>
  <Paragraphs>88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Franklin Gothic Book</vt:lpstr>
      <vt:lpstr>Stencil</vt:lpstr>
      <vt:lpstr>Crop</vt:lpstr>
      <vt:lpstr>   Water Cycle                   VR GUIDE        </vt:lpstr>
      <vt:lpstr>Content</vt:lpstr>
      <vt:lpstr>Introduction</vt:lpstr>
      <vt:lpstr>Requirement Analysis</vt:lpstr>
      <vt:lpstr>PowerPoint Presentation</vt:lpstr>
      <vt:lpstr>Design</vt:lpstr>
      <vt:lpstr>Main Menu Module</vt:lpstr>
      <vt:lpstr>Game Mode Module</vt:lpstr>
      <vt:lpstr>Tour Mode Module</vt:lpstr>
      <vt:lpstr>Animator Module</vt:lpstr>
      <vt:lpstr>Deployment Diagram</vt:lpstr>
      <vt:lpstr>Implementation</vt:lpstr>
      <vt:lpstr>Software options</vt:lpstr>
      <vt:lpstr>Hardware Description</vt:lpstr>
      <vt:lpstr>User Interface</vt:lpstr>
      <vt:lpstr>Testing</vt:lpstr>
      <vt:lpstr>Conclusion</vt:lpstr>
      <vt:lpstr>Future 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Cycle VR GUIDE </dc:title>
  <dc:creator>Noman Ali</dc:creator>
  <cp:lastModifiedBy>Noman  Ali</cp:lastModifiedBy>
  <cp:revision>41</cp:revision>
  <dcterms:created xsi:type="dcterms:W3CDTF">2019-09-12T10:14:19Z</dcterms:created>
  <dcterms:modified xsi:type="dcterms:W3CDTF">2019-11-23T16:59:43Z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