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8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4" r:id="rId7"/>
    <p:sldId id="266" r:id="rId8"/>
    <p:sldId id="265" r:id="rId9"/>
    <p:sldId id="263" r:id="rId10"/>
    <p:sldId id="259" r:id="rId11"/>
    <p:sldId id="267" r:id="rId12"/>
    <p:sldId id="275" r:id="rId13"/>
    <p:sldId id="276" r:id="rId14"/>
    <p:sldId id="277" r:id="rId15"/>
    <p:sldId id="268" r:id="rId16"/>
    <p:sldId id="260" r:id="rId17"/>
    <p:sldId id="272" r:id="rId18"/>
    <p:sldId id="273" r:id="rId19"/>
    <p:sldId id="269" r:id="rId20"/>
    <p:sldId id="271" r:id="rId21"/>
    <p:sldId id="274" r:id="rId22"/>
    <p:sldId id="270" r:id="rId23"/>
    <p:sldId id="279" r:id="rId24"/>
    <p:sldId id="261" r:id="rId25"/>
    <p:sldId id="278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dLbls>
            <c:delete val="1"/>
          </c:dLbls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dLbls>
            <c:delete val="1"/>
          </c:dLbls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648414768"/>
        <c:axId val="-648406064"/>
      </c:barChart>
      <c:catAx>
        <c:axId val="-648414768"/>
        <c:scaling>
          <c:orientation val="maxMin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648406064"/>
        <c:crosses val="autoZero"/>
        <c:auto val="1"/>
        <c:lblAlgn val="ctr"/>
        <c:lblOffset val="100"/>
        <c:noMultiLvlLbl val="1"/>
      </c:catAx>
      <c:valAx>
        <c:axId val="-648406064"/>
        <c:scaling>
          <c:orientation val="minMax"/>
          <c:max val="43811"/>
          <c:min val="43501"/>
        </c:scaling>
        <c:delete val="0"/>
        <c:axPos val="b"/>
        <c:majorGridlines>
          <c:spPr>
            <a:ln w="6350" cap="flat" cmpd="sng" algn="in">
              <a:solidFill>
                <a:srgbClr val="B7B7B7"/>
              </a:solidFill>
              <a:prstDash val="solid"/>
              <a:round/>
            </a:ln>
          </c:spPr>
        </c:majorGridlines>
        <c:minorGridlines>
          <c:spPr>
            <a:ln w="6350" cap="flat" cmpd="sng" algn="in">
              <a:solidFill>
                <a:srgbClr val="CCCCCC"/>
              </a:solidFill>
              <a:prstDash val="solid"/>
              <a:round/>
            </a:ln>
          </c:spPr>
        </c:minorGridlines>
        <c:title>
          <c:tx>
            <c:rich>
              <a:bodyPr rot="0" spcFirstLastPara="0" vertOverflow="ellipsis" vert="horz" wrap="square" anchor="ctr" anchorCtr="1"/>
              <a:lstStyle/>
              <a:p>
                <a:pPr lvl="0"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  <a:endParaRPr lang="en-US"/>
              </a:p>
            </c:rich>
          </c:tx>
          <c:layout/>
          <c:overlay val="0"/>
        </c:title>
        <c:numFmt formatCode="m&quot;/&quot;d" sourceLinked="1"/>
        <c:majorTickMark val="cross"/>
        <c:minorTickMark val="cross"/>
        <c:tickLblPos val="nextTo"/>
        <c:spPr>
          <a:ln w="47625" cap="flat" cmpd="sng" algn="in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648414768"/>
        <c:crosses val="max"/>
        <c:crossBetween val="between"/>
        <c:majorUnit val="30"/>
      </c:valAx>
    </c:plotArea>
    <c:plotVisOnly val="1"/>
    <c:dispBlanksAs val="zero"/>
    <c:showDLblsOverMax val="1"/>
  </c:chart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</a:fld>
            <a:r>
              <a:rPr lang="en-US" sz="1600" dirty="0" smtClean="0"/>
              <a:t>/24</a:t>
            </a:r>
            <a:endParaRPr lang="en-US" sz="16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>Adnan Ali 201520023</a:t>
            </a:r>
            <a:endParaRPr lang="en-US" dirty="0"/>
          </a:p>
          <a:p>
            <a:r>
              <a:rPr lang="en-US" dirty="0"/>
              <a:t>Zainab </a:t>
            </a:r>
            <a:r>
              <a:rPr lang="en-US" dirty="0" smtClean="0"/>
              <a:t>Shahid 201520629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  <a:endParaRPr lang="en-US" sz="7200" dirty="0" smtClean="0">
              <a:solidFill>
                <a:srgbClr val="C00000"/>
              </a:solidFill>
              <a:latin typeface="Stencil" panose="040409050D0802020404" pitchFamily="82" charset="0"/>
            </a:endParaRPr>
          </a:p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  <a:endParaRPr lang="en-US" sz="7200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  <a:endParaRPr lang="en-US" sz="2300" b="1" dirty="0"/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  <a:endParaRPr lang="en-US" sz="23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4175" lvl="1">
              <a:lnSpc>
                <a:spcPct val="104000"/>
              </a:lnSpc>
              <a:spcBef>
                <a:spcPts val="1000"/>
              </a:spcBef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4175" lvl="1">
              <a:lnSpc>
                <a:spcPct val="104000"/>
              </a:lnSpc>
              <a:spcBef>
                <a:spcPts val="1000"/>
              </a:spcBef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>
            <a:fillRect/>
          </a:stretch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  <a:endParaRPr lang="en-US" sz="5100" b="1" dirty="0">
              <a:solidFill>
                <a:srgbClr val="0070C0"/>
              </a:solidFill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  <a:endParaRPr 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  <a:endParaRPr 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>
            <a:fillRect/>
          </a:stretch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524661"/>
          <a:ext cx="9601198" cy="491384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518177"/>
                <a:gridCol w="1305722"/>
                <a:gridCol w="1174113"/>
                <a:gridCol w="1064267"/>
                <a:gridCol w="1212455"/>
                <a:gridCol w="2326464"/>
              </a:tblGrid>
              <a:tr h="142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Features\ Apps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Splash </a:t>
                      </a:r>
                      <a:r>
                        <a:rPr lang="en-US" sz="1600" dirty="0" err="1">
                          <a:effectLst/>
                        </a:rPr>
                        <a:t>Sim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Cicle</a:t>
                      </a:r>
                      <a:r>
                        <a:rPr lang="en-US" sz="1800" dirty="0">
                          <a:effectLst/>
                        </a:rPr>
                        <a:t> de </a:t>
                      </a:r>
                      <a:r>
                        <a:rPr lang="en-US" sz="1800" dirty="0" err="1">
                          <a:effectLst/>
                        </a:rPr>
                        <a:t>l’Aigue</a:t>
                      </a:r>
                      <a:r>
                        <a:rPr lang="en-US" sz="1800" dirty="0">
                          <a:effectLst/>
                        </a:rPr>
                        <a:t> VR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TABI the water cycle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วัฏจักรน้ำ (</a:t>
                      </a:r>
                      <a:r>
                        <a:rPr lang="en-US" sz="1800" dirty="0">
                          <a:effectLst/>
                        </a:rPr>
                        <a:t>Water Cycle</a:t>
                      </a:r>
                      <a:r>
                        <a:rPr lang="en-US" sz="1600" dirty="0">
                          <a:effectLst/>
                        </a:rPr>
                        <a:t>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VR Water Cycle tour and game (Our app)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Interactivity implementation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Guided tour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</a:t>
            </a:r>
            <a:r>
              <a:rPr lang="en-US" sz="2400" dirty="0" smtClean="0"/>
              <a:t>three </a:t>
            </a:r>
            <a:r>
              <a:rPr lang="en-US" sz="2400" dirty="0"/>
              <a:t>main modules: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sz="2400" b="1" dirty="0"/>
              <a:t>Mini Game: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>
            <a:fillRect/>
          </a:stretch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  <a:endParaRPr lang="en-US" dirty="0"/>
          </a:p>
        </p:txBody>
      </p:sp>
      <p:pic>
        <p:nvPicPr>
          <p:cNvPr id="4" name="Picture 3" descr="Screenshot from 2019-09-12 14-12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0265" y="1583690"/>
            <a:ext cx="5524500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>
            <a:fillRect/>
          </a:stretch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Literature Review</a:t>
            </a:r>
            <a:endParaRPr lang="en-US" dirty="0"/>
          </a:p>
          <a:p>
            <a:r>
              <a:rPr lang="en-US" dirty="0"/>
              <a:t>Requirement analysis</a:t>
            </a:r>
            <a:endParaRPr lang="en-US" dirty="0"/>
          </a:p>
          <a:p>
            <a:r>
              <a:rPr lang="en-US" dirty="0"/>
              <a:t>Conclusion</a:t>
            </a:r>
            <a:endParaRPr lang="en-US" dirty="0"/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>
            <a:fillRect/>
          </a:stretch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Designing of the system.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Implementation of the system.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Testing of the system.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Final report.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  <a:endParaRPr lang="en-US" sz="2600" dirty="0"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  <a:endParaRPr lang="en-US" sz="2600" dirty="0"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  <a:endParaRPr lang="en-US" sz="2600" dirty="0"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  <a:endParaRPr lang="en-US" sz="2600" dirty="0"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  <a:endParaRPr lang="en-US" dirty="0"/>
          </a:p>
          <a:p>
            <a:r>
              <a:rPr lang="en-US" dirty="0"/>
              <a:t>Being one of the top trending technology it will help evolve the education sector as well</a:t>
            </a:r>
            <a:endParaRPr lang="en-US" dirty="0"/>
          </a:p>
          <a:p>
            <a:r>
              <a:rPr lang="en-US" dirty="0"/>
              <a:t>Developed application will allows kids to visualize Earths water cycle and easier for them to understand</a:t>
            </a:r>
            <a:endParaRPr lang="en-US" dirty="0"/>
          </a:p>
          <a:p>
            <a:r>
              <a:rPr lang="en-US" dirty="0"/>
              <a:t>As kids love to play games, we will include a mini game as it will make it easier to pass information to them.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Few VR applications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Lack of Guidance within the application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Lack of visualization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develop a virtual reality application for water cycle education.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to provide users with a game to understand water cycle.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different mode of interaction.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real model view of water cycle.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  <a:endParaRPr lang="en-US" dirty="0"/>
          </a:p>
          <a:p>
            <a:r>
              <a:rPr lang="en-US" dirty="0"/>
              <a:t>The developed application will guide kids through different phases with help of a robot companion</a:t>
            </a:r>
            <a:endParaRPr lang="en-US" dirty="0"/>
          </a:p>
          <a:p>
            <a:r>
              <a:rPr lang="en-US" dirty="0"/>
              <a:t>The developed application will have a mini game for kids as part of interaction.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  <a:endParaRPr lang="en-US" dirty="0"/>
          </a:p>
        </p:txBody>
      </p:sp>
      <p:graphicFrame>
        <p:nvGraphicFramePr>
          <p:cNvPr id="4" name="Chart 3" title="Chart"/>
          <p:cNvGraphicFramePr/>
          <p:nvPr/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8227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to ease the teaching.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>
            <a:fillRect/>
          </a:stretch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5210</Words>
  <Application>WPS Presentation</Application>
  <PresentationFormat>Widescreen</PresentationFormat>
  <Paragraphs>314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SimSun</vt:lpstr>
      <vt:lpstr>Wingdings</vt:lpstr>
      <vt:lpstr>Franklin Gothic Book</vt:lpstr>
      <vt:lpstr>FreeSans</vt:lpstr>
      <vt:lpstr>Stencil</vt:lpstr>
      <vt:lpstr>aakar</vt:lpstr>
      <vt:lpstr>Calibri Light</vt:lpstr>
      <vt:lpstr>Corbel</vt:lpstr>
      <vt:lpstr>Calibri</vt:lpstr>
      <vt:lpstr>DejaVu Sans</vt:lpstr>
      <vt:lpstr>微软雅黑</vt:lpstr>
      <vt:lpstr>Droid Sans Fallback</vt:lpstr>
      <vt:lpstr>Arial Unicode MS</vt:lpstr>
      <vt:lpstr>Abyssinica SIL</vt:lpstr>
      <vt:lpstr>LilyUPC</vt:lpstr>
      <vt:lpstr>Gubbi</vt:lpstr>
      <vt:lpstr>SimSun</vt:lpstr>
      <vt:lpstr>FreeSerif</vt:lpstr>
      <vt:lpstr>Crop</vt:lpstr>
      <vt:lpstr>   Water Cycle                   VR GUIDE        </vt:lpstr>
      <vt:lpstr>Content</vt:lpstr>
      <vt:lpstr>Introduction</vt:lpstr>
      <vt:lpstr>Problem Statement	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演示文稿</vt:lpstr>
      <vt:lpstr>Non-functional Requirements </vt:lpstr>
      <vt:lpstr>Use case Diagram</vt:lpstr>
      <vt:lpstr>Use Case Diagram</vt:lpstr>
      <vt:lpstr>Use Case Diagram</vt:lpstr>
      <vt:lpstr>System Sequence Diagram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ali</cp:lastModifiedBy>
  <cp:revision>38</cp:revision>
  <dcterms:created xsi:type="dcterms:W3CDTF">2019-09-12T10:14:19Z</dcterms:created>
  <dcterms:modified xsi:type="dcterms:W3CDTF">2019-09-12T10:14:19Z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