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8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4" r:id="rId5"/>
    <p:sldId id="266" r:id="rId6"/>
    <p:sldId id="265" r:id="rId7"/>
    <p:sldId id="263" r:id="rId8"/>
    <p:sldId id="259" r:id="rId9"/>
    <p:sldId id="267" r:id="rId10"/>
    <p:sldId id="275" r:id="rId11"/>
    <p:sldId id="276" r:id="rId12"/>
    <p:sldId id="277" r:id="rId13"/>
    <p:sldId id="268" r:id="rId14"/>
    <p:sldId id="260" r:id="rId15"/>
    <p:sldId id="272" r:id="rId16"/>
    <p:sldId id="273" r:id="rId17"/>
    <p:sldId id="269" r:id="rId18"/>
    <p:sldId id="271" r:id="rId19"/>
    <p:sldId id="274" r:id="rId20"/>
    <p:sldId id="270" r:id="rId21"/>
    <p:sldId id="279" r:id="rId22"/>
    <p:sldId id="261" r:id="rId23"/>
    <p:sldId id="278" r:id="rId24"/>
    <p:sldId id="26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æµè²æ ·å¼ 3 - å¼ºè°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660"/>
  </p:normalViewPr>
  <p:slideViewPr>
    <p:cSldViewPr snapToGrid="0">
      <p:cViewPr varScale="1">
        <p:scale>
          <a:sx n="81" d="100"/>
          <a:sy n="81" d="100"/>
        </p:scale>
        <p:origin x="6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i\Downloads\5bc5ff7cd1989f7a5412db26_Excel-Gantt-Chart-Template-TeamGantt-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1"/>
        <c:ser>
          <c:idx val="0"/>
          <c:order val="0"/>
          <c:spPr>
            <a:solidFill>
              <a:srgbClr val="FFFFFF"/>
            </a:solidFill>
          </c:spPr>
          <c:invertIfNegative val="1"/>
          <c:cat>
            <c:strRef>
              <c:f>'Basic Gantt Chart'!$B$9:$B$23</c:f>
              <c:strCache>
                <c:ptCount val="15"/>
                <c:pt idx="0">
                  <c:v>Identification and Requirmement Analysis</c:v>
                </c:pt>
                <c:pt idx="1">
                  <c:v>Problem and Possible Solution</c:v>
                </c:pt>
                <c:pt idx="2">
                  <c:v>Objective</c:v>
                </c:pt>
                <c:pt idx="3">
                  <c:v>Litrature Review(Domain/Similar App)</c:v>
                </c:pt>
                <c:pt idx="4">
                  <c:v>Requirment Colllection</c:v>
                </c:pt>
                <c:pt idx="5">
                  <c:v>Design Preperation</c:v>
                </c:pt>
                <c:pt idx="6">
                  <c:v>Capstone I Presentation</c:v>
                </c:pt>
                <c:pt idx="7">
                  <c:v>Design</c:v>
                </c:pt>
                <c:pt idx="8">
                  <c:v>Implementation</c:v>
                </c:pt>
                <c:pt idx="9">
                  <c:v>Unit Test</c:v>
                </c:pt>
                <c:pt idx="10">
                  <c:v>System Test</c:v>
                </c:pt>
                <c:pt idx="11">
                  <c:v>Fix Bugs/Error</c:v>
                </c:pt>
                <c:pt idx="12">
                  <c:v>Final Testing</c:v>
                </c:pt>
                <c:pt idx="13">
                  <c:v>Overall Review</c:v>
                </c:pt>
                <c:pt idx="14">
                  <c:v>Release</c:v>
                </c:pt>
              </c:strCache>
            </c:strRef>
          </c:cat>
          <c:val>
            <c:numRef>
              <c:f>'Basic Gantt Chart'!$C$9:$C$23</c:f>
              <c:numCache>
                <c:formatCode>m"/"d</c:formatCode>
                <c:ptCount val="15"/>
                <c:pt idx="0">
                  <c:v>43506</c:v>
                </c:pt>
                <c:pt idx="1">
                  <c:v>43557</c:v>
                </c:pt>
                <c:pt idx="2">
                  <c:v>43599</c:v>
                </c:pt>
                <c:pt idx="3">
                  <c:v>43621</c:v>
                </c:pt>
                <c:pt idx="4">
                  <c:v>43648</c:v>
                </c:pt>
                <c:pt idx="5">
                  <c:v>43682</c:v>
                </c:pt>
                <c:pt idx="6">
                  <c:v>43711</c:v>
                </c:pt>
                <c:pt idx="7">
                  <c:v>43718</c:v>
                </c:pt>
                <c:pt idx="8">
                  <c:v>43733</c:v>
                </c:pt>
                <c:pt idx="9">
                  <c:v>43743</c:v>
                </c:pt>
                <c:pt idx="10">
                  <c:v>43761</c:v>
                </c:pt>
                <c:pt idx="11">
                  <c:v>43772</c:v>
                </c:pt>
                <c:pt idx="12">
                  <c:v>43791</c:v>
                </c:pt>
                <c:pt idx="13">
                  <c:v>43798</c:v>
                </c:pt>
                <c:pt idx="14">
                  <c:v>43800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1"/>
          <c:order val="1"/>
          <c:spPr>
            <a:solidFill>
              <a:srgbClr val="5CBCD6"/>
            </a:solidFill>
          </c:spPr>
          <c:invertIfNegative val="1"/>
          <c:cat>
            <c:strRef>
              <c:f>'Basic Gantt Chart'!$B$9:$B$23</c:f>
              <c:strCache>
                <c:ptCount val="15"/>
                <c:pt idx="0">
                  <c:v>Identification and Requirmement Analysis</c:v>
                </c:pt>
                <c:pt idx="1">
                  <c:v>Problem and Possible Solution</c:v>
                </c:pt>
                <c:pt idx="2">
                  <c:v>Objective</c:v>
                </c:pt>
                <c:pt idx="3">
                  <c:v>Litrature Review(Domain/Similar App)</c:v>
                </c:pt>
                <c:pt idx="4">
                  <c:v>Requirment Colllection</c:v>
                </c:pt>
                <c:pt idx="5">
                  <c:v>Design Preperation</c:v>
                </c:pt>
                <c:pt idx="6">
                  <c:v>Capstone I Presentation</c:v>
                </c:pt>
                <c:pt idx="7">
                  <c:v>Design</c:v>
                </c:pt>
                <c:pt idx="8">
                  <c:v>Implementation</c:v>
                </c:pt>
                <c:pt idx="9">
                  <c:v>Unit Test</c:v>
                </c:pt>
                <c:pt idx="10">
                  <c:v>System Test</c:v>
                </c:pt>
                <c:pt idx="11">
                  <c:v>Fix Bugs/Error</c:v>
                </c:pt>
                <c:pt idx="12">
                  <c:v>Final Testing</c:v>
                </c:pt>
                <c:pt idx="13">
                  <c:v>Overall Review</c:v>
                </c:pt>
                <c:pt idx="14">
                  <c:v>Release</c:v>
                </c:pt>
              </c:strCache>
            </c:strRef>
          </c:cat>
          <c:val>
            <c:numRef>
              <c:f>'Basic Gantt Chart'!$F$9:$F$23</c:f>
              <c:numCache>
                <c:formatCode>General</c:formatCode>
                <c:ptCount val="15"/>
                <c:pt idx="0">
                  <c:v>51</c:v>
                </c:pt>
                <c:pt idx="1">
                  <c:v>43</c:v>
                </c:pt>
                <c:pt idx="2">
                  <c:v>23</c:v>
                </c:pt>
                <c:pt idx="3">
                  <c:v>28</c:v>
                </c:pt>
                <c:pt idx="4">
                  <c:v>35</c:v>
                </c:pt>
                <c:pt idx="5">
                  <c:v>30</c:v>
                </c:pt>
                <c:pt idx="6">
                  <c:v>8</c:v>
                </c:pt>
                <c:pt idx="7">
                  <c:v>16</c:v>
                </c:pt>
                <c:pt idx="8">
                  <c:v>11</c:v>
                </c:pt>
                <c:pt idx="9">
                  <c:v>19</c:v>
                </c:pt>
                <c:pt idx="10">
                  <c:v>12</c:v>
                </c:pt>
                <c:pt idx="11">
                  <c:v>20</c:v>
                </c:pt>
                <c:pt idx="12">
                  <c:v>8</c:v>
                </c:pt>
                <c:pt idx="13">
                  <c:v>3</c:v>
                </c:pt>
                <c:pt idx="14">
                  <c:v>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8681584"/>
        <c:axId val="88683760"/>
      </c:barChart>
      <c:catAx>
        <c:axId val="88681584"/>
        <c:scaling>
          <c:orientation val="maxMin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Task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cross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683760"/>
        <c:crosses val="autoZero"/>
        <c:auto val="1"/>
        <c:lblAlgn val="ctr"/>
        <c:lblOffset val="100"/>
        <c:noMultiLvlLbl val="1"/>
      </c:catAx>
      <c:valAx>
        <c:axId val="88683760"/>
        <c:scaling>
          <c:orientation val="minMax"/>
          <c:max val="43811"/>
          <c:min val="43501"/>
        </c:scaling>
        <c:delete val="0"/>
        <c:axPos val="b"/>
        <c:majorGridlines>
          <c:spPr>
            <a:ln w="6350" cap="flat" cmpd="sng" algn="in">
              <a:solidFill>
                <a:srgbClr val="B7B7B7"/>
              </a:solidFill>
              <a:prstDash val="solid"/>
              <a:round/>
            </a:ln>
          </c:spPr>
        </c:majorGridlines>
        <c:minorGridlines>
          <c:spPr>
            <a:ln w="6350" cap="flat" cmpd="sng" algn="in">
              <a:solidFill>
                <a:srgbClr val="CCCCCC"/>
              </a:solidFill>
              <a:prstDash val="solid"/>
              <a:round/>
            </a:ln>
          </c:spPr>
        </c:minorGridlines>
        <c:title>
          <c:tx>
            <c:rich>
              <a:bodyPr rot="0" spcFirstLastPara="0" vertOverflow="ellipsis" vert="horz" wrap="square" anchor="ctr" anchorCtr="1"/>
              <a:lstStyle/>
              <a:p>
                <a:pPr lvl="0"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layout/>
          <c:overlay val="0"/>
        </c:title>
        <c:numFmt formatCode="m&quot;/&quot;d" sourceLinked="1"/>
        <c:majorTickMark val="cross"/>
        <c:minorTickMark val="cross"/>
        <c:tickLblPos val="nextTo"/>
        <c:spPr>
          <a:ln w="47625" cap="flat" cmpd="sng" algn="in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681584"/>
        <c:crosses val="max"/>
        <c:crossBetween val="between"/>
        <c:majorUnit val="30"/>
      </c:valAx>
    </c:plotArea>
    <c:plotVisOnly val="1"/>
    <c:dispBlanksAs val="zero"/>
    <c:showDLblsOverMax val="1"/>
  </c:chart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75836-DCE1-46D1-902E-93AB39588390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30461-C8CE-42B4-8292-7F159EA8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3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30461-C8CE-42B4-8292-7F159EA8E8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4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B74F416-60AC-47B8-B7A4-8E59A1593C56}" type="datetime1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C6D8-AA99-4DA3-ABE8-6564F3774B9A}" type="datetime1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D409-992B-4396-831E-400331BF155E}" type="datetime1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56B9-9364-44BD-B6D4-BF1545A1D032}" type="datetime1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107730-E7E0-4034-9139-F86131BC67E9}" type="datetime1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C74C-6B0A-4BE2-AEB5-ADDA4577555B}" type="datetime1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5E1F-5CA0-44A8-9FAF-8E0C8C93E227}" type="datetime1">
              <a:rPr lang="en-US" smtClean="0"/>
              <a:t>9/15/2019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9C11-8001-49CF-9B59-56FDE52B5F69}" type="datetime1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E55E-AF34-4E2E-A4E8-BDA3BCCD8B12}" type="datetime1">
              <a:rPr lang="en-US" smtClean="0"/>
              <a:t>9/15/2019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5C3791-D12F-464C-8CBC-469E089CC249}" type="datetime1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1A8D7-7DE1-49C0-A859-BA2154FD532A}" type="datetime1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3381DA6-54E6-48A3-B70A-BA200C1D04A7}" type="datetime1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/>
          <p:cNvSpPr txBox="1"/>
          <p:nvPr userDrawn="1"/>
        </p:nvSpPr>
        <p:spPr>
          <a:xfrm>
            <a:off x="10972800" y="6453386"/>
            <a:ext cx="878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B7FE0D9-9F41-481F-A378-F847DF90F3DA}" type="slidenum">
              <a:rPr lang="en-US" sz="1600" smtClean="0"/>
              <a:t>‹#›</a:t>
            </a:fld>
            <a:r>
              <a:rPr lang="en-US" sz="1600" dirty="0" smtClean="0"/>
              <a:t>/24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258500">
            <a:off x="2117709" y="7624980"/>
            <a:ext cx="9279714" cy="2395205"/>
          </a:xfrm>
        </p:spPr>
        <p:txBody>
          <a:bodyPr/>
          <a:lstStyle/>
          <a:p>
            <a:pPr algn="l"/>
            <a:r>
              <a:rPr lang="en-US" dirty="0"/>
              <a:t>   </a:t>
            </a:r>
            <a:r>
              <a:rPr lang="en-US" dirty="0">
                <a:latin typeface="Stencil" panose="040409050D0802020404" pitchFamily="82" charset="0"/>
              </a:rPr>
              <a:t>Water Cycle   </a:t>
            </a:r>
            <a:br>
              <a:rPr lang="en-US" dirty="0">
                <a:latin typeface="Stencil" panose="040409050D0802020404" pitchFamily="82" charset="0"/>
              </a:rPr>
            </a:br>
            <a:r>
              <a:rPr lang="en-US" dirty="0">
                <a:latin typeface="Stencil" panose="040409050D0802020404" pitchFamily="82" charset="0"/>
              </a:rPr>
              <a:t>               VR GUIDE  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9201" y="4840103"/>
            <a:ext cx="4023567" cy="198519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 </a:t>
            </a:r>
          </a:p>
          <a:p>
            <a:r>
              <a:rPr lang="en-US" dirty="0"/>
              <a:t>Adnan Ali 201520023</a:t>
            </a:r>
          </a:p>
          <a:p>
            <a:r>
              <a:rPr lang="en-US" dirty="0"/>
              <a:t>Zainab </a:t>
            </a:r>
            <a:r>
              <a:rPr lang="en-US" dirty="0" smtClean="0"/>
              <a:t>Shahid 201520629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609" y="194064"/>
            <a:ext cx="1856569" cy="13474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6466" y="1792420"/>
            <a:ext cx="10570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C00000"/>
                </a:solidFill>
                <a:latin typeface="Stencil" panose="040409050D0802020404" pitchFamily="82" charset="0"/>
              </a:rPr>
              <a:t>Water Cycle </a:t>
            </a:r>
          </a:p>
          <a:p>
            <a:pPr algn="ctr"/>
            <a:r>
              <a:rPr lang="en-US" sz="7200" dirty="0" smtClean="0">
                <a:solidFill>
                  <a:srgbClr val="C00000"/>
                </a:solidFill>
                <a:latin typeface="Stencil" panose="040409050D0802020404" pitchFamily="82" charset="0"/>
              </a:rPr>
              <a:t>VR Guide</a:t>
            </a:r>
            <a:endParaRPr lang="en-US" sz="7200" dirty="0">
              <a:solidFill>
                <a:srgbClr val="C00000"/>
              </a:solidFill>
              <a:latin typeface="Stencil" panose="040409050D0802020404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81767" y="4840103"/>
            <a:ext cx="34690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Supervised by </a:t>
            </a:r>
          </a:p>
          <a:p>
            <a:r>
              <a:rPr lang="en-US" sz="2300" dirty="0"/>
              <a:t>Dr. </a:t>
            </a:r>
            <a:r>
              <a:rPr lang="en-US" sz="2300" dirty="0" err="1"/>
              <a:t>Saqib</a:t>
            </a:r>
            <a:r>
              <a:rPr lang="en-US" sz="2300" dirty="0"/>
              <a:t> Iqbal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8639"/>
            <a:ext cx="9601200" cy="789915"/>
          </a:xfrm>
        </p:spPr>
        <p:txBody>
          <a:bodyPr/>
          <a:lstStyle/>
          <a:p>
            <a:r>
              <a:rPr lang="en-US" dirty="0"/>
              <a:t>Similar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8554"/>
            <a:ext cx="5463766" cy="483912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4000"/>
              </a:lnSpc>
              <a:buNone/>
            </a:pPr>
            <a:r>
              <a:rPr lang="en-US" sz="2600" b="1" dirty="0" err="1">
                <a:solidFill>
                  <a:srgbClr val="0070C0"/>
                </a:solidFill>
              </a:rPr>
              <a:t>Cicle</a:t>
            </a:r>
            <a:r>
              <a:rPr lang="en-US" sz="2600" b="1" dirty="0">
                <a:solidFill>
                  <a:srgbClr val="0070C0"/>
                </a:solidFill>
              </a:rPr>
              <a:t> de </a:t>
            </a:r>
            <a:r>
              <a:rPr lang="en-US" sz="2600" b="1" dirty="0" err="1">
                <a:solidFill>
                  <a:srgbClr val="0070C0"/>
                </a:solidFill>
              </a:rPr>
              <a:t>l’Aigue</a:t>
            </a:r>
            <a:r>
              <a:rPr lang="en-US" sz="2600" b="1" dirty="0">
                <a:solidFill>
                  <a:srgbClr val="0070C0"/>
                </a:solidFill>
              </a:rPr>
              <a:t> VR (Water cycle VR) 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Features:</a:t>
            </a:r>
          </a:p>
          <a:p>
            <a:pPr>
              <a:lnSpc>
                <a:spcPct val="104000"/>
              </a:lnSpc>
              <a:buFont typeface="Arial" panose="0208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VR app.</a:t>
            </a:r>
          </a:p>
          <a:p>
            <a:pPr>
              <a:lnSpc>
                <a:spcPct val="104000"/>
              </a:lnSpc>
              <a:buFont typeface="Arial" panose="0208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An audio voice to explain user the water cycle.</a:t>
            </a:r>
          </a:p>
          <a:p>
            <a:pPr>
              <a:lnSpc>
                <a:spcPct val="104000"/>
              </a:lnSpc>
              <a:buFont typeface="Arial" panose="0208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Audio effect for rain and wind.</a:t>
            </a:r>
          </a:p>
          <a:p>
            <a:pPr>
              <a:lnSpc>
                <a:spcPct val="104000"/>
              </a:lnSpc>
              <a:buFont typeface="Arial" panose="0208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Main menu to allow user to choose the option they would like to go for. </a:t>
            </a:r>
          </a:p>
          <a:p>
            <a:pPr>
              <a:lnSpc>
                <a:spcPct val="104000"/>
              </a:lnSpc>
              <a:buFont typeface="Arial" panose="0208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Bluetooth control.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Weaknesses:</a:t>
            </a:r>
          </a:p>
          <a:p>
            <a:pPr marL="384175" lvl="1">
              <a:lnSpc>
                <a:spcPct val="104000"/>
              </a:lnSpc>
              <a:spcBef>
                <a:spcPts val="1000"/>
              </a:spcBef>
              <a:buFont typeface="Arial" panose="0208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Hanging occurs while the scene is viewed from different angles.</a:t>
            </a:r>
          </a:p>
          <a:p>
            <a:pPr marL="384175" lvl="1">
              <a:lnSpc>
                <a:spcPct val="104000"/>
              </a:lnSpc>
              <a:spcBef>
                <a:spcPts val="1000"/>
              </a:spcBef>
              <a:buFont typeface="Arial" panose="0208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The app has no other language support other than Catalan language.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701" y="2171699"/>
            <a:ext cx="5137063" cy="341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11929"/>
            <a:ext cx="4947719" cy="435547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sz="2600" b="1" dirty="0">
                <a:solidFill>
                  <a:srgbClr val="0070C0"/>
                </a:solidFill>
              </a:rPr>
              <a:t>TABI the water cycle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Features:</a:t>
            </a:r>
          </a:p>
          <a:p>
            <a:pPr lvl="0">
              <a:lnSpc>
                <a:spcPct val="114000"/>
              </a:lnSpc>
              <a:buFont typeface="Arial" panose="0208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User plays a game to create evaporation, condensation and precipitation.</a:t>
            </a:r>
          </a:p>
          <a:p>
            <a:pPr lvl="0">
              <a:lnSpc>
                <a:spcPct val="114000"/>
              </a:lnSpc>
              <a:buFont typeface="Arial" panose="0208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Text shown at the beginning to guide the user to play the game.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Weaknesses:</a:t>
            </a:r>
          </a:p>
          <a:p>
            <a:pPr lvl="0">
              <a:lnSpc>
                <a:spcPct val="114000"/>
              </a:lnSpc>
              <a:buFont typeface="Arial" panose="0208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Not a VR app.</a:t>
            </a:r>
          </a:p>
          <a:p>
            <a:pPr lvl="0">
              <a:lnSpc>
                <a:spcPct val="114000"/>
              </a:lnSpc>
              <a:buFont typeface="Arial" panose="0208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Not complete water cycle.</a:t>
            </a:r>
          </a:p>
          <a:p>
            <a:pPr lvl="0">
              <a:lnSpc>
                <a:spcPct val="114000"/>
              </a:lnSpc>
              <a:buFont typeface="Arial" panose="0208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Lack of phase transformations.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8" name="Picture 7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4" t="54929" r="40769" b="8148"/>
          <a:stretch>
            <a:fillRect/>
          </a:stretch>
        </p:blipFill>
        <p:spPr bwMode="auto">
          <a:xfrm>
            <a:off x="6413587" y="2171700"/>
            <a:ext cx="5431658" cy="361635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4236"/>
          </a:xfrm>
        </p:spPr>
        <p:txBody>
          <a:bodyPr/>
          <a:lstStyle/>
          <a:p>
            <a:r>
              <a:rPr lang="en-US" dirty="0"/>
              <a:t>Similar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30036"/>
            <a:ext cx="5228376" cy="479833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4000"/>
              </a:lnSpc>
              <a:buNone/>
            </a:pPr>
            <a:r>
              <a:rPr lang="th-TH" sz="5100" b="1" dirty="0">
                <a:solidFill>
                  <a:srgbClr val="0070C0"/>
                </a:solidFill>
              </a:rPr>
              <a:t>วัฏจักรน้ำ (</a:t>
            </a:r>
            <a:r>
              <a:rPr lang="en-US" sz="5100" b="1" dirty="0">
                <a:solidFill>
                  <a:srgbClr val="0070C0"/>
                </a:solidFill>
              </a:rPr>
              <a:t>Water Cycle)</a:t>
            </a:r>
          </a:p>
          <a:p>
            <a:pPr marL="0" indent="0">
              <a:lnSpc>
                <a:spcPct val="124000"/>
              </a:lnSpc>
              <a:buNone/>
            </a:pPr>
            <a: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Features:</a:t>
            </a:r>
          </a:p>
          <a:p>
            <a:pPr lvl="0">
              <a:buFont typeface="Arial" panose="0208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Main menu to allow user to choose where they want to go.</a:t>
            </a:r>
          </a:p>
          <a:p>
            <a:pPr lvl="0">
              <a:buFont typeface="Arial" panose="0208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Lessons about water cycle explaining the phases.</a:t>
            </a:r>
          </a:p>
          <a:p>
            <a:pPr lvl="0">
              <a:buFont typeface="Arial" panose="0208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Game to educate user more about water and to allow them to understand it more.</a:t>
            </a:r>
          </a:p>
          <a:p>
            <a:pPr lvl="0">
              <a:buFont typeface="Arial" panose="0208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Audio speech to engage then user more in the app and explain each step clearly.</a:t>
            </a:r>
          </a:p>
          <a:p>
            <a:pPr marL="0" indent="0">
              <a:lnSpc>
                <a:spcPct val="124000"/>
              </a:lnSpc>
              <a:buNone/>
            </a:pPr>
            <a: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Weaknesses:</a:t>
            </a:r>
          </a:p>
          <a:p>
            <a:pPr lvl="0">
              <a:buFont typeface="Arial" panose="0208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No language support other than Thai language.</a:t>
            </a:r>
          </a:p>
          <a:p>
            <a:pPr lvl="0">
              <a:buFont typeface="Arial" panose="0208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Not a VR app.</a:t>
            </a:r>
          </a:p>
          <a:p>
            <a:pPr lvl="0">
              <a:buFont typeface="Arial" panose="0208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All phases are not shown continually to explain the transformation between them.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US" sz="2600" b="1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37" r="576" b="34167"/>
          <a:stretch>
            <a:fillRect/>
          </a:stretch>
        </p:blipFill>
        <p:spPr bwMode="auto">
          <a:xfrm>
            <a:off x="6759579" y="2187363"/>
            <a:ext cx="5118263" cy="348368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011832"/>
              </p:ext>
            </p:extLst>
          </p:nvPr>
        </p:nvGraphicFramePr>
        <p:xfrm>
          <a:off x="1371600" y="1524661"/>
          <a:ext cx="9601198" cy="4913849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518177"/>
                <a:gridCol w="1305722"/>
                <a:gridCol w="1174113"/>
                <a:gridCol w="1064267"/>
                <a:gridCol w="1212455"/>
                <a:gridCol w="2326464"/>
              </a:tblGrid>
              <a:tr h="1421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Features\ Apps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Splash </a:t>
                      </a:r>
                      <a:r>
                        <a:rPr lang="en-US" sz="1600" dirty="0" err="1">
                          <a:effectLst/>
                        </a:rPr>
                        <a:t>Sim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Cicle</a:t>
                      </a:r>
                      <a:r>
                        <a:rPr lang="en-US" sz="1800" dirty="0">
                          <a:effectLst/>
                        </a:rPr>
                        <a:t> de </a:t>
                      </a:r>
                      <a:r>
                        <a:rPr lang="en-US" sz="1800" dirty="0" err="1">
                          <a:effectLst/>
                        </a:rPr>
                        <a:t>l’Aigue</a:t>
                      </a:r>
                      <a:r>
                        <a:rPr lang="en-US" sz="1800" dirty="0">
                          <a:effectLst/>
                        </a:rPr>
                        <a:t> VR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TABI the water cycle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</a:rPr>
                        <a:t>วัฏจักรน้ำ (</a:t>
                      </a:r>
                      <a:r>
                        <a:rPr lang="en-US" sz="1800" dirty="0">
                          <a:effectLst/>
                        </a:rPr>
                        <a:t>Water Cycle</a:t>
                      </a:r>
                      <a:r>
                        <a:rPr lang="en-US" sz="1600" dirty="0">
                          <a:effectLst/>
                        </a:rPr>
                        <a:t> 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VR Water Cycle tour and game (Our app)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4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VR app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x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x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5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Interactivity implementation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x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x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Main menu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x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Phase Explanatory text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r>
                        <a:rPr lang="en-US" sz="1400" b="1" dirty="0" smtClean="0">
                          <a:effectLst/>
                        </a:rPr>
                        <a:t>x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Guided tour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x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x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Educative Game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x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smtClean="0">
                          <a:effectLst/>
                        </a:rPr>
                        <a:t>x</a:t>
                      </a:r>
                      <a:r>
                        <a:rPr lang="en-US" sz="1400" b="1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Animation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Robot companion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x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x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x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x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5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Text to speech implementation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x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x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x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Our application includes </a:t>
            </a:r>
            <a:r>
              <a:rPr lang="en-US" sz="2400" dirty="0" smtClean="0"/>
              <a:t>three </a:t>
            </a:r>
            <a:r>
              <a:rPr lang="en-US" sz="2400" dirty="0"/>
              <a:t>main modules: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Main Menu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Tour Guide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Game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590843"/>
            <a:ext cx="9601200" cy="5753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Main Menu Module</a:t>
            </a:r>
          </a:p>
          <a:p>
            <a:pPr marL="0" indent="0">
              <a:buNone/>
            </a:pPr>
            <a:r>
              <a:rPr lang="en-US" dirty="0"/>
              <a:t>R1: The application shall allow user to select Tour Guide/Game or Exit the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Tour Guide</a:t>
            </a:r>
          </a:p>
          <a:p>
            <a:pPr marL="0" indent="0">
              <a:buNone/>
            </a:pPr>
            <a:r>
              <a:rPr lang="en-US" dirty="0"/>
              <a:t>R2: The application shall guide the user with robot companion.</a:t>
            </a:r>
          </a:p>
          <a:p>
            <a:pPr marL="0" indent="0">
              <a:buNone/>
            </a:pPr>
            <a:r>
              <a:rPr lang="en-US" dirty="0"/>
              <a:t>R3: The application shall pass the user through all the water cycle phases.</a:t>
            </a:r>
          </a:p>
          <a:p>
            <a:pPr marL="0" indent="0">
              <a:buNone/>
            </a:pPr>
            <a:r>
              <a:rPr lang="en-US" dirty="0"/>
              <a:t>R4: The application shall allow user to look around.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2400" b="1" dirty="0"/>
              <a:t>Mini Game:</a:t>
            </a:r>
          </a:p>
          <a:p>
            <a:pPr marL="0" indent="0">
              <a:buNone/>
            </a:pPr>
            <a:r>
              <a:rPr lang="en-US" dirty="0"/>
              <a:t>R5: The application shall allow user to move player as needed.</a:t>
            </a:r>
          </a:p>
          <a:p>
            <a:pPr marL="0" indent="0">
              <a:buNone/>
            </a:pPr>
            <a:r>
              <a:rPr lang="en-US" dirty="0"/>
              <a:t>R6: The application shall limit user gameplay time.</a:t>
            </a:r>
          </a:p>
          <a:p>
            <a:pPr marL="0" indent="0">
              <a:buNone/>
            </a:pPr>
            <a:r>
              <a:rPr lang="en-US" dirty="0"/>
              <a:t>R7: The application must record user gameplay time for high score.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 must not lag for more than 0.002 seconds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Menu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3" t="22857" r="24880" b="13429"/>
          <a:stretch>
            <a:fillRect/>
          </a:stretch>
        </p:blipFill>
        <p:spPr bwMode="auto">
          <a:xfrm>
            <a:off x="4700123" y="2171700"/>
            <a:ext cx="6272677" cy="4118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Mode</a:t>
            </a:r>
          </a:p>
        </p:txBody>
      </p:sp>
      <p:pic>
        <p:nvPicPr>
          <p:cNvPr id="4" name="Picture 3" descr="Screenshot from 2019-09-12 14-12-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65" y="1583690"/>
            <a:ext cx="5524500" cy="4695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Tour Guide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26000" r="23595" b="17143"/>
          <a:stretch>
            <a:fillRect/>
          </a:stretch>
        </p:blipFill>
        <p:spPr bwMode="auto">
          <a:xfrm>
            <a:off x="4758177" y="2286000"/>
            <a:ext cx="6062223" cy="3996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Requirement analysis</a:t>
            </a:r>
          </a:p>
          <a:p>
            <a:r>
              <a:rPr lang="en-US" dirty="0"/>
              <a:t>Conclusion</a:t>
            </a:r>
          </a:p>
          <a:p>
            <a:r>
              <a:rPr lang="en-US"/>
              <a:t>Reference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Sequence Diagram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9" b="19380"/>
          <a:stretch>
            <a:fillRect/>
          </a:stretch>
        </p:blipFill>
        <p:spPr bwMode="auto">
          <a:xfrm>
            <a:off x="3151846" y="1288757"/>
            <a:ext cx="7412991" cy="5421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60775"/>
            <a:ext cx="9601200" cy="390662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Designing of the system.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Implementation of the system.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Testing of the system.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Final report.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312004" cy="3581400"/>
          </a:xfrm>
        </p:spPr>
        <p:txBody>
          <a:bodyPr/>
          <a:lstStyle/>
          <a:p>
            <a:r>
              <a:rPr lang="en-US" dirty="0"/>
              <a:t>This app is being made to benefit students and enhance their knowledge.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 many VR apps in this domain are launched yet.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suitable programming language and technology will be used to implement this VR app.</a:t>
            </a:r>
          </a:p>
          <a:p>
            <a:endParaRPr lang="en-US" dirty="0"/>
          </a:p>
        </p:txBody>
      </p:sp>
      <p:pic>
        <p:nvPicPr>
          <p:cNvPr id="4098" name="Picture 2" descr="Image result for conclu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996" y="99059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5582"/>
            <a:ext cx="9601200" cy="4596618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cs typeface="Calibri" panose="020F0502020204030204" pitchFamily="34" charset="0"/>
              </a:rPr>
              <a:t>[1] 	S. </a:t>
            </a:r>
            <a:r>
              <a:rPr lang="en-US" sz="2600" dirty="0" err="1">
                <a:cs typeface="Calibri" panose="020F0502020204030204" pitchFamily="34" charset="0"/>
              </a:rPr>
              <a:t>Sukhin</a:t>
            </a:r>
            <a:r>
              <a:rPr lang="en-US" sz="2600" dirty="0">
                <a:cs typeface="Calibri" panose="020F0502020204030204" pitchFamily="34" charset="0"/>
              </a:rPr>
              <a:t>, "Splash Sim: A VR Experience in the Water Cycle - Apps on Google Play," Google, 10 2017. [Online]. Available: https://play.google.com/store/apps/details?id=com.splashsim.splashsim&amp;hl=en_US. [Accessed 28 7 2019].</a:t>
            </a:r>
          </a:p>
          <a:p>
            <a:r>
              <a:rPr lang="en-US" sz="2600" dirty="0">
                <a:cs typeface="Calibri" panose="020F0502020204030204" pitchFamily="34" charset="0"/>
              </a:rPr>
              <a:t>[2] 	A. V. Education, "</a:t>
            </a:r>
            <a:r>
              <a:rPr lang="en-US" sz="2600" dirty="0" err="1">
                <a:cs typeface="Calibri" panose="020F0502020204030204" pitchFamily="34" charset="0"/>
              </a:rPr>
              <a:t>Cicle</a:t>
            </a:r>
            <a:r>
              <a:rPr lang="en-US" sz="2600" dirty="0">
                <a:cs typeface="Calibri" panose="020F0502020204030204" pitchFamily="34" charset="0"/>
              </a:rPr>
              <a:t> de </a:t>
            </a:r>
            <a:r>
              <a:rPr lang="en-US" sz="2600" dirty="0" err="1">
                <a:cs typeface="Calibri" panose="020F0502020204030204" pitchFamily="34" charset="0"/>
              </a:rPr>
              <a:t>l'Aigua</a:t>
            </a:r>
            <a:r>
              <a:rPr lang="en-US" sz="2600" dirty="0">
                <a:cs typeface="Calibri" panose="020F0502020204030204" pitchFamily="34" charset="0"/>
              </a:rPr>
              <a:t> VR - Apps on Google Play," Google, 1 2016. [Online]. Available: https://play.google.com/store/apps/details?id=com.allvreducation.cicledelaigua&amp;hl=en. [Accessed 28 7 2019].</a:t>
            </a:r>
          </a:p>
          <a:p>
            <a:r>
              <a:rPr lang="en-US" sz="2600" dirty="0">
                <a:cs typeface="Calibri" panose="020F0502020204030204" pitchFamily="34" charset="0"/>
              </a:rPr>
              <a:t>[3] 	EUROCASE, "TABI The Water Cycle - Apps on Google Play," Google, 1 2016. [Online]. Available: https://play.google.com/store/apps/details?id=com.eurocase.hydrologic_cycle&amp;hl=en. [Accessed 28 7 2019].</a:t>
            </a:r>
          </a:p>
          <a:p>
            <a:r>
              <a:rPr lang="en-US" sz="2600" dirty="0">
                <a:cs typeface="Calibri" panose="020F0502020204030204" pitchFamily="34" charset="0"/>
              </a:rPr>
              <a:t>[4] 	S. </a:t>
            </a:r>
            <a:r>
              <a:rPr lang="en-US" sz="2600" dirty="0" err="1">
                <a:cs typeface="Calibri" panose="020F0502020204030204" pitchFamily="34" charset="0"/>
              </a:rPr>
              <a:t>Xpert</a:t>
            </a:r>
            <a:r>
              <a:rPr lang="en-US" sz="2600" dirty="0">
                <a:cs typeface="Calibri" panose="020F0502020204030204" pitchFamily="34" charset="0"/>
              </a:rPr>
              <a:t>, "</a:t>
            </a:r>
            <a:r>
              <a:rPr lang="th-TH" sz="2600" dirty="0">
                <a:cs typeface="Calibri" panose="020F0502020204030204" pitchFamily="34" charset="0"/>
              </a:rPr>
              <a:t>วัฏจักรน้ำ (</a:t>
            </a:r>
            <a:r>
              <a:rPr lang="en-US" sz="2600" dirty="0">
                <a:cs typeface="Calibri" panose="020F0502020204030204" pitchFamily="34" charset="0"/>
              </a:rPr>
              <a:t>Water Cycle) - Apps on Google Play," Google, 10 2018. [Online]. Available: https://play.google.com/store/apps/details?id=com.studioxpert.watercycle. [Accessed 28 7 2019].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Reality (VR) allows the user to have a visual view of scenario that might not be easily accessible</a:t>
            </a:r>
          </a:p>
          <a:p>
            <a:r>
              <a:rPr lang="en-US" dirty="0"/>
              <a:t>Being one of the top trending technology it will help evolve the education sector as well</a:t>
            </a:r>
          </a:p>
          <a:p>
            <a:r>
              <a:rPr lang="en-US" dirty="0"/>
              <a:t>Developed application will allows kids to visualize Earths water cycle and easier for them to understand</a:t>
            </a:r>
          </a:p>
          <a:p>
            <a:r>
              <a:rPr lang="en-US" dirty="0"/>
              <a:t>As kids love to play games, we will include a mini game as it will make it easier to pass information to them.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Few VR applications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Lack of Guidance within the application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Lack of visualization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to develop a virtual reality application for water cycle education.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 provide users with a game to understand water cycle.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 provide user with different mode of interaction.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 provide user with real model view of water cycle.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developed application will allow kids to have tour of different phases of water cycle</a:t>
            </a:r>
          </a:p>
          <a:p>
            <a:r>
              <a:rPr lang="en-US" dirty="0"/>
              <a:t>The developed application will guide kids through different phases with help of a robot companion</a:t>
            </a:r>
          </a:p>
          <a:p>
            <a:r>
              <a:rPr lang="en-US" dirty="0"/>
              <a:t>The developed application will have a mini game for kids as part of interaction.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graphicFrame>
        <p:nvGraphicFramePr>
          <p:cNvPr id="4" name="Chart 3" title="Chart"/>
          <p:cNvGraphicFramePr/>
          <p:nvPr/>
        </p:nvGraphicFramePr>
        <p:xfrm>
          <a:off x="2301459" y="1751329"/>
          <a:ext cx="9487267" cy="4860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5425126" cy="1485900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38227"/>
            <a:ext cx="7678132" cy="4255416"/>
          </a:xfrm>
        </p:spPr>
        <p:txBody>
          <a:bodyPr/>
          <a:lstStyle/>
          <a:p>
            <a:r>
              <a:rPr lang="en-US" sz="2400" dirty="0"/>
              <a:t>Very few apps have been created in this domain.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Much apps were focused on water cycle lessons rather than visualization of the water cycle.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Teachers are looking forward to such applications</a:t>
            </a:r>
          </a:p>
          <a:p>
            <a:pPr marL="0" indent="0">
              <a:buNone/>
            </a:pPr>
            <a:r>
              <a:rPr lang="en-US" sz="2400" dirty="0"/>
              <a:t> to ease the teaching.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267" y="2582943"/>
            <a:ext cx="4167363" cy="38400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4648"/>
          </a:xfrm>
        </p:spPr>
        <p:txBody>
          <a:bodyPr/>
          <a:lstStyle/>
          <a:p>
            <a:r>
              <a:rPr lang="en-US" dirty="0"/>
              <a:t>Similar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4356"/>
            <a:ext cx="5337017" cy="428304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Splash </a:t>
            </a:r>
            <a:r>
              <a:rPr lang="en-US" sz="2400" b="1" dirty="0" err="1">
                <a:solidFill>
                  <a:srgbClr val="0070C0"/>
                </a:solidFill>
              </a:rPr>
              <a:t>Sim</a:t>
            </a:r>
            <a:r>
              <a:rPr lang="en-US" sz="2400" b="1" dirty="0">
                <a:solidFill>
                  <a:srgbClr val="0070C0"/>
                </a:solidFill>
              </a:rPr>
              <a:t>: A VR Experience in the Water Cycle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Features: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VR app.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User is taken to a tour to see different phases of water cycle.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Text is appeared to explain user about the phases.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Audio effect of rain, wind and birds.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Weaknesses: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Lack of animation in evaporation stage.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 text to speech implementation.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tour gets on repeated by itself.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58" t="34644" r="39745" b="28661"/>
          <a:stretch>
            <a:fillRect/>
          </a:stretch>
        </p:blipFill>
        <p:spPr bwMode="auto">
          <a:xfrm>
            <a:off x="6872140" y="2171700"/>
            <a:ext cx="5003300" cy="33429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820</Words>
  <Application>Microsoft Office PowerPoint</Application>
  <PresentationFormat>Widescreen</PresentationFormat>
  <Paragraphs>198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Franklin Gothic Book</vt:lpstr>
      <vt:lpstr>LilyUPC</vt:lpstr>
      <vt:lpstr>Stencil</vt:lpstr>
      <vt:lpstr>Wingdings</vt:lpstr>
      <vt:lpstr>Crop</vt:lpstr>
      <vt:lpstr>   Water Cycle                   VR GUIDE        </vt:lpstr>
      <vt:lpstr>Content</vt:lpstr>
      <vt:lpstr>Introduction</vt:lpstr>
      <vt:lpstr>Problem Statement </vt:lpstr>
      <vt:lpstr>Objective</vt:lpstr>
      <vt:lpstr>Expected outcome</vt:lpstr>
      <vt:lpstr>Gantt Chart</vt:lpstr>
      <vt:lpstr>Literature Review</vt:lpstr>
      <vt:lpstr>Similar Apps</vt:lpstr>
      <vt:lpstr>Similar Apps</vt:lpstr>
      <vt:lpstr>Similar Apps</vt:lpstr>
      <vt:lpstr>Similar Apps</vt:lpstr>
      <vt:lpstr>Comparison Table</vt:lpstr>
      <vt:lpstr>Requirement Analysis</vt:lpstr>
      <vt:lpstr>PowerPoint Presentation</vt:lpstr>
      <vt:lpstr>Non-functional Requirements </vt:lpstr>
      <vt:lpstr>Use case Diagram</vt:lpstr>
      <vt:lpstr>Use Case Diagram</vt:lpstr>
      <vt:lpstr>Use Case Diagram</vt:lpstr>
      <vt:lpstr>System Sequence Diagram</vt:lpstr>
      <vt:lpstr>Future Work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Cycle VR GUIDE </dc:title>
  <dc:creator>Noman Ali</dc:creator>
  <cp:lastModifiedBy>Zainab Shahid</cp:lastModifiedBy>
  <cp:revision>39</cp:revision>
  <dcterms:created xsi:type="dcterms:W3CDTF">2019-09-12T10:14:19Z</dcterms:created>
  <dcterms:modified xsi:type="dcterms:W3CDTF">2019-09-15T13:32:58Z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