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64" r:id="rId5"/>
    <p:sldId id="266" r:id="rId6"/>
    <p:sldId id="265" r:id="rId7"/>
    <p:sldId id="263" r:id="rId8"/>
    <p:sldId id="259" r:id="rId9"/>
    <p:sldId id="267" r:id="rId10"/>
    <p:sldId id="275" r:id="rId11"/>
    <p:sldId id="276" r:id="rId12"/>
    <p:sldId id="277" r:id="rId13"/>
    <p:sldId id="268" r:id="rId14"/>
    <p:sldId id="260" r:id="rId15"/>
    <p:sldId id="272" r:id="rId16"/>
    <p:sldId id="273" r:id="rId17"/>
    <p:sldId id="269" r:id="rId18"/>
    <p:sldId id="271" r:id="rId19"/>
    <p:sldId id="274" r:id="rId20"/>
    <p:sldId id="270" r:id="rId21"/>
    <p:sldId id="279" r:id="rId22"/>
    <p:sldId id="261" r:id="rId23"/>
    <p:sldId id="278" r:id="rId24"/>
    <p:sldId id="26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i\Downloads\5bc5ff7cd1989f7a5412db26_Excel-Gantt-Chart-Template-TeamGantt-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1"/>
        <c:ser>
          <c:idx val="0"/>
          <c:order val="0"/>
          <c:spPr>
            <a:solidFill>
              <a:srgbClr val="FFFFFF"/>
            </a:solidFill>
          </c:spPr>
          <c:invertIfNegative val="1"/>
          <c:cat>
            <c:strRef>
              <c:f>'Basic Gantt Chart'!$B$9:$B$23</c:f>
              <c:strCache>
                <c:ptCount val="15"/>
                <c:pt idx="0">
                  <c:v>Identification and Requirmement Analysis</c:v>
                </c:pt>
                <c:pt idx="1">
                  <c:v>Problem and Possible Solution</c:v>
                </c:pt>
                <c:pt idx="2">
                  <c:v>Objective</c:v>
                </c:pt>
                <c:pt idx="3">
                  <c:v>Litrature Review(Domain/Similar App)</c:v>
                </c:pt>
                <c:pt idx="4">
                  <c:v>Requirment Colllection</c:v>
                </c:pt>
                <c:pt idx="5">
                  <c:v>Design Preperation</c:v>
                </c:pt>
                <c:pt idx="6">
                  <c:v>Capstone I Presentation</c:v>
                </c:pt>
                <c:pt idx="7">
                  <c:v>Design</c:v>
                </c:pt>
                <c:pt idx="8">
                  <c:v>Implementation</c:v>
                </c:pt>
                <c:pt idx="9">
                  <c:v>Unit Test</c:v>
                </c:pt>
                <c:pt idx="10">
                  <c:v>System Test</c:v>
                </c:pt>
                <c:pt idx="11">
                  <c:v>Fix Bugs/Error</c:v>
                </c:pt>
                <c:pt idx="12">
                  <c:v>Final Testing</c:v>
                </c:pt>
                <c:pt idx="13">
                  <c:v>Overall Review</c:v>
                </c:pt>
                <c:pt idx="14">
                  <c:v>Release</c:v>
                </c:pt>
              </c:strCache>
            </c:strRef>
          </c:cat>
          <c:val>
            <c:numRef>
              <c:f>'Basic Gantt Chart'!$C$9:$C$23</c:f>
              <c:numCache>
                <c:formatCode>m"/"d</c:formatCode>
                <c:ptCount val="15"/>
                <c:pt idx="0">
                  <c:v>43506</c:v>
                </c:pt>
                <c:pt idx="1">
                  <c:v>43557</c:v>
                </c:pt>
                <c:pt idx="2">
                  <c:v>43599</c:v>
                </c:pt>
                <c:pt idx="3">
                  <c:v>43621</c:v>
                </c:pt>
                <c:pt idx="4">
                  <c:v>43648</c:v>
                </c:pt>
                <c:pt idx="5">
                  <c:v>43682</c:v>
                </c:pt>
                <c:pt idx="6">
                  <c:v>43711</c:v>
                </c:pt>
                <c:pt idx="7">
                  <c:v>43718</c:v>
                </c:pt>
                <c:pt idx="8">
                  <c:v>43733</c:v>
                </c:pt>
                <c:pt idx="9">
                  <c:v>43743</c:v>
                </c:pt>
                <c:pt idx="10">
                  <c:v>43761</c:v>
                </c:pt>
                <c:pt idx="11">
                  <c:v>43772</c:v>
                </c:pt>
                <c:pt idx="12">
                  <c:v>43791</c:v>
                </c:pt>
                <c:pt idx="13">
                  <c:v>43798</c:v>
                </c:pt>
                <c:pt idx="14">
                  <c:v>43800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8B6-4ACF-B66C-967991A384A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"/>
          <c:order val="1"/>
          <c:spPr>
            <a:solidFill>
              <a:srgbClr val="5CBCD6"/>
            </a:solidFill>
          </c:spPr>
          <c:invertIfNegative val="1"/>
          <c:cat>
            <c:strRef>
              <c:f>'Basic Gantt Chart'!$B$9:$B$23</c:f>
              <c:strCache>
                <c:ptCount val="15"/>
                <c:pt idx="0">
                  <c:v>Identification and Requirmement Analysis</c:v>
                </c:pt>
                <c:pt idx="1">
                  <c:v>Problem and Possible Solution</c:v>
                </c:pt>
                <c:pt idx="2">
                  <c:v>Objective</c:v>
                </c:pt>
                <c:pt idx="3">
                  <c:v>Litrature Review(Domain/Similar App)</c:v>
                </c:pt>
                <c:pt idx="4">
                  <c:v>Requirment Colllection</c:v>
                </c:pt>
                <c:pt idx="5">
                  <c:v>Design Preperation</c:v>
                </c:pt>
                <c:pt idx="6">
                  <c:v>Capstone I Presentation</c:v>
                </c:pt>
                <c:pt idx="7">
                  <c:v>Design</c:v>
                </c:pt>
                <c:pt idx="8">
                  <c:v>Implementation</c:v>
                </c:pt>
                <c:pt idx="9">
                  <c:v>Unit Test</c:v>
                </c:pt>
                <c:pt idx="10">
                  <c:v>System Test</c:v>
                </c:pt>
                <c:pt idx="11">
                  <c:v>Fix Bugs/Error</c:v>
                </c:pt>
                <c:pt idx="12">
                  <c:v>Final Testing</c:v>
                </c:pt>
                <c:pt idx="13">
                  <c:v>Overall Review</c:v>
                </c:pt>
                <c:pt idx="14">
                  <c:v>Release</c:v>
                </c:pt>
              </c:strCache>
            </c:strRef>
          </c:cat>
          <c:val>
            <c:numRef>
              <c:f>'Basic Gantt Chart'!$F$9:$F$23</c:f>
              <c:numCache>
                <c:formatCode>General</c:formatCode>
                <c:ptCount val="15"/>
                <c:pt idx="0">
                  <c:v>51</c:v>
                </c:pt>
                <c:pt idx="1">
                  <c:v>43</c:v>
                </c:pt>
                <c:pt idx="2">
                  <c:v>23</c:v>
                </c:pt>
                <c:pt idx="3">
                  <c:v>28</c:v>
                </c:pt>
                <c:pt idx="4">
                  <c:v>35</c:v>
                </c:pt>
                <c:pt idx="5">
                  <c:v>30</c:v>
                </c:pt>
                <c:pt idx="6">
                  <c:v>8</c:v>
                </c:pt>
                <c:pt idx="7">
                  <c:v>16</c:v>
                </c:pt>
                <c:pt idx="8">
                  <c:v>11</c:v>
                </c:pt>
                <c:pt idx="9">
                  <c:v>19</c:v>
                </c:pt>
                <c:pt idx="10">
                  <c:v>12</c:v>
                </c:pt>
                <c:pt idx="11">
                  <c:v>20</c:v>
                </c:pt>
                <c:pt idx="12">
                  <c:v>8</c:v>
                </c:pt>
                <c:pt idx="13">
                  <c:v>3</c:v>
                </c:pt>
                <c:pt idx="1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8B6-4ACF-B66C-967991A384A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2767184"/>
        <c:axId val="242768272"/>
      </c:barChart>
      <c:catAx>
        <c:axId val="242767184"/>
        <c:scaling>
          <c:orientation val="maxMin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Task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cross"/>
        <c:tickLblPos val="nextTo"/>
        <c:txPr>
          <a:bodyPr/>
          <a:lstStyle/>
          <a:p>
            <a:pPr lvl="0">
              <a:defRPr sz="1050" b="1"/>
            </a:pPr>
            <a:endParaRPr lang="en-US"/>
          </a:p>
        </c:txPr>
        <c:crossAx val="242768272"/>
        <c:crosses val="autoZero"/>
        <c:auto val="1"/>
        <c:lblAlgn val="ctr"/>
        <c:lblOffset val="100"/>
        <c:noMultiLvlLbl val="1"/>
      </c:catAx>
      <c:valAx>
        <c:axId val="242768272"/>
        <c:scaling>
          <c:orientation val="minMax"/>
          <c:max val="43811"/>
          <c:min val="43501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/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/>
                </a:pPr>
                <a:r>
                  <a:rPr lang="en-US"/>
                  <a:t>Date</a:t>
                </a:r>
              </a:p>
            </c:rich>
          </c:tx>
          <c:layout/>
          <c:overlay val="0"/>
        </c:title>
        <c:numFmt formatCode="m&quot;/&quot;d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 lvl="0">
              <a:defRPr b="0"/>
            </a:pPr>
            <a:endParaRPr lang="en-US"/>
          </a:p>
        </c:txPr>
        <c:crossAx val="242767184"/>
        <c:crosses val="max"/>
        <c:crossBetween val="between"/>
        <c:majorUnit val="30"/>
      </c:valAx>
    </c:plotArea>
    <c:plotVisOnly val="1"/>
    <c:dispBlanksAs val="zero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75836-DCE1-46D1-902E-93AB39588390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30461-C8CE-42B4-8292-7F159EA8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2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0461-C8CE-42B4-8292-7F159EA8E8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1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F307D2-90C1-4E23-8B8A-520BEDB07469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3951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573-D924-4968-91DF-1511F3D8F339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2E13-04E3-4B1F-8C1C-4EACDDD951DF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4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76A8-1019-458A-9908-18A8BF9A2B88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7FBD05-3847-4D00-A2A0-238FE909E299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788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8C4B-94F1-4DD8-9BCA-621F1C82D383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B302-D825-4A26-8C23-D72B15EBA140}" type="datetime1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69DD-CD67-4010-8565-CFE3DC5A1F61}" type="datetime1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B116-7A61-4F14-AB59-ED20C7FFE983}" type="datetime1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ECFA20-7E60-4114-A895-BE3FE0B8136F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886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37EDD4-E228-43AC-BA38-1816B75EE4A1}" type="datetime1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659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2D16B1-A4EE-44BE-84BC-7AFB4DBEDE31}" type="datetime1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180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B74078-9B3D-42FA-9BDC-48CFB5C23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258500">
            <a:off x="2117709" y="7624980"/>
            <a:ext cx="9279714" cy="2395205"/>
          </a:xfrm>
        </p:spPr>
        <p:txBody>
          <a:bodyPr/>
          <a:lstStyle/>
          <a:p>
            <a:pPr algn="l"/>
            <a:r>
              <a:rPr lang="en-US" dirty="0"/>
              <a:t>   </a:t>
            </a:r>
            <a:r>
              <a:rPr lang="en-US" dirty="0">
                <a:latin typeface="Stencil" panose="040409050D0802020404" pitchFamily="82" charset="0"/>
              </a:rPr>
              <a:t>Water Cycle   </a:t>
            </a:r>
            <a:br>
              <a:rPr lang="en-US" dirty="0">
                <a:latin typeface="Stencil" panose="040409050D0802020404" pitchFamily="82" charset="0"/>
              </a:rPr>
            </a:br>
            <a:r>
              <a:rPr lang="en-US" dirty="0">
                <a:latin typeface="Stencil" panose="040409050D0802020404" pitchFamily="82" charset="0"/>
              </a:rPr>
              <a:t>               VR GUIDE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5E8DEB2-5F0A-42C5-AB29-93D3EC351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201" y="4840103"/>
            <a:ext cx="4023567" cy="198519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</a:t>
            </a:r>
          </a:p>
          <a:p>
            <a:r>
              <a:rPr lang="en-US" dirty="0"/>
              <a:t>Adnan Ali 201520023</a:t>
            </a:r>
          </a:p>
          <a:p>
            <a:r>
              <a:rPr lang="en-US" dirty="0"/>
              <a:t>Zainab </a:t>
            </a:r>
            <a:r>
              <a:rPr lang="en-US" dirty="0" smtClean="0"/>
              <a:t>Shahid 201520629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1EE52B0-6832-49F3-B628-65D1CF408D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609" y="194064"/>
            <a:ext cx="1856569" cy="13474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6466" y="1792420"/>
            <a:ext cx="10570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C00000"/>
                </a:solidFill>
                <a:latin typeface="Stencil" panose="040409050D0802020404" pitchFamily="82" charset="0"/>
              </a:rPr>
              <a:t>Water Cycle </a:t>
            </a:r>
          </a:p>
          <a:p>
            <a:pPr algn="ctr"/>
            <a:r>
              <a:rPr lang="en-US" sz="7200" dirty="0" smtClean="0">
                <a:solidFill>
                  <a:srgbClr val="C00000"/>
                </a:solidFill>
                <a:latin typeface="Stencil" panose="040409050D0802020404" pitchFamily="82" charset="0"/>
              </a:rPr>
              <a:t>VR Guide</a:t>
            </a:r>
            <a:endParaRPr lang="en-US" sz="7200" dirty="0">
              <a:solidFill>
                <a:srgbClr val="C00000"/>
              </a:solidFill>
              <a:latin typeface="Stencil" panose="040409050D0802020404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1767" y="4840103"/>
            <a:ext cx="3469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Supervised by </a:t>
            </a:r>
          </a:p>
          <a:p>
            <a:r>
              <a:rPr lang="en-US" sz="2300" dirty="0"/>
              <a:t>Dr. </a:t>
            </a:r>
            <a:r>
              <a:rPr lang="en-US" sz="2300" dirty="0" err="1"/>
              <a:t>Saqib</a:t>
            </a:r>
            <a:r>
              <a:rPr lang="en-US" sz="2300" dirty="0"/>
              <a:t> Iqbal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8639"/>
            <a:ext cx="9601200" cy="789915"/>
          </a:xfrm>
        </p:spPr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8554"/>
            <a:ext cx="5463766" cy="483912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4000"/>
              </a:lnSpc>
              <a:buNone/>
            </a:pPr>
            <a:r>
              <a:rPr lang="en-US" sz="2600" b="1" dirty="0" err="1">
                <a:solidFill>
                  <a:srgbClr val="0070C0"/>
                </a:solidFill>
              </a:rPr>
              <a:t>Cicle</a:t>
            </a:r>
            <a:r>
              <a:rPr lang="en-US" sz="2600" b="1" dirty="0">
                <a:solidFill>
                  <a:srgbClr val="0070C0"/>
                </a:solidFill>
              </a:rPr>
              <a:t> de </a:t>
            </a:r>
            <a:r>
              <a:rPr lang="en-US" sz="2600" b="1" dirty="0" err="1">
                <a:solidFill>
                  <a:srgbClr val="0070C0"/>
                </a:solidFill>
              </a:rPr>
              <a:t>l’Aigue</a:t>
            </a:r>
            <a:r>
              <a:rPr lang="en-US" sz="2600" b="1" dirty="0">
                <a:solidFill>
                  <a:srgbClr val="0070C0"/>
                </a:solidFill>
              </a:rPr>
              <a:t> VR (Water cycle VR) 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VR app.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An audio voice to explain user the water cycle.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Audio effect for rain and wind.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Main menu to allow user to choose the option they would like to go for. 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Bluetooth control.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 marL="384048" lvl="1">
              <a:lnSpc>
                <a:spcPct val="104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Hanging occurs while the scene is viewed from different angles.</a:t>
            </a:r>
          </a:p>
          <a:p>
            <a:pPr marL="384048" lvl="1">
              <a:lnSpc>
                <a:spcPct val="104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The app has no other language support other than Catalan language.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01" y="2171699"/>
            <a:ext cx="5137063" cy="34183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1929"/>
            <a:ext cx="4947719" cy="435547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2600" b="1" dirty="0">
                <a:solidFill>
                  <a:srgbClr val="0070C0"/>
                </a:solidFill>
              </a:rPr>
              <a:t>TABI the water cycle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User plays a game to create evaporation, condensation and precipitation.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Text shown at the beginning to guide the user to play the game.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Not a VR app.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Not complete water cycle.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Lack of phase transformations.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8" name="Picture 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4" t="54929" r="40769" b="8148"/>
          <a:stretch/>
        </p:blipFill>
        <p:spPr bwMode="auto">
          <a:xfrm>
            <a:off x="6413587" y="2171700"/>
            <a:ext cx="5431658" cy="36163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4236"/>
          </a:xfrm>
        </p:spPr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0036"/>
            <a:ext cx="5228376" cy="479833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4000"/>
              </a:lnSpc>
              <a:buNone/>
            </a:pPr>
            <a:r>
              <a:rPr lang="th-TH" sz="5100" b="1" dirty="0">
                <a:solidFill>
                  <a:srgbClr val="0070C0"/>
                </a:solidFill>
              </a:rPr>
              <a:t>วัฏจักรน้ำ (</a:t>
            </a:r>
            <a:r>
              <a:rPr lang="en-US" sz="5100" b="1" dirty="0">
                <a:solidFill>
                  <a:srgbClr val="0070C0"/>
                </a:solidFill>
              </a:rPr>
              <a:t>Water Cycle)</a:t>
            </a:r>
          </a:p>
          <a:p>
            <a:pPr marL="0" indent="0">
              <a:lnSpc>
                <a:spcPct val="124000"/>
              </a:lnSpc>
              <a:buNone/>
            </a:pPr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Main menu to allow user to choose where they want to go.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Lessons about water cycle explaining the phases.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Game to educate user more about water and to allow them to understand it more.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Audio speech to engage then user more in the app and explain each step clearly.</a:t>
            </a:r>
          </a:p>
          <a:p>
            <a:pPr marL="0" indent="0">
              <a:lnSpc>
                <a:spcPct val="124000"/>
              </a:lnSpc>
              <a:buNone/>
            </a:pPr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No language support other than Thai language.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Not a VR app.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All phases are not shown continually to explain the transformation between them.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2600" b="1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37" r="576" b="34167"/>
          <a:stretch/>
        </p:blipFill>
        <p:spPr bwMode="auto">
          <a:xfrm>
            <a:off x="6759579" y="2187363"/>
            <a:ext cx="5118263" cy="34836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848FB-072D-4F76-B987-E07018C5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164639"/>
              </p:ext>
            </p:extLst>
          </p:nvPr>
        </p:nvGraphicFramePr>
        <p:xfrm>
          <a:off x="1093509" y="1574278"/>
          <a:ext cx="10284645" cy="493021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6974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86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76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00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87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920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4263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Features\ Apps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Splash </a:t>
                      </a:r>
                      <a:r>
                        <a:rPr lang="en-US" sz="1400" kern="1200" dirty="0" err="1">
                          <a:effectLst/>
                        </a:rPr>
                        <a:t>Sim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Cicle</a:t>
                      </a:r>
                      <a:r>
                        <a:rPr lang="en-US" sz="1400" kern="1200" dirty="0">
                          <a:effectLst/>
                        </a:rPr>
                        <a:t> de </a:t>
                      </a:r>
                      <a:r>
                        <a:rPr lang="en-US" sz="1400" kern="1200" dirty="0" err="1">
                          <a:effectLst/>
                        </a:rPr>
                        <a:t>l’Aigue</a:t>
                      </a:r>
                      <a:r>
                        <a:rPr lang="en-US" sz="1400" kern="1200" dirty="0">
                          <a:effectLst/>
                        </a:rPr>
                        <a:t> VR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TABI the water cycle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 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400" kern="1200" dirty="0">
                          <a:effectLst/>
                        </a:rPr>
                        <a:t>วัฏจักรน้ำ (</a:t>
                      </a:r>
                      <a:r>
                        <a:rPr lang="en-US" sz="1400" kern="1200" dirty="0">
                          <a:effectLst/>
                        </a:rPr>
                        <a:t>Water Cycle )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VR Water Cycle tour and game (Our app)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VR app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7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Interactivity implementation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Main menu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Phase Explanatory text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Guided tour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Educative Game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Animation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Robot companion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47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Text to speech implementation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7A2B9E-3B6D-4CDD-AB4C-21E3236C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DBD9DD-B1A5-41B6-8460-CB9575F4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Our application includes </a:t>
            </a:r>
            <a:r>
              <a:rPr lang="en-US" sz="2400" dirty="0" smtClean="0"/>
              <a:t>three </a:t>
            </a:r>
            <a:r>
              <a:rPr lang="en-US" sz="2400" dirty="0"/>
              <a:t>main modules: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Main Menu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Tour Guide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Game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9FBF68-DC88-4C2D-AED4-BD846653A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90843"/>
            <a:ext cx="9601200" cy="5753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Main Menu Module</a:t>
            </a:r>
          </a:p>
          <a:p>
            <a:pPr marL="0" indent="0">
              <a:buNone/>
            </a:pPr>
            <a:r>
              <a:rPr lang="en-US" dirty="0"/>
              <a:t>R1: The application shall allow user to select Tour Guide/Game or Exit the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Tour Guide</a:t>
            </a:r>
          </a:p>
          <a:p>
            <a:pPr marL="0" indent="0">
              <a:buNone/>
            </a:pPr>
            <a:r>
              <a:rPr lang="en-US" dirty="0"/>
              <a:t>R2: The application shall guide the user with robot companion.</a:t>
            </a:r>
          </a:p>
          <a:p>
            <a:pPr marL="0" indent="0">
              <a:buNone/>
            </a:pPr>
            <a:r>
              <a:rPr lang="en-US" dirty="0"/>
              <a:t>R3: The application shall pass the user through all the water cycle phases.</a:t>
            </a:r>
          </a:p>
          <a:p>
            <a:pPr marL="0" indent="0">
              <a:buNone/>
            </a:pPr>
            <a:r>
              <a:rPr lang="en-US" dirty="0"/>
              <a:t>R4: The application shall allow user to look around.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Mini Game:</a:t>
            </a:r>
          </a:p>
          <a:p>
            <a:pPr marL="0" indent="0">
              <a:buNone/>
            </a:pPr>
            <a:r>
              <a:rPr lang="en-US" dirty="0"/>
              <a:t>R5: The application shall allow user to move player as needed.</a:t>
            </a:r>
          </a:p>
          <a:p>
            <a:pPr marL="0" indent="0">
              <a:buNone/>
            </a:pPr>
            <a:r>
              <a:rPr lang="en-US" dirty="0"/>
              <a:t>R6: The application shall limit user gameplay time.</a:t>
            </a:r>
          </a:p>
          <a:p>
            <a:pPr marL="0" indent="0">
              <a:buNone/>
            </a:pPr>
            <a:r>
              <a:rPr lang="en-US" dirty="0"/>
              <a:t>R7: The application must record user gameplay time for high score.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8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2B919B-7970-414F-944C-D7DCE41D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F44D35-13DB-4243-AAB8-F4DD4AA3E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must not lag for more than 0.002 seconds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E0C9F6-F394-418D-96A4-49626E55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780DC7-6E0C-499C-B432-5D3FAE77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90B0524-6AAC-4739-8263-BBA3A39E4DA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3" t="22857" r="24880" b="13429"/>
          <a:stretch/>
        </p:blipFill>
        <p:spPr bwMode="auto">
          <a:xfrm>
            <a:off x="4700123" y="2171700"/>
            <a:ext cx="6272677" cy="41183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23FAA-9D78-41BE-BEE2-6621D8D9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4A72A8-87B7-4A3E-8DAF-1E357F80B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72F7595-69B9-4DAB-8322-2BABA7064F8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8" t="23143" r="25682" b="12572"/>
          <a:stretch/>
        </p:blipFill>
        <p:spPr bwMode="auto">
          <a:xfrm>
            <a:off x="4178104" y="2171700"/>
            <a:ext cx="6794695" cy="42214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2A55-4BBF-44C0-9483-296DC488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3B9CCF-CD4B-49EE-9419-06671F73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Tour Guide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7E421ED-8741-4E5A-9A62-E61BD04979A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26000" r="23595" b="17143"/>
          <a:stretch/>
        </p:blipFill>
        <p:spPr bwMode="auto">
          <a:xfrm>
            <a:off x="4758177" y="2286000"/>
            <a:ext cx="6062223" cy="39960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F1A885-3075-40C9-B832-9F6A5CA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2E208E-4B1D-498B-9E74-D5D162EA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Conclusion</a:t>
            </a:r>
          </a:p>
          <a:p>
            <a:r>
              <a:rPr lang="en-US"/>
              <a:t>Reference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8922BD-D6C8-4838-A26C-ABDA8AAF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8DE14FE-84BF-442E-9367-9DA52183980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9" b="19380"/>
          <a:stretch/>
        </p:blipFill>
        <p:spPr bwMode="auto">
          <a:xfrm>
            <a:off x="3151846" y="1288757"/>
            <a:ext cx="7412991" cy="54215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9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60775"/>
            <a:ext cx="9601200" cy="390662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Designing of the system.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Implementation of the system.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Testing of the system.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532DA2-DA77-459D-901A-8AFDC5F1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586400-FCBB-4F9E-AEC9-79F70B4DC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312004" cy="3581400"/>
          </a:xfrm>
        </p:spPr>
        <p:txBody>
          <a:bodyPr/>
          <a:lstStyle/>
          <a:p>
            <a:r>
              <a:rPr lang="en-US" dirty="0"/>
              <a:t>This app is being made to benefit students and enhance their 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many VR apps in this domain are launched yet.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suitable programming language and technology will be used to implement this VR app.</a:t>
            </a:r>
          </a:p>
          <a:p>
            <a:endParaRPr lang="en-US" dirty="0"/>
          </a:p>
        </p:txBody>
      </p:sp>
      <p:pic>
        <p:nvPicPr>
          <p:cNvPr id="4098" name="Picture 2" descr="Image result for conclu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996" y="9905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4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8AD68-9159-44D9-8EC8-48CC1682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557612-1B58-488F-8A2F-8DB37FFC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5582"/>
            <a:ext cx="9601200" cy="459661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cs typeface="Calibri" panose="020F0502020204030204" pitchFamily="34" charset="0"/>
              </a:rPr>
              <a:t>[1] 	S. </a:t>
            </a:r>
            <a:r>
              <a:rPr lang="en-US" sz="2600" dirty="0" err="1">
                <a:cs typeface="Calibri" panose="020F0502020204030204" pitchFamily="34" charset="0"/>
              </a:rPr>
              <a:t>Sukhin</a:t>
            </a:r>
            <a:r>
              <a:rPr lang="en-US" sz="2600" dirty="0">
                <a:cs typeface="Calibri" panose="020F0502020204030204" pitchFamily="34" charset="0"/>
              </a:rPr>
              <a:t>, "Splash Sim: A VR Experience in the Water Cycle - Apps on Google Play," Google, 10 2017. [Online]. Available: https://play.google.com/store/apps/details?id=com.splashsim.splashsim&amp;hl=en_US.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[2] 	A. V. Education, "</a:t>
            </a:r>
            <a:r>
              <a:rPr lang="en-US" sz="2600" dirty="0" err="1">
                <a:cs typeface="Calibri" panose="020F0502020204030204" pitchFamily="34" charset="0"/>
              </a:rPr>
              <a:t>Cicle</a:t>
            </a:r>
            <a:r>
              <a:rPr lang="en-US" sz="2600" dirty="0">
                <a:cs typeface="Calibri" panose="020F0502020204030204" pitchFamily="34" charset="0"/>
              </a:rPr>
              <a:t> de </a:t>
            </a:r>
            <a:r>
              <a:rPr lang="en-US" sz="2600" dirty="0" err="1">
                <a:cs typeface="Calibri" panose="020F0502020204030204" pitchFamily="34" charset="0"/>
              </a:rPr>
              <a:t>l'Aigua</a:t>
            </a:r>
            <a:r>
              <a:rPr lang="en-US" sz="2600" dirty="0">
                <a:cs typeface="Calibri" panose="020F0502020204030204" pitchFamily="34" charset="0"/>
              </a:rPr>
              <a:t> VR - Apps on Google Play," Google, 1 2016. [Online]. Available: https://play.google.com/store/apps/details?id=com.allvreducation.cicledelaigua&amp;hl=en.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[3] 	EUROCASE, "TABI The Water Cycle - Apps on Google Play," Google, 1 2016. [Online]. Available: https://play.google.com/store/apps/details?id=com.eurocase.hydrologic_cycle&amp;hl=en.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[4] 	S. </a:t>
            </a:r>
            <a:r>
              <a:rPr lang="en-US" sz="2600" dirty="0" err="1">
                <a:cs typeface="Calibri" panose="020F0502020204030204" pitchFamily="34" charset="0"/>
              </a:rPr>
              <a:t>Xpert</a:t>
            </a:r>
            <a:r>
              <a:rPr lang="en-US" sz="2600" dirty="0">
                <a:cs typeface="Calibri" panose="020F0502020204030204" pitchFamily="34" charset="0"/>
              </a:rPr>
              <a:t>, "</a:t>
            </a:r>
            <a:r>
              <a:rPr lang="th-TH" sz="2600" dirty="0">
                <a:cs typeface="Calibri" panose="020F0502020204030204" pitchFamily="34" charset="0"/>
              </a:rPr>
              <a:t>วัฏจักรน้ำ (</a:t>
            </a:r>
            <a:r>
              <a:rPr lang="en-US" sz="2600" dirty="0">
                <a:cs typeface="Calibri" panose="020F0502020204030204" pitchFamily="34" charset="0"/>
              </a:rPr>
              <a:t>Water Cycle) - Apps on Google Play," Google, 10 2018. [Online]. Available: https://play.google.com/store/apps/details?id=com.studioxpert.watercycle. [Accessed 28 7 2019].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7978F-BAD3-46C6-AC41-6D563D981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49E251-AA3D-4977-8FA9-7B0ED7D0F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9E8BC-E551-427F-B5A3-C9F9F2C1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980F63-12FE-4913-BB11-CA61837FA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 (VR) allows the user to have a visual view of scenario that might not be easily accessible</a:t>
            </a:r>
          </a:p>
          <a:p>
            <a:r>
              <a:rPr lang="en-US" dirty="0"/>
              <a:t>Being one of the top trending technology it will help evolve the education sector as well</a:t>
            </a:r>
          </a:p>
          <a:p>
            <a:r>
              <a:rPr lang="en-US" dirty="0"/>
              <a:t>Developed application will allows kids to visualize Earths water cycle and easier for them to understand</a:t>
            </a:r>
          </a:p>
          <a:p>
            <a:r>
              <a:rPr lang="en-US" dirty="0"/>
              <a:t>As kids love to play games, we will include a mini game as it will make it easier to pass information to them.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0FFD64-548A-4A99-A870-CD3191FC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B26BB4-6D06-4536-8124-710012F3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Few VR applications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Lack of Guidance within the application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Lack of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1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C0FD8C-96A5-4323-8E47-435C9053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5BD5CC-43FB-468C-B3DD-276E31247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to develop a virtual reality application for water cycle education.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provide users with a game to understand water cycle.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provide user with different mode of interaction.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provide user with real model view of water cycle.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F471E8-F97A-4840-8B15-4EB56FA2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2C1132-D263-4A0D-92DE-9FFEF6BB7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developed application will allow kids to have tour of different phases of water cycle</a:t>
            </a:r>
          </a:p>
          <a:p>
            <a:r>
              <a:rPr lang="en-US" dirty="0"/>
              <a:t>The developed application will guide kids through different phases with help of a robot companion</a:t>
            </a:r>
          </a:p>
          <a:p>
            <a:r>
              <a:rPr lang="en-US" dirty="0"/>
              <a:t>The developed application will have a mini game for kids as part of interaction.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8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7991D-144A-4372-8BD2-61679458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graphicFrame>
        <p:nvGraphicFramePr>
          <p:cNvPr id="4" name="Chart 3" title="Chart">
            <a:extLst>
              <a:ext uri="{FF2B5EF4-FFF2-40B4-BE49-F238E27FC236}">
                <a16:creationId xmlns:a16="http://schemas.microsoft.com/office/drawing/2014/main" xmlns="" id="{00000000-0008-0000-0100-000002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524211"/>
              </p:ext>
            </p:extLst>
          </p:nvPr>
        </p:nvGraphicFramePr>
        <p:xfrm>
          <a:off x="2301459" y="1751329"/>
          <a:ext cx="9487267" cy="4860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4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CFE099-4597-4BD2-AC20-2C182281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25126" cy="1485900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61AE2C-2D22-49D7-A572-CCB0753E3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1984"/>
            <a:ext cx="7678132" cy="4255416"/>
          </a:xfrm>
        </p:spPr>
        <p:txBody>
          <a:bodyPr/>
          <a:lstStyle/>
          <a:p>
            <a:r>
              <a:rPr lang="en-US" sz="2400" dirty="0"/>
              <a:t>Very few apps have been created in this domain.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Much apps were focused on water cycle lessons rather than visualization of the water cycle.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Teachers are looking forward to such applications</a:t>
            </a:r>
          </a:p>
          <a:p>
            <a:pPr marL="0" indent="0">
              <a:buNone/>
            </a:pPr>
            <a:r>
              <a:rPr lang="en-US" sz="2400" dirty="0"/>
              <a:t> to ease the teaching.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267" y="2582943"/>
            <a:ext cx="4167363" cy="38400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0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205F1D-BFE7-4BD5-8CD8-366232C6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4648"/>
          </a:xfrm>
        </p:spPr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4154B4-27BB-4EA9-99CB-74254299D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4356"/>
            <a:ext cx="5337017" cy="42830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Splash </a:t>
            </a:r>
            <a:r>
              <a:rPr lang="en-US" sz="2400" b="1" dirty="0" err="1">
                <a:solidFill>
                  <a:srgbClr val="0070C0"/>
                </a:solidFill>
              </a:rPr>
              <a:t>Sim</a:t>
            </a:r>
            <a:r>
              <a:rPr lang="en-US" sz="2400" b="1" dirty="0">
                <a:solidFill>
                  <a:srgbClr val="0070C0"/>
                </a:solidFill>
              </a:rPr>
              <a:t>: A VR Experience in the Water Cycle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VR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User is taken to a tour to see different phases of water cycle.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Text is appeared to explain user about the phases.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Audio effect of rain, wind and birds.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Lack of animation in evaporation stage.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 text to speech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tour gets on repeated by itself.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58" t="34644" r="39745" b="28661"/>
          <a:stretch/>
        </p:blipFill>
        <p:spPr bwMode="auto">
          <a:xfrm>
            <a:off x="6872140" y="2171700"/>
            <a:ext cx="5003300" cy="33429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828</Words>
  <Application>Microsoft Office PowerPoint</Application>
  <PresentationFormat>Widescreen</PresentationFormat>
  <Paragraphs>222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Franklin Gothic Book</vt:lpstr>
      <vt:lpstr>LilyUPC</vt:lpstr>
      <vt:lpstr>Stencil</vt:lpstr>
      <vt:lpstr>Wingdings</vt:lpstr>
      <vt:lpstr>Crop</vt:lpstr>
      <vt:lpstr>   Water Cycle                   VR GUIDE        </vt:lpstr>
      <vt:lpstr>Content</vt:lpstr>
      <vt:lpstr>Introduction</vt:lpstr>
      <vt:lpstr>Problem Statement </vt:lpstr>
      <vt:lpstr>Objective</vt:lpstr>
      <vt:lpstr>Expected outcome</vt:lpstr>
      <vt:lpstr>Gantt Chart</vt:lpstr>
      <vt:lpstr>Literature Review</vt:lpstr>
      <vt:lpstr>Similar Apps</vt:lpstr>
      <vt:lpstr>Similar Apps</vt:lpstr>
      <vt:lpstr>Similar Apps</vt:lpstr>
      <vt:lpstr>Similar Apps</vt:lpstr>
      <vt:lpstr>Comparison Table</vt:lpstr>
      <vt:lpstr>Requirement Analysis</vt:lpstr>
      <vt:lpstr>PowerPoint Presentation</vt:lpstr>
      <vt:lpstr>Non-functional Requirements </vt:lpstr>
      <vt:lpstr>Use case Diagram</vt:lpstr>
      <vt:lpstr>Use Case Diagram</vt:lpstr>
      <vt:lpstr>Use Case Diagram</vt:lpstr>
      <vt:lpstr>System Sequence Diagram</vt:lpstr>
      <vt:lpstr>Future Work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Cycle VR GUIDE </dc:title>
  <dc:creator>Noman Ali</dc:creator>
  <cp:lastModifiedBy>Zainab Shahid</cp:lastModifiedBy>
  <cp:revision>33</cp:revision>
  <dcterms:created xsi:type="dcterms:W3CDTF">2019-08-02T11:00:53Z</dcterms:created>
  <dcterms:modified xsi:type="dcterms:W3CDTF">2019-09-09T17:53:49Z</dcterms:modified>
</cp:coreProperties>
</file>