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8">
  <p:sldMasterIdLst>
    <p:sldMasterId id="2147483648" r:id="rId1"/>
  </p:sldMasterIdLst>
  <p:sldIdLst>
    <p:sldId id="256" r:id="rId3"/>
    <p:sldId id="257" r:id="rId4"/>
    <p:sldId id="258" r:id="rId5"/>
    <p:sldId id="264" r:id="rId6"/>
    <p:sldId id="266" r:id="rId7"/>
    <p:sldId id="265" r:id="rId8"/>
    <p:sldId id="263" r:id="rId9"/>
    <p:sldId id="259" r:id="rId10"/>
    <p:sldId id="267" r:id="rId11"/>
    <p:sldId id="275" r:id="rId12"/>
    <p:sldId id="276" r:id="rId13"/>
    <p:sldId id="277" r:id="rId14"/>
    <p:sldId id="268" r:id="rId15"/>
    <p:sldId id="260" r:id="rId16"/>
    <p:sldId id="272" r:id="rId17"/>
    <p:sldId id="273" r:id="rId18"/>
    <p:sldId id="269" r:id="rId19"/>
    <p:sldId id="271" r:id="rId20"/>
    <p:sldId id="274" r:id="rId21"/>
    <p:sldId id="270" r:id="rId22"/>
    <p:sldId id="261" r:id="rId23"/>
    <p:sldId id="278" r:id="rId24"/>
    <p:sldId id="26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ä¸­åº¦æ ·å¼ 4 - å¼ºè°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dLbls>
            <c:delete val="1"/>
          </c:dLbls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dLbls>
            <c:delete val="1"/>
          </c:dLbls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80336528"/>
        <c:axId val="-280338160"/>
      </c:barChart>
      <c:catAx>
        <c:axId val="-280336528"/>
        <c:scaling>
          <c:orientation val="maxMin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Task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80338160"/>
        <c:crosses val="autoZero"/>
        <c:auto val="1"/>
        <c:lblAlgn val="ctr"/>
        <c:lblOffset val="100"/>
        <c:noMultiLvlLbl val="1"/>
      </c:catAx>
      <c:valAx>
        <c:axId val="-280338160"/>
        <c:scaling>
          <c:orientation val="minMax"/>
          <c:max val="43811"/>
          <c:min val="43501"/>
        </c:scaling>
        <c:delete val="0"/>
        <c:axPos val="b"/>
        <c:majorGridlines>
          <c:spPr>
            <a:ln w="6350" cap="flat" cmpd="sng" algn="in">
              <a:solidFill>
                <a:srgbClr val="B7B7B7"/>
              </a:solidFill>
              <a:prstDash val="solid"/>
              <a:round/>
            </a:ln>
          </c:spPr>
        </c:majorGridlines>
        <c:minorGridlines>
          <c:spPr>
            <a:ln w="6350" cap="flat" cmpd="sng" algn="in">
              <a:solidFill>
                <a:srgbClr val="CCCCCC"/>
              </a:solidFill>
              <a:prstDash val="solid"/>
              <a:round/>
            </a:ln>
          </c:spPr>
        </c:minorGridlines>
        <c:title>
          <c:tx>
            <c:rich>
              <a:bodyPr rot="0" spcFirstLastPara="0" vertOverflow="ellipsis" vert="horz" wrap="square" anchor="ctr" anchorCtr="1"/>
              <a:lstStyle/>
              <a:p>
                <a:pPr lvl="0"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  <a:endParaRPr lang="en-US"/>
              </a:p>
            </c:rich>
          </c:tx>
          <c:layout/>
          <c:overlay val="0"/>
        </c:title>
        <c:numFmt formatCode="m&quot;/&quot;d" sourceLinked="1"/>
        <c:majorTickMark val="cross"/>
        <c:minorTickMark val="cross"/>
        <c:tickLblPos val="nextTo"/>
        <c:spPr>
          <a:ln w="47625" cap="flat" cmpd="sng" algn="in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-280336528"/>
        <c:crosses val="max"/>
        <c:crossBetween val="between"/>
        <c:majorUnit val="30"/>
      </c:valAx>
    </c:plotArea>
    <c:plotVisOnly val="1"/>
    <c:dispBlanksAs val="zero"/>
    <c:showDLblsOverMax val="1"/>
  </c:chart>
  <c:txPr>
    <a:bodyPr/>
    <a:lstStyle/>
    <a:p>
      <a:pPr>
        <a:defRPr lang="en-US"/>
      </a:pPr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1523998" y="1559814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  <a:endParaRPr lang="en-US" dirty="0">
              <a:latin typeface="Stencil" panose="040409050D0802020404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0054" y="4639175"/>
            <a:ext cx="6450026" cy="104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 </a:t>
            </a:r>
            <a:endParaRPr lang="en-US" dirty="0"/>
          </a:p>
          <a:p>
            <a:r>
              <a:rPr lang="en-US" dirty="0"/>
              <a:t>Adnan Ali 201520023</a:t>
            </a:r>
            <a:endParaRPr lang="en-US" dirty="0"/>
          </a:p>
          <a:p>
            <a:r>
              <a:rPr lang="en-US" dirty="0"/>
              <a:t>Zainab Shahid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6" y="0"/>
            <a:ext cx="2242746" cy="1627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  <a:endParaRPr lang="en-US" sz="2600" b="1" dirty="0">
              <a:solidFill>
                <a:srgbClr val="0070C0"/>
              </a:solidFill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An audio voice to explain user the water cycle.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4000"/>
              </a:lnSpc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84175" lvl="1">
              <a:lnSpc>
                <a:spcPct val="104000"/>
              </a:lnSpc>
              <a:spcBef>
                <a:spcPts val="1000"/>
              </a:spcBef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4175" lvl="1">
              <a:lnSpc>
                <a:spcPct val="104000"/>
              </a:lnSpc>
              <a:spcBef>
                <a:spcPts val="1000"/>
              </a:spcBef>
              <a:buFont typeface="Arial" panose="0208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  <a:endParaRPr lang="en-US" sz="1500" i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cycle</a:t>
            </a:r>
            <a:endParaRPr lang="en-US" sz="2600" b="1" dirty="0">
              <a:solidFill>
                <a:srgbClr val="0070C0"/>
              </a:solidFill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  <a:endParaRPr lang="en-US" sz="2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  <a:endParaRPr lang="en-US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14000"/>
              </a:lnSpc>
              <a:buFont typeface="Arial" panose="0208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>
            <a:fillRect/>
          </a:stretch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Cycle)</a:t>
            </a:r>
            <a:endParaRPr lang="en-US" sz="5100" b="1" dirty="0">
              <a:solidFill>
                <a:srgbClr val="0070C0"/>
              </a:solidFill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  <a:endParaRPr lang="en-US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  <a:endParaRPr lang="en-US" sz="3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Font typeface="Arial" panose="0208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 </a:t>
            </a:r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>
            <a:fillRect/>
          </a:stretch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93509" y="1574278"/>
          <a:ext cx="10284645" cy="49302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97430"/>
                <a:gridCol w="1398667"/>
                <a:gridCol w="1257690"/>
                <a:gridCol w="1140025"/>
                <a:gridCol w="1298763"/>
                <a:gridCol w="2492070"/>
              </a:tblGrid>
              <a:tr h="1426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Features\ Apps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Splash </a:t>
                      </a:r>
                      <a:r>
                        <a:rPr lang="en-US" sz="1400" kern="1200" dirty="0" err="1">
                          <a:effectLst/>
                        </a:rPr>
                        <a:t>Sim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Cicle</a:t>
                      </a:r>
                      <a:r>
                        <a:rPr lang="en-US" sz="1400" kern="1200" dirty="0">
                          <a:effectLst/>
                        </a:rPr>
                        <a:t> de </a:t>
                      </a:r>
                      <a:r>
                        <a:rPr lang="en-US" sz="1400" kern="1200" dirty="0" err="1">
                          <a:effectLst/>
                        </a:rPr>
                        <a:t>l’Aigue</a:t>
                      </a:r>
                      <a:r>
                        <a:rPr lang="en-US" sz="1400" kern="1200" dirty="0">
                          <a:effectLst/>
                        </a:rPr>
                        <a:t> VR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TABI the water cycle</a:t>
                      </a:r>
                      <a:endParaRPr lang="en-US" sz="1400" kern="1200" dirty="0">
                        <a:effectLst/>
                      </a:endParaRP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kern="1200" dirty="0">
                          <a:effectLst/>
                        </a:rPr>
                        <a:t>วัฏจักรน้ำ (</a:t>
                      </a:r>
                      <a:r>
                        <a:rPr lang="en-US" sz="1400" kern="1200" dirty="0">
                          <a:effectLst/>
                        </a:rPr>
                        <a:t>Water Cycle 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VR Water Cycle tour and game (Our app)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Interactivity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Guided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8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application includes Three main modules:</a:t>
            </a:r>
            <a:endParaRPr lang="en-US" dirty="0"/>
          </a:p>
          <a:p>
            <a:r>
              <a:rPr lang="en-US" dirty="0"/>
              <a:t>Main Menu</a:t>
            </a:r>
            <a:endParaRPr lang="en-US" dirty="0"/>
          </a:p>
          <a:p>
            <a:r>
              <a:rPr lang="en-US" dirty="0"/>
              <a:t>Tour Guide</a:t>
            </a:r>
            <a:endParaRPr lang="en-US" dirty="0"/>
          </a:p>
          <a:p>
            <a:r>
              <a:rPr lang="en-US" dirty="0"/>
              <a:t>Game Mode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sz="2400" b="1" dirty="0"/>
              <a:t>Mini Game: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>
            <a:fillRect/>
          </a:stretch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  <a:endParaRPr lang="en-US" dirty="0"/>
          </a:p>
        </p:txBody>
      </p:sp>
      <p:pic>
        <p:nvPicPr>
          <p:cNvPr id="5" name="Picture 4" descr="Screenshot from 2019-09-11 20-34-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1865" y="1671955"/>
            <a:ext cx="5610225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>
            <a:fillRect/>
          </a:stretch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Literature Review</a:t>
            </a:r>
            <a:endParaRPr lang="en-US" dirty="0"/>
          </a:p>
          <a:p>
            <a:r>
              <a:rPr lang="en-US" dirty="0"/>
              <a:t>Requirement analysis</a:t>
            </a:r>
            <a:endParaRPr lang="en-US" dirty="0"/>
          </a:p>
          <a:p>
            <a:r>
              <a:rPr lang="en-US" dirty="0"/>
              <a:t>Conclusion</a:t>
            </a:r>
            <a:endParaRPr lang="en-US" dirty="0"/>
          </a:p>
          <a:p>
            <a:r>
              <a:rPr lang="en-US"/>
              <a:t>Reference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>
            <a:fillRect/>
          </a:stretch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/>
              <a:t>This app is being made to benefit students and enhance their knowledge.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 many VR apps in this domain are launched yet.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suitable programming language and technology will be used to implement this VR app.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75582"/>
            <a:ext cx="9601200" cy="459661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[1] 	S. </a:t>
            </a:r>
            <a:r>
              <a:rPr lang="en-US" sz="2600" dirty="0" err="1">
                <a:cs typeface="Calibri" panose="020F0502020204030204" pitchFamily="34" charset="0"/>
              </a:rPr>
              <a:t>Sukhin</a:t>
            </a:r>
            <a:r>
              <a:rPr lang="en-US" sz="2600" dirty="0">
                <a:cs typeface="Calibri" panose="020F0502020204030204" pitchFamily="34" charset="0"/>
              </a:rPr>
              <a:t>, "Splash Sim: A VR Experience in the Water Cycle - Apps on Google Play," Google, 10 2017. [Online]. Available: https://play.google.com/store/apps/details?id=com.splashsim.splashsim&amp;hl=en_US. [Accessed 28 7 2019].</a:t>
            </a:r>
            <a:endParaRPr lang="en-US" sz="2600" dirty="0"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[2] 	A. V. Education, "</a:t>
            </a:r>
            <a:r>
              <a:rPr lang="en-US" sz="2600" dirty="0" err="1">
                <a:cs typeface="Calibri" panose="020F0502020204030204" pitchFamily="34" charset="0"/>
              </a:rPr>
              <a:t>Cicle</a:t>
            </a:r>
            <a:r>
              <a:rPr lang="en-US" sz="2600" dirty="0">
                <a:cs typeface="Calibri" panose="020F0502020204030204" pitchFamily="34" charset="0"/>
              </a:rPr>
              <a:t> de </a:t>
            </a:r>
            <a:r>
              <a:rPr lang="en-US" sz="2600" dirty="0" err="1">
                <a:cs typeface="Calibri" panose="020F0502020204030204" pitchFamily="34" charset="0"/>
              </a:rPr>
              <a:t>l'Aigua</a:t>
            </a:r>
            <a:r>
              <a:rPr lang="en-US" sz="2600" dirty="0">
                <a:cs typeface="Calibri" panose="020F0502020204030204" pitchFamily="34" charset="0"/>
              </a:rPr>
              <a:t> VR - Apps on Google Play," Google, 1 2016. [Online]. Available: https://play.google.com/store/apps/details?id=com.allvreducation.cicledelaigua&amp;hl=en. [Accessed 28 7 2019].</a:t>
            </a:r>
            <a:endParaRPr lang="en-US" sz="2600" dirty="0"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[3] 	EUROCASE, "TABI The Water Cycle - Apps on Google Play," Google, 1 2016. [Online]. Available: https://play.google.com/store/apps/details?id=com.eurocase.hydrologic_cycle&amp;hl=en. [Accessed 28 7 2019].</a:t>
            </a:r>
            <a:endParaRPr lang="en-US" sz="2600" dirty="0">
              <a:cs typeface="Calibri" panose="020F0502020204030204" pitchFamily="34" charset="0"/>
            </a:endParaRPr>
          </a:p>
          <a:p>
            <a:r>
              <a:rPr lang="en-US" sz="2600" dirty="0">
                <a:cs typeface="Calibri" panose="020F0502020204030204" pitchFamily="34" charset="0"/>
              </a:rPr>
              <a:t>[4] 	S. </a:t>
            </a:r>
            <a:r>
              <a:rPr lang="en-US" sz="2600" dirty="0" err="1">
                <a:cs typeface="Calibri" panose="020F0502020204030204" pitchFamily="34" charset="0"/>
              </a:rPr>
              <a:t>Xpert</a:t>
            </a:r>
            <a:r>
              <a:rPr lang="en-US" sz="2600" dirty="0">
                <a:cs typeface="Calibri" panose="020F0502020204030204" pitchFamily="34" charset="0"/>
              </a:rPr>
              <a:t>, "</a:t>
            </a:r>
            <a:r>
              <a:rPr lang="th-TH" sz="2600" dirty="0">
                <a:cs typeface="Calibri" panose="020F0502020204030204" pitchFamily="34" charset="0"/>
              </a:rPr>
              <a:t>วัฏจักรน้ำ (</a:t>
            </a:r>
            <a:r>
              <a:rPr lang="en-US" sz="2600" dirty="0">
                <a:cs typeface="Calibri" panose="020F0502020204030204" pitchFamily="34" charset="0"/>
              </a:rPr>
              <a:t>Water Cycle) - Apps on Google Play," Google, 10 2018. [Online]. Available: https://play.google.com/store/apps/details?id=com.studioxpert.watercycle. [Accessed 28 7 2019].</a:t>
            </a:r>
            <a:endParaRPr lang="en-US" sz="2600" dirty="0"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  <a:endParaRPr lang="en-US" dirty="0"/>
          </a:p>
          <a:p>
            <a:r>
              <a:rPr lang="en-US" dirty="0"/>
              <a:t>Being one of the top trending technology it will help evolve the education sector as well</a:t>
            </a:r>
            <a:endParaRPr lang="en-US" dirty="0"/>
          </a:p>
          <a:p>
            <a:r>
              <a:rPr lang="en-US" dirty="0"/>
              <a:t>Developed application will allows kids to visualize Earths water cycle and easier for them to understand</a:t>
            </a:r>
            <a:endParaRPr lang="en-US" dirty="0"/>
          </a:p>
          <a:p>
            <a:r>
              <a:rPr lang="en-US" dirty="0"/>
              <a:t>As kids love to play games, we will include a mini game as it will make it easier to pass information to them.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VR applications</a:t>
            </a:r>
            <a:endParaRPr lang="en-US" dirty="0"/>
          </a:p>
          <a:p>
            <a:r>
              <a:rPr lang="en-US" dirty="0"/>
              <a:t>Lack of Guidance within the application</a:t>
            </a:r>
            <a:endParaRPr lang="en-US" dirty="0"/>
          </a:p>
          <a:p>
            <a:r>
              <a:rPr lang="en-US" dirty="0"/>
              <a:t>Lack of visualization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virtual reality application for water cycle education.</a:t>
            </a:r>
            <a:endParaRPr lang="en-US" dirty="0"/>
          </a:p>
          <a:p>
            <a:r>
              <a:rPr lang="en-US" dirty="0"/>
              <a:t>to provide users with a game to understand water cycle.</a:t>
            </a:r>
            <a:endParaRPr lang="en-US" dirty="0"/>
          </a:p>
          <a:p>
            <a:r>
              <a:rPr lang="en-US" dirty="0"/>
              <a:t>to provide user with different mode of interaction.</a:t>
            </a:r>
            <a:endParaRPr lang="en-US" dirty="0"/>
          </a:p>
          <a:p>
            <a:r>
              <a:rPr lang="en-US" dirty="0"/>
              <a:t>to provide user with real model view of water cycle.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  <a:endParaRPr lang="en-US" dirty="0"/>
          </a:p>
          <a:p>
            <a:r>
              <a:rPr lang="en-US" dirty="0"/>
              <a:t>The developed application will guide kids through different phases with help of a robot companion</a:t>
            </a:r>
            <a:endParaRPr lang="en-US" dirty="0"/>
          </a:p>
          <a:p>
            <a:r>
              <a:rPr lang="en-US" dirty="0"/>
              <a:t>The developed application will have a mini game for kids as part of interaction.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  <a:endParaRPr lang="en-US" dirty="0"/>
          </a:p>
        </p:txBody>
      </p:sp>
      <p:graphicFrame>
        <p:nvGraphicFramePr>
          <p:cNvPr id="4" name="Chart 3" title="Chart"/>
          <p:cNvGraphicFramePr/>
          <p:nvPr/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11984"/>
            <a:ext cx="7678132" cy="4255416"/>
          </a:xfrm>
        </p:spPr>
        <p:txBody>
          <a:bodyPr/>
          <a:lstStyle/>
          <a:p>
            <a:r>
              <a:rPr lang="en-US" sz="2400" dirty="0"/>
              <a:t>Very few apps have been created in this domain.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Much apps were focused on water cycle lessons rather than visualization of the water cycle.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Teachers are looking forward to such applications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to ease the teaching.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Splash </a:t>
            </a:r>
            <a:r>
              <a:rPr lang="en-US" sz="2400" b="1" dirty="0" err="1">
                <a:solidFill>
                  <a:srgbClr val="0070C0"/>
                </a:solidFill>
              </a:rPr>
              <a:t>Sim</a:t>
            </a:r>
            <a:r>
              <a:rPr lang="en-US" sz="2400" b="1" dirty="0">
                <a:solidFill>
                  <a:srgbClr val="0070C0"/>
                </a:solidFill>
              </a:rPr>
              <a:t>: A VR Experience in the Water Cycle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8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>
            <a:fillRect/>
          </a:stretch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5047</Words>
  <Application>WPS Presentation</Application>
  <PresentationFormat>Widescreen</PresentationFormat>
  <Paragraphs>300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4" baseType="lpstr">
      <vt:lpstr>Arial</vt:lpstr>
      <vt:lpstr>SimSun</vt:lpstr>
      <vt:lpstr>Wingdings</vt:lpstr>
      <vt:lpstr>Franklin Gothic Book</vt:lpstr>
      <vt:lpstr>FreeSans</vt:lpstr>
      <vt:lpstr>Stencil</vt:lpstr>
      <vt:lpstr>aakar</vt:lpstr>
      <vt:lpstr>Calibri Light</vt:lpstr>
      <vt:lpstr>Corbel</vt:lpstr>
      <vt:lpstr>Calibri</vt:lpstr>
      <vt:lpstr>DejaVu Sans</vt:lpstr>
      <vt:lpstr>微软雅黑</vt:lpstr>
      <vt:lpstr>Droid Sans Fallback</vt:lpstr>
      <vt:lpstr>Arial Unicode MS</vt:lpstr>
      <vt:lpstr>Abyssinica SIL</vt:lpstr>
      <vt:lpstr>LilyUPC</vt:lpstr>
      <vt:lpstr>Gubbi</vt:lpstr>
      <vt:lpstr>OpenSymbol</vt:lpstr>
      <vt:lpstr>SimSun</vt:lpstr>
      <vt:lpstr>FreeSerif</vt:lpstr>
      <vt:lpstr>Crop</vt:lpstr>
      <vt:lpstr>   Water Cycle                   VR GUIDE        </vt:lpstr>
      <vt:lpstr>Content</vt:lpstr>
      <vt:lpstr>Introduction</vt:lpstr>
      <vt:lpstr>Problem Statement	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演示文稿</vt:lpstr>
      <vt:lpstr>Non-functional Requirements </vt:lpstr>
      <vt:lpstr>Use case Diagram</vt:lpstr>
      <vt:lpstr>Use Case Diagram</vt:lpstr>
      <vt:lpstr>Use Case Diagram</vt:lpstr>
      <vt:lpstr>System Sequence Diagram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ali</cp:lastModifiedBy>
  <cp:revision>30</cp:revision>
  <dcterms:created xsi:type="dcterms:W3CDTF">2019-09-11T16:35:49Z</dcterms:created>
  <dcterms:modified xsi:type="dcterms:W3CDTF">2019-09-11T16:35:49Z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