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60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63" r:id="rId8"/>
    <p:sldId id="259" r:id="rId9"/>
    <p:sldId id="267" r:id="rId10"/>
    <p:sldId id="275" r:id="rId11"/>
    <p:sldId id="276" r:id="rId12"/>
    <p:sldId id="277" r:id="rId13"/>
    <p:sldId id="268" r:id="rId14"/>
    <p:sldId id="260" r:id="rId15"/>
    <p:sldId id="272" r:id="rId16"/>
    <p:sldId id="273" r:id="rId17"/>
    <p:sldId id="269" r:id="rId18"/>
    <p:sldId id="271" r:id="rId19"/>
    <p:sldId id="274" r:id="rId20"/>
    <p:sldId id="270" r:id="rId21"/>
    <p:sldId id="261" r:id="rId22"/>
    <p:sldId id="278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\Downloads\5bc5ff7cd1989f7a5412db26_Excel-Gantt-Chart-Template-TeamGantt-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1"/>
        <c:ser>
          <c:idx val="0"/>
          <c:order val="0"/>
          <c:spPr>
            <a:solidFill>
              <a:srgbClr val="FFFFFF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Chart'!$C$9:$C$23</c:f>
              <c:numCache>
                <c:formatCode>m"/"d</c:formatCode>
                <c:ptCount val="15"/>
                <c:pt idx="0">
                  <c:v>43506</c:v>
                </c:pt>
                <c:pt idx="1">
                  <c:v>43557</c:v>
                </c:pt>
                <c:pt idx="2">
                  <c:v>43599</c:v>
                </c:pt>
                <c:pt idx="3">
                  <c:v>43621</c:v>
                </c:pt>
                <c:pt idx="4">
                  <c:v>43648</c:v>
                </c:pt>
                <c:pt idx="5">
                  <c:v>43682</c:v>
                </c:pt>
                <c:pt idx="6">
                  <c:v>43711</c:v>
                </c:pt>
                <c:pt idx="7">
                  <c:v>43718</c:v>
                </c:pt>
                <c:pt idx="8">
                  <c:v>43733</c:v>
                </c:pt>
                <c:pt idx="9">
                  <c:v>43743</c:v>
                </c:pt>
                <c:pt idx="10">
                  <c:v>43761</c:v>
                </c:pt>
                <c:pt idx="11">
                  <c:v>43772</c:v>
                </c:pt>
                <c:pt idx="12">
                  <c:v>43791</c:v>
                </c:pt>
                <c:pt idx="13">
                  <c:v>43798</c:v>
                </c:pt>
                <c:pt idx="14">
                  <c:v>43800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B8B6-4ACF-B66C-967991A384A5}"/>
            </c:ext>
          </c:extLst>
        </c:ser>
        <c:ser>
          <c:idx val="1"/>
          <c:order val="1"/>
          <c:spPr>
            <a:solidFill>
              <a:srgbClr val="5CBCD6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Chart'!$F$9:$F$23</c:f>
              <c:numCache>
                <c:formatCode>General</c:formatCode>
                <c:ptCount val="15"/>
                <c:pt idx="0">
                  <c:v>51</c:v>
                </c:pt>
                <c:pt idx="1">
                  <c:v>43</c:v>
                </c:pt>
                <c:pt idx="2">
                  <c:v>23</c:v>
                </c:pt>
                <c:pt idx="3">
                  <c:v>28</c:v>
                </c:pt>
                <c:pt idx="4">
                  <c:v>35</c:v>
                </c:pt>
                <c:pt idx="5">
                  <c:v>30</c:v>
                </c:pt>
                <c:pt idx="6">
                  <c:v>8</c:v>
                </c:pt>
                <c:pt idx="7">
                  <c:v>16</c:v>
                </c:pt>
                <c:pt idx="8">
                  <c:v>11</c:v>
                </c:pt>
                <c:pt idx="9">
                  <c:v>19</c:v>
                </c:pt>
                <c:pt idx="10">
                  <c:v>12</c:v>
                </c:pt>
                <c:pt idx="11">
                  <c:v>20</c:v>
                </c:pt>
                <c:pt idx="12">
                  <c:v>8</c:v>
                </c:pt>
                <c:pt idx="13">
                  <c:v>3</c:v>
                </c:pt>
                <c:pt idx="14">
                  <c:v>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B8B6-4ACF-B66C-967991A384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80336528"/>
        <c:axId val="-280338160"/>
      </c:barChart>
      <c:catAx>
        <c:axId val="-280336528"/>
        <c:scaling>
          <c:orientation val="maxMin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Task</a:t>
                </a:r>
              </a:p>
            </c:rich>
          </c:tx>
          <c:overlay val="0"/>
        </c:title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sz="1050" b="1"/>
            </a:pPr>
            <a:endParaRPr lang="en-US"/>
          </a:p>
        </c:txPr>
        <c:crossAx val="-280338160"/>
        <c:crosses val="autoZero"/>
        <c:auto val="1"/>
        <c:lblAlgn val="ctr"/>
        <c:lblOffset val="100"/>
        <c:noMultiLvlLbl val="1"/>
      </c:catAx>
      <c:valAx>
        <c:axId val="-280338160"/>
        <c:scaling>
          <c:orientation val="minMax"/>
          <c:max val="43811"/>
          <c:min val="43501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/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/>
                </a:pPr>
                <a:r>
                  <a:rPr lang="en-US"/>
                  <a:t>Date</a:t>
                </a:r>
              </a:p>
            </c:rich>
          </c:tx>
          <c:overlay val="0"/>
        </c:title>
        <c:numFmt formatCode="m&quot;/&quot;d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0"/>
            </a:pPr>
            <a:endParaRPr lang="en-US"/>
          </a:p>
        </c:txPr>
        <c:crossAx val="-280336528"/>
        <c:crosses val="max"/>
        <c:crossBetween val="between"/>
        <c:majorUnit val="30"/>
      </c:valAx>
    </c:plotArea>
    <c:plotVisOnly val="1"/>
    <c:dispBlanksAs val="zero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95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8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86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5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180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4078-9B3D-42FA-9BDC-48CFB5C2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258500">
            <a:off x="1523998" y="1559814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8DEB2-5F0A-42C5-AB29-93D3EC35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0054" y="4639175"/>
            <a:ext cx="6450026" cy="10472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Done 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Shahid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E52B0-6832-49F3-B628-65D1CF408D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6" y="0"/>
            <a:ext cx="2242746" cy="16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639"/>
            <a:ext cx="9601200" cy="789915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8554"/>
            <a:ext cx="5463766" cy="483912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en-US" sz="2600" b="1" dirty="0" err="1">
                <a:solidFill>
                  <a:srgbClr val="0070C0"/>
                </a:solidFill>
              </a:rPr>
              <a:t>Cicle</a:t>
            </a:r>
            <a:r>
              <a:rPr lang="en-US" sz="2600" b="1" dirty="0">
                <a:solidFill>
                  <a:srgbClr val="0070C0"/>
                </a:solidFill>
              </a:rPr>
              <a:t> de </a:t>
            </a:r>
            <a:r>
              <a:rPr lang="en-US" sz="2600" b="1" dirty="0" err="1">
                <a:solidFill>
                  <a:srgbClr val="0070C0"/>
                </a:solidFill>
              </a:rPr>
              <a:t>l’Aigue</a:t>
            </a:r>
            <a:r>
              <a:rPr lang="en-US" sz="2600" b="1" dirty="0">
                <a:solidFill>
                  <a:srgbClr val="0070C0"/>
                </a:solidFill>
              </a:rPr>
              <a:t> VR (Water cycle VR)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An audio voice to explain user the water cycle.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Audio effect for rain and wind.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the option they would like to go for. 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Bluetooth control.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marL="384048" lvl="1">
              <a:lnSpc>
                <a:spcPct val="104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Hanging occurs while the scene is viewed from different angles.</a:t>
            </a:r>
          </a:p>
          <a:p>
            <a:pPr marL="384048" lvl="1">
              <a:lnSpc>
                <a:spcPct val="104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The app has no other language support other than Catalan language.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01" y="2171699"/>
            <a:ext cx="5137063" cy="34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5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1929"/>
            <a:ext cx="4947719" cy="43554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TABI the water cycle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User plays a game to create evaporation, condensation and precipitation.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Text shown at the beginning to guide the user to play the game.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complete water cycle.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Lack of phase transformations.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4" t="54929" r="40769" b="8148"/>
          <a:stretch/>
        </p:blipFill>
        <p:spPr bwMode="auto">
          <a:xfrm>
            <a:off x="6413587" y="2171700"/>
            <a:ext cx="5431658" cy="36163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047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236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0036"/>
            <a:ext cx="5228376" cy="479833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th-TH" sz="5100" b="1" dirty="0">
                <a:solidFill>
                  <a:srgbClr val="0070C0"/>
                </a:solidFill>
              </a:rPr>
              <a:t>วัฏจักรน้ำ (</a:t>
            </a:r>
            <a:r>
              <a:rPr lang="en-US" sz="5100" b="1" dirty="0">
                <a:solidFill>
                  <a:srgbClr val="0070C0"/>
                </a:solidFill>
              </a:rPr>
              <a:t>Water Cycle)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where they want to go.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Lessons about water cycle explaining the phases.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Game to educate user more about water and to allow them to understand it more.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Audio speech to engage then user more in the app and explain each step clearly.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 language support other than Thai language.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All phases are not shown continually to explain the transformation between them.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7" r="576" b="34167"/>
          <a:stretch/>
        </p:blipFill>
        <p:spPr bwMode="auto">
          <a:xfrm>
            <a:off x="6759579" y="2187363"/>
            <a:ext cx="5118263" cy="3483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991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48FB-072D-4F76-B987-E07018C5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164639"/>
              </p:ext>
            </p:extLst>
          </p:nvPr>
        </p:nvGraphicFramePr>
        <p:xfrm>
          <a:off x="1093509" y="1574278"/>
          <a:ext cx="10284645" cy="493021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69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8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2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26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Features\ Apps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Splash </a:t>
                      </a:r>
                      <a:r>
                        <a:rPr lang="en-US" sz="1400" kern="1200" dirty="0" err="1">
                          <a:effectLst/>
                        </a:rPr>
                        <a:t>Sim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Cicle</a:t>
                      </a:r>
                      <a:r>
                        <a:rPr lang="en-US" sz="1400" kern="1200" dirty="0">
                          <a:effectLst/>
                        </a:rPr>
                        <a:t> de </a:t>
                      </a:r>
                      <a:r>
                        <a:rPr lang="en-US" sz="1400" kern="1200" dirty="0" err="1">
                          <a:effectLst/>
                        </a:rPr>
                        <a:t>l’Aigue</a:t>
                      </a:r>
                      <a:r>
                        <a:rPr lang="en-US" sz="1400" kern="1200" dirty="0">
                          <a:effectLst/>
                        </a:rPr>
                        <a:t> VR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TABI the water cycle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 kern="1200" dirty="0">
                          <a:effectLst/>
                        </a:rPr>
                        <a:t>วัฏจักรน้ำ (</a:t>
                      </a:r>
                      <a:r>
                        <a:rPr lang="en-US" sz="1400" kern="1200" dirty="0">
                          <a:effectLst/>
                        </a:rPr>
                        <a:t>Water Cycle 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VR Water Cycle tour and game (Our app)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VR app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Interactivity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menu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Phase Explanatory text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Guided tour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Educative Game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Animation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Robot companion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7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Text to speech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89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2B9E-3B6D-4CDD-AB4C-21E3236C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BD9DD-B1A5-41B6-8460-CB9575F4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application includes Three main modules:</a:t>
            </a:r>
          </a:p>
          <a:p>
            <a:r>
              <a:rPr lang="en-US" dirty="0"/>
              <a:t>Main Menu</a:t>
            </a:r>
          </a:p>
          <a:p>
            <a:r>
              <a:rPr lang="en-US" dirty="0"/>
              <a:t>Tour Guide</a:t>
            </a:r>
          </a:p>
          <a:p>
            <a:r>
              <a:rPr lang="en-US" dirty="0"/>
              <a:t>Game Mode</a:t>
            </a:r>
          </a:p>
        </p:txBody>
      </p:sp>
    </p:spTree>
    <p:extLst>
      <p:ext uri="{BB962C8B-B14F-4D97-AF65-F5344CB8AC3E}">
        <p14:creationId xmlns:p14="http://schemas.microsoft.com/office/powerpoint/2010/main" val="89755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BF68-DC88-4C2D-AED4-BD846653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Mini Game:</a:t>
            </a:r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8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919B-7970-414F-944C-D7DCE41D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4D35-13DB-4243-AAB8-F4DD4AA3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must not lag for more than 0.002 seconds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C9F6-F394-418D-96A4-49626E55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0DC7-6E0C-499C-B432-5D3FAE77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B0524-6AAC-4739-8263-BBA3A39E4DA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t="22857" r="24880" b="13429"/>
          <a:stretch/>
        </p:blipFill>
        <p:spPr bwMode="auto">
          <a:xfrm>
            <a:off x="4700123" y="2171700"/>
            <a:ext cx="6272677" cy="41183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3961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3FAA-9D78-41BE-BEE2-6621D8D9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72A8-87B7-4A3E-8DAF-1E357F80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F7595-69B9-4DAB-8322-2BABA7064F8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8" t="23143" r="25682" b="12572"/>
          <a:stretch/>
        </p:blipFill>
        <p:spPr bwMode="auto">
          <a:xfrm>
            <a:off x="4178104" y="2171700"/>
            <a:ext cx="6794695" cy="42214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4925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2A55-4BBF-44C0-9483-296DC488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9CCF-CD4B-49EE-9419-06671F73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421ED-8741-4E5A-9A62-E61BD04979A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26000" r="23595" b="17143"/>
          <a:stretch/>
        </p:blipFill>
        <p:spPr bwMode="auto">
          <a:xfrm>
            <a:off x="4758177" y="2286000"/>
            <a:ext cx="6062223" cy="39960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31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A885-3075-40C9-B832-9F6A5CA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208E-4B1D-498B-9E74-D5D162EA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Conclusion</a:t>
            </a:r>
          </a:p>
          <a:p>
            <a:r>
              <a:rPr lang="en-US"/>
              <a:t>Reference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8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2BD-D6C8-4838-A26C-ABDA8AAF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E14FE-84BF-442E-9367-9DA52183980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" b="19380"/>
          <a:stretch/>
        </p:blipFill>
        <p:spPr bwMode="auto">
          <a:xfrm>
            <a:off x="3151846" y="1288757"/>
            <a:ext cx="7412991" cy="54215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319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2DA2-DA77-459D-901A-8AFDC5F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6400-FCBB-4F9E-AEC9-79F70B4D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312004" cy="3581400"/>
          </a:xfrm>
        </p:spPr>
        <p:txBody>
          <a:bodyPr/>
          <a:lstStyle/>
          <a:p>
            <a:r>
              <a:rPr lang="en-US" dirty="0"/>
              <a:t>This app is being made to benefit students and enhance their knowledge.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many VR apps in this domain are launched yet.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suitable programming language and technology will be used to implement this VR app.</a:t>
            </a:r>
          </a:p>
          <a:p>
            <a:endParaRPr lang="en-US" dirty="0"/>
          </a:p>
        </p:txBody>
      </p:sp>
      <p:pic>
        <p:nvPicPr>
          <p:cNvPr id="4098" name="Picture 2" descr="Image result for co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96" y="9905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048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AD68-9159-44D9-8EC8-48CC1682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7612-1B58-488F-8A2F-8DB37FFC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5582"/>
            <a:ext cx="9601200" cy="459661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[1] 	S. </a:t>
            </a:r>
            <a:r>
              <a:rPr lang="en-US" sz="2600" dirty="0" err="1">
                <a:cs typeface="Calibri" panose="020F0502020204030204" pitchFamily="34" charset="0"/>
              </a:rPr>
              <a:t>Sukhin</a:t>
            </a:r>
            <a:r>
              <a:rPr lang="en-US" sz="2600" dirty="0">
                <a:cs typeface="Calibri" panose="020F0502020204030204" pitchFamily="34" charset="0"/>
              </a:rPr>
              <a:t>, "Splash Sim: A VR Experience in the Water Cycle - Apps on Google Play," Google, 10 2017. [Online]. Available: https://play.google.com/store/apps/details?id=com.splashsim.splashsim&amp;hl=en_US.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[2] 	A. V. Education, "</a:t>
            </a:r>
            <a:r>
              <a:rPr lang="en-US" sz="2600" dirty="0" err="1">
                <a:cs typeface="Calibri" panose="020F0502020204030204" pitchFamily="34" charset="0"/>
              </a:rPr>
              <a:t>Cicle</a:t>
            </a:r>
            <a:r>
              <a:rPr lang="en-US" sz="2600" dirty="0">
                <a:cs typeface="Calibri" panose="020F0502020204030204" pitchFamily="34" charset="0"/>
              </a:rPr>
              <a:t> de </a:t>
            </a:r>
            <a:r>
              <a:rPr lang="en-US" sz="2600" dirty="0" err="1">
                <a:cs typeface="Calibri" panose="020F0502020204030204" pitchFamily="34" charset="0"/>
              </a:rPr>
              <a:t>l'Aigua</a:t>
            </a:r>
            <a:r>
              <a:rPr lang="en-US" sz="2600" dirty="0">
                <a:cs typeface="Calibri" panose="020F0502020204030204" pitchFamily="34" charset="0"/>
              </a:rPr>
              <a:t> VR - Apps on Google Play," Google, 1 2016. [Online]. Available: https://play.google.com/store/apps/details?id=com.allvreducation.cicledelaigua&amp;hl=en.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[3] 	EUROCASE, "TABI The Water Cycle - Apps on Google Play," Google, 1 2016. [Online]. Available: https://play.google.com/store/apps/details?id=com.eurocase.hydrologic_cycle&amp;hl=en. [Accessed 28 7 2019].</a:t>
            </a:r>
          </a:p>
          <a:p>
            <a:r>
              <a:rPr lang="en-US" sz="2600" dirty="0">
                <a:cs typeface="Calibri" panose="020F0502020204030204" pitchFamily="34" charset="0"/>
              </a:rPr>
              <a:t>[4] 	S. </a:t>
            </a:r>
            <a:r>
              <a:rPr lang="en-US" sz="2600" dirty="0" err="1">
                <a:cs typeface="Calibri" panose="020F0502020204030204" pitchFamily="34" charset="0"/>
              </a:rPr>
              <a:t>Xpert</a:t>
            </a:r>
            <a:r>
              <a:rPr lang="en-US" sz="2600" dirty="0">
                <a:cs typeface="Calibri" panose="020F0502020204030204" pitchFamily="34" charset="0"/>
              </a:rPr>
              <a:t>, "</a:t>
            </a:r>
            <a:r>
              <a:rPr lang="th-TH" sz="2600" dirty="0">
                <a:cs typeface="Calibri" panose="020F0502020204030204" pitchFamily="34" charset="0"/>
              </a:rPr>
              <a:t>วัฏจักรน้ำ (</a:t>
            </a:r>
            <a:r>
              <a:rPr lang="en-US" sz="2600" dirty="0">
                <a:cs typeface="Calibri" panose="020F0502020204030204" pitchFamily="34" charset="0"/>
              </a:rPr>
              <a:t>Water Cycle) - Apps on Google Play," Google, 10 2018. [Online]. Available: https://play.google.com/store/apps/details?id=com.studioxpert.watercycle. [Accessed 28 7 2019].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72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978F-BAD3-46C6-AC41-6D563D981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9E251-AA3D-4977-8FA9-7B0ED7D0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429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E8BC-E551-427F-B5A3-C9F9F2C1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0F63-12FE-4913-BB11-CA61837F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 dirty="0"/>
              <a:t>Being one of the top trending technology it will help evolve the education sector as well</a:t>
            </a:r>
          </a:p>
          <a:p>
            <a:r>
              <a:rPr lang="en-US" dirty="0"/>
              <a:t>Developed application will allows kids to visualize Earths water cycle and easier for them to understand</a:t>
            </a:r>
          </a:p>
          <a:p>
            <a:r>
              <a:rPr lang="en-US" dirty="0"/>
              <a:t>As kids love to play games, we will include a mini game as it will make it easier to pass information to them.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FD64-548A-4A99-A870-CD3191FC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6BB4-6D06-4536-8124-710012F3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VR applications</a:t>
            </a:r>
          </a:p>
          <a:p>
            <a:r>
              <a:rPr lang="en-US" dirty="0"/>
              <a:t>Lack of Guidance within the application</a:t>
            </a:r>
          </a:p>
          <a:p>
            <a:r>
              <a:rPr lang="en-US" dirty="0"/>
              <a:t>Lack of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04231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FD8C-96A5-4323-8E47-435C9053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D5CC-43FB-468C-B3DD-276E3124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virtual reality application for water cycle education.</a:t>
            </a:r>
          </a:p>
          <a:p>
            <a:r>
              <a:rPr lang="en-US" dirty="0"/>
              <a:t>to provide users with a game to understand water cycle.</a:t>
            </a:r>
          </a:p>
          <a:p>
            <a:r>
              <a:rPr lang="en-US" dirty="0"/>
              <a:t>to provide user with different mode of interaction.</a:t>
            </a:r>
          </a:p>
          <a:p>
            <a:r>
              <a:rPr lang="en-US" dirty="0"/>
              <a:t>to provide user with real model view of water 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5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71E8-F97A-4840-8B15-4EB56FA2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1132-D263-4A0D-92DE-9FFEF6BB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developed application will allow kids to have tour of different phases of water cycle</a:t>
            </a:r>
          </a:p>
          <a:p>
            <a:r>
              <a:rPr lang="en-US" dirty="0"/>
              <a:t>The developed application will guide kids through different phases with help of a robot companion</a:t>
            </a:r>
          </a:p>
          <a:p>
            <a:r>
              <a:rPr lang="en-US" dirty="0"/>
              <a:t>The developed application will have a mini game for kids as part of interaction.</a:t>
            </a:r>
          </a:p>
        </p:txBody>
      </p:sp>
    </p:spTree>
    <p:extLst>
      <p:ext uri="{BB962C8B-B14F-4D97-AF65-F5344CB8AC3E}">
        <p14:creationId xmlns:p14="http://schemas.microsoft.com/office/powerpoint/2010/main" val="120958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991D-144A-4372-8BD2-6167945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graphicFrame>
        <p:nvGraphicFramePr>
          <p:cNvPr id="4" name="Chart 3" title="Chart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524211"/>
              </p:ext>
            </p:extLst>
          </p:nvPr>
        </p:nvGraphicFramePr>
        <p:xfrm>
          <a:off x="2301459" y="1751329"/>
          <a:ext cx="9487267" cy="486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214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E099-4597-4BD2-AC20-2C182281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5126" cy="148590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AE2C-2D22-49D7-A572-CCB0753E3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1984"/>
            <a:ext cx="7678132" cy="4255416"/>
          </a:xfrm>
        </p:spPr>
        <p:txBody>
          <a:bodyPr/>
          <a:lstStyle/>
          <a:p>
            <a:r>
              <a:rPr lang="en-US" sz="2400" dirty="0"/>
              <a:t>Very few apps have been created in this domain.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Much apps were focused on water cycle lessons rather than visualization of the water cycle.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Teachers are looking forward to such applications</a:t>
            </a:r>
          </a:p>
          <a:p>
            <a:pPr marL="0" indent="0">
              <a:buNone/>
            </a:pPr>
            <a:r>
              <a:rPr lang="en-US" sz="2400" dirty="0"/>
              <a:t> to ease the teaching.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67" y="2582943"/>
            <a:ext cx="4167363" cy="384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5F1D-BFE7-4BD5-8CD8-366232C6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4648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54B4-27BB-4EA9-99CB-74254299D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4356"/>
            <a:ext cx="5337017" cy="42830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Splash </a:t>
            </a:r>
            <a:r>
              <a:rPr lang="en-US" sz="2400" b="1" dirty="0" err="1">
                <a:solidFill>
                  <a:srgbClr val="0070C0"/>
                </a:solidFill>
              </a:rPr>
              <a:t>Sim</a:t>
            </a:r>
            <a:r>
              <a:rPr lang="en-US" sz="2400" b="1" dirty="0">
                <a:solidFill>
                  <a:srgbClr val="0070C0"/>
                </a:solidFill>
              </a:rPr>
              <a:t>: A VR Experience in the Water Cycle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is taken to a tour to see different phases of water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Text is appeared to explain user about the phases.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Audio effect of rain, wind and birds.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Lack of animation in evaporation 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 text to speech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tour gets on repeated by itself.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58" t="34644" r="39745" b="28661"/>
          <a:stretch/>
        </p:blipFill>
        <p:spPr bwMode="auto">
          <a:xfrm>
            <a:off x="6872140" y="2171700"/>
            <a:ext cx="5003300" cy="3342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12446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245</TotalTime>
  <Words>774</Words>
  <Application>Microsoft Office PowerPoint</Application>
  <PresentationFormat>Widescreen</PresentationFormat>
  <Paragraphs>188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Franklin Gothic Book</vt:lpstr>
      <vt:lpstr>Stencil</vt:lpstr>
      <vt:lpstr>Wingdings</vt:lpstr>
      <vt:lpstr>Crop</vt:lpstr>
      <vt:lpstr>   Water Cycle                   VR GUIDE        </vt:lpstr>
      <vt:lpstr>Content</vt:lpstr>
      <vt:lpstr>Introduction</vt:lpstr>
      <vt:lpstr>Problem Statement </vt:lpstr>
      <vt:lpstr>Objective</vt:lpstr>
      <vt:lpstr>Expected outcome</vt:lpstr>
      <vt:lpstr>Gantt Chart</vt:lpstr>
      <vt:lpstr>Literature Review</vt:lpstr>
      <vt:lpstr>Similar Apps</vt:lpstr>
      <vt:lpstr>Similar Apps</vt:lpstr>
      <vt:lpstr>Similar Apps</vt:lpstr>
      <vt:lpstr>Similar Apps</vt:lpstr>
      <vt:lpstr>Comparison Table</vt:lpstr>
      <vt:lpstr>Requirement Analysis</vt:lpstr>
      <vt:lpstr>PowerPoint Presentation</vt:lpstr>
      <vt:lpstr>Non-functional Requirements </vt:lpstr>
      <vt:lpstr>Use case Diagram</vt:lpstr>
      <vt:lpstr>Use Case Diagram</vt:lpstr>
      <vt:lpstr>Use Case Diagram</vt:lpstr>
      <vt:lpstr>System Sequence Diagram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Noman Ali</cp:lastModifiedBy>
  <cp:revision>29</cp:revision>
  <dcterms:created xsi:type="dcterms:W3CDTF">2019-08-02T11:00:53Z</dcterms:created>
  <dcterms:modified xsi:type="dcterms:W3CDTF">2019-08-28T10:25:22Z</dcterms:modified>
</cp:coreProperties>
</file>