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6" r:id="rId6"/>
    <p:sldId id="265" r:id="rId7"/>
    <p:sldId id="263" r:id="rId8"/>
    <p:sldId id="259" r:id="rId9"/>
    <p:sldId id="267" r:id="rId10"/>
    <p:sldId id="268" r:id="rId11"/>
    <p:sldId id="260" r:id="rId12"/>
    <p:sldId id="269" r:id="rId13"/>
    <p:sldId id="271" r:id="rId14"/>
    <p:sldId id="270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i\Downloads\5bc5ff7cd1989f7a5412db26_Excel-Gantt-Chart-Template-TeamGantt-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1"/>
        <c:ser>
          <c:idx val="0"/>
          <c:order val="0"/>
          <c:spPr>
            <a:solidFill>
              <a:srgbClr val="FFFFFF"/>
            </a:solidFill>
          </c:spPr>
          <c:invertIfNegative val="1"/>
          <c:cat>
            <c:strRef>
              <c:f>'Basic Gantt Chart'!$B$9:$B$23</c:f>
              <c:strCache>
                <c:ptCount val="15"/>
                <c:pt idx="0">
                  <c:v>Identification and Requirmement Analysis</c:v>
                </c:pt>
                <c:pt idx="1">
                  <c:v>Problem and Possible Solution</c:v>
                </c:pt>
                <c:pt idx="2">
                  <c:v>Objective</c:v>
                </c:pt>
                <c:pt idx="3">
                  <c:v>Litrature Review(Domain/Similar App)</c:v>
                </c:pt>
                <c:pt idx="4">
                  <c:v>Requirment Colllection</c:v>
                </c:pt>
                <c:pt idx="5">
                  <c:v>Design Preperation</c:v>
                </c:pt>
                <c:pt idx="6">
                  <c:v>Capstone I Presentation</c:v>
                </c:pt>
                <c:pt idx="7">
                  <c:v>Design</c:v>
                </c:pt>
                <c:pt idx="8">
                  <c:v>Implementation</c:v>
                </c:pt>
                <c:pt idx="9">
                  <c:v>Unit Test</c:v>
                </c:pt>
                <c:pt idx="10">
                  <c:v>System Test</c:v>
                </c:pt>
                <c:pt idx="11">
                  <c:v>Fix Bugs/Error</c:v>
                </c:pt>
                <c:pt idx="12">
                  <c:v>Final Testing</c:v>
                </c:pt>
                <c:pt idx="13">
                  <c:v>Overall Review</c:v>
                </c:pt>
                <c:pt idx="14">
                  <c:v>Release</c:v>
                </c:pt>
              </c:strCache>
            </c:strRef>
          </c:cat>
          <c:val>
            <c:numRef>
              <c:f>'Basic Gantt Chart'!$C$9:$C$23</c:f>
              <c:numCache>
                <c:formatCode>m"/"d</c:formatCode>
                <c:ptCount val="15"/>
                <c:pt idx="0">
                  <c:v>43506</c:v>
                </c:pt>
                <c:pt idx="1">
                  <c:v>43557</c:v>
                </c:pt>
                <c:pt idx="2">
                  <c:v>43599</c:v>
                </c:pt>
                <c:pt idx="3">
                  <c:v>43621</c:v>
                </c:pt>
                <c:pt idx="4">
                  <c:v>43648</c:v>
                </c:pt>
                <c:pt idx="5">
                  <c:v>43682</c:v>
                </c:pt>
                <c:pt idx="6">
                  <c:v>43711</c:v>
                </c:pt>
                <c:pt idx="7">
                  <c:v>43718</c:v>
                </c:pt>
                <c:pt idx="8">
                  <c:v>43733</c:v>
                </c:pt>
                <c:pt idx="9">
                  <c:v>43743</c:v>
                </c:pt>
                <c:pt idx="10">
                  <c:v>43761</c:v>
                </c:pt>
                <c:pt idx="11">
                  <c:v>43772</c:v>
                </c:pt>
                <c:pt idx="12">
                  <c:v>43791</c:v>
                </c:pt>
                <c:pt idx="13">
                  <c:v>43798</c:v>
                </c:pt>
                <c:pt idx="14">
                  <c:v>43800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B8B6-4ACF-B66C-967991A384A5}"/>
            </c:ext>
          </c:extLst>
        </c:ser>
        <c:ser>
          <c:idx val="1"/>
          <c:order val="1"/>
          <c:spPr>
            <a:solidFill>
              <a:srgbClr val="5CBCD6"/>
            </a:solidFill>
          </c:spPr>
          <c:invertIfNegative val="1"/>
          <c:cat>
            <c:strRef>
              <c:f>'Basic Gantt Chart'!$B$9:$B$23</c:f>
              <c:strCache>
                <c:ptCount val="15"/>
                <c:pt idx="0">
                  <c:v>Identification and Requirmement Analysis</c:v>
                </c:pt>
                <c:pt idx="1">
                  <c:v>Problem and Possible Solution</c:v>
                </c:pt>
                <c:pt idx="2">
                  <c:v>Objective</c:v>
                </c:pt>
                <c:pt idx="3">
                  <c:v>Litrature Review(Domain/Similar App)</c:v>
                </c:pt>
                <c:pt idx="4">
                  <c:v>Requirment Colllection</c:v>
                </c:pt>
                <c:pt idx="5">
                  <c:v>Design Preperation</c:v>
                </c:pt>
                <c:pt idx="6">
                  <c:v>Capstone I Presentation</c:v>
                </c:pt>
                <c:pt idx="7">
                  <c:v>Design</c:v>
                </c:pt>
                <c:pt idx="8">
                  <c:v>Implementation</c:v>
                </c:pt>
                <c:pt idx="9">
                  <c:v>Unit Test</c:v>
                </c:pt>
                <c:pt idx="10">
                  <c:v>System Test</c:v>
                </c:pt>
                <c:pt idx="11">
                  <c:v>Fix Bugs/Error</c:v>
                </c:pt>
                <c:pt idx="12">
                  <c:v>Final Testing</c:v>
                </c:pt>
                <c:pt idx="13">
                  <c:v>Overall Review</c:v>
                </c:pt>
                <c:pt idx="14">
                  <c:v>Release</c:v>
                </c:pt>
              </c:strCache>
            </c:strRef>
          </c:cat>
          <c:val>
            <c:numRef>
              <c:f>'Basic Gantt Chart'!$F$9:$F$23</c:f>
              <c:numCache>
                <c:formatCode>General</c:formatCode>
                <c:ptCount val="15"/>
                <c:pt idx="0">
                  <c:v>51</c:v>
                </c:pt>
                <c:pt idx="1">
                  <c:v>43</c:v>
                </c:pt>
                <c:pt idx="2">
                  <c:v>23</c:v>
                </c:pt>
                <c:pt idx="3">
                  <c:v>28</c:v>
                </c:pt>
                <c:pt idx="4">
                  <c:v>35</c:v>
                </c:pt>
                <c:pt idx="5">
                  <c:v>30</c:v>
                </c:pt>
                <c:pt idx="6">
                  <c:v>8</c:v>
                </c:pt>
                <c:pt idx="7">
                  <c:v>16</c:v>
                </c:pt>
                <c:pt idx="8">
                  <c:v>11</c:v>
                </c:pt>
                <c:pt idx="9">
                  <c:v>19</c:v>
                </c:pt>
                <c:pt idx="10">
                  <c:v>12</c:v>
                </c:pt>
                <c:pt idx="11">
                  <c:v>20</c:v>
                </c:pt>
                <c:pt idx="12">
                  <c:v>8</c:v>
                </c:pt>
                <c:pt idx="13">
                  <c:v>3</c:v>
                </c:pt>
                <c:pt idx="14">
                  <c:v>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1-B8B6-4ACF-B66C-967991A384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34299962"/>
        <c:axId val="1797285475"/>
      </c:barChart>
      <c:catAx>
        <c:axId val="1334299962"/>
        <c:scaling>
          <c:orientation val="maxMin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Task</a:t>
                </a:r>
              </a:p>
            </c:rich>
          </c:tx>
          <c:overlay val="0"/>
        </c:title>
        <c:numFmt formatCode="General" sourceLinked="1"/>
        <c:majorTickMark val="cross"/>
        <c:minorTickMark val="cross"/>
        <c:tickLblPos val="nextTo"/>
        <c:txPr>
          <a:bodyPr/>
          <a:lstStyle/>
          <a:p>
            <a:pPr lvl="0">
              <a:defRPr sz="1050" b="1"/>
            </a:pPr>
            <a:endParaRPr lang="en-US"/>
          </a:p>
        </c:txPr>
        <c:crossAx val="1797285475"/>
        <c:crosses val="autoZero"/>
        <c:auto val="1"/>
        <c:lblAlgn val="ctr"/>
        <c:lblOffset val="100"/>
        <c:noMultiLvlLbl val="1"/>
      </c:catAx>
      <c:valAx>
        <c:axId val="1797285475"/>
        <c:scaling>
          <c:orientation val="minMax"/>
          <c:max val="43811"/>
          <c:min val="43501"/>
        </c:scaling>
        <c:delete val="0"/>
        <c:axPos val="b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/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/>
                </a:pPr>
                <a:r>
                  <a:rPr lang="en-US"/>
                  <a:t>Date</a:t>
                </a:r>
              </a:p>
            </c:rich>
          </c:tx>
          <c:overlay val="0"/>
        </c:title>
        <c:numFmt formatCode="m&quot;/&quot;d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 lvl="0">
              <a:defRPr b="0"/>
            </a:pPr>
            <a:endParaRPr lang="en-US"/>
          </a:p>
        </c:txPr>
        <c:crossAx val="1334299962"/>
        <c:crosses val="max"/>
        <c:crossBetween val="between"/>
        <c:majorUnit val="30"/>
      </c:valAx>
    </c:plotArea>
    <c:plotVisOnly val="1"/>
    <c:dispBlanksAs val="zero"/>
    <c:showDLblsOverMax val="1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3951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4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9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788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4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5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1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886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659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180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078-9B3D-42FA-9BDC-48CFB5C23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258500">
            <a:off x="1523998" y="1559814"/>
            <a:ext cx="9144000" cy="2387600"/>
          </a:xfrm>
        </p:spPr>
        <p:txBody>
          <a:bodyPr/>
          <a:lstStyle/>
          <a:p>
            <a:pPr algn="l"/>
            <a:r>
              <a:rPr lang="en-US" dirty="0"/>
              <a:t>   </a:t>
            </a:r>
            <a:r>
              <a:rPr lang="en-US" dirty="0">
                <a:latin typeface="Stencil" panose="040409050D0802020404" pitchFamily="82" charset="0"/>
              </a:rPr>
              <a:t>Water Cycle   </a:t>
            </a:r>
            <a:br>
              <a:rPr lang="en-US" dirty="0">
                <a:latin typeface="Stencil" panose="040409050D0802020404" pitchFamily="82" charset="0"/>
              </a:rPr>
            </a:br>
            <a:r>
              <a:rPr lang="en-US" dirty="0">
                <a:latin typeface="Stencil" panose="040409050D0802020404" pitchFamily="82" charset="0"/>
              </a:rPr>
              <a:t>               VR GUIDE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8DEB2-5F0A-42C5-AB29-93D3EC351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0054" y="4639175"/>
            <a:ext cx="6450026" cy="10472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Done By </a:t>
            </a:r>
          </a:p>
          <a:p>
            <a:r>
              <a:rPr lang="en-US" dirty="0"/>
              <a:t>Adnan Ali 201520023</a:t>
            </a:r>
          </a:p>
          <a:p>
            <a:r>
              <a:rPr lang="en-US" dirty="0"/>
              <a:t>Zainab Shahid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E52B0-6832-49F3-B628-65D1CF408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036" y="0"/>
            <a:ext cx="2242746" cy="162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48FB-072D-4F76-B987-E07018C5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7AE19-A099-4BC9-A714-EF81A4D6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7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2B9E-3B6D-4CDD-AB4C-21E3236C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BD9DD-B1A5-41B6-8460-CB9575F4E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58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C9F6-F394-418D-96A4-49626E55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80DC7-6E0C-499C-B432-5D3FAE773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61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3FAA-9D78-41BE-BEE2-6621D8D9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A72A8-87B7-4A3E-8DAF-1E357F80B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25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22BD-D6C8-4838-A26C-ABDA8AAF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F4C3E-86FA-4B7F-B010-8EE42A8D1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8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2DA2-DA77-459D-901A-8AFDC5F1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86400-FCBB-4F9E-AEC9-79F70B4DC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48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978F-BAD3-46C6-AC41-6D563D981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9E251-AA3D-4977-8FA9-7B0ED7D0F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0429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A885-3075-40C9-B832-9F6A5CA4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208E-4B1D-498B-9E74-D5D162EA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Requirement analysis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8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E8BC-E551-427F-B5A3-C9F9F2C1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80F63-12FE-4913-BB11-CA61837FA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Reality (VR) allows the user to have a visual view of scenario that might not be easily accessible</a:t>
            </a:r>
          </a:p>
          <a:p>
            <a:r>
              <a:rPr lang="en-US"/>
              <a:t>Being </a:t>
            </a:r>
            <a:r>
              <a:rPr lang="en-US" dirty="0"/>
              <a:t>of the top trending technology it will help evolve the education sector as well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FD64-548A-4A99-A870-CD3191FC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26BB4-6D06-4536-8124-710012F39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Few </a:t>
            </a:r>
            <a:r>
              <a:rPr lang="en-US"/>
              <a:t>VR applications</a:t>
            </a:r>
          </a:p>
        </p:txBody>
      </p:sp>
    </p:spTree>
    <p:extLst>
      <p:ext uri="{BB962C8B-B14F-4D97-AF65-F5344CB8AC3E}">
        <p14:creationId xmlns:p14="http://schemas.microsoft.com/office/powerpoint/2010/main" val="204231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FD8C-96A5-4323-8E47-435C9053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BD5CC-43FB-468C-B3DD-276E31247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53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71E8-F97A-4840-8B15-4EB56FA2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C1132-D263-4A0D-92DE-9FFEF6BB7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58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991D-144A-4372-8BD2-61679458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graphicFrame>
        <p:nvGraphicFramePr>
          <p:cNvPr id="4" name="Chart 3" title="Chart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6524211"/>
              </p:ext>
            </p:extLst>
          </p:nvPr>
        </p:nvGraphicFramePr>
        <p:xfrm>
          <a:off x="2301459" y="1751329"/>
          <a:ext cx="9487267" cy="4860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214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E099-4597-4BD2-AC20-2C182281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1AE2C-2D22-49D7-A572-CCB0753E3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03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5F1D-BFE7-4BD5-8CD8-366232C6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154B4-27BB-4EA9-99CB-74254299D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468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118</TotalTime>
  <Words>88</Words>
  <Application>Microsoft Office PowerPoint</Application>
  <PresentationFormat>Widescreen</PresentationFormat>
  <Paragraphs>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Franklin Gothic Book</vt:lpstr>
      <vt:lpstr>Stencil</vt:lpstr>
      <vt:lpstr>Crop</vt:lpstr>
      <vt:lpstr>   Water Cycle                   VR GUIDE        </vt:lpstr>
      <vt:lpstr>Content</vt:lpstr>
      <vt:lpstr>Introduction</vt:lpstr>
      <vt:lpstr>Problem Statement </vt:lpstr>
      <vt:lpstr>Objective</vt:lpstr>
      <vt:lpstr>Expected outcome</vt:lpstr>
      <vt:lpstr>Gantt Chart</vt:lpstr>
      <vt:lpstr>Literature Review</vt:lpstr>
      <vt:lpstr>Similar App</vt:lpstr>
      <vt:lpstr>Comparison Table</vt:lpstr>
      <vt:lpstr>Requirement Analysis</vt:lpstr>
      <vt:lpstr>Use case Diagram</vt:lpstr>
      <vt:lpstr>Use Case Diagram</vt:lpstr>
      <vt:lpstr>System Sequence Diagram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Cycle VR GUIDE </dc:title>
  <dc:creator>Noman Ali</dc:creator>
  <cp:lastModifiedBy>Noman Ali</cp:lastModifiedBy>
  <cp:revision>14</cp:revision>
  <dcterms:created xsi:type="dcterms:W3CDTF">2019-08-02T11:00:53Z</dcterms:created>
  <dcterms:modified xsi:type="dcterms:W3CDTF">2019-08-04T18:10:49Z</dcterms:modified>
</cp:coreProperties>
</file>