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438" r:id="rId4"/>
    <p:sldId id="400" r:id="rId5"/>
    <p:sldId id="439" r:id="rId6"/>
    <p:sldId id="435" r:id="rId7"/>
    <p:sldId id="436" r:id="rId8"/>
    <p:sldId id="32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FFEEB9"/>
    <a:srgbClr val="005C00"/>
    <a:srgbClr val="860080"/>
    <a:srgbClr val="FFC1FC"/>
    <a:srgbClr val="777A00"/>
    <a:srgbClr val="CBE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2" autoAdjust="0"/>
    <p:restoredTop sz="89327" autoAdjust="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52" y="8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62D556D-E86C-4D54-B417-BF34E16456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4C835F-0F2F-4D65-87B2-5534137738D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blue-b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4"/>
          <p:cNvSpPr>
            <a:spLocks noChangeShapeType="1"/>
          </p:cNvSpPr>
          <p:nvPr userDrawn="1"/>
        </p:nvSpPr>
        <p:spPr bwMode="auto">
          <a:xfrm flipV="1">
            <a:off x="4495800" y="0"/>
            <a:ext cx="990600" cy="2209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6" name="Picture 33" descr="canmetENERG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7663"/>
            <a:ext cx="73818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canmet_energy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5576888"/>
            <a:ext cx="34798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Canada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53175"/>
            <a:ext cx="16002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7"/>
          <p:cNvSpPr>
            <a:spLocks noChangeShapeType="1"/>
          </p:cNvSpPr>
          <p:nvPr userDrawn="1"/>
        </p:nvSpPr>
        <p:spPr bwMode="auto">
          <a:xfrm>
            <a:off x="914400" y="1600200"/>
            <a:ext cx="7391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" name="Line 29"/>
          <p:cNvSpPr>
            <a:spLocks noChangeShapeType="1"/>
          </p:cNvSpPr>
          <p:nvPr userDrawn="1"/>
        </p:nvSpPr>
        <p:spPr bwMode="auto">
          <a:xfrm flipH="1">
            <a:off x="0" y="6226175"/>
            <a:ext cx="9144000" cy="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11" name="Picture 32" descr="nrcan_fip_e_2c_5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7000"/>
            <a:ext cx="31242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35300"/>
            <a:ext cx="7772400" cy="1085850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102100"/>
            <a:ext cx="77724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314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49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05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054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294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-ba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 userDrawn="1"/>
        </p:nvSpPr>
        <p:spPr bwMode="auto">
          <a:xfrm flipV="1">
            <a:off x="4495800" y="0"/>
            <a:ext cx="990600" cy="2209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6" name="Picture 4" descr="canmetENERG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7663"/>
            <a:ext cx="73818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anmet_energy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5576888"/>
            <a:ext cx="34798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Canada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53175"/>
            <a:ext cx="16002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914400" y="1600200"/>
            <a:ext cx="7391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 flipH="1">
            <a:off x="0" y="6226175"/>
            <a:ext cx="9144000" cy="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11" name="Picture 11" descr="nrcan_fip_e_2c_5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7000"/>
            <a:ext cx="31242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035300"/>
            <a:ext cx="7772400" cy="1085850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102100"/>
            <a:ext cx="77724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427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9EFDA-7790-45BE-A70B-788AD4FD6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461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3BDF-6933-4BFE-B745-034EFA9052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25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684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684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A6D7E-93DC-407B-AE3A-F4E39B6673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916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7082-B536-4D17-B545-0408DF05D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74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B95F8-1DB5-4B4F-A673-F9192BA96C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0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F56EA-FB3F-42CD-A268-4AB50B3F9B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897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814E3-67A7-4661-B551-963ADF3F8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25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57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C0275-2715-4756-9AD3-1CBF5795C3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719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9CD50-5B43-46BD-90E2-E60191DB4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542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05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054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E5EF2-168A-4667-AFFB-1EFBB1A0B5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761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9600" cy="4684713"/>
          </a:xfrm>
        </p:spPr>
        <p:txBody>
          <a:bodyPr/>
          <a:lstStyle/>
          <a:p>
            <a:pPr lvl="0"/>
            <a:endParaRPr lang="en-CA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F3F82-81B5-48C6-9FA9-4C2255CA55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502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8229600" cy="2265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67113"/>
            <a:ext cx="8229600" cy="22669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DD261-D026-4331-83A6-99E3B7625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76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403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684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684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18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42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66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1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8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9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12" descr="Canada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29375"/>
            <a:ext cx="1295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14"/>
          <p:cNvSpPr>
            <a:spLocks noChangeShapeType="1"/>
          </p:cNvSpPr>
          <p:nvPr userDrawn="1"/>
        </p:nvSpPr>
        <p:spPr bwMode="auto">
          <a:xfrm flipH="1">
            <a:off x="0" y="6361113"/>
            <a:ext cx="9144000" cy="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1030" name="Picture 16" descr="nrcan_fip_e_2c_5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7000"/>
            <a:ext cx="24971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2547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547C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547C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547C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547C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2547C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2547C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2547C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2547C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496C8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496C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496C8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496C8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496C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2052" name="Picture 12" descr="Canada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29375"/>
            <a:ext cx="1295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F68777A-B372-42DD-A0D9-598BC3604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Line 10"/>
          <p:cNvSpPr>
            <a:spLocks noChangeShapeType="1"/>
          </p:cNvSpPr>
          <p:nvPr userDrawn="1"/>
        </p:nvSpPr>
        <p:spPr bwMode="auto">
          <a:xfrm flipH="1">
            <a:off x="0" y="6361113"/>
            <a:ext cx="9144000" cy="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055" name="Picture 11" descr="nrcan_fip_e_2c_55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7000"/>
            <a:ext cx="24971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496C8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496C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496C8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496C8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496C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25813"/>
            <a:ext cx="7772400" cy="108585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Introduction to HTAP 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97310"/>
          </a:xfrm>
        </p:spPr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Substitute-h2k.rb: </a:t>
            </a:r>
            <a:br>
              <a:rPr lang="en-CA" b="1" dirty="0" smtClean="0"/>
            </a:br>
            <a:r>
              <a:rPr lang="en-CA" dirty="0" smtClean="0"/>
              <a:t>Running HOT2000 from the command line </a:t>
            </a:r>
          </a:p>
          <a:p>
            <a:endParaRPr lang="en-CA" sz="500" dirty="0" smtClean="0"/>
          </a:p>
          <a:p>
            <a:r>
              <a:rPr lang="en-CA" b="1" dirty="0" err="1" smtClean="0"/>
              <a:t>GenoOpt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CA" dirty="0" smtClean="0"/>
              <a:t>Running a batch of simulations</a:t>
            </a:r>
          </a:p>
          <a:p>
            <a:endParaRPr lang="en-CA" sz="500" b="1" dirty="0"/>
          </a:p>
          <a:p>
            <a:r>
              <a:rPr lang="en-CA" b="1" dirty="0" err="1" smtClean="0"/>
              <a:t>GenOpt</a:t>
            </a:r>
            <a:r>
              <a:rPr lang="en-CA" b="1" dirty="0" smtClean="0"/>
              <a:t>: </a:t>
            </a:r>
            <a:br>
              <a:rPr lang="en-CA" b="1" dirty="0" smtClean="0"/>
            </a:br>
            <a:r>
              <a:rPr lang="en-CA" dirty="0" smtClean="0"/>
              <a:t>Running an optimization </a:t>
            </a:r>
          </a:p>
          <a:p>
            <a:endParaRPr lang="en-CA" sz="500" b="1" dirty="0"/>
          </a:p>
          <a:p>
            <a:r>
              <a:rPr lang="en-CA" b="1" dirty="0" smtClean="0"/>
              <a:t>Customizing HTAP </a:t>
            </a:r>
            <a:br>
              <a:rPr lang="en-CA" b="1" dirty="0" smtClean="0"/>
            </a:br>
            <a:r>
              <a:rPr lang="en-CA" dirty="0" smtClean="0"/>
              <a:t>(Archetypes, </a:t>
            </a:r>
            <a:r>
              <a:rPr lang="en-CA" dirty="0" err="1" smtClean="0"/>
              <a:t>constuctions</a:t>
            </a:r>
            <a:r>
              <a:rPr lang="en-CA" dirty="0" smtClean="0"/>
              <a:t>, systems)</a:t>
            </a:r>
            <a:endParaRPr lang="en-CA" b="1" dirty="0" smtClean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7120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0" dirty="0" smtClean="0"/>
              <a:t>Schematic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2182813" y="1684338"/>
            <a:ext cx="1335087" cy="1147762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Archetype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House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3729038" y="1684338"/>
            <a:ext cx="1335087" cy="1147762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Upgrade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specification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(&amp; costs)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1930400" y="3451225"/>
            <a:ext cx="5151438" cy="1587500"/>
          </a:xfrm>
          <a:prstGeom prst="rect">
            <a:avLst/>
          </a:prstGeom>
          <a:noFill/>
          <a:ln w="28575">
            <a:solidFill>
              <a:srgbClr val="33CC33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3300413" y="3811588"/>
            <a:ext cx="1158875" cy="868362"/>
          </a:xfrm>
          <a:prstGeom prst="rect">
            <a:avLst/>
          </a:prstGeom>
          <a:solidFill>
            <a:srgbClr val="C9FF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Pre-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processor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4535488" y="3811588"/>
            <a:ext cx="1158875" cy="868362"/>
          </a:xfrm>
          <a:prstGeom prst="rect">
            <a:avLst/>
          </a:prstGeom>
          <a:solidFill>
            <a:srgbClr val="C9FF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 b="1">
                <a:latin typeface="Arial" panose="020B0604020202020204" pitchFamily="34" charset="0"/>
              </a:rPr>
              <a:t>HOT2000</a:t>
            </a:r>
            <a:br>
              <a:rPr lang="en-CA" altLang="en-US" sz="1800" b="1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or </a:t>
            </a:r>
            <a:r>
              <a:rPr lang="en-CA" altLang="en-US" sz="1800" b="1">
                <a:latin typeface="Arial" panose="020B0604020202020204" pitchFamily="34" charset="0"/>
              </a:rPr>
              <a:t>ESP-r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5770563" y="3811588"/>
            <a:ext cx="1158875" cy="868362"/>
          </a:xfrm>
          <a:prstGeom prst="rect">
            <a:avLst/>
          </a:prstGeom>
          <a:solidFill>
            <a:srgbClr val="C9FF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Post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processer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5275263" y="1684338"/>
            <a:ext cx="1335087" cy="1147762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Locale &amp; 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weather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2066925" y="3811588"/>
            <a:ext cx="1158875" cy="868362"/>
          </a:xfrm>
          <a:prstGeom prst="rect">
            <a:avLst/>
          </a:prstGeom>
          <a:solidFill>
            <a:srgbClr val="C9FF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GenOpt</a:t>
            </a:r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174625" y="3671888"/>
            <a:ext cx="1335088" cy="1147762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Optimization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parameters</a:t>
            </a:r>
          </a:p>
        </p:txBody>
      </p:sp>
      <p:cxnSp>
        <p:nvCxnSpPr>
          <p:cNvPr id="14348" name="AutoShape 12"/>
          <p:cNvCxnSpPr>
            <a:cxnSpLocks noChangeShapeType="1"/>
            <a:stCxn id="14347" idx="3"/>
            <a:endCxn id="194565" idx="1"/>
          </p:cNvCxnSpPr>
          <p:nvPr/>
        </p:nvCxnSpPr>
        <p:spPr bwMode="auto">
          <a:xfrm flipV="1">
            <a:off x="1509713" y="4244975"/>
            <a:ext cx="406400" cy="15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9" name="AutoShape 13"/>
          <p:cNvCxnSpPr>
            <a:cxnSpLocks noChangeShapeType="1"/>
            <a:stCxn id="14339" idx="2"/>
            <a:endCxn id="194565" idx="0"/>
          </p:cNvCxnSpPr>
          <p:nvPr/>
        </p:nvCxnSpPr>
        <p:spPr bwMode="auto">
          <a:xfrm rot="16200000" flipH="1">
            <a:off x="3344863" y="2274887"/>
            <a:ext cx="668338" cy="1655763"/>
          </a:xfrm>
          <a:prstGeom prst="bentConnector3">
            <a:avLst>
              <a:gd name="adj1" fmla="val 55583"/>
            </a:avLst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0" name="AutoShape 14"/>
          <p:cNvCxnSpPr>
            <a:cxnSpLocks noChangeShapeType="1"/>
            <a:stCxn id="14340" idx="2"/>
            <a:endCxn id="194565" idx="0"/>
          </p:cNvCxnSpPr>
          <p:nvPr/>
        </p:nvCxnSpPr>
        <p:spPr bwMode="auto">
          <a:xfrm rot="16200000" flipH="1">
            <a:off x="4117975" y="3048000"/>
            <a:ext cx="668338" cy="109538"/>
          </a:xfrm>
          <a:prstGeom prst="bentConnector3">
            <a:avLst>
              <a:gd name="adj1" fmla="val 55583"/>
            </a:avLst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1" name="AutoShape 15"/>
          <p:cNvCxnSpPr>
            <a:cxnSpLocks noChangeShapeType="1"/>
            <a:stCxn id="14345" idx="2"/>
            <a:endCxn id="194565" idx="0"/>
          </p:cNvCxnSpPr>
          <p:nvPr/>
        </p:nvCxnSpPr>
        <p:spPr bwMode="auto">
          <a:xfrm rot="5400000">
            <a:off x="4891088" y="2384425"/>
            <a:ext cx="668338" cy="1436687"/>
          </a:xfrm>
          <a:prstGeom prst="bentConnector3">
            <a:avLst>
              <a:gd name="adj1" fmla="val 55583"/>
            </a:avLst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2" name="AutoShape 16"/>
          <p:cNvSpPr>
            <a:spLocks noChangeArrowheads="1"/>
          </p:cNvSpPr>
          <p:nvPr/>
        </p:nvSpPr>
        <p:spPr bwMode="auto">
          <a:xfrm>
            <a:off x="7496175" y="3770313"/>
            <a:ext cx="1452563" cy="949325"/>
          </a:xfrm>
          <a:prstGeom prst="flowChartDisplay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Visualization</a:t>
            </a:r>
          </a:p>
        </p:txBody>
      </p:sp>
      <p:cxnSp>
        <p:nvCxnSpPr>
          <p:cNvPr id="194577" name="AutoShape 17"/>
          <p:cNvCxnSpPr>
            <a:cxnSpLocks noChangeShapeType="1"/>
            <a:stCxn id="194565" idx="3"/>
            <a:endCxn id="14352" idx="1"/>
          </p:cNvCxnSpPr>
          <p:nvPr/>
        </p:nvCxnSpPr>
        <p:spPr bwMode="auto">
          <a:xfrm>
            <a:off x="7096125" y="4244975"/>
            <a:ext cx="40005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78" name="Text Box 18"/>
          <p:cNvSpPr txBox="1">
            <a:spLocks noChangeArrowheads="1"/>
          </p:cNvSpPr>
          <p:nvPr/>
        </p:nvSpPr>
        <p:spPr bwMode="auto">
          <a:xfrm>
            <a:off x="2046288" y="5013325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solidFill>
                  <a:srgbClr val="009900"/>
                </a:solidFill>
                <a:latin typeface="Arial" panose="020B0604020202020204" pitchFamily="34" charset="0"/>
              </a:rPr>
              <a:t>Optimization framework</a:t>
            </a:r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>
            <a:off x="2182813" y="1684338"/>
            <a:ext cx="1335087" cy="1147762"/>
          </a:xfrm>
          <a:prstGeom prst="flowChartDocument">
            <a:avLst/>
          </a:prstGeom>
          <a:solidFill>
            <a:srgbClr val="FFA19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 dirty="0">
                <a:latin typeface="Arial" panose="020B0604020202020204" pitchFamily="34" charset="0"/>
              </a:rPr>
              <a:t>Archetype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 dirty="0" smtClean="0">
                <a:latin typeface="Arial" panose="020B0604020202020204" pitchFamily="34" charset="0"/>
              </a:rPr>
              <a:t>House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 b="1" dirty="0" smtClean="0">
                <a:latin typeface="Arial" panose="020B0604020202020204" pitchFamily="34" charset="0"/>
              </a:rPr>
              <a:t>.h2k file</a:t>
            </a:r>
            <a:endParaRPr lang="en-CA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4356" name="AutoShape 20"/>
          <p:cNvSpPr>
            <a:spLocks noChangeArrowheads="1"/>
          </p:cNvSpPr>
          <p:nvPr/>
        </p:nvSpPr>
        <p:spPr bwMode="auto">
          <a:xfrm>
            <a:off x="3729038" y="1684338"/>
            <a:ext cx="1335087" cy="1147762"/>
          </a:xfrm>
          <a:prstGeom prst="flowChartDocument">
            <a:avLst/>
          </a:prstGeom>
          <a:solidFill>
            <a:srgbClr val="FFA19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496C8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Upgrade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specification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(&amp; </a:t>
            </a:r>
            <a:r>
              <a:rPr lang="en-CA" altLang="en-US" sz="1800" b="1">
                <a:latin typeface="Arial" panose="020B0604020202020204" pitchFamily="34" charset="0"/>
              </a:rPr>
              <a:t>costs</a:t>
            </a:r>
            <a:r>
              <a:rPr lang="en-CA" altLang="en-US" sz="1800"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94586" name="Picture 26" descr="MC90043259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4168775"/>
            <a:ext cx="21748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nimBg="1"/>
      <p:bldP spid="194566" grpId="0" animBg="1"/>
      <p:bldP spid="194567" grpId="0" animBg="1"/>
      <p:bldP spid="194568" grpId="0" animBg="1"/>
      <p:bldP spid="194570" grpId="0" animBg="1"/>
      <p:bldP spid="1945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32576"/>
              </p:ext>
            </p:extLst>
          </p:nvPr>
        </p:nvGraphicFramePr>
        <p:xfrm>
          <a:off x="265469" y="246626"/>
          <a:ext cx="873104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821">
                  <a:extLst>
                    <a:ext uri="{9D8B030D-6E8A-4147-A177-3AD203B41FA5}">
                      <a16:colId xmlns:a16="http://schemas.microsoft.com/office/drawing/2014/main" val="934637582"/>
                    </a:ext>
                  </a:extLst>
                </a:gridCol>
                <a:gridCol w="2318984">
                  <a:extLst>
                    <a:ext uri="{9D8B030D-6E8A-4147-A177-3AD203B41FA5}">
                      <a16:colId xmlns:a16="http://schemas.microsoft.com/office/drawing/2014/main" val="189323171"/>
                    </a:ext>
                  </a:extLst>
                </a:gridCol>
                <a:gridCol w="3236241">
                  <a:extLst>
                    <a:ext uri="{9D8B030D-6E8A-4147-A177-3AD203B41FA5}">
                      <a16:colId xmlns:a16="http://schemas.microsoft.com/office/drawing/2014/main" val="68036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Working in HTAP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Broken in HTAP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Unsupported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9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Location</a:t>
                      </a:r>
                    </a:p>
                    <a:p>
                      <a:r>
                        <a:rPr lang="en-CA" sz="1500" dirty="0" smtClean="0"/>
                        <a:t>Fuel</a:t>
                      </a:r>
                      <a:r>
                        <a:rPr lang="en-CA" sz="1500" baseline="0" dirty="0" smtClean="0"/>
                        <a:t> costs </a:t>
                      </a:r>
                    </a:p>
                    <a:p>
                      <a:r>
                        <a:rPr lang="en-CA" sz="1500" baseline="0" dirty="0" smtClean="0"/>
                        <a:t>Operating conditions </a:t>
                      </a:r>
                    </a:p>
                    <a:p>
                      <a:r>
                        <a:rPr lang="en-CA" sz="1500" baseline="0" dirty="0" smtClean="0"/>
                        <a:t>Archetype (.h2k file)</a:t>
                      </a:r>
                    </a:p>
                    <a:p>
                      <a:r>
                        <a:rPr lang="en-CA" sz="1500" baseline="0" dirty="0" smtClean="0"/>
                        <a:t>Air tightness</a:t>
                      </a:r>
                    </a:p>
                    <a:p>
                      <a:r>
                        <a:rPr lang="en-CA" sz="1500" baseline="0" dirty="0" smtClean="0"/>
                        <a:t>Window spec (U-value &amp; SHGC)</a:t>
                      </a:r>
                    </a:p>
                    <a:p>
                      <a:r>
                        <a:rPr lang="en-CA" sz="1500" baseline="0" dirty="0" smtClean="0"/>
                        <a:t>Ceiling construction</a:t>
                      </a:r>
                    </a:p>
                    <a:p>
                      <a:r>
                        <a:rPr lang="en-CA" sz="1500" baseline="0" dirty="0" smtClean="0"/>
                        <a:t>Wall construction</a:t>
                      </a:r>
                    </a:p>
                    <a:p>
                      <a:r>
                        <a:rPr lang="en-CA" sz="1500" baseline="0" dirty="0" smtClean="0"/>
                        <a:t>Basement assembly</a:t>
                      </a:r>
                    </a:p>
                    <a:p>
                      <a:r>
                        <a:rPr lang="en-CA" sz="1500" baseline="0" dirty="0" smtClean="0"/>
                        <a:t>Exposed floors</a:t>
                      </a:r>
                    </a:p>
                    <a:p>
                      <a:r>
                        <a:rPr lang="en-CA" sz="1500" baseline="0" dirty="0" smtClean="0"/>
                        <a:t>PV</a:t>
                      </a:r>
                    </a:p>
                    <a:p>
                      <a:r>
                        <a:rPr lang="en-CA" sz="1500" baseline="0" dirty="0" smtClean="0"/>
                        <a:t>Heating (furnace/boiler/HP/P9)</a:t>
                      </a:r>
                    </a:p>
                    <a:p>
                      <a:r>
                        <a:rPr lang="en-CA" sz="1500" baseline="0" dirty="0" smtClean="0"/>
                        <a:t>DHW</a:t>
                      </a:r>
                    </a:p>
                    <a:p>
                      <a:r>
                        <a:rPr lang="en-CA" sz="1500" baseline="0" dirty="0" smtClean="0"/>
                        <a:t>DWHR </a:t>
                      </a:r>
                    </a:p>
                    <a:p>
                      <a:r>
                        <a:rPr lang="en-CA" sz="1500" baseline="0" dirty="0" smtClean="0"/>
                        <a:t>HRV</a:t>
                      </a:r>
                    </a:p>
                    <a:p>
                      <a:endParaRPr lang="en-CA" sz="1500" baseline="0" dirty="0" smtClean="0"/>
                    </a:p>
                    <a:p>
                      <a:endParaRPr lang="en-CA" sz="1500" baseline="0" dirty="0" smtClean="0"/>
                    </a:p>
                    <a:p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AC </a:t>
                      </a:r>
                      <a:br>
                        <a:rPr lang="en-CA" sz="1500" dirty="0" smtClean="0"/>
                      </a:br>
                      <a:r>
                        <a:rPr lang="en-CA" sz="1500" dirty="0" smtClean="0"/>
                        <a:t>(</a:t>
                      </a:r>
                      <a:r>
                        <a:rPr lang="en-CA" sz="1500" b="1" dirty="0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Opt-Cooling-Spec</a:t>
                      </a:r>
                      <a:r>
                        <a:rPr lang="en-CA" sz="1500" dirty="0" smtClean="0"/>
                        <a:t>)</a:t>
                      </a:r>
                    </a:p>
                    <a:p>
                      <a:endParaRPr lang="en-CA" sz="1500" dirty="0" smtClean="0"/>
                    </a:p>
                    <a:p>
                      <a:r>
                        <a:rPr lang="en-CA" sz="1500" dirty="0" smtClean="0"/>
                        <a:t>User-defined loads </a:t>
                      </a:r>
                      <a:br>
                        <a:rPr lang="en-CA" sz="1500" dirty="0" smtClean="0"/>
                      </a:br>
                      <a:r>
                        <a:rPr lang="en-CA" sz="1500" dirty="0" smtClean="0"/>
                        <a:t>(</a:t>
                      </a:r>
                      <a:r>
                        <a:rPr lang="en-CA" sz="1500" b="1" dirty="0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Opt-</a:t>
                      </a:r>
                      <a:r>
                        <a:rPr lang="en-CA" sz="1500" b="1" dirty="0" err="1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ElecLoadScale</a:t>
                      </a:r>
                      <a:r>
                        <a:rPr lang="en-CA" sz="1500" b="1" dirty="0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, Opt-</a:t>
                      </a:r>
                      <a:r>
                        <a:rPr lang="en-CA" sz="1500" b="1" dirty="0" err="1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DHWLoadScale</a:t>
                      </a:r>
                      <a:r>
                        <a:rPr lang="en-CA" sz="1500" dirty="0" smtClean="0"/>
                        <a:t>)</a:t>
                      </a:r>
                    </a:p>
                    <a:p>
                      <a:endParaRPr lang="en-CA" sz="1500" dirty="0" smtClean="0"/>
                    </a:p>
                    <a:p>
                      <a:r>
                        <a:rPr lang="en-CA" sz="1500" dirty="0" smtClean="0"/>
                        <a:t>SDHW </a:t>
                      </a:r>
                      <a:br>
                        <a:rPr lang="en-CA" sz="1500" dirty="0" smtClean="0"/>
                      </a:br>
                      <a:r>
                        <a:rPr lang="en-CA" sz="1500" dirty="0" smtClean="0"/>
                        <a:t>(</a:t>
                      </a:r>
                      <a:r>
                        <a:rPr lang="en-CA" sz="1500" b="1" dirty="0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Opt-</a:t>
                      </a:r>
                      <a:r>
                        <a:rPr lang="en-CA" sz="1500" b="1" dirty="0" err="1" smtClean="0">
                          <a:solidFill>
                            <a:schemeClr val="accent2"/>
                          </a:solidFill>
                          <a:latin typeface="Courier" pitchFamily="49" charset="0"/>
                        </a:rPr>
                        <a:t>DWHRandSDHW</a:t>
                      </a:r>
                      <a:r>
                        <a:rPr lang="en-CA" sz="1500" dirty="0" smtClean="0"/>
                        <a:t>)</a:t>
                      </a:r>
                    </a:p>
                    <a:p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Geometry</a:t>
                      </a:r>
                      <a:r>
                        <a:rPr lang="en-CA" sz="1500" baseline="0" dirty="0" smtClean="0"/>
                        <a:t> changes</a:t>
                      </a:r>
                    </a:p>
                    <a:p>
                      <a:endParaRPr lang="en-CA" sz="1500" dirty="0" smtClean="0"/>
                    </a:p>
                    <a:p>
                      <a:r>
                        <a:rPr lang="en-CA" sz="1500" dirty="0" smtClean="0"/>
                        <a:t>Site exposure, soil characteristics</a:t>
                      </a:r>
                    </a:p>
                    <a:p>
                      <a:endParaRPr lang="en-CA" sz="1500" dirty="0" smtClean="0"/>
                    </a:p>
                    <a:p>
                      <a:r>
                        <a:rPr lang="en-CA" sz="1500" dirty="0" smtClean="0"/>
                        <a:t>Secondary DHW</a:t>
                      </a:r>
                    </a:p>
                    <a:p>
                      <a:endParaRPr lang="en-CA" sz="1500" dirty="0" smtClean="0"/>
                    </a:p>
                    <a:p>
                      <a:r>
                        <a:rPr lang="en-CA" sz="1500" dirty="0" smtClean="0"/>
                        <a:t>HOT2000 occupant</a:t>
                      </a:r>
                      <a:r>
                        <a:rPr lang="en-CA" sz="1500" baseline="0" dirty="0" smtClean="0"/>
                        <a:t> definitions</a:t>
                      </a:r>
                    </a:p>
                    <a:p>
                      <a:endParaRPr lang="en-CA" sz="1500" dirty="0" smtClean="0"/>
                    </a:p>
                    <a:p>
                      <a:r>
                        <a:rPr lang="en-CA" sz="1500" dirty="0" smtClean="0"/>
                        <a:t>Driers</a:t>
                      </a:r>
                      <a:r>
                        <a:rPr lang="en-CA" sz="1500" baseline="0" dirty="0" smtClean="0"/>
                        <a:t> &amp; </a:t>
                      </a:r>
                      <a:r>
                        <a:rPr lang="en-CA" sz="1500" baseline="0" dirty="0" err="1" smtClean="0"/>
                        <a:t>fanhoods</a:t>
                      </a:r>
                      <a:endParaRPr lang="en-CA" sz="1500" baseline="0" dirty="0" smtClean="0"/>
                    </a:p>
                    <a:p>
                      <a:endParaRPr lang="en-CA" sz="1500" baseline="0" dirty="0" smtClean="0"/>
                    </a:p>
                    <a:p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57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04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Genopt</a:t>
            </a:r>
            <a:r>
              <a:rPr lang="en-CA" dirty="0" smtClean="0"/>
              <a:t> code efficiency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9" y="1149350"/>
            <a:ext cx="7381722" cy="4684713"/>
          </a:xfrm>
        </p:spPr>
      </p:pic>
    </p:spTree>
    <p:extLst>
      <p:ext uri="{BB962C8B-B14F-4D97-AF65-F5344CB8AC3E}">
        <p14:creationId xmlns:p14="http://schemas.microsoft.com/office/powerpoint/2010/main" val="262142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Genopt</a:t>
            </a:r>
            <a:r>
              <a:rPr lang="en-CA" dirty="0" smtClean="0"/>
              <a:t> Memory use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5" y="1648286"/>
            <a:ext cx="61531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Guiding principles</a:t>
            </a:r>
          </a:p>
        </p:txBody>
      </p:sp>
      <p:pic>
        <p:nvPicPr>
          <p:cNvPr id="48131" name="Picture 3" descr="DB-research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150" y="-1689100"/>
            <a:ext cx="10598150" cy="803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4703763"/>
            <a:ext cx="1050925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-3108325" y="-2817813"/>
            <a:ext cx="14081125" cy="9167813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0125" y="3649663"/>
            <a:ext cx="6872288" cy="2052637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CA" altLang="en-US" sz="2800" u="sng" smtClean="0"/>
              <a:t>Questions?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CA" altLang="en-US" sz="500" b="1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CA" altLang="en-US" sz="2800" b="1" smtClean="0"/>
              <a:t>Julia.Purdy@Canada.ca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CA" altLang="en-US" sz="2800" b="1" smtClean="0"/>
              <a:t>Jeff.Blake@Canada.ca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CA" altLang="en-US" sz="2800" b="1" smtClean="0"/>
              <a:t>Alex.Ferguson@Canada.ca</a:t>
            </a:r>
            <a:r>
              <a:rPr lang="en-CA" altLang="en-US" sz="500" b="1" smtClean="0"/>
              <a:t/>
            </a:r>
            <a:br>
              <a:rPr lang="en-CA" altLang="en-US" sz="500" b="1" smtClean="0"/>
            </a:br>
            <a:endParaRPr lang="en-CA" altLang="en-US" sz="5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23041</TotalTime>
  <Words>98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Tahoma</vt:lpstr>
      <vt:lpstr>Wingdings</vt:lpstr>
      <vt:lpstr>Calibri</vt:lpstr>
      <vt:lpstr>Myriad Pro</vt:lpstr>
      <vt:lpstr>ＭＳ Ｐゴシック</vt:lpstr>
      <vt:lpstr>Arial Unicode MS</vt:lpstr>
      <vt:lpstr>Default Design</vt:lpstr>
      <vt:lpstr>1_Default Design</vt:lpstr>
      <vt:lpstr>Introduction to HTAP </vt:lpstr>
      <vt:lpstr>Agenda</vt:lpstr>
      <vt:lpstr>Schematic</vt:lpstr>
      <vt:lpstr>PowerPoint Presentation</vt:lpstr>
      <vt:lpstr>Genopt code efficiency</vt:lpstr>
      <vt:lpstr>Genopt Memory use </vt:lpstr>
      <vt:lpstr>Guiding principles</vt:lpstr>
    </vt:vector>
  </TitlesOfParts>
  <Company>NRCAN-RNCAN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 Future Housing</dc:title>
  <dc:creator>Sheppard, Laura</dc:creator>
  <cp:lastModifiedBy>Ferguson, Alex</cp:lastModifiedBy>
  <cp:revision>71</cp:revision>
  <dcterms:created xsi:type="dcterms:W3CDTF">2011-04-08T16:18:20Z</dcterms:created>
  <dcterms:modified xsi:type="dcterms:W3CDTF">2017-09-07T18:29:04Z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ct Code">
    <vt:lpwstr/>
  </property>
  <property fmtid="{D5CDD505-2E9C-101B-9397-08002B2CF9AE}" pid="3" name="Theme">
    <vt:lpwstr>Buildings and Communities</vt:lpwstr>
  </property>
  <property fmtid="{D5CDD505-2E9C-101B-9397-08002B2CF9AE}" pid="4" name="PAA Activity">
    <vt:lpwstr>Clean Energy</vt:lpwstr>
  </property>
  <property fmtid="{D5CDD505-2E9C-101B-9397-08002B2CF9AE}" pid="5" name="Document Category">
    <vt:lpwstr/>
  </property>
  <property fmtid="{D5CDD505-2E9C-101B-9397-08002B2CF9AE}" pid="6" name="Master Documents Category">
    <vt:lpwstr/>
  </property>
  <property fmtid="{D5CDD505-2E9C-101B-9397-08002B2CF9AE}" pid="7" name="Site Sub Themes">
    <vt:lpwstr>Corporate Templates</vt:lpwstr>
  </property>
  <property fmtid="{D5CDD505-2E9C-101B-9397-08002B2CF9AE}" pid="8" name="PAA Sub-Activity">
    <vt:lpwstr>Energy Science &amp; Technology</vt:lpwstr>
  </property>
  <property fmtid="{D5CDD505-2E9C-101B-9397-08002B2CF9AE}" pid="9" name="ContentType">
    <vt:lpwstr>Document</vt:lpwstr>
  </property>
  <property fmtid="{D5CDD505-2E9C-101B-9397-08002B2CF9AE}" pid="10" name="Funding Source">
    <vt:lpwstr/>
  </property>
  <property fmtid="{D5CDD505-2E9C-101B-9397-08002B2CF9AE}" pid="11" name="Corporate Subthemes">
    <vt:lpwstr>Communication</vt:lpwstr>
  </property>
  <property fmtid="{D5CDD505-2E9C-101B-9397-08002B2CF9AE}" pid="12" name="Background Literature">
    <vt:lpwstr>0</vt:lpwstr>
  </property>
  <property fmtid="{D5CDD505-2E9C-101B-9397-08002B2CF9AE}" pid="13" name="Details">
    <vt:lpwstr/>
  </property>
  <property fmtid="{D5CDD505-2E9C-101B-9397-08002B2CF9AE}" pid="14" name="Tags">
    <vt:lpwstr/>
  </property>
  <property fmtid="{D5CDD505-2E9C-101B-9397-08002B2CF9AE}" pid="15" name="URL">
    <vt:lpwstr/>
  </property>
  <property fmtid="{D5CDD505-2E9C-101B-9397-08002B2CF9AE}" pid="16" name="Varennes Columns">
    <vt:lpwstr>Net Zero Energy</vt:lpwstr>
  </property>
  <property fmtid="{D5CDD505-2E9C-101B-9397-08002B2CF9AE}" pid="17" name="Building Activities">
    <vt:lpwstr/>
  </property>
  <property fmtid="{D5CDD505-2E9C-101B-9397-08002B2CF9AE}" pid="18" name="Project Phase">
    <vt:lpwstr>ecoEII-Track-A</vt:lpwstr>
  </property>
  <property fmtid="{D5CDD505-2E9C-101B-9397-08002B2CF9AE}" pid="19" name="Task">
    <vt:lpwstr>n/a</vt:lpwstr>
  </property>
</Properties>
</file>