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56" r:id="rId2"/>
    <p:sldId id="257" r:id="rId3"/>
    <p:sldId id="332" r:id="rId4"/>
    <p:sldId id="281" r:id="rId5"/>
    <p:sldId id="294" r:id="rId6"/>
    <p:sldId id="341" r:id="rId7"/>
    <p:sldId id="299" r:id="rId8"/>
    <p:sldId id="314" r:id="rId9"/>
    <p:sldId id="333" r:id="rId10"/>
    <p:sldId id="343" r:id="rId11"/>
    <p:sldId id="344" r:id="rId12"/>
    <p:sldId id="345" r:id="rId13"/>
    <p:sldId id="346" r:id="rId14"/>
    <p:sldId id="260" r:id="rId15"/>
    <p:sldId id="258" r:id="rId16"/>
    <p:sldId id="347" r:id="rId17"/>
    <p:sldId id="303" r:id="rId18"/>
    <p:sldId id="306" r:id="rId19"/>
    <p:sldId id="319" r:id="rId20"/>
    <p:sldId id="320" r:id="rId21"/>
    <p:sldId id="361" r:id="rId22"/>
    <p:sldId id="321" r:id="rId23"/>
    <p:sldId id="348" r:id="rId24"/>
    <p:sldId id="349" r:id="rId25"/>
    <p:sldId id="350" r:id="rId26"/>
    <p:sldId id="351" r:id="rId27"/>
    <p:sldId id="352" r:id="rId28"/>
    <p:sldId id="353" r:id="rId29"/>
    <p:sldId id="287" r:id="rId30"/>
    <p:sldId id="301" r:id="rId31"/>
    <p:sldId id="342" r:id="rId32"/>
    <p:sldId id="354" r:id="rId33"/>
    <p:sldId id="355" r:id="rId34"/>
    <p:sldId id="356" r:id="rId35"/>
    <p:sldId id="357" r:id="rId36"/>
    <p:sldId id="358" r:id="rId37"/>
    <p:sldId id="359" r:id="rId38"/>
    <p:sldId id="360" r:id="rId39"/>
    <p:sldId id="307" r:id="rId40"/>
    <p:sldId id="324" r:id="rId41"/>
    <p:sldId id="325" r:id="rId42"/>
    <p:sldId id="326" r:id="rId43"/>
    <p:sldId id="328" r:id="rId44"/>
    <p:sldId id="329" r:id="rId45"/>
    <p:sldId id="334" r:id="rId46"/>
    <p:sldId id="337" r:id="rId47"/>
    <p:sldId id="338" r:id="rId48"/>
    <p:sldId id="33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72962"/>
  </p:normalViewPr>
  <p:slideViewPr>
    <p:cSldViewPr snapToGrid="0" snapToObjects="1">
      <p:cViewPr>
        <p:scale>
          <a:sx n="87" d="100"/>
          <a:sy n="87" d="100"/>
        </p:scale>
        <p:origin x="9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977374-6C23-B043-A585-32040EFAA0F4}" type="datetimeFigureOut">
              <a:rPr lang="en-US" smtClean="0"/>
              <a:t>12/13/17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C7ABD-8E5D-6546-93A5-C2FFAEBC2E35}" type="slidenum">
              <a:rPr lang="en-US" smtClean="0"/>
              <a:t>‹#›</a:t>
            </a:fld>
            <a:endParaRPr lang="en-US"/>
          </a:p>
        </p:txBody>
      </p:sp>
    </p:spTree>
    <p:extLst>
      <p:ext uri="{BB962C8B-B14F-4D97-AF65-F5344CB8AC3E}">
        <p14:creationId xmlns:p14="http://schemas.microsoft.com/office/powerpoint/2010/main" val="289875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7AFDF-7F69-1B48-9324-3E9422812263}" type="datetimeFigureOut">
              <a:rPr lang="en-US" smtClean="0"/>
              <a:t>12/13/17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E08BA-78C4-3E4F-898E-CD45BB8C750D}" type="slidenum">
              <a:rPr lang="en-US" smtClean="0"/>
              <a:t>‹#›</a:t>
            </a:fld>
            <a:endParaRPr lang="en-US"/>
          </a:p>
        </p:txBody>
      </p:sp>
    </p:spTree>
    <p:extLst>
      <p:ext uri="{BB962C8B-B14F-4D97-AF65-F5344CB8AC3E}">
        <p14:creationId xmlns:p14="http://schemas.microsoft.com/office/powerpoint/2010/main" val="163062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CE08BA-78C4-3E4F-898E-CD45BB8C750D}" type="slidenum">
              <a:rPr lang="en-US" smtClean="0"/>
              <a:t>1</a:t>
            </a:fld>
            <a:endParaRPr lang="en-US"/>
          </a:p>
        </p:txBody>
      </p:sp>
    </p:spTree>
    <p:extLst>
      <p:ext uri="{BB962C8B-B14F-4D97-AF65-F5344CB8AC3E}">
        <p14:creationId xmlns:p14="http://schemas.microsoft.com/office/powerpoint/2010/main" val="67733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RED is the mechanism allows the router more accurately managing its queue length. But whether the average queue length is close to the </a:t>
            </a:r>
            <a:r>
              <a:rPr lang="en-US" dirty="0" err="1" smtClean="0"/>
              <a:t>MaxThreshold</a:t>
            </a:r>
            <a:r>
              <a:rPr lang="en-US" dirty="0" smtClean="0"/>
              <a:t> depends on several parameters: </a:t>
            </a:r>
            <a:r>
              <a:rPr lang="en-US" dirty="0" err="1" smtClean="0"/>
              <a:t>MaxThreshold</a:t>
            </a:r>
            <a:r>
              <a:rPr lang="en-US" dirty="0" smtClean="0"/>
              <a:t>, </a:t>
            </a:r>
            <a:r>
              <a:rPr lang="en-US" dirty="0" err="1" smtClean="0"/>
              <a:t>MaxP</a:t>
            </a:r>
            <a:r>
              <a:rPr lang="en-US" dirty="0" smtClean="0"/>
              <a:t>, Weight. Hence A is not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RED operates on the queue length averaged over time, not instantaneous queue length. The incoming packet is dropped when the AVERAGE queue length is larger than the </a:t>
            </a:r>
            <a:r>
              <a:rPr lang="en-US" dirty="0" err="1" smtClean="0"/>
              <a:t>MaxThreshold</a:t>
            </a:r>
            <a:r>
              <a:rPr lang="en-US" dirty="0" smtClean="0"/>
              <a:t>. Hence C is not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RED is designed to work in conjunction with TCP, not UDP. It works by implicitly sending signals to TCP flows to tell then to slow down the transmission by dropping one of its packets. But UDP doesn't monitor these signals, acting effectively the way as the "unresponsive flow" here, hence will not slow down the transmission, and eventually use more </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12</a:t>
            </a:fld>
            <a:endParaRPr lang="en-US"/>
          </a:p>
        </p:txBody>
      </p:sp>
    </p:spTree>
    <p:extLst>
      <p:ext uri="{BB962C8B-B14F-4D97-AF65-F5344CB8AC3E}">
        <p14:creationId xmlns:p14="http://schemas.microsoft.com/office/powerpoint/2010/main" val="138697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is not correct. As the TCP segment could be dropped by RED algorithm in some routers in the middle, even though the queue has not yet overflown.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is correct. on page 408 of text: </a:t>
            </a:r>
            <a:r>
              <a:rPr lang="en-US" dirty="0" smtClean="0"/>
              <a:t>The </a:t>
            </a:r>
            <a:r>
              <a:rPr lang="en-US" dirty="0" smtClean="0"/>
              <a:t>sender is limited to having no more than a value of </a:t>
            </a:r>
            <a:r>
              <a:rPr lang="en-US" dirty="0" err="1" smtClean="0"/>
              <a:t>AdverisedWindow</a:t>
            </a:r>
            <a:r>
              <a:rPr lang="en-US" dirty="0" smtClean="0"/>
              <a:t> bytes of unacknowledged data at any given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receiver would ACK every </a:t>
            </a:r>
            <a:r>
              <a:rPr lang="en-US" dirty="0" smtClean="0"/>
              <a:t>data packet it receives, even if its sequence number has been </a:t>
            </a:r>
            <a:r>
              <a:rPr lang="en-US" dirty="0" err="1" smtClean="0"/>
              <a:t>ACKed</a:t>
            </a:r>
            <a:r>
              <a:rPr lang="en-US" dirty="0" smtClean="0"/>
              <a:t> before. e.g., when a packet arrives out of order -  when TCP cannot yet ACK the data packet contains because earlier data </a:t>
            </a:r>
            <a:r>
              <a:rPr lang="en-US" dirty="0" smtClean="0"/>
              <a:t>has not yet arrived - TCP resends the same ACK it sent the last time. Two possibilities occur there: the earlier packet is lost; or the earlier packet is delayed. on Page 511 of text. Hence C is not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 is not correct. The </a:t>
            </a:r>
            <a:r>
              <a:rPr lang="en-US" dirty="0" err="1" smtClean="0"/>
              <a:t>advertized</a:t>
            </a:r>
            <a:r>
              <a:rPr lang="en-US" dirty="0" smtClean="0"/>
              <a:t> window reduction at the receiver side is a reaction of Flow control, not congestion control. Flow control is to prohibit the sender from over-running the receiver's buffer. Congestion control is to prohibit the sender from over-loading too much traffic into the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13</a:t>
            </a:fld>
            <a:endParaRPr lang="en-US"/>
          </a:p>
        </p:txBody>
      </p:sp>
    </p:spTree>
    <p:extLst>
      <p:ext uri="{BB962C8B-B14F-4D97-AF65-F5344CB8AC3E}">
        <p14:creationId xmlns:p14="http://schemas.microsoft.com/office/powerpoint/2010/main" val="109461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14</a:t>
            </a:fld>
            <a:endParaRPr lang="en-US"/>
          </a:p>
        </p:txBody>
      </p:sp>
    </p:spTree>
    <p:extLst>
      <p:ext uri="{BB962C8B-B14F-4D97-AF65-F5344CB8AC3E}">
        <p14:creationId xmlns:p14="http://schemas.microsoft.com/office/powerpoint/2010/main" val="194890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15</a:t>
            </a:fld>
            <a:endParaRPr lang="en-US"/>
          </a:p>
        </p:txBody>
      </p:sp>
    </p:spTree>
    <p:extLst>
      <p:ext uri="{BB962C8B-B14F-4D97-AF65-F5344CB8AC3E}">
        <p14:creationId xmlns:p14="http://schemas.microsoft.com/office/powerpoint/2010/main" val="74455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18</a:t>
            </a:fld>
            <a:endParaRPr lang="en-US"/>
          </a:p>
        </p:txBody>
      </p:sp>
    </p:spTree>
    <p:extLst>
      <p:ext uri="{BB962C8B-B14F-4D97-AF65-F5344CB8AC3E}">
        <p14:creationId xmlns:p14="http://schemas.microsoft.com/office/powerpoint/2010/main" val="28543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Avoid an undesirable AS,</a:t>
            </a:r>
            <a:r>
              <a:rPr lang="en-US" baseline="0" dirty="0" smtClean="0"/>
              <a:t> or avoid AS with observed performance problems</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19</a:t>
            </a:fld>
            <a:endParaRPr lang="en-US"/>
          </a:p>
        </p:txBody>
      </p:sp>
    </p:spTree>
    <p:extLst>
      <p:ext uri="{BB962C8B-B14F-4D97-AF65-F5344CB8AC3E}">
        <p14:creationId xmlns:p14="http://schemas.microsoft.com/office/powerpoint/2010/main" val="467384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enough</a:t>
            </a:r>
            <a:r>
              <a:rPr lang="en-US" baseline="0" dirty="0" smtClean="0"/>
              <a:t> buffer</a:t>
            </a:r>
          </a:p>
          <a:p>
            <a:r>
              <a:rPr lang="en-US" baseline="0" dirty="0" smtClean="0"/>
              <a:t>Bad checksum</a:t>
            </a:r>
          </a:p>
          <a:p>
            <a:r>
              <a:rPr lang="en-US" baseline="0" dirty="0" smtClean="0"/>
              <a:t>TTL expired</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20</a:t>
            </a:fld>
            <a:endParaRPr lang="en-US"/>
          </a:p>
        </p:txBody>
      </p:sp>
    </p:spTree>
    <p:extLst>
      <p:ext uri="{BB962C8B-B14F-4D97-AF65-F5344CB8AC3E}">
        <p14:creationId xmlns:p14="http://schemas.microsoft.com/office/powerpoint/2010/main" val="183094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needs to reclaim</a:t>
            </a:r>
            <a:r>
              <a:rPr lang="en-US" baseline="0" dirty="0" smtClean="0"/>
              <a:t> memory and use for new data transfer</a:t>
            </a:r>
          </a:p>
          <a:p>
            <a:r>
              <a:rPr lang="en-US" baseline="0" dirty="0" smtClean="0"/>
              <a:t>Security risk with a </a:t>
            </a:r>
            <a:r>
              <a:rPr lang="en-US" baseline="0" dirty="0" err="1" smtClean="0"/>
              <a:t>staleentry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21</a:t>
            </a:fld>
            <a:endParaRPr lang="en-US"/>
          </a:p>
        </p:txBody>
      </p:sp>
    </p:spTree>
    <p:extLst>
      <p:ext uri="{BB962C8B-B14F-4D97-AF65-F5344CB8AC3E}">
        <p14:creationId xmlns:p14="http://schemas.microsoft.com/office/powerpoint/2010/main" val="43702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BCP is path-vector</a:t>
            </a:r>
            <a:r>
              <a:rPr lang="en-US" baseline="0" dirty="0" smtClean="0"/>
              <a:t> algorithm,</a:t>
            </a:r>
          </a:p>
          <a:p>
            <a:r>
              <a:rPr lang="en-US" baseline="0" dirty="0" smtClean="0"/>
              <a:t>Announces entire path traversed by message not simply a cost. </a:t>
            </a:r>
          </a:p>
          <a:p>
            <a:r>
              <a:rPr lang="en-US" baseline="0" dirty="0" smtClean="0"/>
              <a:t>A router can check for its own AS number in path, if ASN present, then loop, and so discard </a:t>
            </a:r>
            <a:r>
              <a:rPr lang="en-US" baseline="0" dirty="0" err="1" smtClean="0"/>
              <a:t>pkt</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22</a:t>
            </a:fld>
            <a:endParaRPr lang="en-US"/>
          </a:p>
        </p:txBody>
      </p:sp>
    </p:spTree>
    <p:extLst>
      <p:ext uri="{BB962C8B-B14F-4D97-AF65-F5344CB8AC3E}">
        <p14:creationId xmlns:p14="http://schemas.microsoft.com/office/powerpoint/2010/main" val="159706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r>
              <a:rPr lang="en-US" baseline="0" dirty="0" smtClean="0"/>
              <a:t> retransmission </a:t>
            </a:r>
          </a:p>
          <a:p>
            <a:r>
              <a:rPr lang="en-US" baseline="0" dirty="0" smtClean="0"/>
              <a:t>Used in TCP, to trigger retransmission of lost packet faster than timeout mechanism</a:t>
            </a:r>
          </a:p>
          <a:p>
            <a:r>
              <a:rPr lang="en-US" baseline="0" dirty="0" smtClean="0"/>
              <a:t>When receiver gets out-of-order packets, it resends the same </a:t>
            </a:r>
            <a:r>
              <a:rPr lang="en-US" baseline="0" dirty="0" err="1" smtClean="0"/>
              <a:t>ack</a:t>
            </a:r>
            <a:r>
              <a:rPr lang="en-US" baseline="0" dirty="0" smtClean="0"/>
              <a:t> it sent last time</a:t>
            </a:r>
          </a:p>
          <a:p>
            <a:r>
              <a:rPr lang="en-US" baseline="0" dirty="0" smtClean="0"/>
              <a:t>Sender receiving 3 duplicate </a:t>
            </a:r>
            <a:r>
              <a:rPr lang="en-US" baseline="0" dirty="0" err="1" smtClean="0"/>
              <a:t>acks</a:t>
            </a:r>
            <a:r>
              <a:rPr lang="en-US" baseline="0" dirty="0" smtClean="0"/>
              <a:t> then re-transmit the dropped packet instead of waiting for timeout</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23</a:t>
            </a:fld>
            <a:endParaRPr lang="en-US"/>
          </a:p>
        </p:txBody>
      </p:sp>
    </p:spTree>
    <p:extLst>
      <p:ext uri="{BB962C8B-B14F-4D97-AF65-F5344CB8AC3E}">
        <p14:creationId xmlns:p14="http://schemas.microsoft.com/office/powerpoint/2010/main" val="59647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t>
            </a:r>
            <a:r>
              <a:rPr lang="en-US" dirty="0" err="1" smtClean="0"/>
              <a:t>Ans</a:t>
            </a:r>
            <a:r>
              <a:rPr lang="en-US" dirty="0" smtClean="0"/>
              <a:t>: C</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a:t>
            </a:fld>
            <a:endParaRPr lang="en-US"/>
          </a:p>
        </p:txBody>
      </p:sp>
    </p:spTree>
    <p:extLst>
      <p:ext uri="{BB962C8B-B14F-4D97-AF65-F5344CB8AC3E}">
        <p14:creationId xmlns:p14="http://schemas.microsoft.com/office/powerpoint/2010/main" val="53555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TCP to determine when to transmit a segment</a:t>
            </a:r>
          </a:p>
          <a:p>
            <a:r>
              <a:rPr lang="en-US" dirty="0" smtClean="0"/>
              <a:t>The</a:t>
            </a:r>
            <a:r>
              <a:rPr lang="en-US" baseline="0" dirty="0" smtClean="0"/>
              <a:t> algorithm allows to send either any full segment if window permits or less than a full segment worth of data if there is no segment in transit </a:t>
            </a:r>
          </a:p>
          <a:p>
            <a:r>
              <a:rPr lang="en-US" baseline="0" dirty="0" smtClean="0"/>
              <a:t>If there is anything in flight, then TCP must wait for </a:t>
            </a:r>
            <a:r>
              <a:rPr lang="en-US" baseline="0" dirty="0" err="1" smtClean="0"/>
              <a:t>acks</a:t>
            </a:r>
            <a:r>
              <a:rPr lang="en-US" baseline="0" dirty="0" smtClean="0"/>
              <a:t> before transmitting the next segment</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24</a:t>
            </a:fld>
            <a:endParaRPr lang="en-US"/>
          </a:p>
        </p:txBody>
      </p:sp>
    </p:spTree>
    <p:extLst>
      <p:ext uri="{BB962C8B-B14F-4D97-AF65-F5344CB8AC3E}">
        <p14:creationId xmlns:p14="http://schemas.microsoft.com/office/powerpoint/2010/main" val="677030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a:t>
            </a:r>
          </a:p>
          <a:p>
            <a:r>
              <a:rPr lang="en-US" dirty="0" smtClean="0"/>
              <a:t>Determines size of largest segment to sent. </a:t>
            </a:r>
          </a:p>
          <a:p>
            <a:r>
              <a:rPr lang="en-US" dirty="0" smtClean="0"/>
              <a:t>MSS = MTU </a:t>
            </a:r>
            <a:r>
              <a:rPr lang="mr-IN" dirty="0" smtClean="0"/>
              <a:t>–</a:t>
            </a:r>
            <a:r>
              <a:rPr lang="en-US" dirty="0" smtClean="0"/>
              <a:t> </a:t>
            </a:r>
            <a:r>
              <a:rPr lang="en-US" dirty="0" err="1" smtClean="0"/>
              <a:t>TCPhdrsize</a:t>
            </a:r>
            <a:r>
              <a:rPr lang="en-US" baseline="0" dirty="0" smtClean="0"/>
              <a:t> </a:t>
            </a:r>
            <a:r>
              <a:rPr lang="mr-IN" baseline="0" dirty="0" smtClean="0"/>
              <a:t>–</a:t>
            </a:r>
            <a:r>
              <a:rPr lang="en-US" baseline="0" dirty="0" smtClean="0"/>
              <a:t> </a:t>
            </a:r>
            <a:r>
              <a:rPr lang="en-US" baseline="0" dirty="0" err="1" smtClean="0"/>
              <a:t>Iphdrsize</a:t>
            </a:r>
            <a:endParaRPr lang="en-US" baseline="0" dirty="0" smtClean="0"/>
          </a:p>
          <a:p>
            <a:r>
              <a:rPr lang="en-US" baseline="0" dirty="0" smtClean="0"/>
              <a:t>TCP </a:t>
            </a:r>
            <a:r>
              <a:rPr lang="en-US" baseline="0" dirty="0" err="1" smtClean="0"/>
              <a:t>usuallly</a:t>
            </a:r>
            <a:r>
              <a:rPr lang="en-US" baseline="0" dirty="0" smtClean="0"/>
              <a:t> waits to have collected MSS byte then send a segment</a:t>
            </a:r>
            <a:endParaRPr lang="en-US" dirty="0" smtClean="0"/>
          </a:p>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25</a:t>
            </a:fld>
            <a:endParaRPr lang="en-US"/>
          </a:p>
        </p:txBody>
      </p:sp>
    </p:spTree>
    <p:extLst>
      <p:ext uri="{BB962C8B-B14F-4D97-AF65-F5344CB8AC3E}">
        <p14:creationId xmlns:p14="http://schemas.microsoft.com/office/powerpoint/2010/main" val="1647944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group of networks and routers, subject to a common authority and using same intra-domain routing protocol. </a:t>
            </a:r>
          </a:p>
          <a:p>
            <a:r>
              <a:rPr lang="en-US" dirty="0" smtClean="0"/>
              <a:t>Has</a:t>
            </a:r>
            <a:r>
              <a:rPr lang="en-US" baseline="0" dirty="0" smtClean="0"/>
              <a:t> relatively few degree </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26</a:t>
            </a:fld>
            <a:endParaRPr lang="en-US"/>
          </a:p>
        </p:txBody>
      </p:sp>
    </p:spTree>
    <p:extLst>
      <p:ext uri="{BB962C8B-B14F-4D97-AF65-F5344CB8AC3E}">
        <p14:creationId xmlns:p14="http://schemas.microsoft.com/office/powerpoint/2010/main" val="1087343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exchange routing information within</a:t>
            </a:r>
            <a:r>
              <a:rPr lang="en-US" baseline="0" dirty="0" smtClean="0"/>
              <a:t> an autonomous system</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27</a:t>
            </a:fld>
            <a:endParaRPr lang="en-US"/>
          </a:p>
        </p:txBody>
      </p:sp>
    </p:spTree>
    <p:extLst>
      <p:ext uri="{BB962C8B-B14F-4D97-AF65-F5344CB8AC3E}">
        <p14:creationId xmlns:p14="http://schemas.microsoft.com/office/powerpoint/2010/main" val="1982548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Shortest-path algorithm used in intra-domain routing</a:t>
            </a:r>
          </a:p>
          <a:p>
            <a:r>
              <a:rPr lang="en-US" dirty="0" smtClean="0"/>
              <a:t>Each node advertises</a:t>
            </a:r>
            <a:r>
              <a:rPr lang="en-US" baseline="0" dirty="0" smtClean="0"/>
              <a:t> reachability information and associated cost to its immediate neighbors</a:t>
            </a:r>
          </a:p>
          <a:p>
            <a:r>
              <a:rPr lang="en-US" baseline="0" dirty="0" smtClean="0"/>
              <a:t>Each then updates </a:t>
            </a:r>
            <a:r>
              <a:rPr lang="en-US" baseline="0" dirty="0" err="1" smtClean="0"/>
              <a:t>forwrading</a:t>
            </a:r>
            <a:r>
              <a:rPr lang="en-US" baseline="0" dirty="0" smtClean="0"/>
              <a:t> table. </a:t>
            </a:r>
          </a:p>
          <a:p>
            <a:r>
              <a:rPr lang="en-US" baseline="0" dirty="0" smtClean="0"/>
              <a:t>Routing information protocol RIP uses a distance-vector algorithm</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28</a:t>
            </a:fld>
            <a:endParaRPr lang="en-US"/>
          </a:p>
        </p:txBody>
      </p:sp>
    </p:spTree>
    <p:extLst>
      <p:ext uri="{BB962C8B-B14F-4D97-AF65-F5344CB8AC3E}">
        <p14:creationId xmlns:p14="http://schemas.microsoft.com/office/powerpoint/2010/main" val="769072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29</a:t>
            </a:fld>
            <a:endParaRPr lang="en-US"/>
          </a:p>
        </p:txBody>
      </p:sp>
    </p:spTree>
    <p:extLst>
      <p:ext uri="{BB962C8B-B14F-4D97-AF65-F5344CB8AC3E}">
        <p14:creationId xmlns:p14="http://schemas.microsoft.com/office/powerpoint/2010/main" val="1161867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Autonomous system is a group of routers. A close</a:t>
            </a:r>
            <a:r>
              <a:rPr lang="en-US" baseline="0" dirty="0" smtClean="0"/>
              <a:t> set of networks under control of 1 administrative authority</a:t>
            </a:r>
          </a:p>
          <a:p>
            <a:r>
              <a:rPr lang="en-US" baseline="0" dirty="0" smtClean="0"/>
              <a:t>IGP: used within AS, exchange routing info between routers.  </a:t>
            </a:r>
            <a:r>
              <a:rPr lang="en-US" baseline="0" dirty="0" err="1" smtClean="0"/>
              <a:t>Eacy</a:t>
            </a:r>
            <a:r>
              <a:rPr lang="en-US" baseline="0" dirty="0" smtClean="0"/>
              <a:t> to install</a:t>
            </a:r>
          </a:p>
          <a:p>
            <a:r>
              <a:rPr lang="en-US" dirty="0" smtClean="0"/>
              <a:t>EGP:</a:t>
            </a:r>
            <a:r>
              <a:rPr lang="en-US" baseline="0" dirty="0" smtClean="0"/>
              <a:t> exchange routing info with a router in another AS.  Complex to install, more flexible, lower overhead, implement policy constraint</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30</a:t>
            </a:fld>
            <a:endParaRPr lang="en-US"/>
          </a:p>
        </p:txBody>
      </p:sp>
    </p:spTree>
    <p:extLst>
      <p:ext uri="{BB962C8B-B14F-4D97-AF65-F5344CB8AC3E}">
        <p14:creationId xmlns:p14="http://schemas.microsoft.com/office/powerpoint/2010/main" val="123164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don’t need to compute the distance vectors to find out the answer of this question. You can simply find the length of the longest simple </a:t>
            </a:r>
            <a:r>
              <a:rPr lang="en-US" dirty="0" err="1" smtClean="0"/>
              <a:t>unweighted</a:t>
            </a:r>
            <a:r>
              <a:rPr lang="en-US" dirty="0" smtClean="0"/>
              <a:t> path in the graph. </a:t>
            </a:r>
          </a:p>
          <a:p>
            <a:r>
              <a:rPr lang="en-US" dirty="0" smtClean="0"/>
              <a:t>So 6 steps are needed.</a:t>
            </a:r>
          </a:p>
          <a:p>
            <a:r>
              <a:rPr lang="en-US" dirty="0" smtClean="0"/>
              <a:t>So the following calculations are not necessary for this question.</a:t>
            </a:r>
          </a:p>
          <a:p>
            <a:endParaRPr lang="en-US" dirty="0" smtClean="0"/>
          </a:p>
          <a:p>
            <a:r>
              <a:rPr lang="en-US" dirty="0" smtClean="0"/>
              <a:t>Step1 (0,1,3,inf,inf,inf,inf; 1,0,1,inf,3,6,inf; 3,1,0,4,1,inf,inf; inf,inf,4,0,inf,1,1; inf,3,1,inf,0,1,inf; inf,6,inf,1,1,0,4; </a:t>
            </a:r>
            <a:r>
              <a:rPr lang="mr-IN" dirty="0" smtClean="0"/>
              <a:t>inf,inf,inf,1,inf,4,0). </a:t>
            </a:r>
          </a:p>
          <a:p>
            <a:r>
              <a:rPr lang="mr-IN" dirty="0" smtClean="0"/>
              <a:t>Step2 (0,1,2,7,4,7,inf; 1,0,1,5,2,4,10;2,1,0,4,1,2,5; 7,5,4,0,2,1,1; 4,2,1,2,0,1,5; 7,4,2,1,1,0,2; inf,10,5,1,5,2,0). </a:t>
            </a:r>
          </a:p>
          <a:p>
            <a:r>
              <a:rPr lang="mr-IN" dirty="0" smtClean="0"/>
              <a:t>Step3 (0,1,2,6,3,5,8; 1,0,1,5,2,3,6; 2,1,0,3,1,2,5; 6,5,3,0,2,1,1; 3,2,1,2,0,1,3; 5,3,2,1,1,0,2; 8,6,5,1,3,2,0). </a:t>
            </a:r>
          </a:p>
          <a:p>
            <a:r>
              <a:rPr lang="mr-IN" dirty="0" smtClean="0"/>
              <a:t>Step4 (0,1,2,6,3,4,7; 1,0,1,4,2,3,6; 2,1,0,3,1,2,4; 6,4,3,0,2,1,1; 3,2,1,2,0,1,3; 4,3,2,1,1,0,2; 7,6,4,1,3,2,0). </a:t>
            </a:r>
          </a:p>
          <a:p>
            <a:r>
              <a:rPr lang="mr-IN" dirty="0" smtClean="0"/>
              <a:t>Step5  (0,1,2,5,3,4,7; 1,0,1,4,2,3,5; 2,1,0,3,1,2,4; 5,4,3,0,2,1,1; 3,2,1,2,0,1,3; 4,3,2,1,1,0,2; 7,5,4,1,3,2,0). </a:t>
            </a:r>
          </a:p>
          <a:p>
            <a:r>
              <a:rPr lang="mr-IN" dirty="0" err="1" smtClean="0"/>
              <a:t>Step</a:t>
            </a:r>
            <a:r>
              <a:rPr lang="mr-IN" dirty="0" smtClean="0"/>
              <a:t> 6 (0,1,2,5,3,4,6; 1,0,1,4,2,3,5; 2,1,0,3,1,2,4; 5,4,3,0,2,1,1; 3,2,1,2,0,1,3; 4,3,2,1,1,0,2; 6,5,4,1,3,2,0)</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31</a:t>
            </a:fld>
            <a:endParaRPr lang="en-US"/>
          </a:p>
        </p:txBody>
      </p:sp>
    </p:spTree>
    <p:extLst>
      <p:ext uri="{BB962C8B-B14F-4D97-AF65-F5344CB8AC3E}">
        <p14:creationId xmlns:p14="http://schemas.microsoft.com/office/powerpoint/2010/main" val="1782299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N-1 steps for the worse case.</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32</a:t>
            </a:fld>
            <a:endParaRPr lang="en-US"/>
          </a:p>
        </p:txBody>
      </p:sp>
    </p:spTree>
    <p:extLst>
      <p:ext uri="{BB962C8B-B14F-4D97-AF65-F5344CB8AC3E}">
        <p14:creationId xmlns:p14="http://schemas.microsoft.com/office/powerpoint/2010/main" val="1982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33</a:t>
            </a:fld>
            <a:endParaRPr lang="en-US"/>
          </a:p>
        </p:txBody>
      </p:sp>
    </p:spTree>
    <p:extLst>
      <p:ext uri="{BB962C8B-B14F-4D97-AF65-F5344CB8AC3E}">
        <p14:creationId xmlns:p14="http://schemas.microsoft.com/office/powerpoint/2010/main" val="145949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C</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5</a:t>
            </a:fld>
            <a:endParaRPr lang="en-US"/>
          </a:p>
        </p:txBody>
      </p:sp>
    </p:spTree>
    <p:extLst>
      <p:ext uri="{BB962C8B-B14F-4D97-AF65-F5344CB8AC3E}">
        <p14:creationId xmlns:p14="http://schemas.microsoft.com/office/powerpoint/2010/main" val="1918226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Spanning tree algorithm exchanges reachability as well as cost info</a:t>
            </a:r>
          </a:p>
          <a:p>
            <a:r>
              <a:rPr lang="en-US" dirty="0" smtClean="0"/>
              <a:t>Switches</a:t>
            </a:r>
            <a:r>
              <a:rPr lang="en-US" baseline="0" dirty="0" smtClean="0"/>
              <a:t> learn path to root only, but router learns path to all other routes</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34</a:t>
            </a:fld>
            <a:endParaRPr lang="en-US"/>
          </a:p>
        </p:txBody>
      </p:sp>
    </p:spTree>
    <p:extLst>
      <p:ext uri="{BB962C8B-B14F-4D97-AF65-F5344CB8AC3E}">
        <p14:creationId xmlns:p14="http://schemas.microsoft.com/office/powerpoint/2010/main" val="187729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35</a:t>
            </a:fld>
            <a:endParaRPr lang="en-US"/>
          </a:p>
        </p:txBody>
      </p:sp>
    </p:spTree>
    <p:extLst>
      <p:ext uri="{BB962C8B-B14F-4D97-AF65-F5344CB8AC3E}">
        <p14:creationId xmlns:p14="http://schemas.microsoft.com/office/powerpoint/2010/main" val="363482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always set to router and not bridges/switches</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41</a:t>
            </a:fld>
            <a:endParaRPr lang="en-US"/>
          </a:p>
        </p:txBody>
      </p:sp>
    </p:spTree>
    <p:extLst>
      <p:ext uri="{BB962C8B-B14F-4D97-AF65-F5344CB8AC3E}">
        <p14:creationId xmlns:p14="http://schemas.microsoft.com/office/powerpoint/2010/main" val="42067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no provider. Cannot reach customer of another tier1 AS without peering with them</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43</a:t>
            </a:fld>
            <a:endParaRPr lang="en-US"/>
          </a:p>
        </p:txBody>
      </p:sp>
    </p:spTree>
    <p:extLst>
      <p:ext uri="{BB962C8B-B14F-4D97-AF65-F5344CB8AC3E}">
        <p14:creationId xmlns:p14="http://schemas.microsoft.com/office/powerpoint/2010/main" val="1401800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48</a:t>
            </a:fld>
            <a:endParaRPr lang="en-US"/>
          </a:p>
        </p:txBody>
      </p:sp>
    </p:spTree>
    <p:extLst>
      <p:ext uri="{BB962C8B-B14F-4D97-AF65-F5344CB8AC3E}">
        <p14:creationId xmlns:p14="http://schemas.microsoft.com/office/powerpoint/2010/main" val="19005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r>
              <a:rPr lang="en-US" dirty="0" smtClean="0"/>
              <a:t>A. TCP is a transport</a:t>
            </a:r>
            <a:r>
              <a:rPr lang="en-US" baseline="0" dirty="0" smtClean="0"/>
              <a:t> protocol therefore ! is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 TCP uses a 3-way handshake: (1) client-&gt;server Flags=SYN, </a:t>
            </a:r>
            <a:r>
              <a:rPr lang="en-US" baseline="0" dirty="0" err="1" smtClean="0"/>
              <a:t>SequenceNum</a:t>
            </a:r>
            <a:r>
              <a:rPr lang="en-US" baseline="0" dirty="0" smtClean="0"/>
              <a:t>=x; (2) server-&gt;client Flags=ACK, </a:t>
            </a:r>
            <a:r>
              <a:rPr lang="en-US" baseline="0" dirty="0" err="1" smtClean="0"/>
              <a:t>Ack</a:t>
            </a:r>
            <a:r>
              <a:rPr lang="en-US" baseline="0" dirty="0" smtClean="0"/>
              <a:t>=x+1 and Flags=SYN, </a:t>
            </a:r>
            <a:r>
              <a:rPr lang="en-US" baseline="0" dirty="0" err="1" smtClean="0"/>
              <a:t>SequenceNum</a:t>
            </a:r>
            <a:r>
              <a:rPr lang="en-US" baseline="0" dirty="0" smtClean="0"/>
              <a:t>=y; (3) client-&gt;server Flags=ACK, </a:t>
            </a:r>
            <a:r>
              <a:rPr lang="en-US" baseline="0" dirty="0" err="1" smtClean="0"/>
              <a:t>Ack</a:t>
            </a:r>
            <a:r>
              <a:rPr lang="en-US" baseline="0" dirty="0" smtClean="0"/>
              <a:t>=y+1. Hence B is not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 The sender would retransmit the SYN packet after the timeout. Hence D is not correct.</a:t>
            </a:r>
          </a:p>
          <a:p>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6</a:t>
            </a:fld>
            <a:endParaRPr lang="en-US"/>
          </a:p>
        </p:txBody>
      </p:sp>
    </p:spTree>
    <p:extLst>
      <p:ext uri="{BB962C8B-B14F-4D97-AF65-F5344CB8AC3E}">
        <p14:creationId xmlns:p14="http://schemas.microsoft.com/office/powerpoint/2010/main" val="117439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D</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7</a:t>
            </a:fld>
            <a:endParaRPr lang="en-US"/>
          </a:p>
        </p:txBody>
      </p:sp>
    </p:spTree>
    <p:extLst>
      <p:ext uri="{BB962C8B-B14F-4D97-AF65-F5344CB8AC3E}">
        <p14:creationId xmlns:p14="http://schemas.microsoft.com/office/powerpoint/2010/main" val="125613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 </a:t>
            </a:r>
            <a:r>
              <a:rPr lang="en-US" dirty="0" smtClean="0"/>
              <a:t>D</a:t>
            </a:r>
          </a:p>
          <a:p>
            <a:endParaRPr lang="en-US" dirty="0" smtClean="0"/>
          </a:p>
          <a:p>
            <a:r>
              <a:rPr lang="en-US" dirty="0" smtClean="0"/>
              <a:t>A false</a:t>
            </a:r>
            <a:r>
              <a:rPr lang="en-US" baseline="0" dirty="0" smtClean="0"/>
              <a:t> since </a:t>
            </a:r>
            <a:r>
              <a:rPr lang="en-US" baseline="0" dirty="0" err="1" smtClean="0"/>
              <a:t>ethernet</a:t>
            </a:r>
            <a:r>
              <a:rPr lang="en-US" baseline="0" dirty="0" smtClean="0"/>
              <a:t> is for short distance links</a:t>
            </a:r>
            <a:endParaRPr lang="en-US" dirty="0" smtClean="0"/>
          </a:p>
          <a:p>
            <a:r>
              <a:rPr lang="en-US" dirty="0" smtClean="0"/>
              <a:t>B is true since, </a:t>
            </a:r>
            <a:r>
              <a:rPr lang="en-US" dirty="0" err="1" smtClean="0"/>
              <a:t>ethernet</a:t>
            </a:r>
            <a:r>
              <a:rPr lang="en-US" baseline="0" dirty="0" smtClean="0"/>
              <a:t> routing not optimal simply avoids loops whereas </a:t>
            </a:r>
            <a:r>
              <a:rPr lang="en-US" baseline="0" dirty="0" err="1" smtClean="0"/>
              <a:t>dijkstra</a:t>
            </a:r>
            <a:r>
              <a:rPr lang="en-US" baseline="0" dirty="0" smtClean="0"/>
              <a:t> guarantees shortest path </a:t>
            </a:r>
          </a:p>
          <a:p>
            <a:r>
              <a:rPr lang="en-US" baseline="0" dirty="0" smtClean="0"/>
              <a:t>C MTU is determined by bandwidth of link</a:t>
            </a:r>
          </a:p>
          <a:p>
            <a:r>
              <a:rPr lang="en-US" dirty="0" smtClean="0"/>
              <a:t>D</a:t>
            </a:r>
            <a:r>
              <a:rPr lang="en-US" baseline="0" dirty="0" smtClean="0"/>
              <a:t> seems CRC not perfect</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8</a:t>
            </a:fld>
            <a:endParaRPr lang="en-US"/>
          </a:p>
        </p:txBody>
      </p:sp>
    </p:spTree>
    <p:extLst>
      <p:ext uri="{BB962C8B-B14F-4D97-AF65-F5344CB8AC3E}">
        <p14:creationId xmlns:p14="http://schemas.microsoft.com/office/powerpoint/2010/main" val="175071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NAS: B &amp; D</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9</a:t>
            </a:fld>
            <a:endParaRPr lang="en-US"/>
          </a:p>
        </p:txBody>
      </p:sp>
    </p:spTree>
    <p:extLst>
      <p:ext uri="{BB962C8B-B14F-4D97-AF65-F5344CB8AC3E}">
        <p14:creationId xmlns:p14="http://schemas.microsoft.com/office/powerpoint/2010/main" val="1185503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a:t>
            </a:r>
            <a:r>
              <a:rPr lang="en-US" baseline="0" smtClean="0"/>
              <a:t> C &amp; D</a:t>
            </a:r>
            <a:endParaRPr lang="en-US"/>
          </a:p>
        </p:txBody>
      </p:sp>
      <p:sp>
        <p:nvSpPr>
          <p:cNvPr id="4" name="Slide Number Placeholder 3"/>
          <p:cNvSpPr>
            <a:spLocks noGrp="1"/>
          </p:cNvSpPr>
          <p:nvPr>
            <p:ph type="sldNum" sz="quarter" idx="10"/>
          </p:nvPr>
        </p:nvSpPr>
        <p:spPr/>
        <p:txBody>
          <a:bodyPr/>
          <a:lstStyle/>
          <a:p>
            <a:fld id="{16CE08BA-78C4-3E4F-898E-CD45BB8C750D}" type="slidenum">
              <a:rPr lang="en-US" smtClean="0"/>
              <a:t>10</a:t>
            </a:fld>
            <a:endParaRPr lang="en-US"/>
          </a:p>
        </p:txBody>
      </p:sp>
    </p:spTree>
    <p:extLst>
      <p:ext uri="{BB962C8B-B14F-4D97-AF65-F5344CB8AC3E}">
        <p14:creationId xmlns:p14="http://schemas.microsoft.com/office/powerpoint/2010/main" val="1473968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Manchester encoding results in 0 being encoded as a low-to-high </a:t>
            </a:r>
            <a:r>
              <a:rPr lang="en-US" dirty="0" err="1" smtClean="0"/>
              <a:t>transmision</a:t>
            </a:r>
            <a:r>
              <a:rPr lang="en-US" dirty="0" smtClean="0"/>
              <a:t> and 1 being encoded as a high-to-low transition. Because both 1s and 0s result in a transition to the signal, Manchester encoding doubles the rate at which signal transitions are made on the link. on Page 81 of text.</a:t>
            </a:r>
            <a:endParaRPr lang="en-US" dirty="0"/>
          </a:p>
        </p:txBody>
      </p:sp>
      <p:sp>
        <p:nvSpPr>
          <p:cNvPr id="4" name="Slide Number Placeholder 3"/>
          <p:cNvSpPr>
            <a:spLocks noGrp="1"/>
          </p:cNvSpPr>
          <p:nvPr>
            <p:ph type="sldNum" sz="quarter" idx="10"/>
          </p:nvPr>
        </p:nvSpPr>
        <p:spPr/>
        <p:txBody>
          <a:bodyPr/>
          <a:lstStyle/>
          <a:p>
            <a:fld id="{16CE08BA-78C4-3E4F-898E-CD45BB8C750D}" type="slidenum">
              <a:rPr lang="en-US" smtClean="0"/>
              <a:t>11</a:t>
            </a:fld>
            <a:endParaRPr lang="en-US"/>
          </a:p>
        </p:txBody>
      </p:sp>
    </p:spTree>
    <p:extLst>
      <p:ext uri="{BB962C8B-B14F-4D97-AF65-F5344CB8AC3E}">
        <p14:creationId xmlns:p14="http://schemas.microsoft.com/office/powerpoint/2010/main" val="156016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r>
              <a:rPr lang="en-CA" smtClean="0"/>
              <a:t>UTSC Spring 2017</a:t>
            </a:r>
            <a:endParaRPr lang="en-US"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r>
              <a:rPr lang="en-CA" smtClean="0"/>
              <a:t>UTSC Spring 2017</a:t>
            </a:r>
            <a:endParaRPr lang="en-US"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r>
              <a:rPr lang="en-CA" smtClean="0"/>
              <a:t>UTSC Spring 2017</a:t>
            </a:r>
            <a:endParaRPr lang="en-US"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CA" smtClean="0"/>
              <a:t>UTSC Spring 2017</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CA" smtClean="0"/>
              <a:t>UTSC Spring 2017</a:t>
            </a:r>
            <a:endParaRPr lang="en-US"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CA" smtClean="0"/>
              <a:t>UTSC Spring 2017</a:t>
            </a:r>
            <a:endParaRPr lang="en-US" dirty="0"/>
          </a:p>
        </p:txBody>
      </p:sp>
      <p:sp>
        <p:nvSpPr>
          <p:cNvPr id="8" name="Footer Placeholder 7"/>
          <p:cNvSpPr>
            <a:spLocks noGrp="1"/>
          </p:cNvSpPr>
          <p:nvPr>
            <p:ph type="ftr" sz="quarter" idx="11"/>
          </p:nvPr>
        </p:nvSpPr>
        <p:spPr/>
        <p:txBody>
          <a:bodyPr/>
          <a:lstStyle/>
          <a:p>
            <a:r>
              <a:rPr lang="en-US" smtClean="0"/>
              <a:t>CSC 458 Computer Networks</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CA" smtClean="0"/>
              <a:t>UTSC Spring 2017</a:t>
            </a:r>
            <a:endParaRPr lang="en-US"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A" smtClean="0"/>
              <a:t>UTSC Spring 2017</a:t>
            </a:r>
            <a:endParaRPr lang="en-US" dirty="0"/>
          </a:p>
        </p:txBody>
      </p:sp>
      <p:sp>
        <p:nvSpPr>
          <p:cNvPr id="3" name="Footer Placeholder 2"/>
          <p:cNvSpPr>
            <a:spLocks noGrp="1"/>
          </p:cNvSpPr>
          <p:nvPr>
            <p:ph type="ftr" sz="quarter" idx="11"/>
          </p:nvPr>
        </p:nvSpPr>
        <p:spPr/>
        <p:txBody>
          <a:bodyPr/>
          <a:lstStyle/>
          <a:p>
            <a:r>
              <a:rPr lang="en-US" smtClean="0"/>
              <a:t>CSC 458 Computer Networks</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CA" smtClean="0"/>
              <a:t>UTSC Spring 2017</a:t>
            </a:r>
            <a:endParaRPr lang="en-US"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CA" smtClean="0"/>
              <a:t>UTSC Spring 2017</a:t>
            </a:r>
            <a:endParaRPr lang="en-US"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CA" smtClean="0"/>
              <a:t>UTSC Spring 2017</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CSC 458 Computer Networks</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Finals Review</a:t>
            </a:r>
            <a:endParaRPr lang="en-US" dirty="0"/>
          </a:p>
        </p:txBody>
      </p:sp>
      <p:sp>
        <p:nvSpPr>
          <p:cNvPr id="3" name="Subtitle 2"/>
          <p:cNvSpPr>
            <a:spLocks noGrp="1"/>
          </p:cNvSpPr>
          <p:nvPr>
            <p:ph type="subTitle" idx="1"/>
          </p:nvPr>
        </p:nvSpPr>
        <p:spPr/>
        <p:txBody>
          <a:bodyPr/>
          <a:lstStyle/>
          <a:p>
            <a:r>
              <a:rPr lang="en-US" dirty="0" smtClean="0"/>
              <a:t>CSC 458 Computer Networks</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9295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Which of the following is/are true about web caches?</a:t>
            </a:r>
          </a:p>
        </p:txBody>
      </p:sp>
      <p:sp>
        <p:nvSpPr>
          <p:cNvPr id="3" name="Content Placeholder 2"/>
          <p:cNvSpPr>
            <a:spLocks noGrp="1"/>
          </p:cNvSpPr>
          <p:nvPr>
            <p:ph idx="1"/>
          </p:nvPr>
        </p:nvSpPr>
        <p:spPr/>
        <p:txBody>
          <a:bodyPr>
            <a:normAutofit/>
          </a:bodyPr>
          <a:lstStyle/>
          <a:p>
            <a:pPr lvl="0">
              <a:buFont typeface="+mj-lt"/>
              <a:buAutoNum type="alphaLcParenR"/>
            </a:pPr>
            <a:r>
              <a:rPr lang="en-US" sz="2400" dirty="0"/>
              <a:t>All HTTP objects are cacheable.</a:t>
            </a:r>
          </a:p>
          <a:p>
            <a:pPr lvl="0">
              <a:buFont typeface="+mj-lt"/>
              <a:buAutoNum type="alphaLcParenR"/>
            </a:pPr>
            <a:r>
              <a:rPr lang="en-US" sz="2400" dirty="0"/>
              <a:t>HTTP does not explicitly support caching or cache consistency.</a:t>
            </a:r>
          </a:p>
          <a:p>
            <a:pPr lvl="0">
              <a:buFont typeface="+mj-lt"/>
              <a:buAutoNum type="alphaLcParenR"/>
            </a:pPr>
            <a:r>
              <a:rPr lang="en-US" sz="2400" dirty="0">
                <a:solidFill>
                  <a:srgbClr val="FF0000"/>
                </a:solidFill>
              </a:rPr>
              <a:t>A web cache, or proxy server, is a network entity that satisﬁes HTTP requests from clients</a:t>
            </a:r>
            <a:r>
              <a:rPr lang="en-US" sz="2400" dirty="0"/>
              <a:t>.</a:t>
            </a:r>
          </a:p>
          <a:p>
            <a:pPr>
              <a:buFont typeface="+mj-lt"/>
              <a:buAutoNum type="alphaLcParenR"/>
            </a:pPr>
            <a:r>
              <a:rPr lang="en-US" sz="2400" dirty="0">
                <a:solidFill>
                  <a:srgbClr val="FF0000"/>
                </a:solidFill>
              </a:rPr>
              <a:t>A web cache is both a client and a server at the same time.</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60964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Suppose a 10Mb/s adapter uses Manchester encoding to send an infinite stream of 1’s into a link.  How many transitions per second will the signal emerging from this adapter have?</a:t>
            </a:r>
            <a:endParaRPr lang="en-US" sz="2800" dirty="0"/>
          </a:p>
        </p:txBody>
      </p:sp>
      <p:sp>
        <p:nvSpPr>
          <p:cNvPr id="3" name="Content Placeholder 2"/>
          <p:cNvSpPr>
            <a:spLocks noGrp="1"/>
          </p:cNvSpPr>
          <p:nvPr>
            <p:ph idx="1"/>
          </p:nvPr>
        </p:nvSpPr>
        <p:spPr>
          <a:xfrm>
            <a:off x="2589212" y="2612570"/>
            <a:ext cx="8915400" cy="3298651"/>
          </a:xfrm>
        </p:spPr>
        <p:txBody>
          <a:bodyPr>
            <a:normAutofit/>
          </a:bodyPr>
          <a:lstStyle/>
          <a:p>
            <a:pPr>
              <a:buFont typeface="+mj-lt"/>
              <a:buAutoNum type="alphaLcParenR"/>
            </a:pPr>
            <a:r>
              <a:rPr lang="en-US" sz="2400" dirty="0" smtClean="0"/>
              <a:t>5 million transitions per second.</a:t>
            </a:r>
          </a:p>
          <a:p>
            <a:pPr>
              <a:buFont typeface="+mj-lt"/>
              <a:buAutoNum type="alphaLcParenR"/>
            </a:pPr>
            <a:r>
              <a:rPr lang="en-US" sz="2400" dirty="0" smtClean="0"/>
              <a:t>10 million transitions per second</a:t>
            </a:r>
          </a:p>
          <a:p>
            <a:pPr>
              <a:buFont typeface="+mj-lt"/>
              <a:buAutoNum type="alphaLcParenR"/>
            </a:pPr>
            <a:r>
              <a:rPr lang="en-US" sz="2400" dirty="0" smtClean="0">
                <a:solidFill>
                  <a:srgbClr val="FF0000"/>
                </a:solidFill>
              </a:rPr>
              <a:t>20 million transitions per second.</a:t>
            </a:r>
          </a:p>
          <a:p>
            <a:pPr>
              <a:buFont typeface="+mj-lt"/>
              <a:buAutoNum type="alphaLcParenR"/>
            </a:pPr>
            <a:r>
              <a:rPr lang="en-US" sz="2400" dirty="0" smtClean="0"/>
              <a:t>None of the above.</a:t>
            </a:r>
            <a:endParaRPr lang="en-US" sz="24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931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Which of the following is true about Random Early Detection (RED)?</a:t>
            </a:r>
            <a:endParaRPr lang="en-US" sz="2800" dirty="0"/>
          </a:p>
        </p:txBody>
      </p:sp>
      <p:sp>
        <p:nvSpPr>
          <p:cNvPr id="3" name="Content Placeholder 2"/>
          <p:cNvSpPr>
            <a:spLocks noGrp="1"/>
          </p:cNvSpPr>
          <p:nvPr>
            <p:ph idx="1"/>
          </p:nvPr>
        </p:nvSpPr>
        <p:spPr>
          <a:xfrm>
            <a:off x="2052735" y="1667069"/>
            <a:ext cx="9778481" cy="3777622"/>
          </a:xfrm>
        </p:spPr>
        <p:txBody>
          <a:bodyPr>
            <a:noAutofit/>
          </a:bodyPr>
          <a:lstStyle/>
          <a:p>
            <a:pPr>
              <a:buFont typeface="+mj-lt"/>
              <a:buAutoNum type="alphaLcParenR"/>
            </a:pPr>
            <a:r>
              <a:rPr lang="en-US" sz="2400" dirty="0" smtClean="0"/>
              <a:t>RED is tolerant of bursts because when the average queue occupancy is close to the maximum threshold, there is still room in the queue to accept new burst of packets.</a:t>
            </a:r>
          </a:p>
          <a:p>
            <a:pPr>
              <a:buFont typeface="+mj-lt"/>
              <a:buAutoNum type="alphaLcParenR"/>
            </a:pPr>
            <a:r>
              <a:rPr lang="en-US" sz="2400" dirty="0" smtClean="0">
                <a:solidFill>
                  <a:srgbClr val="FF0000"/>
                </a:solidFill>
              </a:rPr>
              <a:t>The possibility of RED dropping a packet belonging to a flow is proportional to the number of the flow’s packets queued at the router</a:t>
            </a:r>
            <a:r>
              <a:rPr lang="en-US" sz="2400" dirty="0" smtClean="0">
                <a:solidFill>
                  <a:srgbClr val="FF0000"/>
                </a:solidFill>
              </a:rPr>
              <a:t>. (made possible by count)  </a:t>
            </a:r>
            <a:endParaRPr lang="en-US" sz="2400" dirty="0" smtClean="0">
              <a:solidFill>
                <a:srgbClr val="FF0000"/>
              </a:solidFill>
            </a:endParaRPr>
          </a:p>
          <a:p>
            <a:pPr>
              <a:buFont typeface="+mj-lt"/>
              <a:buAutoNum type="alphaLcParenR"/>
            </a:pPr>
            <a:r>
              <a:rPr lang="en-US" sz="2400" dirty="0" smtClean="0"/>
              <a:t>RED drops packets with probability 1 when the router’s queue length is greater than the maximum threshold value</a:t>
            </a:r>
            <a:r>
              <a:rPr lang="en-US" sz="2400" dirty="0" smtClean="0"/>
              <a:t>. </a:t>
            </a:r>
            <a:r>
              <a:rPr lang="en-US" sz="1600" dirty="0" smtClean="0"/>
              <a:t>(statement always true, but drop happens when </a:t>
            </a:r>
            <a:r>
              <a:rPr lang="en-US" sz="1600" dirty="0" err="1" smtClean="0"/>
              <a:t>avgLen</a:t>
            </a:r>
            <a:r>
              <a:rPr lang="en-US" sz="1600" dirty="0" smtClean="0"/>
              <a:t> &gt; </a:t>
            </a:r>
            <a:r>
              <a:rPr lang="en-US" sz="1600" dirty="0" err="1" smtClean="0"/>
              <a:t>maxthreshold</a:t>
            </a:r>
            <a:r>
              <a:rPr lang="en-US" sz="1600" dirty="0" smtClean="0"/>
              <a:t>)</a:t>
            </a:r>
            <a:endParaRPr lang="en-US" sz="1600" dirty="0" smtClean="0"/>
          </a:p>
          <a:p>
            <a:pPr>
              <a:buFont typeface="+mj-lt"/>
              <a:buAutoNum type="alphaLcParenR"/>
            </a:pPr>
            <a:r>
              <a:rPr lang="en-US" sz="2400" dirty="0" smtClean="0"/>
              <a:t>If two flows, one TCP and one UDP, share a “RED” router, the RED algorithm will ensure that both flows receive identical share of the outgoing link</a:t>
            </a:r>
            <a:r>
              <a:rPr lang="en-US" sz="2400" dirty="0" smtClean="0"/>
              <a:t>. </a:t>
            </a:r>
            <a:r>
              <a:rPr lang="en-US" sz="1700" dirty="0" smtClean="0"/>
              <a:t>(RED works with TCP only. UDP does not retransmit, so can respond to queue of congestion, so will not slo</a:t>
            </a:r>
            <a:r>
              <a:rPr lang="en-US" sz="1700" dirty="0" smtClean="0"/>
              <a:t>w down transmission</a:t>
            </a:r>
            <a:r>
              <a:rPr lang="en-US" sz="1700" dirty="0" smtClean="0"/>
              <a:t>)</a:t>
            </a:r>
            <a:endParaRPr lang="en-US" sz="1700" dirty="0"/>
          </a:p>
        </p:txBody>
      </p:sp>
      <p:sp>
        <p:nvSpPr>
          <p:cNvPr id="4" name="Footer Placeholder 3"/>
          <p:cNvSpPr>
            <a:spLocks noGrp="1"/>
          </p:cNvSpPr>
          <p:nvPr>
            <p:ph type="ftr" sz="quarter" idx="11"/>
          </p:nvPr>
        </p:nvSpPr>
        <p:spPr/>
        <p:txBody>
          <a:bodyPr/>
          <a:lstStyle/>
          <a:p>
            <a:r>
              <a:rPr lang="en-US" dirty="0"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961327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Which of the following statements is TRUE about TCP?</a:t>
            </a:r>
            <a:endParaRPr lang="en-US" sz="2800" dirty="0"/>
          </a:p>
        </p:txBody>
      </p:sp>
      <p:sp>
        <p:nvSpPr>
          <p:cNvPr id="3" name="Content Placeholder 2"/>
          <p:cNvSpPr>
            <a:spLocks noGrp="1"/>
          </p:cNvSpPr>
          <p:nvPr>
            <p:ph idx="1"/>
          </p:nvPr>
        </p:nvSpPr>
        <p:spPr/>
        <p:txBody>
          <a:bodyPr>
            <a:normAutofit/>
          </a:bodyPr>
          <a:lstStyle/>
          <a:p>
            <a:pPr marL="457200" indent="-457200">
              <a:buFont typeface="+mj-lt"/>
              <a:buAutoNum type="alphaLcParenR"/>
            </a:pPr>
            <a:r>
              <a:rPr lang="en-US" sz="2400" dirty="0" smtClean="0"/>
              <a:t>TCP Segments can only be lost when router queues overflow</a:t>
            </a:r>
            <a:r>
              <a:rPr lang="en-US" sz="2400" dirty="0" smtClean="0"/>
              <a:t>. </a:t>
            </a:r>
            <a:r>
              <a:rPr lang="en-US" sz="1600" dirty="0" smtClean="0"/>
              <a:t>(maybe dropped by RED)</a:t>
            </a:r>
            <a:endParaRPr lang="en-US" sz="1600" dirty="0" smtClean="0"/>
          </a:p>
          <a:p>
            <a:pPr marL="457200" indent="-457200">
              <a:buFont typeface="+mj-lt"/>
              <a:buAutoNum type="alphaLcParenR"/>
            </a:pPr>
            <a:r>
              <a:rPr lang="en-US" sz="2400" dirty="0" smtClean="0">
                <a:solidFill>
                  <a:srgbClr val="FF0000"/>
                </a:solidFill>
              </a:rPr>
              <a:t>There is no performance benefit to having a window size larger than the receiver window size.</a:t>
            </a:r>
          </a:p>
          <a:p>
            <a:pPr marL="457200" indent="-457200">
              <a:buFont typeface="+mj-lt"/>
              <a:buAutoNum type="alphaLcParenR"/>
            </a:pPr>
            <a:r>
              <a:rPr lang="en-US" sz="2400" dirty="0" smtClean="0"/>
              <a:t>The received sees </a:t>
            </a:r>
            <a:r>
              <a:rPr lang="en-US" sz="2400" dirty="0" smtClean="0"/>
              <a:t>duplicate </a:t>
            </a:r>
            <a:r>
              <a:rPr lang="en-US" sz="2400" dirty="0" smtClean="0"/>
              <a:t>ACKs (with the same sequence number) only when a packet is </a:t>
            </a:r>
            <a:r>
              <a:rPr lang="en-US" sz="2400" dirty="0" smtClean="0"/>
              <a:t>lost </a:t>
            </a:r>
            <a:r>
              <a:rPr lang="en-US" sz="1700" dirty="0" smtClean="0"/>
              <a:t>(or delayed)</a:t>
            </a:r>
            <a:endParaRPr lang="en-US" sz="1700" dirty="0" smtClean="0"/>
          </a:p>
          <a:p>
            <a:pPr marL="457200" indent="-457200">
              <a:buFont typeface="+mj-lt"/>
              <a:buAutoNum type="alphaLcParenR"/>
            </a:pPr>
            <a:r>
              <a:rPr lang="en-US" sz="2400" dirty="0" smtClean="0"/>
              <a:t>A receiver reduces the advertised window size in response to </a:t>
            </a:r>
            <a:r>
              <a:rPr lang="en-US" sz="2400" dirty="0" smtClean="0"/>
              <a:t>congestion </a:t>
            </a:r>
            <a:r>
              <a:rPr lang="en-US" dirty="0"/>
              <a:t>(its for flow control not congestion control)</a:t>
            </a:r>
            <a:endParaRPr lang="en-US" sz="17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195664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719" y="624109"/>
            <a:ext cx="9395894" cy="2249719"/>
          </a:xfrm>
        </p:spPr>
        <p:txBody>
          <a:bodyPr>
            <a:noAutofit/>
          </a:bodyPr>
          <a:lstStyle/>
          <a:p>
            <a:r>
              <a:rPr lang="en-US" sz="2800" dirty="0" smtClean="0"/>
              <a:t>Consider an HTTP client that wants to retrieve a Web document at a given URL.  The IP address of the HTTP server is initially unknown.  What transport and application layer protocols besides HTTP are needed in this scenario?</a:t>
            </a:r>
            <a:br>
              <a:rPr lang="en-US" sz="2800" dirty="0" smtClean="0"/>
            </a:br>
            <a:endParaRPr lang="en-US" sz="2800" dirty="0"/>
          </a:p>
        </p:txBody>
      </p:sp>
      <p:sp>
        <p:nvSpPr>
          <p:cNvPr id="3" name="Content Placeholder 2"/>
          <p:cNvSpPr>
            <a:spLocks noGrp="1"/>
          </p:cNvSpPr>
          <p:nvPr>
            <p:ph idx="1"/>
          </p:nvPr>
        </p:nvSpPr>
        <p:spPr>
          <a:xfrm>
            <a:off x="2346616" y="3657600"/>
            <a:ext cx="8915400" cy="2313992"/>
          </a:xfrm>
        </p:spPr>
        <p:txBody>
          <a:bodyPr>
            <a:normAutofit/>
          </a:bodyPr>
          <a:lstStyle/>
          <a:p>
            <a:r>
              <a:rPr lang="en-US" sz="2400" dirty="0"/>
              <a:t>Application layer protocols: DNS and HTTP</a:t>
            </a:r>
            <a:endParaRPr lang="en-US" sz="2400" b="1" dirty="0"/>
          </a:p>
          <a:p>
            <a:r>
              <a:rPr lang="en-US" sz="2400" dirty="0"/>
              <a:t>Transport layer protocols: </a:t>
            </a:r>
            <a:r>
              <a:rPr lang="en-US" sz="2400" dirty="0">
                <a:solidFill>
                  <a:srgbClr val="FF0000"/>
                </a:solidFill>
              </a:rPr>
              <a:t>UDP for DNS</a:t>
            </a:r>
            <a:r>
              <a:rPr lang="en-US" sz="2400" dirty="0"/>
              <a:t>; TCP for HTTP</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47855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do HTTP, FTP and SMTP run on top of TCP rather than on UDP?</a:t>
            </a:r>
            <a:endParaRPr lang="en-US" sz="2800" dirty="0"/>
          </a:p>
        </p:txBody>
      </p:sp>
      <p:sp>
        <p:nvSpPr>
          <p:cNvPr id="3" name="Content Placeholder 2"/>
          <p:cNvSpPr>
            <a:spLocks noGrp="1"/>
          </p:cNvSpPr>
          <p:nvPr>
            <p:ph idx="1"/>
          </p:nvPr>
        </p:nvSpPr>
        <p:spPr>
          <a:xfrm>
            <a:off x="2127380" y="1904999"/>
            <a:ext cx="9377232" cy="4225437"/>
          </a:xfrm>
        </p:spPr>
        <p:txBody>
          <a:bodyPr>
            <a:noAutofit/>
          </a:bodyPr>
          <a:lstStyle/>
          <a:p>
            <a:r>
              <a:rPr lang="en-US" sz="2400" dirty="0"/>
              <a:t>The applications associated with those protocols require that all application data be received in </a:t>
            </a:r>
            <a:r>
              <a:rPr lang="en-US" sz="2400" dirty="0">
                <a:solidFill>
                  <a:srgbClr val="FF0000"/>
                </a:solidFill>
              </a:rPr>
              <a:t>the correct order and without gaps.</a:t>
            </a:r>
            <a:r>
              <a:rPr lang="en-US" sz="2400" dirty="0"/>
              <a:t> TCP provides this service whereas UDP does not.</a:t>
            </a:r>
            <a:endParaRPr lang="en-US" sz="2000"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0257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difference between Distance Vector and Path Vector?</a:t>
            </a:r>
          </a:p>
        </p:txBody>
      </p:sp>
      <p:sp>
        <p:nvSpPr>
          <p:cNvPr id="3" name="Content Placeholder 2"/>
          <p:cNvSpPr>
            <a:spLocks noGrp="1"/>
          </p:cNvSpPr>
          <p:nvPr>
            <p:ph idx="1"/>
          </p:nvPr>
        </p:nvSpPr>
        <p:spPr>
          <a:xfrm>
            <a:off x="2589212" y="1754155"/>
            <a:ext cx="8915400" cy="4157067"/>
          </a:xfrm>
        </p:spPr>
        <p:txBody>
          <a:bodyPr>
            <a:noAutofit/>
          </a:bodyPr>
          <a:lstStyle/>
          <a:p>
            <a:pPr lvl="0"/>
            <a:r>
              <a:rPr lang="en-US" sz="2400" dirty="0"/>
              <a:t>DV – does not advertise entire network topology,</a:t>
            </a:r>
          </a:p>
          <a:p>
            <a:pPr lvl="0"/>
            <a:r>
              <a:rPr lang="en-US" sz="2400" dirty="0"/>
              <a:t>None of the routers how the network looks like in its entirety</a:t>
            </a:r>
          </a:p>
          <a:p>
            <a:pPr lvl="0"/>
            <a:r>
              <a:rPr lang="en-US" sz="2400" dirty="0"/>
              <a:t>Count to infinity problem</a:t>
            </a:r>
          </a:p>
          <a:p>
            <a:pPr lvl="0"/>
            <a:r>
              <a:rPr lang="en-US" sz="2400" dirty="0"/>
              <a:t>PV/LS - Link state routing protocols allow a router to have a complete map of the network, and use specific algorithms to find shortest paths to every object in the network</a:t>
            </a:r>
          </a:p>
          <a:p>
            <a:r>
              <a:rPr lang="en-US" sz="2400" dirty="0"/>
              <a:t>Link state protocols are much more complex and require more processing power and memory</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5761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Give two</a:t>
            </a:r>
            <a:r>
              <a:rPr lang="en-US" sz="2800" i="1" dirty="0"/>
              <a:t> </a:t>
            </a:r>
            <a:r>
              <a:rPr lang="en-US" sz="2800" dirty="0"/>
              <a:t>reasons why </a:t>
            </a:r>
            <a:r>
              <a:rPr lang="en-US" sz="2800" dirty="0" err="1"/>
              <a:t>interdomain</a:t>
            </a:r>
            <a:r>
              <a:rPr lang="en-US" sz="2800" dirty="0"/>
              <a:t> routing uses path-vector routing instead of distance</a:t>
            </a:r>
            <a:r>
              <a:rPr lang="en-US" sz="2800" i="1" dirty="0"/>
              <a:t> </a:t>
            </a:r>
            <a:r>
              <a:rPr lang="en-US" sz="2800" dirty="0"/>
              <a:t>vector routing.</a:t>
            </a:r>
          </a:p>
        </p:txBody>
      </p:sp>
      <p:sp>
        <p:nvSpPr>
          <p:cNvPr id="3" name="Content Placeholder 2"/>
          <p:cNvSpPr>
            <a:spLocks noGrp="1"/>
          </p:cNvSpPr>
          <p:nvPr>
            <p:ph idx="1"/>
          </p:nvPr>
        </p:nvSpPr>
        <p:spPr/>
        <p:txBody>
          <a:bodyPr>
            <a:normAutofit/>
          </a:bodyPr>
          <a:lstStyle/>
          <a:p>
            <a:pPr lvl="0"/>
            <a:r>
              <a:rPr lang="en-US" sz="2400" dirty="0">
                <a:solidFill>
                  <a:srgbClr val="FF0000"/>
                </a:solidFill>
              </a:rPr>
              <a:t>Faster convergence through loop detection</a:t>
            </a:r>
            <a:r>
              <a:rPr lang="en-US" sz="2400" dirty="0"/>
              <a:t>, avoiding the “counting to infinity” problem</a:t>
            </a:r>
          </a:p>
          <a:p>
            <a:r>
              <a:rPr lang="en-US" sz="2400" dirty="0">
                <a:solidFill>
                  <a:srgbClr val="FF0000"/>
                </a:solidFill>
              </a:rPr>
              <a:t>Flexible routing policies </a:t>
            </a:r>
            <a:r>
              <a:rPr lang="en-US" sz="2400" dirty="0"/>
              <a:t>that depend on the hops in the AS-PATH</a:t>
            </a:r>
            <a:r>
              <a:rPr lang="en-US" sz="2400" dirty="0" smtClean="0"/>
              <a:t>.</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47259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Show that 2D parity provides the receiver enough information to correct any 1-bit error, but not any 2-bit error.</a:t>
            </a:r>
          </a:p>
        </p:txBody>
      </p:sp>
      <p:sp>
        <p:nvSpPr>
          <p:cNvPr id="3" name="Content Placeholder 2"/>
          <p:cNvSpPr>
            <a:spLocks noGrp="1"/>
          </p:cNvSpPr>
          <p:nvPr>
            <p:ph idx="1"/>
          </p:nvPr>
        </p:nvSpPr>
        <p:spPr/>
        <p:txBody>
          <a:bodyPr>
            <a:normAutofit/>
          </a:bodyPr>
          <a:lstStyle/>
          <a:p>
            <a:r>
              <a:rPr lang="en-US" sz="2400" dirty="0"/>
              <a:t>If we know only one bit is bad, then 2-D parity tells us which row and column it is in, and we can then flip it. If, however, two bits are bad in the same row, then the row parity remains correct, and all we can identify is the columns in which the bad bits occur.</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53198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Give </a:t>
            </a:r>
            <a:r>
              <a:rPr lang="en-US" sz="2800" i="1" dirty="0"/>
              <a:t>one</a:t>
            </a:r>
            <a:r>
              <a:rPr lang="en-US" sz="2800" dirty="0"/>
              <a:t> reason why an Internet Service Provider (ISP) might select a route with a longer AS-PATH over a route with a shorter AS-PATH.</a:t>
            </a:r>
          </a:p>
        </p:txBody>
      </p:sp>
      <p:sp>
        <p:nvSpPr>
          <p:cNvPr id="3" name="Content Placeholder 2"/>
          <p:cNvSpPr>
            <a:spLocks noGrp="1"/>
          </p:cNvSpPr>
          <p:nvPr>
            <p:ph idx="1"/>
          </p:nvPr>
        </p:nvSpPr>
        <p:spPr/>
        <p:txBody>
          <a:bodyPr>
            <a:normAutofit/>
          </a:bodyPr>
          <a:lstStyle/>
          <a:p>
            <a:pPr lvl="0"/>
            <a:r>
              <a:rPr lang="en-US" sz="2400" dirty="0"/>
              <a:t>Avoids an undesirable AS (e.g. that performs censorship or wire-tapping)</a:t>
            </a:r>
          </a:p>
          <a:p>
            <a:r>
              <a:rPr lang="en-US" sz="2400" dirty="0"/>
              <a:t>Avoids an observed performance problem (e.g. high latency or low throughput)</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6307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Layering: Message, Segment, Packet and Frame</a:t>
            </a:r>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267" y="1905000"/>
            <a:ext cx="7769002" cy="4848682"/>
          </a:xfrm>
          <a:prstGeom prst="rect">
            <a:avLst/>
          </a:prstGeom>
        </p:spPr>
      </p:pic>
    </p:spTree>
    <p:extLst>
      <p:ext uri="{BB962C8B-B14F-4D97-AF65-F5344CB8AC3E}">
        <p14:creationId xmlns:p14="http://schemas.microsoft.com/office/powerpoint/2010/main" val="7590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Describe </a:t>
            </a:r>
            <a:r>
              <a:rPr lang="en-US" sz="2800" i="1" dirty="0"/>
              <a:t>three</a:t>
            </a:r>
            <a:r>
              <a:rPr lang="en-US" sz="2800" dirty="0"/>
              <a:t> different scenarios when an IP router would drop packets that arrive on one of its interfaces.</a:t>
            </a:r>
          </a:p>
        </p:txBody>
      </p:sp>
      <p:sp>
        <p:nvSpPr>
          <p:cNvPr id="3" name="Content Placeholder 2"/>
          <p:cNvSpPr>
            <a:spLocks noGrp="1"/>
          </p:cNvSpPr>
          <p:nvPr>
            <p:ph idx="1"/>
          </p:nvPr>
        </p:nvSpPr>
        <p:spPr/>
        <p:txBody>
          <a:bodyPr>
            <a:normAutofit/>
          </a:bodyPr>
          <a:lstStyle/>
          <a:p>
            <a:pPr lvl="0"/>
            <a:r>
              <a:rPr lang="en-US" sz="2400" dirty="0"/>
              <a:t>Insufficient buffer space</a:t>
            </a:r>
          </a:p>
          <a:p>
            <a:pPr lvl="0"/>
            <a:r>
              <a:rPr lang="en-US" sz="2400" dirty="0"/>
              <a:t>No route for the destination</a:t>
            </a:r>
          </a:p>
          <a:p>
            <a:pPr lvl="0"/>
            <a:r>
              <a:rPr lang="en-US" sz="2400" dirty="0"/>
              <a:t>Badly formed packet (e.g., checksum error)</a:t>
            </a:r>
          </a:p>
          <a:p>
            <a:r>
              <a:rPr lang="en-US" sz="2400" dirty="0"/>
              <a:t>TTL expiry</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69993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 Network Address Translator (NAT) has a binding timer associated with each map entry.  Why is this necessary?</a:t>
            </a:r>
          </a:p>
        </p:txBody>
      </p:sp>
      <p:sp>
        <p:nvSpPr>
          <p:cNvPr id="3" name="Content Placeholder 2"/>
          <p:cNvSpPr>
            <a:spLocks noGrp="1"/>
          </p:cNvSpPr>
          <p:nvPr>
            <p:ph idx="1"/>
          </p:nvPr>
        </p:nvSpPr>
        <p:spPr>
          <a:xfrm>
            <a:off x="2589212" y="2446020"/>
            <a:ext cx="8915400" cy="3465202"/>
          </a:xfrm>
        </p:spPr>
        <p:txBody>
          <a:bodyPr>
            <a:normAutofit/>
          </a:bodyPr>
          <a:lstStyle/>
          <a:p>
            <a:r>
              <a:rPr lang="en-US" sz="2400" dirty="0"/>
              <a:t>Eventually, the NAT box needs to reclaim memory and port numbers to use for new data transfers.  Also, a stale map entry could be viewed as a security risk, as an attacker could send packets to the hosts behind the NAT box using a source address and port number of a past transfer.</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94561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does the Border Gateway Protocol (BGP) avoid the count-to-infinity problem that plagues distance-vector protocols?</a:t>
            </a:r>
          </a:p>
        </p:txBody>
      </p:sp>
      <p:sp>
        <p:nvSpPr>
          <p:cNvPr id="3" name="Content Placeholder 2"/>
          <p:cNvSpPr>
            <a:spLocks noGrp="1"/>
          </p:cNvSpPr>
          <p:nvPr>
            <p:ph idx="1"/>
          </p:nvPr>
        </p:nvSpPr>
        <p:spPr/>
        <p:txBody>
          <a:bodyPr>
            <a:normAutofit/>
          </a:bodyPr>
          <a:lstStyle/>
          <a:p>
            <a:r>
              <a:rPr lang="en-US" sz="2400" dirty="0"/>
              <a:t>BGP is a path-vector protocol.  That is, BGP announcements include the entire path traversed by the message, not simply a total cost.  A router, upon receiving a BGP announcement, can check for its own AS number in the path; if the AS number is present, the path has a loop and is immediately discarded.</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9876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768" y="236593"/>
            <a:ext cx="9797142" cy="2002754"/>
          </a:xfrm>
        </p:spPr>
        <p:txBody>
          <a:bodyPr>
            <a:normAutofit fontScale="90000"/>
          </a:bodyPr>
          <a:lstStyle/>
          <a:p>
            <a:r>
              <a:rPr lang="en-US" sz="2800" dirty="0" smtClean="0"/>
              <a:t>Describe each of the following terms/concepts clearly and concisely.  For each of these terms, explain the context they are defined at; which protocol(s) they are related to, when/where they are used, etc. and give examples if possible.</a:t>
            </a:r>
            <a:endParaRPr lang="en-US" sz="2800" dirty="0"/>
          </a:p>
        </p:txBody>
      </p:sp>
      <p:sp>
        <p:nvSpPr>
          <p:cNvPr id="3" name="Content Placeholder 2"/>
          <p:cNvSpPr>
            <a:spLocks noGrp="1"/>
          </p:cNvSpPr>
          <p:nvPr>
            <p:ph idx="1"/>
          </p:nvPr>
        </p:nvSpPr>
        <p:spPr>
          <a:xfrm>
            <a:off x="2458583" y="2575248"/>
            <a:ext cx="8915400" cy="3242667"/>
          </a:xfrm>
        </p:spPr>
        <p:txBody>
          <a:bodyPr>
            <a:normAutofit lnSpcReduction="10000"/>
          </a:bodyPr>
          <a:lstStyle/>
          <a:p>
            <a:pPr marL="457200" indent="-457200">
              <a:buFont typeface="+mj-lt"/>
              <a:buAutoNum type="arabicPeriod"/>
            </a:pPr>
            <a:r>
              <a:rPr lang="en-US" sz="2400" dirty="0" smtClean="0"/>
              <a:t>Fast Retransmission</a:t>
            </a:r>
          </a:p>
          <a:p>
            <a:pPr marL="0" indent="0">
              <a:buNone/>
            </a:pPr>
            <a:r>
              <a:rPr lang="en-US" sz="2400" dirty="0"/>
              <a:t>Fast retransmission is used in TCP, to trigger the retransmission of a dropped packet sooner than the regular timeout mechanism. When the receiver receives an out-of-order packet, it resends the same acknowledgement it sent the last time. The sender who receives three duplicate ACKs then retransmit the dropped packet instead of waiting for the timeout of that packet. On page 511 of text.</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7907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 Nagle’s Algorithms</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a:t>Nagle's algorithm is used by TCP senders to determine when to transmit a segment. The algorithm allows to send a full segment if the window permits. It also allows to send small amount of data if there are no segments in transit. Otherwise, if there is anything </a:t>
            </a:r>
            <a:r>
              <a:rPr lang="en-US" sz="2400" dirty="0" smtClean="0"/>
              <a:t>in </a:t>
            </a:r>
            <a:r>
              <a:rPr lang="en-US" sz="2400" dirty="0"/>
              <a:t>flight, the TCP sender must wait for an ACK before transmitting the next segment. on Page 417 of text.</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5506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3. Maximum Segment Size (MSS)</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a:t>MSS is a variable used by TCP to determine the size of the largest segment to send. TCP waits until having collected MSS bytes from the sending process and then sends a segment. MSS is usually set to the MTU of the directly connected </a:t>
            </a:r>
            <a:r>
              <a:rPr lang="en-US" sz="2400" dirty="0" smtClean="0"/>
              <a:t>network, </a:t>
            </a:r>
            <a:r>
              <a:rPr lang="en-US" sz="2400" dirty="0"/>
              <a:t>minus the size of the TCP and IP headers. on Page 415 of text.</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0746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4. Stub Autonomous System (AS)</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a:t>A group of networks and routers, subject to a common authority and using the same intra-domain routing protocol.</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7702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5. Interior Gateway Protocol (IGP)</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a:t>The protocol used to exchange </a:t>
            </a:r>
            <a:r>
              <a:rPr lang="en-US" sz="2400" dirty="0" smtClean="0"/>
              <a:t>inter-domain </a:t>
            </a:r>
            <a:r>
              <a:rPr lang="en-US" sz="2400" dirty="0"/>
              <a:t>routing information among routers in the same domain.</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4983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6. Distance Vector</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a:t>A lowest-cost-path algorithm used in intra-domain routing. Each node advertises reachability information and associated costs to its immediate neighbors and uses the updates it receives to construct its forwarding table. The routing information protocol (RIP) uses a distance-vector algorithm. on Page 245 and Page 820 of text.</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0305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466"/>
          </a:xfrm>
        </p:spPr>
        <p:txBody>
          <a:bodyPr/>
          <a:lstStyle/>
          <a:p>
            <a:r>
              <a:rPr lang="en-US" dirty="0" smtClean="0"/>
              <a:t>TCP</a:t>
            </a:r>
            <a:endParaRPr lang="en-US" dirty="0"/>
          </a:p>
        </p:txBody>
      </p:sp>
      <p:sp>
        <p:nvSpPr>
          <p:cNvPr id="3" name="Content Placeholder 2"/>
          <p:cNvSpPr>
            <a:spLocks noGrp="1"/>
          </p:cNvSpPr>
          <p:nvPr>
            <p:ph idx="1"/>
          </p:nvPr>
        </p:nvSpPr>
        <p:spPr>
          <a:xfrm>
            <a:off x="2589212" y="1455576"/>
            <a:ext cx="8915400" cy="4455646"/>
          </a:xfrm>
        </p:spPr>
        <p:txBody>
          <a:bodyPr>
            <a:normAutofit lnSpcReduction="10000"/>
          </a:bodyPr>
          <a:lstStyle/>
          <a:p>
            <a:r>
              <a:rPr lang="en-US" sz="2400" dirty="0"/>
              <a:t>Suppose Host A sends two TCP segments back to back to Host B over a TCP connection.  The first segment has  sequence number 90; the second has sequence number 110.</a:t>
            </a:r>
          </a:p>
          <a:p>
            <a:pPr>
              <a:buFont typeface="+mj-lt"/>
              <a:buAutoNum type="alphaLcParenR"/>
            </a:pPr>
            <a:r>
              <a:rPr lang="en-US" sz="2400" dirty="0"/>
              <a:t>How much data is in the first segment?</a:t>
            </a:r>
          </a:p>
          <a:p>
            <a:pPr marL="400050" lvl="1" indent="0">
              <a:buNone/>
            </a:pPr>
            <a:r>
              <a:rPr lang="en-US" sz="2400" b="1" dirty="0">
                <a:solidFill>
                  <a:srgbClr val="FF0000"/>
                </a:solidFill>
              </a:rPr>
              <a:t>20 Bytes</a:t>
            </a:r>
          </a:p>
          <a:p>
            <a:pPr>
              <a:buFont typeface="+mj-lt"/>
              <a:buAutoNum type="alphaLcParenR"/>
            </a:pPr>
            <a:r>
              <a:rPr lang="en-US" sz="2400" dirty="0"/>
              <a:t>Suppose that the first segment is lost but the second segment arrives at B.  In the acknowledgment that Host B sends to Host A, what will be the acknowledgment number?</a:t>
            </a:r>
          </a:p>
          <a:p>
            <a:pPr marL="400050" lvl="1" indent="0">
              <a:buNone/>
            </a:pPr>
            <a:r>
              <a:rPr lang="en-US" sz="2400" b="1" dirty="0">
                <a:solidFill>
                  <a:srgbClr val="FF0000"/>
                </a:solidFill>
              </a:rPr>
              <a:t>ACK Number = </a:t>
            </a:r>
            <a:r>
              <a:rPr lang="en-US" sz="2400" b="1" dirty="0" smtClean="0">
                <a:solidFill>
                  <a:srgbClr val="FF0000"/>
                </a:solidFill>
              </a:rPr>
              <a:t>90 (the lost one)</a:t>
            </a:r>
            <a:endParaRPr lang="en-US" sz="2400" b="1"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10935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p:cNvPicPr>
            <a:picLocks noChangeAspect="1"/>
          </p:cNvPicPr>
          <p:nvPr/>
        </p:nvPicPr>
        <p:blipFill>
          <a:blip r:embed="rId2"/>
          <a:stretch>
            <a:fillRect/>
          </a:stretch>
        </p:blipFill>
        <p:spPr>
          <a:xfrm>
            <a:off x="2171311" y="611155"/>
            <a:ext cx="9156051" cy="5528181"/>
          </a:xfrm>
          <a:prstGeom prst="rect">
            <a:avLst/>
          </a:prstGeom>
        </p:spPr>
      </p:pic>
    </p:spTree>
    <p:extLst>
      <p:ext uri="{BB962C8B-B14F-4D97-AF65-F5344CB8AC3E}">
        <p14:creationId xmlns:p14="http://schemas.microsoft.com/office/powerpoint/2010/main" val="834474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What is an autonomous system?  List and explain two type of routing protocols used in the autonomous system.</a:t>
            </a:r>
          </a:p>
        </p:txBody>
      </p:sp>
      <p:sp>
        <p:nvSpPr>
          <p:cNvPr id="3" name="Content Placeholder 2"/>
          <p:cNvSpPr>
            <a:spLocks noGrp="1"/>
          </p:cNvSpPr>
          <p:nvPr>
            <p:ph idx="1"/>
          </p:nvPr>
        </p:nvSpPr>
        <p:spPr>
          <a:xfrm>
            <a:off x="2589212" y="1716833"/>
            <a:ext cx="8915400" cy="4413604"/>
          </a:xfrm>
        </p:spPr>
        <p:txBody>
          <a:bodyPr>
            <a:normAutofit lnSpcReduction="10000"/>
          </a:bodyPr>
          <a:lstStyle/>
          <a:p>
            <a:pPr lvl="0"/>
            <a:r>
              <a:rPr lang="en-US" dirty="0"/>
              <a:t>We use the term </a:t>
            </a:r>
            <a:r>
              <a:rPr lang="en-US" i="1" dirty="0"/>
              <a:t>Autonomous System </a:t>
            </a:r>
            <a:r>
              <a:rPr lang="en-US" dirty="0"/>
              <a:t>(</a:t>
            </a:r>
            <a:r>
              <a:rPr lang="en-US" i="1" dirty="0"/>
              <a:t>AS</a:t>
            </a:r>
            <a:r>
              <a:rPr lang="en-US" dirty="0"/>
              <a:t>) to capture the concept of groups of routers. An AS is a contiguous set of networks</a:t>
            </a:r>
            <a:r>
              <a:rPr lang="en-US" i="1" dirty="0"/>
              <a:t> </a:t>
            </a:r>
            <a:r>
              <a:rPr lang="en-US" dirty="0"/>
              <a:t>and routers all under control of one administrative authority. There is no exact</a:t>
            </a:r>
            <a:r>
              <a:rPr lang="en-US" i="1" dirty="0"/>
              <a:t> </a:t>
            </a:r>
            <a:r>
              <a:rPr lang="en-US" dirty="0"/>
              <a:t>meaning for </a:t>
            </a:r>
            <a:r>
              <a:rPr lang="en-US" i="1" dirty="0"/>
              <a:t>administrative authority (</a:t>
            </a:r>
            <a:r>
              <a:rPr lang="en-US" dirty="0"/>
              <a:t>the term is sufficiently flexible to accommodate</a:t>
            </a:r>
            <a:r>
              <a:rPr lang="en-US" i="1" dirty="0"/>
              <a:t> </a:t>
            </a:r>
            <a:r>
              <a:rPr lang="en-US" dirty="0"/>
              <a:t>many possibilities, but normally it means an organization, company or an ISP).</a:t>
            </a:r>
          </a:p>
          <a:p>
            <a:pPr lvl="0"/>
            <a:r>
              <a:rPr lang="en-US" dirty="0"/>
              <a:t>Interior Gateway Protocols (IGPs): The routers within an AS use an </a:t>
            </a:r>
            <a:r>
              <a:rPr lang="en-US" i="1" dirty="0"/>
              <a:t>Interior Gateway Protocol </a:t>
            </a:r>
            <a:r>
              <a:rPr lang="en-US" dirty="0"/>
              <a:t>(</a:t>
            </a:r>
            <a:r>
              <a:rPr lang="en-US" i="1" dirty="0"/>
              <a:t>IGP</a:t>
            </a:r>
            <a:r>
              <a:rPr lang="en-US" dirty="0"/>
              <a:t>) to exchange routing information. Several IGPs are available; each AS is free to choose its own IGP. An IGP is easy to install and operate, but an IGP may limit the size or routing complexity of an AS.</a:t>
            </a:r>
          </a:p>
          <a:p>
            <a:r>
              <a:rPr lang="en-US" dirty="0"/>
              <a:t>Exterior Gateway Protocols (EGPs): A router in one AS uses an </a:t>
            </a:r>
            <a:r>
              <a:rPr lang="en-US" i="1" dirty="0"/>
              <a:t>Exterior Gateway Protocol </a:t>
            </a:r>
            <a:r>
              <a:rPr lang="en-US" dirty="0"/>
              <a:t>(</a:t>
            </a:r>
            <a:r>
              <a:rPr lang="en-US" i="1" dirty="0"/>
              <a:t>EGP</a:t>
            </a:r>
            <a:r>
              <a:rPr lang="en-US" dirty="0"/>
              <a:t>) to exchange routing information with a router in another AS. EGPs are usually more complex to install and operate than IGPs, but EGPs offer more flexibility and lower overhead (i.e., less traffic). An EGP can implement </a:t>
            </a:r>
            <a:r>
              <a:rPr lang="en-US" i="1" dirty="0"/>
              <a:t>policy constraints </a:t>
            </a:r>
            <a:r>
              <a:rPr lang="en-US" dirty="0"/>
              <a:t>that allow a system manager to determine exactly what information is released outside the organization.</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7967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444210"/>
          </a:xfrm>
        </p:spPr>
        <p:txBody>
          <a:bodyPr>
            <a:normAutofit/>
          </a:bodyPr>
          <a:lstStyle/>
          <a:p>
            <a:r>
              <a:rPr lang="en-US" sz="2800" dirty="0" smtClean="0"/>
              <a:t>Consider the network topology shown below.</a:t>
            </a:r>
            <a:br>
              <a:rPr lang="en-US" sz="2800" dirty="0" smtClean="0"/>
            </a:br>
            <a:r>
              <a:rPr lang="en-US" sz="2800" dirty="0" smtClean="0"/>
              <a:t>If we use Bellman-Ford’s algorithm to find the shortest path between every pair of nodes, how many steps will it take for the algorithm to converge in the case?  Explain</a:t>
            </a:r>
            <a:endParaRPr lang="en-US" sz="28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511" y="3394195"/>
            <a:ext cx="7505700" cy="2924175"/>
          </a:xfrm>
          <a:prstGeom prst="rect">
            <a:avLst/>
          </a:prstGeom>
        </p:spPr>
      </p:pic>
    </p:spTree>
    <p:extLst>
      <p:ext uri="{BB962C8B-B14F-4D97-AF65-F5344CB8AC3E}">
        <p14:creationId xmlns:p14="http://schemas.microsoft.com/office/powerpoint/2010/main" val="302211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In general, if we have a network with N nodes, what is the maximum number of steps for the Bell-Ford algorithm to converge? Explain.</a:t>
            </a:r>
            <a:endParaRPr lang="en-US" sz="28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
        <p:nvSpPr>
          <p:cNvPr id="3" name="Rectangle 2"/>
          <p:cNvSpPr/>
          <p:nvPr/>
        </p:nvSpPr>
        <p:spPr>
          <a:xfrm>
            <a:off x="2589212" y="2480059"/>
            <a:ext cx="3373039" cy="369332"/>
          </a:xfrm>
          <a:prstGeom prst="rect">
            <a:avLst/>
          </a:prstGeom>
        </p:spPr>
        <p:txBody>
          <a:bodyPr wrap="none">
            <a:spAutoFit/>
          </a:bodyPr>
          <a:lstStyle/>
          <a:p>
            <a:pPr defTabSz="914400">
              <a:defRPr/>
            </a:pPr>
            <a:r>
              <a:rPr lang="en-US"/>
              <a:t>N-1 steps for the worse case.</a:t>
            </a:r>
            <a:endParaRPr lang="en-US" dirty="0"/>
          </a:p>
        </p:txBody>
      </p:sp>
    </p:spTree>
    <p:extLst>
      <p:ext uri="{BB962C8B-B14F-4D97-AF65-F5344CB8AC3E}">
        <p14:creationId xmlns:p14="http://schemas.microsoft.com/office/powerpoint/2010/main" val="18680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Ethernet switches compute a spanning tree using the spanning tree protocol.  Explain briefly how the spanning tree protocol works.</a:t>
            </a:r>
            <a:endParaRPr lang="en-US" sz="2800" dirty="0"/>
          </a:p>
        </p:txBody>
      </p:sp>
      <p:sp>
        <p:nvSpPr>
          <p:cNvPr id="3" name="Content Placeholder 2"/>
          <p:cNvSpPr>
            <a:spLocks noGrp="1"/>
          </p:cNvSpPr>
          <p:nvPr>
            <p:ph idx="1"/>
          </p:nvPr>
        </p:nvSpPr>
        <p:spPr>
          <a:xfrm>
            <a:off x="1889760" y="2133600"/>
            <a:ext cx="10302240" cy="4002208"/>
          </a:xfrm>
        </p:spPr>
        <p:txBody>
          <a:bodyPr>
            <a:normAutofit fontScale="92500" lnSpcReduction="20000"/>
          </a:bodyPr>
          <a:lstStyle/>
          <a:p>
            <a:r>
              <a:rPr lang="en-US" sz="2400" dirty="0"/>
              <a:t>The spanning tree protocol is designed to </a:t>
            </a:r>
            <a:r>
              <a:rPr lang="en-US" sz="2400" dirty="0">
                <a:solidFill>
                  <a:srgbClr val="FF0000"/>
                </a:solidFill>
              </a:rPr>
              <a:t>eliminate loops </a:t>
            </a:r>
            <a:r>
              <a:rPr lang="en-US" sz="2400" dirty="0"/>
              <a:t>in the forwarding topology. It provides a distributed manner for individual switches to cooperatively form a spanning tree topology: each switch </a:t>
            </a:r>
            <a:r>
              <a:rPr lang="en-US" sz="2400" dirty="0">
                <a:solidFill>
                  <a:srgbClr val="FF0000"/>
                </a:solidFill>
              </a:rPr>
              <a:t>first declares itself as the root </a:t>
            </a:r>
            <a:r>
              <a:rPr lang="en-US" sz="2400" dirty="0"/>
              <a:t>and passes the configuration messages out to each of its interfaces identifying itself as the root with distance 0. Switches periodically receive these messages from their </a:t>
            </a:r>
            <a:r>
              <a:rPr lang="en-US" sz="2400" dirty="0" err="1"/>
              <a:t>neighbours</a:t>
            </a:r>
            <a:r>
              <a:rPr lang="en-US" sz="2400" dirty="0"/>
              <a:t> and update their view of the root. Upon receiving a message, a switch checks the root id. </a:t>
            </a:r>
            <a:r>
              <a:rPr lang="en-US" sz="2400" dirty="0">
                <a:solidFill>
                  <a:srgbClr val="FF0000"/>
                </a:solidFill>
              </a:rPr>
              <a:t>If the new id is smaller than the recorded one, it starts viewing that switch as root. </a:t>
            </a:r>
          </a:p>
          <a:p>
            <a:r>
              <a:rPr lang="en-US" sz="2400" dirty="0"/>
              <a:t>Switches </a:t>
            </a:r>
            <a:r>
              <a:rPr lang="en-US" sz="2400" dirty="0">
                <a:solidFill>
                  <a:srgbClr val="FF0000"/>
                </a:solidFill>
              </a:rPr>
              <a:t>compute their distance from he root</a:t>
            </a:r>
            <a:r>
              <a:rPr lang="en-US" sz="2400" dirty="0"/>
              <a:t>. Also they add 1 to the distance received from a </a:t>
            </a:r>
            <a:r>
              <a:rPr lang="en-US" sz="2400" dirty="0" err="1"/>
              <a:t>neighbour</a:t>
            </a:r>
            <a:r>
              <a:rPr lang="en-US" sz="2400" dirty="0"/>
              <a:t>. Comparing these two values, they </a:t>
            </a:r>
            <a:r>
              <a:rPr lang="en-US" sz="2400" dirty="0">
                <a:solidFill>
                  <a:srgbClr val="FF0000"/>
                </a:solidFill>
              </a:rPr>
              <a:t>identify interfaces which are not on a shortest path to the root and exclude them from the spanning tree. </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9815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480" y="329899"/>
            <a:ext cx="9672319" cy="1280890"/>
          </a:xfrm>
        </p:spPr>
        <p:txBody>
          <a:bodyPr>
            <a:normAutofit fontScale="90000"/>
          </a:bodyPr>
          <a:lstStyle/>
          <a:p>
            <a:r>
              <a:rPr lang="en-US" sz="2800" dirty="0" smtClean="0"/>
              <a:t>Do the switches learn the network topology (connecting the switches), like routers do in a link-state protocol?  Does each pair of switches communicate over a shortest path, like routers do in link-state protocols?</a:t>
            </a:r>
            <a:endParaRPr lang="en-US" sz="2800" dirty="0"/>
          </a:p>
        </p:txBody>
      </p:sp>
      <p:sp>
        <p:nvSpPr>
          <p:cNvPr id="3" name="Content Placeholder 2"/>
          <p:cNvSpPr>
            <a:spLocks noGrp="1"/>
          </p:cNvSpPr>
          <p:nvPr>
            <p:ph idx="1"/>
          </p:nvPr>
        </p:nvSpPr>
        <p:spPr>
          <a:xfrm>
            <a:off x="1808480" y="2194560"/>
            <a:ext cx="10180320" cy="3941248"/>
          </a:xfrm>
        </p:spPr>
        <p:txBody>
          <a:bodyPr>
            <a:normAutofit fontScale="92500" lnSpcReduction="20000"/>
          </a:bodyPr>
          <a:lstStyle/>
          <a:p>
            <a:r>
              <a:rPr lang="en-US" sz="2400" dirty="0"/>
              <a:t>The spanning tree protocol is different from the link-state protocol. The first difference is the content exchanged between nodes -  </a:t>
            </a:r>
            <a:r>
              <a:rPr lang="en-US" sz="2400" dirty="0">
                <a:solidFill>
                  <a:srgbClr val="FF0000"/>
                </a:solidFill>
              </a:rPr>
              <a:t>both the reachability and distance are exchanged in spanning tree configuration messages; only the reachability information is exchanged in link-state protocol. </a:t>
            </a:r>
            <a:endParaRPr lang="en-US" sz="2400" dirty="0" smtClean="0">
              <a:solidFill>
                <a:srgbClr val="FF0000"/>
              </a:solidFill>
            </a:endParaRPr>
          </a:p>
          <a:p>
            <a:r>
              <a:rPr lang="en-US" sz="2400" dirty="0" smtClean="0"/>
              <a:t>The </a:t>
            </a:r>
            <a:r>
              <a:rPr lang="en-US" sz="2400" dirty="0"/>
              <a:t>second difference is that the shortest paths (from each switch to the root</a:t>
            </a:r>
            <a:r>
              <a:rPr lang="en-US" sz="2400" dirty="0" smtClean="0"/>
              <a:t>) </a:t>
            </a:r>
            <a:r>
              <a:rPr lang="en-US" sz="2400" dirty="0"/>
              <a:t>are formed at the same time of </a:t>
            </a:r>
            <a:r>
              <a:rPr lang="en-US" sz="2400" dirty="0" smtClean="0"/>
              <a:t>forming </a:t>
            </a:r>
            <a:r>
              <a:rPr lang="en-US" sz="2400" dirty="0"/>
              <a:t>the tree topology in Spanning tree protocol, whereas the shortest paths are calculated in the second stage after every node has learnt the network topology in the link-state protocol. </a:t>
            </a:r>
            <a:endParaRPr lang="en-US" sz="2400" dirty="0" smtClean="0"/>
          </a:p>
          <a:p>
            <a:r>
              <a:rPr lang="en-US" sz="2400" dirty="0" smtClean="0"/>
              <a:t>The </a:t>
            </a:r>
            <a:r>
              <a:rPr lang="en-US" sz="2400" dirty="0"/>
              <a:t>third difference is that the switches in spanning tree protocol only learn their paths to the root; but the routers learns their paths to all other routers in link-state protocol.</a:t>
            </a:r>
          </a:p>
          <a:p>
            <a:endParaRPr lang="en-US" sz="2400" dirty="0"/>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81586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192" y="319310"/>
            <a:ext cx="9997439" cy="1773650"/>
          </a:xfrm>
        </p:spPr>
        <p:txBody>
          <a:bodyPr>
            <a:normAutofit fontScale="90000"/>
          </a:bodyPr>
          <a:lstStyle/>
          <a:p>
            <a:r>
              <a:rPr lang="en-US" sz="2800" dirty="0" smtClean="0"/>
              <a:t>Consider a TCP flow over a 1-Gb/s link with a latency of 1 second that transfers a 10 MB file.  The receiver advertises a </a:t>
            </a:r>
            <a:r>
              <a:rPr lang="en-US" sz="2800" dirty="0" smtClean="0">
                <a:solidFill>
                  <a:srgbClr val="FF0000"/>
                </a:solidFill>
              </a:rPr>
              <a:t>window size of 1MB</a:t>
            </a:r>
            <a:r>
              <a:rPr lang="en-US" sz="2800" dirty="0" smtClean="0"/>
              <a:t>, and the sender has no limitation on its congestion window (i.e., it can go beyond 64 KB).</a:t>
            </a:r>
            <a:endParaRPr lang="en-US" sz="2800" dirty="0"/>
          </a:p>
        </p:txBody>
      </p:sp>
      <p:sp>
        <p:nvSpPr>
          <p:cNvPr id="3" name="Content Placeholder 2"/>
          <p:cNvSpPr>
            <a:spLocks noGrp="1"/>
          </p:cNvSpPr>
          <p:nvPr>
            <p:ph idx="1"/>
          </p:nvPr>
        </p:nvSpPr>
        <p:spPr>
          <a:xfrm>
            <a:off x="1849120" y="2296160"/>
            <a:ext cx="9936480" cy="3839648"/>
          </a:xfrm>
        </p:spPr>
        <p:txBody>
          <a:bodyPr>
            <a:normAutofit fontScale="92500" lnSpcReduction="10000"/>
          </a:bodyPr>
          <a:lstStyle/>
          <a:p>
            <a:r>
              <a:rPr lang="en-US" sz="2600" dirty="0" smtClean="0"/>
              <a:t>How many RTTs does it take until slow-start opens the send window to 1 MB?</a:t>
            </a:r>
          </a:p>
          <a:p>
            <a:r>
              <a:rPr lang="en-US" sz="2400" dirty="0"/>
              <a:t>Assuming TCP packet size </a:t>
            </a:r>
            <a:r>
              <a:rPr lang="en-US" sz="2400" dirty="0" smtClean="0"/>
              <a:t>is 1500 </a:t>
            </a:r>
            <a:r>
              <a:rPr lang="en-US" sz="2400" dirty="0"/>
              <a:t>Bytes, 1MB is about 1000000/1500=667 packets.</a:t>
            </a:r>
          </a:p>
          <a:p>
            <a:r>
              <a:rPr lang="en-US" sz="2400" dirty="0"/>
              <a:t>Starting from initial congestion window size of 1 packet, after each RTT the window size doubles. Therefore, we need to find the smallest n such that:</a:t>
            </a:r>
          </a:p>
          <a:p>
            <a:r>
              <a:rPr lang="en-US" sz="2400" dirty="0"/>
              <a:t>2^n&gt;=667 =&gt; n=10</a:t>
            </a:r>
          </a:p>
          <a:p>
            <a:r>
              <a:rPr lang="en-US" sz="2400" dirty="0"/>
              <a:t>After 10 RTTs the window size opens to 1Mb which equals to the advertised window size.</a:t>
            </a:r>
          </a:p>
          <a:p>
            <a:endParaRPr lang="en-US" sz="24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12381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1790"/>
          </a:xfrm>
        </p:spPr>
        <p:txBody>
          <a:bodyPr>
            <a:normAutofit/>
          </a:bodyPr>
          <a:lstStyle/>
          <a:p>
            <a:r>
              <a:rPr lang="en-US" sz="2800" dirty="0" smtClean="0"/>
              <a:t>How many RTTs does it take to send the file?</a:t>
            </a:r>
            <a:endParaRPr lang="en-US" sz="2800" dirty="0"/>
          </a:p>
        </p:txBody>
      </p:sp>
      <p:sp>
        <p:nvSpPr>
          <p:cNvPr id="3" name="Content Placeholder 2"/>
          <p:cNvSpPr>
            <a:spLocks noGrp="1"/>
          </p:cNvSpPr>
          <p:nvPr>
            <p:ph idx="1"/>
          </p:nvPr>
        </p:nvSpPr>
        <p:spPr/>
        <p:txBody>
          <a:bodyPr>
            <a:normAutofit/>
          </a:bodyPr>
          <a:lstStyle/>
          <a:p>
            <a:r>
              <a:rPr lang="en-US" sz="2400" dirty="0"/>
              <a:t>During the first 10 RTTs of slow-start, 1500B*(1+2+4+…+512) = 1534500B is transmitted. Starting from the 11th RTT, the sender will send 1MB to the network. Hence the remaining file takes (10MB-1.5345)/1MB =  </a:t>
            </a:r>
            <a:r>
              <a:rPr lang="en-US" sz="2400" dirty="0" smtClean="0"/>
              <a:t>8.4655 RTT </a:t>
            </a:r>
            <a:r>
              <a:rPr lang="en-US" sz="2400" dirty="0"/>
              <a:t>to finish. Hence in total, it takes 10RTT + 9RTT = 19RTT to send the file.</a:t>
            </a:r>
          </a:p>
          <a:p>
            <a:endParaRPr lang="en-US" sz="24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74696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If the time to send the file is given by the number of required RTTs multiplied by the link latency, what is the effective throughput of the transfer</a:t>
            </a:r>
            <a:endParaRPr lang="en-US" sz="2800" dirty="0"/>
          </a:p>
        </p:txBody>
      </p:sp>
      <p:sp>
        <p:nvSpPr>
          <p:cNvPr id="3" name="Content Placeholder 2"/>
          <p:cNvSpPr>
            <a:spLocks noGrp="1"/>
          </p:cNvSpPr>
          <p:nvPr>
            <p:ph idx="1"/>
          </p:nvPr>
        </p:nvSpPr>
        <p:spPr/>
        <p:txBody>
          <a:bodyPr>
            <a:normAutofit/>
          </a:bodyPr>
          <a:lstStyle/>
          <a:p>
            <a:r>
              <a:rPr lang="en-US" sz="2400" dirty="0"/>
              <a:t>Throughput = Transfer Size / Transfer Time = 10 MB / 19*1 second = 0.5263 MB/s</a:t>
            </a:r>
          </a:p>
          <a:p>
            <a:pPr marL="0" indent="0">
              <a:buNone/>
            </a:pPr>
            <a:r>
              <a:rPr lang="en-US" sz="2400" dirty="0"/>
              <a:t>(We assume that the </a:t>
            </a:r>
            <a:r>
              <a:rPr lang="en-US" sz="2400" dirty="0" smtClean="0"/>
              <a:t>ACKs </a:t>
            </a:r>
            <a:r>
              <a:rPr lang="en-US" sz="2400" dirty="0"/>
              <a:t>are immediately received and so the latency is 1sec)</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6966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percentage of the link bandwidth is utilized?</a:t>
            </a:r>
            <a:endParaRPr lang="en-US" sz="2800" dirty="0"/>
          </a:p>
        </p:txBody>
      </p:sp>
      <p:sp>
        <p:nvSpPr>
          <p:cNvPr id="3" name="Content Placeholder 2"/>
          <p:cNvSpPr>
            <a:spLocks noGrp="1"/>
          </p:cNvSpPr>
          <p:nvPr>
            <p:ph idx="1"/>
          </p:nvPr>
        </p:nvSpPr>
        <p:spPr/>
        <p:txBody>
          <a:bodyPr>
            <a:normAutofit/>
          </a:bodyPr>
          <a:lstStyle/>
          <a:p>
            <a:r>
              <a:rPr lang="en-US" sz="2400" dirty="0"/>
              <a:t>Utilization = 0.5263*8 Mbps / 1000 Mbps = 0.42 %</a:t>
            </a:r>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09050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noAutofit/>
          </a:bodyPr>
          <a:lstStyle/>
          <a:p>
            <a:r>
              <a:rPr lang="en-US" sz="2400" dirty="0"/>
              <a:t>Suppose we have the forwarding tables shown below for nodes A and F, in a network where all links have cost 1.  Give a diagram of the smallest network consistent with these tables.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36146421"/>
              </p:ext>
            </p:extLst>
          </p:nvPr>
        </p:nvGraphicFramePr>
        <p:xfrm>
          <a:off x="4080143" y="2211778"/>
          <a:ext cx="5937250" cy="1920240"/>
        </p:xfrm>
        <a:graphic>
          <a:graphicData uri="http://schemas.openxmlformats.org/drawingml/2006/table">
            <a:tbl>
              <a:tblPr firstRow="1" firstCol="1" bandRow="1">
                <a:tableStyleId>{5C22544A-7EE6-4342-B048-85BDC9FD1C3A}</a:tableStyleId>
              </a:tblPr>
              <a:tblGrid>
                <a:gridCol w="847725"/>
                <a:gridCol w="847725"/>
                <a:gridCol w="848360"/>
                <a:gridCol w="848360"/>
                <a:gridCol w="848360"/>
                <a:gridCol w="848360"/>
                <a:gridCol w="848360"/>
              </a:tblGrid>
              <a:tr h="199390">
                <a:tc gridSpan="3">
                  <a:txBody>
                    <a:bodyPr/>
                    <a:lstStyle/>
                    <a:p>
                      <a:pPr marL="0" marR="0" algn="ctr">
                        <a:lnSpc>
                          <a:spcPct val="150000"/>
                        </a:lnSpc>
                        <a:spcBef>
                          <a:spcPts val="0"/>
                        </a:spcBef>
                        <a:spcAft>
                          <a:spcPts val="0"/>
                        </a:spcAft>
                      </a:pPr>
                      <a:r>
                        <a:rPr lang="en-US" sz="1200">
                          <a:effectLst/>
                        </a:rPr>
                        <a:t>NODE A</a:t>
                      </a:r>
                      <a:endParaRPr lang="en-US" sz="1100">
                        <a:effectLst/>
                        <a:latin typeface="Calibri" charset="0"/>
                        <a:ea typeface="Calibri"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gridSpan="3">
                  <a:txBody>
                    <a:bodyPr/>
                    <a:lstStyle/>
                    <a:p>
                      <a:pPr marL="0" marR="0" algn="ctr">
                        <a:lnSpc>
                          <a:spcPct val="150000"/>
                        </a:lnSpc>
                        <a:spcBef>
                          <a:spcPts val="0"/>
                        </a:spcBef>
                        <a:spcAft>
                          <a:spcPts val="0"/>
                        </a:spcAft>
                      </a:pPr>
                      <a:r>
                        <a:rPr lang="en-US" sz="1200">
                          <a:effectLst/>
                        </a:rPr>
                        <a:t>NODE F</a:t>
                      </a:r>
                      <a:endParaRPr lang="en-US" sz="1100">
                        <a:effectLst/>
                        <a:latin typeface="Calibri" charset="0"/>
                        <a:ea typeface="Calibri"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200">
                          <a:effectLst/>
                        </a:rPr>
                        <a:t>Node</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Cost</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Next Hop</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Node</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Cost</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Next Hop</a:t>
                      </a:r>
                      <a:endParaRPr lang="en-US" sz="11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0"/>
                        </a:spcAft>
                      </a:pPr>
                      <a:r>
                        <a:rPr lang="en-US" sz="1200">
                          <a:effectLst/>
                        </a:rPr>
                        <a:t>B</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B</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A</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3</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E</a:t>
                      </a:r>
                      <a:endParaRPr lang="en-US" sz="11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0"/>
                        </a:spcAft>
                      </a:pPr>
                      <a:r>
                        <a:rPr lang="en-US" sz="1200">
                          <a:effectLst/>
                        </a:rPr>
                        <a:t>C</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B</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B</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C</a:t>
                      </a:r>
                      <a:endParaRPr lang="en-US" sz="11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0"/>
                        </a:spcAft>
                      </a:pPr>
                      <a:r>
                        <a:rPr lang="en-US" sz="1200">
                          <a:effectLst/>
                        </a:rPr>
                        <a:t>D</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D</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C</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C</a:t>
                      </a:r>
                      <a:endParaRPr lang="en-US" sz="11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0"/>
                        </a:spcAft>
                      </a:pPr>
                      <a:r>
                        <a:rPr lang="en-US" sz="1200">
                          <a:effectLst/>
                        </a:rPr>
                        <a:t>E</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B</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D</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E</a:t>
                      </a:r>
                      <a:endParaRPr lang="en-US" sz="11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0"/>
                        </a:spcAft>
                      </a:pPr>
                      <a:r>
                        <a:rPr lang="en-US" sz="1200" dirty="0">
                          <a:effectLst/>
                        </a:rPr>
                        <a:t>F</a:t>
                      </a:r>
                      <a:endParaRPr lang="en-US" sz="1100" dirty="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3</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D</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 </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E</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0"/>
                        </a:spcAft>
                      </a:pPr>
                      <a:r>
                        <a:rPr lang="en-US" sz="1200" dirty="0">
                          <a:effectLst/>
                        </a:rPr>
                        <a:t>E</a:t>
                      </a:r>
                      <a:endParaRPr lang="en-US" sz="1100" dirty="0">
                        <a:effectLst/>
                        <a:latin typeface="Calibri" charset="0"/>
                        <a:ea typeface="Calibri" charset="0"/>
                        <a:cs typeface="Times New Roman" charset="0"/>
                      </a:endParaRPr>
                    </a:p>
                  </a:txBody>
                  <a:tcPr marL="68580" marR="68580" marT="0" marB="0"/>
                </a:tc>
              </a:tr>
            </a:tbl>
          </a:graphicData>
        </a:graphic>
      </p:graphicFrame>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39</a:t>
            </a:fld>
            <a:endParaRPr lang="en-US" dirty="0"/>
          </a:p>
        </p:txBody>
      </p:sp>
      <p:grpSp>
        <p:nvGrpSpPr>
          <p:cNvPr id="34" name="Group 33"/>
          <p:cNvGrpSpPr/>
          <p:nvPr/>
        </p:nvGrpSpPr>
        <p:grpSpPr>
          <a:xfrm>
            <a:off x="2991089" y="787782"/>
            <a:ext cx="11752800" cy="4867469"/>
            <a:chOff x="152400" y="152400"/>
            <a:chExt cx="12192000" cy="4920615"/>
          </a:xfrm>
        </p:grpSpPr>
        <p:sp>
          <p:nvSpPr>
            <p:cNvPr id="9" name="Oval 8"/>
            <p:cNvSpPr/>
            <p:nvPr/>
          </p:nvSpPr>
          <p:spPr>
            <a:xfrm>
              <a:off x="2032635" y="36982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3175635" y="369443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4321810" y="370078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p:nvPr/>
          </p:nvSpPr>
          <p:spPr>
            <a:xfrm>
              <a:off x="2032635" y="460883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3178175" y="461518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Oval 13"/>
            <p:cNvSpPr/>
            <p:nvPr/>
          </p:nvSpPr>
          <p:spPr>
            <a:xfrm>
              <a:off x="4321810" y="4615815"/>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Straight Connector 14"/>
            <p:cNvCxnSpPr/>
            <p:nvPr/>
          </p:nvCxnSpPr>
          <p:spPr>
            <a:xfrm>
              <a:off x="2261235" y="415544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404235" y="415163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50410" y="4158615"/>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489835" y="392684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632835" y="392684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492375" y="4844415"/>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636010" y="4844415"/>
              <a:ext cx="685800" cy="0"/>
            </a:xfrm>
            <a:prstGeom prst="line">
              <a:avLst/>
            </a:prstGeom>
          </p:spPr>
          <p:style>
            <a:lnRef idx="1">
              <a:schemeClr val="dk1"/>
            </a:lnRef>
            <a:fillRef idx="0">
              <a:schemeClr val="dk1"/>
            </a:fillRef>
            <a:effectRef idx="0">
              <a:schemeClr val="dk1"/>
            </a:effectRef>
            <a:fontRef idx="minor">
              <a:schemeClr val="tx1"/>
            </a:fontRef>
          </p:style>
        </p:cxnSp>
        <p:sp>
          <p:nvSpPr>
            <p:cNvPr id="22" name="Text Box 17"/>
            <p:cNvSpPr txBox="1"/>
            <p:nvPr/>
          </p:nvSpPr>
          <p:spPr>
            <a:xfrm>
              <a:off x="2147570" y="3815080"/>
              <a:ext cx="3429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400" b="1">
                  <a:effectLst/>
                  <a:latin typeface="Times New Roman" charset="0"/>
                  <a:ea typeface="Calibri" charset="0"/>
                  <a:cs typeface="Times New Roman" charset="0"/>
                </a:rPr>
                <a:t>A</a:t>
              </a:r>
              <a:endParaRPr lang="en-US" sz="1100">
                <a:effectLst/>
                <a:ea typeface="Calibri" charset="0"/>
                <a:cs typeface="Times New Roman" charset="0"/>
              </a:endParaRPr>
            </a:p>
          </p:txBody>
        </p:sp>
        <p:sp>
          <p:nvSpPr>
            <p:cNvPr id="23" name="Text Box 18"/>
            <p:cNvSpPr txBox="1"/>
            <p:nvPr/>
          </p:nvSpPr>
          <p:spPr>
            <a:xfrm>
              <a:off x="3289935" y="3809365"/>
              <a:ext cx="3429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400" b="1">
                  <a:effectLst/>
                  <a:latin typeface="Times New Roman" charset="0"/>
                  <a:ea typeface="Calibri" charset="0"/>
                  <a:cs typeface="Times New Roman" charset="0"/>
                </a:rPr>
                <a:t>B</a:t>
              </a:r>
              <a:endParaRPr lang="en-US" sz="1100">
                <a:effectLst/>
                <a:ea typeface="Calibri" charset="0"/>
                <a:cs typeface="Times New Roman" charset="0"/>
              </a:endParaRPr>
            </a:p>
          </p:txBody>
        </p:sp>
        <p:sp>
          <p:nvSpPr>
            <p:cNvPr id="24" name="Text Box 19"/>
            <p:cNvSpPr txBox="1"/>
            <p:nvPr/>
          </p:nvSpPr>
          <p:spPr>
            <a:xfrm>
              <a:off x="2146935" y="4723765"/>
              <a:ext cx="3429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400" b="1">
                  <a:effectLst/>
                  <a:latin typeface="Times New Roman" charset="0"/>
                  <a:ea typeface="Calibri" charset="0"/>
                  <a:cs typeface="Times New Roman" charset="0"/>
                </a:rPr>
                <a:t>D</a:t>
              </a:r>
              <a:endParaRPr lang="en-US" sz="1100">
                <a:effectLst/>
                <a:ea typeface="Calibri" charset="0"/>
                <a:cs typeface="Times New Roman" charset="0"/>
              </a:endParaRPr>
            </a:p>
          </p:txBody>
        </p:sp>
        <p:sp>
          <p:nvSpPr>
            <p:cNvPr id="25" name="Text Box 20"/>
            <p:cNvSpPr txBox="1"/>
            <p:nvPr/>
          </p:nvSpPr>
          <p:spPr>
            <a:xfrm>
              <a:off x="3286125" y="4723765"/>
              <a:ext cx="3429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400" b="1">
                  <a:effectLst/>
                  <a:latin typeface="Times New Roman" charset="0"/>
                  <a:ea typeface="Calibri" charset="0"/>
                  <a:cs typeface="Times New Roman" charset="0"/>
                </a:rPr>
                <a:t>E</a:t>
              </a:r>
              <a:endParaRPr lang="en-US" sz="1100">
                <a:effectLst/>
                <a:ea typeface="Calibri" charset="0"/>
                <a:cs typeface="Times New Roman" charset="0"/>
              </a:endParaRPr>
            </a:p>
          </p:txBody>
        </p:sp>
        <p:sp>
          <p:nvSpPr>
            <p:cNvPr id="26" name="Text Box 21"/>
            <p:cNvSpPr txBox="1"/>
            <p:nvPr/>
          </p:nvSpPr>
          <p:spPr>
            <a:xfrm>
              <a:off x="4433570" y="4723765"/>
              <a:ext cx="3429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400" b="1">
                  <a:effectLst/>
                  <a:latin typeface="Times New Roman" charset="0"/>
                  <a:ea typeface="Calibri" charset="0"/>
                  <a:cs typeface="Times New Roman" charset="0"/>
                </a:rPr>
                <a:t>F</a:t>
              </a:r>
              <a:endParaRPr lang="en-US" sz="1100">
                <a:effectLst/>
                <a:ea typeface="Calibri" charset="0"/>
                <a:cs typeface="Times New Roman" charset="0"/>
              </a:endParaRPr>
            </a:p>
          </p:txBody>
        </p:sp>
        <p:sp>
          <p:nvSpPr>
            <p:cNvPr id="27" name="Text Box 22"/>
            <p:cNvSpPr txBox="1"/>
            <p:nvPr/>
          </p:nvSpPr>
          <p:spPr>
            <a:xfrm>
              <a:off x="4431665" y="3809365"/>
              <a:ext cx="3429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400" b="1">
                  <a:effectLst/>
                  <a:latin typeface="Times New Roman" charset="0"/>
                  <a:ea typeface="Calibri" charset="0"/>
                  <a:cs typeface="Times New Roman" charset="0"/>
                </a:rPr>
                <a:t>C</a:t>
              </a:r>
              <a:endParaRPr lang="en-US" sz="1100">
                <a:effectLst/>
                <a:ea typeface="Calibri" charset="0"/>
                <a:cs typeface="Times New Roman" charset="0"/>
              </a:endParaRPr>
            </a:p>
          </p:txBody>
        </p:sp>
        <p:sp>
          <p:nvSpPr>
            <p:cNvPr id="28" name="Rectangle 20"/>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1"/>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25"/>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
          <p:nvSpPr>
            <p:cNvPr id="31" name="Rectangle 2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
          <p:nvSpPr>
            <p:cNvPr id="32" name="Rectangle 30"/>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1"/>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spTree>
    <p:extLst>
      <p:ext uri="{BB962C8B-B14F-4D97-AF65-F5344CB8AC3E}">
        <p14:creationId xmlns:p14="http://schemas.microsoft.com/office/powerpoint/2010/main" val="12123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2092"/>
            <a:ext cx="8911687" cy="691056"/>
          </a:xfrm>
        </p:spPr>
        <p:txBody>
          <a:bodyPr/>
          <a:lstStyle/>
          <a:p>
            <a:r>
              <a:rPr lang="en-US" dirty="0" smtClean="0"/>
              <a:t>Topics</a:t>
            </a:r>
            <a:endParaRPr lang="en-US" dirty="0"/>
          </a:p>
        </p:txBody>
      </p:sp>
      <p:sp>
        <p:nvSpPr>
          <p:cNvPr id="3" name="Content Placeholder 2"/>
          <p:cNvSpPr>
            <a:spLocks noGrp="1"/>
          </p:cNvSpPr>
          <p:nvPr>
            <p:ph sz="half" idx="1"/>
          </p:nvPr>
        </p:nvSpPr>
        <p:spPr>
          <a:xfrm>
            <a:off x="2236211" y="1320538"/>
            <a:ext cx="4369862" cy="4809898"/>
          </a:xfrm>
        </p:spPr>
        <p:txBody>
          <a:bodyPr>
            <a:noAutofit/>
          </a:bodyPr>
          <a:lstStyle/>
          <a:p>
            <a:r>
              <a:rPr lang="en-US" sz="2400" dirty="0" smtClean="0"/>
              <a:t>Link Layer</a:t>
            </a:r>
          </a:p>
          <a:p>
            <a:pPr lvl="1"/>
            <a:r>
              <a:rPr lang="en-US" sz="2000" dirty="0" smtClean="0"/>
              <a:t>Ethernet and CSMA/CD</a:t>
            </a:r>
          </a:p>
          <a:p>
            <a:pPr lvl="1"/>
            <a:r>
              <a:rPr lang="en-US" sz="2000" dirty="0" smtClean="0"/>
              <a:t>Spanning Tree and Switching</a:t>
            </a:r>
          </a:p>
          <a:p>
            <a:pPr lvl="1"/>
            <a:r>
              <a:rPr lang="en-US" sz="2000" dirty="0" smtClean="0"/>
              <a:t>DHCP and ARP</a:t>
            </a:r>
            <a:endParaRPr lang="en-US" sz="2000" dirty="0"/>
          </a:p>
          <a:p>
            <a:r>
              <a:rPr lang="en-US" sz="2400" dirty="0" smtClean="0"/>
              <a:t>Network Layer</a:t>
            </a:r>
          </a:p>
          <a:p>
            <a:pPr lvl="1"/>
            <a:r>
              <a:rPr lang="en-US" sz="2000" dirty="0" smtClean="0"/>
              <a:t>IPv4 addressing, CIDR</a:t>
            </a:r>
          </a:p>
          <a:p>
            <a:pPr lvl="1"/>
            <a:r>
              <a:rPr lang="en-US" sz="2000" dirty="0" smtClean="0"/>
              <a:t>IP Forwarding</a:t>
            </a:r>
          </a:p>
          <a:p>
            <a:pPr lvl="1"/>
            <a:r>
              <a:rPr lang="en-US" sz="2000" dirty="0" smtClean="0"/>
              <a:t>NATs, Firewalls, SDN</a:t>
            </a:r>
          </a:p>
          <a:p>
            <a:pPr lvl="1"/>
            <a:r>
              <a:rPr lang="en-US" sz="2000" dirty="0" smtClean="0"/>
              <a:t>Routing Protocols</a:t>
            </a:r>
          </a:p>
          <a:p>
            <a:pPr lvl="1"/>
            <a:r>
              <a:rPr lang="en-US" sz="2000" dirty="0" smtClean="0"/>
              <a:t>Autonomous Systems</a:t>
            </a:r>
            <a:endParaRPr lang="en-US" sz="2000" dirty="0"/>
          </a:p>
        </p:txBody>
      </p:sp>
      <p:sp>
        <p:nvSpPr>
          <p:cNvPr id="4" name="Content Placeholder 3"/>
          <p:cNvSpPr>
            <a:spLocks noGrp="1"/>
          </p:cNvSpPr>
          <p:nvPr>
            <p:ph sz="half" idx="2"/>
          </p:nvPr>
        </p:nvSpPr>
        <p:spPr>
          <a:xfrm>
            <a:off x="7045055" y="787782"/>
            <a:ext cx="4455844" cy="5342654"/>
          </a:xfrm>
        </p:spPr>
        <p:txBody>
          <a:bodyPr>
            <a:noAutofit/>
          </a:bodyPr>
          <a:lstStyle/>
          <a:p>
            <a:r>
              <a:rPr lang="en-US" sz="2400" dirty="0" smtClean="0"/>
              <a:t>Transport Layer</a:t>
            </a:r>
          </a:p>
          <a:p>
            <a:pPr lvl="1"/>
            <a:r>
              <a:rPr lang="en-US" sz="2000" dirty="0" smtClean="0"/>
              <a:t>UDP</a:t>
            </a:r>
          </a:p>
          <a:p>
            <a:pPr lvl="1"/>
            <a:r>
              <a:rPr lang="en-US" sz="2000" dirty="0" smtClean="0"/>
              <a:t>TCP</a:t>
            </a:r>
          </a:p>
          <a:p>
            <a:pPr lvl="2"/>
            <a:r>
              <a:rPr lang="en-US" sz="1800" dirty="0" smtClean="0"/>
              <a:t>Reliability</a:t>
            </a:r>
          </a:p>
          <a:p>
            <a:pPr lvl="2"/>
            <a:r>
              <a:rPr lang="en-US" sz="1800" dirty="0" smtClean="0"/>
              <a:t>Congestion Control</a:t>
            </a:r>
          </a:p>
          <a:p>
            <a:pPr lvl="2"/>
            <a:r>
              <a:rPr lang="en-US" sz="1800" dirty="0" smtClean="0"/>
              <a:t>Queueing and Management</a:t>
            </a:r>
            <a:endParaRPr lang="en-US" sz="1800" dirty="0"/>
          </a:p>
          <a:p>
            <a:r>
              <a:rPr lang="en-US" sz="2400" dirty="0" smtClean="0"/>
              <a:t>Application Layer</a:t>
            </a:r>
          </a:p>
          <a:p>
            <a:pPr lvl="1"/>
            <a:r>
              <a:rPr lang="en-US" sz="2000" dirty="0" err="1" smtClean="0"/>
              <a:t>Middleboxes</a:t>
            </a:r>
            <a:endParaRPr lang="en-US" sz="2000" dirty="0" smtClean="0"/>
          </a:p>
          <a:p>
            <a:pPr lvl="1"/>
            <a:r>
              <a:rPr lang="en-US" sz="2000" dirty="0" smtClean="0"/>
              <a:t>Overlay Networks</a:t>
            </a:r>
            <a:endParaRPr lang="en-US" sz="2400" dirty="0" smtClean="0"/>
          </a:p>
          <a:p>
            <a:r>
              <a:rPr lang="en-US" sz="2400" dirty="0" smtClean="0"/>
              <a:t>Network Security</a:t>
            </a:r>
          </a:p>
          <a:p>
            <a:r>
              <a:rPr lang="en-US" sz="2400" dirty="0" smtClean="0"/>
              <a:t>SDN</a:t>
            </a:r>
            <a:endParaRPr lang="en-US" sz="2400" dirty="0"/>
          </a:p>
        </p:txBody>
      </p:sp>
      <p:sp>
        <p:nvSpPr>
          <p:cNvPr id="6" name="Footer Placeholder 5"/>
          <p:cNvSpPr>
            <a:spLocks noGrp="1"/>
          </p:cNvSpPr>
          <p:nvPr>
            <p:ph type="ftr" sz="quarter" idx="11"/>
          </p:nvPr>
        </p:nvSpPr>
        <p:spPr/>
        <p:txBody>
          <a:bodyPr/>
          <a:lstStyle/>
          <a:p>
            <a:r>
              <a:rPr lang="en-US" smtClean="0"/>
              <a:t>CSC 458 Computer Networks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793431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Below is a picture of a network with 2 bridges and 1 router.  Each interface is labeled with both an IP address and a MAC address.  Imagine that host H1 (SRC) is sending a packet to host H2 (DST).  Answer the following questions:</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8" name="Picture 7"/>
          <p:cNvPicPr>
            <a:picLocks noChangeAspect="1"/>
          </p:cNvPicPr>
          <p:nvPr/>
        </p:nvPicPr>
        <p:blipFill>
          <a:blip r:embed="rId2"/>
          <a:stretch>
            <a:fillRect/>
          </a:stretch>
        </p:blipFill>
        <p:spPr>
          <a:xfrm>
            <a:off x="3004457" y="2340750"/>
            <a:ext cx="7931021" cy="3829938"/>
          </a:xfrm>
          <a:prstGeom prst="rect">
            <a:avLst/>
          </a:prstGeom>
        </p:spPr>
      </p:pic>
    </p:spTree>
    <p:extLst>
      <p:ext uri="{BB962C8B-B14F-4D97-AF65-F5344CB8AC3E}">
        <p14:creationId xmlns:p14="http://schemas.microsoft.com/office/powerpoint/2010/main" val="1156275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85192"/>
            <a:ext cx="8915400" cy="5426030"/>
          </a:xfrm>
        </p:spPr>
        <p:txBody>
          <a:bodyPr>
            <a:noAutofit/>
          </a:bodyPr>
          <a:lstStyle/>
          <a:p>
            <a:r>
              <a:rPr lang="en-US" sz="2800" dirty="0"/>
              <a:t>How many networks are shown above? </a:t>
            </a:r>
            <a:endParaRPr lang="en-US" sz="2800" dirty="0" smtClean="0"/>
          </a:p>
          <a:p>
            <a:pPr marL="457200" lvl="1" indent="0">
              <a:buNone/>
            </a:pPr>
            <a:r>
              <a:rPr lang="en-US" sz="2400" dirty="0" smtClean="0"/>
              <a:t>3</a:t>
            </a:r>
            <a:r>
              <a:rPr lang="en-US" sz="2400" dirty="0"/>
              <a:t>, the networks hanging off </a:t>
            </a:r>
            <a:r>
              <a:rPr lang="en-US" sz="2400" dirty="0" smtClean="0"/>
              <a:t>R2</a:t>
            </a:r>
            <a:endParaRPr lang="en-US" sz="2400" dirty="0"/>
          </a:p>
          <a:p>
            <a:r>
              <a:rPr lang="en-US" sz="2800" dirty="0"/>
              <a:t>Just before the packet reaches bridge B1, what is its </a:t>
            </a:r>
            <a:r>
              <a:rPr lang="en-US" sz="2800" dirty="0">
                <a:solidFill>
                  <a:srgbClr val="FF0000"/>
                </a:solidFill>
              </a:rPr>
              <a:t>layer 2 (Link Layer) destination</a:t>
            </a:r>
            <a:r>
              <a:rPr lang="en-US" sz="2800" dirty="0"/>
              <a:t>?  </a:t>
            </a:r>
            <a:endParaRPr lang="en-US" sz="2400" dirty="0"/>
          </a:p>
          <a:p>
            <a:pPr marL="400050" lvl="1" indent="0">
              <a:buNone/>
            </a:pPr>
            <a:r>
              <a:rPr lang="en-US" sz="2400" dirty="0" smtClean="0"/>
              <a:t>R2a.mac</a:t>
            </a:r>
            <a:endParaRPr lang="en-US" sz="2400" dirty="0"/>
          </a:p>
          <a:p>
            <a:r>
              <a:rPr lang="en-US" sz="2800" dirty="0"/>
              <a:t>Just before the packet reaches bridge B2, what is its </a:t>
            </a:r>
            <a:r>
              <a:rPr lang="en-US" sz="2800" dirty="0">
                <a:solidFill>
                  <a:srgbClr val="FF0000"/>
                </a:solidFill>
              </a:rPr>
              <a:t>layer 2 (Link Layer) source</a:t>
            </a:r>
            <a:r>
              <a:rPr lang="en-US" sz="2800" dirty="0"/>
              <a:t>? </a:t>
            </a:r>
            <a:endParaRPr lang="en-US" sz="2800" dirty="0" smtClean="0"/>
          </a:p>
          <a:p>
            <a:pPr marL="400050" lvl="1" indent="0">
              <a:buNone/>
            </a:pPr>
            <a:r>
              <a:rPr lang="en-US" sz="2400" dirty="0" smtClean="0"/>
              <a:t>R2c.mac</a:t>
            </a:r>
            <a:endParaRPr lang="en-US" sz="2400" dirty="0"/>
          </a:p>
          <a:p>
            <a:r>
              <a:rPr lang="en-US" sz="2800" dirty="0"/>
              <a:t>Just before the packet leaves router R2, what is its layer 3 source? </a:t>
            </a:r>
            <a:r>
              <a:rPr lang="en-US" sz="2800" b="1" dirty="0"/>
              <a:t> </a:t>
            </a:r>
            <a:endParaRPr lang="en-US" sz="2400" dirty="0"/>
          </a:p>
          <a:p>
            <a:pPr marL="400050" lvl="1" indent="0">
              <a:buNone/>
            </a:pPr>
            <a:r>
              <a:rPr lang="en-US" sz="2400" dirty="0" smtClean="0"/>
              <a:t>H1.ip</a:t>
            </a:r>
            <a:endParaRPr lang="en-US" sz="2400" dirty="0"/>
          </a:p>
          <a:p>
            <a:pPr lvl="0"/>
            <a:endParaRPr lang="en-US" sz="2400" dirty="0"/>
          </a:p>
          <a:p>
            <a:endParaRPr lang="en-US" sz="3200"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2502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87782"/>
            <a:ext cx="8915400" cy="5123440"/>
          </a:xfrm>
        </p:spPr>
        <p:txBody>
          <a:bodyPr/>
          <a:lstStyle/>
          <a:p>
            <a:pPr lvl="0"/>
            <a:r>
              <a:rPr lang="en-US" sz="2800" dirty="0"/>
              <a:t>When H1 sends out an ARP query, what is the reply to that query?</a:t>
            </a:r>
            <a:r>
              <a:rPr lang="en-US" sz="2400" dirty="0"/>
              <a:t> </a:t>
            </a:r>
            <a:r>
              <a:rPr lang="en-US" sz="2800" b="1" dirty="0"/>
              <a:t> </a:t>
            </a:r>
            <a:r>
              <a:rPr lang="en-US" sz="2800" b="1" dirty="0" smtClean="0"/>
              <a:t>(only router replies)</a:t>
            </a:r>
            <a:endParaRPr lang="en-US" sz="2400" dirty="0"/>
          </a:p>
          <a:p>
            <a:pPr marL="400050" lvl="1" indent="0">
              <a:buNone/>
            </a:pPr>
            <a:r>
              <a:rPr lang="en-US" sz="2400" dirty="0"/>
              <a:t>R2a.mac has R2a.ip</a:t>
            </a:r>
          </a:p>
          <a:p>
            <a:r>
              <a:rPr lang="en-US" sz="2800" dirty="0"/>
              <a:t>Does the entry B2a.mac appear in B1’s forwarding table?  </a:t>
            </a:r>
            <a:endParaRPr lang="en-US" sz="2400" dirty="0"/>
          </a:p>
          <a:p>
            <a:pPr marL="400050" lvl="1" indent="0">
              <a:buNone/>
            </a:pPr>
            <a:r>
              <a:rPr lang="en-US" sz="2400" dirty="0">
                <a:solidFill>
                  <a:srgbClr val="FF0000"/>
                </a:solidFill>
              </a:rPr>
              <a:t>NO, B2a is on a different network than B1</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7052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 “tier 1” ISP is an AS with no upstream providers of its own.  Why do the tier-1 </a:t>
            </a:r>
            <a:r>
              <a:rPr lang="en-US" sz="2800" dirty="0" err="1"/>
              <a:t>ASes</a:t>
            </a:r>
            <a:r>
              <a:rPr lang="en-US" sz="2800" dirty="0"/>
              <a:t> form a clique (i.e., a fully-connected topology), where each tier-1 ISP connects directly to every other tier-1 ISP?</a:t>
            </a:r>
          </a:p>
        </p:txBody>
      </p:sp>
      <p:sp>
        <p:nvSpPr>
          <p:cNvPr id="3" name="Content Placeholder 2"/>
          <p:cNvSpPr>
            <a:spLocks noGrp="1"/>
          </p:cNvSpPr>
          <p:nvPr>
            <p:ph idx="1"/>
          </p:nvPr>
        </p:nvSpPr>
        <p:spPr>
          <a:xfrm>
            <a:off x="2589212" y="2649894"/>
            <a:ext cx="8915400" cy="3261328"/>
          </a:xfrm>
        </p:spPr>
        <p:txBody>
          <a:bodyPr>
            <a:normAutofit/>
          </a:bodyPr>
          <a:lstStyle/>
          <a:p>
            <a:r>
              <a:rPr lang="nl-NL" sz="2800" dirty="0"/>
              <a:t>A tier-1 ISP has no upstream providers of </a:t>
            </a:r>
            <a:r>
              <a:rPr lang="nl-NL" sz="2800" dirty="0" err="1"/>
              <a:t>its</a:t>
            </a:r>
            <a:r>
              <a:rPr lang="nl-NL" sz="2800" dirty="0"/>
              <a:t> </a:t>
            </a:r>
            <a:r>
              <a:rPr lang="nl-NL" sz="2800" dirty="0" err="1"/>
              <a:t>own</a:t>
            </a:r>
            <a:r>
              <a:rPr lang="nl-NL" sz="2800" dirty="0"/>
              <a:t>.  As </a:t>
            </a:r>
            <a:r>
              <a:rPr lang="nl-NL" sz="2800" dirty="0" err="1"/>
              <a:t>such</a:t>
            </a:r>
            <a:r>
              <a:rPr lang="nl-NL" sz="2800" dirty="0"/>
              <a:t>, </a:t>
            </a:r>
            <a:r>
              <a:rPr lang="nl-NL" sz="2800" dirty="0" err="1"/>
              <a:t>it</a:t>
            </a:r>
            <a:r>
              <a:rPr lang="nl-NL" sz="2800" dirty="0"/>
              <a:t> </a:t>
            </a:r>
            <a:r>
              <a:rPr lang="nl-NL" sz="2800" dirty="0" err="1"/>
              <a:t>cannot</a:t>
            </a:r>
            <a:r>
              <a:rPr lang="nl-NL" sz="2800" dirty="0"/>
              <a:t> </a:t>
            </a:r>
            <a:r>
              <a:rPr lang="nl-NL" sz="2800" dirty="0" err="1"/>
              <a:t>reach</a:t>
            </a:r>
            <a:r>
              <a:rPr lang="nl-NL" sz="2800" dirty="0"/>
              <a:t> </a:t>
            </a:r>
            <a:r>
              <a:rPr lang="nl-NL" sz="2800" dirty="0" err="1"/>
              <a:t>the</a:t>
            </a:r>
            <a:r>
              <a:rPr lang="nl-NL" sz="2800" dirty="0"/>
              <a:t> (single-</a:t>
            </a:r>
            <a:r>
              <a:rPr lang="nl-NL" sz="2800" dirty="0" err="1"/>
              <a:t>homed</a:t>
            </a:r>
            <a:r>
              <a:rPr lang="nl-NL" sz="2800" dirty="0"/>
              <a:t>) </a:t>
            </a:r>
            <a:r>
              <a:rPr lang="nl-NL" sz="2800" dirty="0" err="1"/>
              <a:t>customers</a:t>
            </a:r>
            <a:r>
              <a:rPr lang="nl-NL" sz="2800" dirty="0"/>
              <a:t> of </a:t>
            </a:r>
            <a:r>
              <a:rPr lang="nl-NL" sz="2800" dirty="0" err="1"/>
              <a:t>other</a:t>
            </a:r>
            <a:r>
              <a:rPr lang="nl-NL" sz="2800" dirty="0"/>
              <a:t> tier-1 </a:t>
            </a:r>
            <a:r>
              <a:rPr lang="nl-NL" sz="2800" dirty="0" err="1"/>
              <a:t>ISPs</a:t>
            </a:r>
            <a:r>
              <a:rPr lang="nl-NL" sz="2800" dirty="0"/>
              <a:t> without </a:t>
            </a:r>
            <a:r>
              <a:rPr lang="nl-NL" sz="2800" dirty="0" err="1"/>
              <a:t>peering</a:t>
            </a:r>
            <a:r>
              <a:rPr lang="nl-NL" sz="2800" dirty="0"/>
              <a:t> </a:t>
            </a:r>
            <a:r>
              <a:rPr lang="nl-NL" sz="2800" dirty="0" err="1"/>
              <a:t>with</a:t>
            </a:r>
            <a:r>
              <a:rPr lang="nl-NL" sz="2800" dirty="0"/>
              <a:t> </a:t>
            </a:r>
            <a:r>
              <a:rPr lang="nl-NL" sz="2800" dirty="0" err="1"/>
              <a:t>them</a:t>
            </a:r>
            <a:r>
              <a:rPr lang="nl-NL" sz="2800" dirty="0"/>
              <a:t>.</a:t>
            </a:r>
            <a:endParaRPr lang="en-US" sz="2800"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6455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Suppose AS 1 has an AS-PATH of “1 2 3 4” to reach prefixes in AS 4, and </a:t>
            </a:r>
            <a:r>
              <a:rPr lang="en-US" sz="2800" dirty="0" err="1"/>
              <a:t>ASes</a:t>
            </a:r>
            <a:r>
              <a:rPr lang="en-US" sz="2800" dirty="0"/>
              <a:t> 3 and 4 have a peer-peer relationship.  Suppose that an AS does not export BGP routes learned from one peer/provider to another peer/provider.  Is AS 2 a customer, peer, or provider of AS 1?</a:t>
            </a:r>
          </a:p>
        </p:txBody>
      </p:sp>
      <p:sp>
        <p:nvSpPr>
          <p:cNvPr id="3" name="Content Placeholder 2"/>
          <p:cNvSpPr>
            <a:spLocks noGrp="1"/>
          </p:cNvSpPr>
          <p:nvPr>
            <p:ph idx="1"/>
          </p:nvPr>
        </p:nvSpPr>
        <p:spPr>
          <a:xfrm>
            <a:off x="2589212" y="3582954"/>
            <a:ext cx="8915400" cy="2328267"/>
          </a:xfrm>
        </p:spPr>
        <p:txBody>
          <a:bodyPr>
            <a:normAutofit/>
          </a:bodyPr>
          <a:lstStyle/>
          <a:p>
            <a:r>
              <a:rPr lang="nl-NL" sz="2400" dirty="0"/>
              <a:t>AS3 </a:t>
            </a:r>
            <a:r>
              <a:rPr lang="nl-NL" sz="2400" dirty="0" err="1">
                <a:solidFill>
                  <a:srgbClr val="FF0000"/>
                </a:solidFill>
              </a:rPr>
              <a:t>would</a:t>
            </a:r>
            <a:r>
              <a:rPr lang="nl-NL" sz="2400" dirty="0">
                <a:solidFill>
                  <a:srgbClr val="FF0000"/>
                </a:solidFill>
              </a:rPr>
              <a:t> </a:t>
            </a:r>
            <a:r>
              <a:rPr lang="nl-NL" sz="2400" dirty="0" err="1">
                <a:solidFill>
                  <a:srgbClr val="FF0000"/>
                </a:solidFill>
              </a:rPr>
              <a:t>only</a:t>
            </a:r>
            <a:r>
              <a:rPr lang="nl-NL" sz="2400" dirty="0">
                <a:solidFill>
                  <a:srgbClr val="FF0000"/>
                </a:solidFill>
              </a:rPr>
              <a:t> </a:t>
            </a:r>
            <a:r>
              <a:rPr lang="nl-NL" sz="2400" dirty="0" err="1">
                <a:solidFill>
                  <a:srgbClr val="FF0000"/>
                </a:solidFill>
              </a:rPr>
              <a:t>announce</a:t>
            </a:r>
            <a:r>
              <a:rPr lang="nl-NL" sz="2400" dirty="0">
                <a:solidFill>
                  <a:srgbClr val="FF0000"/>
                </a:solidFill>
              </a:rPr>
              <a:t> customer-</a:t>
            </a:r>
            <a:r>
              <a:rPr lang="nl-NL" sz="2400" dirty="0" err="1">
                <a:solidFill>
                  <a:srgbClr val="FF0000"/>
                </a:solidFill>
              </a:rPr>
              <a:t>learned</a:t>
            </a:r>
            <a:r>
              <a:rPr lang="nl-NL" sz="2400" dirty="0">
                <a:solidFill>
                  <a:srgbClr val="FF0000"/>
                </a:solidFill>
              </a:rPr>
              <a:t> routes </a:t>
            </a:r>
            <a:r>
              <a:rPr lang="nl-NL" sz="2400" dirty="0" err="1">
                <a:solidFill>
                  <a:srgbClr val="FF0000"/>
                </a:solidFill>
              </a:rPr>
              <a:t>to</a:t>
            </a:r>
            <a:r>
              <a:rPr lang="nl-NL" sz="2400" dirty="0">
                <a:solidFill>
                  <a:srgbClr val="FF0000"/>
                </a:solidFill>
              </a:rPr>
              <a:t> AS4, </a:t>
            </a:r>
            <a:r>
              <a:rPr lang="nl-NL" sz="2400" dirty="0" err="1"/>
              <a:t>implying</a:t>
            </a:r>
            <a:r>
              <a:rPr lang="nl-NL" sz="2400" dirty="0"/>
              <a:t> </a:t>
            </a:r>
            <a:r>
              <a:rPr lang="nl-NL" sz="2400" dirty="0" err="1"/>
              <a:t>that</a:t>
            </a:r>
            <a:r>
              <a:rPr lang="nl-NL" sz="2400" dirty="0"/>
              <a:t> AS2 is a customer of AS3. </a:t>
            </a:r>
            <a:endParaRPr lang="nl-NL" sz="2400" dirty="0" smtClean="0"/>
          </a:p>
          <a:p>
            <a:r>
              <a:rPr lang="nl-NL" sz="2400" dirty="0" smtClean="0"/>
              <a:t> </a:t>
            </a:r>
            <a:r>
              <a:rPr lang="nl-NL" sz="2400" dirty="0" err="1"/>
              <a:t>Similarly</a:t>
            </a:r>
            <a:r>
              <a:rPr lang="nl-NL" sz="2400" dirty="0"/>
              <a:t>, AS2 </a:t>
            </a:r>
            <a:r>
              <a:rPr lang="nl-NL" sz="2400" dirty="0" err="1"/>
              <a:t>would</a:t>
            </a:r>
            <a:r>
              <a:rPr lang="nl-NL" sz="2400" dirty="0"/>
              <a:t> </a:t>
            </a:r>
            <a:r>
              <a:rPr lang="nl-NL" sz="2400" dirty="0" err="1"/>
              <a:t>only</a:t>
            </a:r>
            <a:r>
              <a:rPr lang="nl-NL" sz="2400" dirty="0"/>
              <a:t> </a:t>
            </a:r>
            <a:r>
              <a:rPr lang="nl-NL" sz="2400" dirty="0" err="1"/>
              <a:t>announce</a:t>
            </a:r>
            <a:r>
              <a:rPr lang="nl-NL" sz="2400" dirty="0"/>
              <a:t> customer-</a:t>
            </a:r>
            <a:r>
              <a:rPr lang="nl-NL" sz="2400" dirty="0" err="1"/>
              <a:t>learned</a:t>
            </a:r>
            <a:r>
              <a:rPr lang="nl-NL" sz="2400" dirty="0"/>
              <a:t> routes </a:t>
            </a:r>
            <a:r>
              <a:rPr lang="nl-NL" sz="2400" dirty="0" err="1"/>
              <a:t>to</a:t>
            </a:r>
            <a:r>
              <a:rPr lang="nl-NL" sz="2400" dirty="0"/>
              <a:t> AS3, </a:t>
            </a:r>
            <a:r>
              <a:rPr lang="nl-NL" sz="2400" dirty="0" err="1"/>
              <a:t>implying</a:t>
            </a:r>
            <a:r>
              <a:rPr lang="nl-NL" sz="2400" dirty="0"/>
              <a:t> AS1 is a customer of AS2.  </a:t>
            </a:r>
            <a:endParaRPr lang="nl-NL" sz="2400" dirty="0" smtClean="0"/>
          </a:p>
          <a:p>
            <a:r>
              <a:rPr lang="nl-NL" sz="2400" dirty="0" smtClean="0"/>
              <a:t>As </a:t>
            </a:r>
            <a:r>
              <a:rPr lang="nl-NL" sz="2400" dirty="0" err="1"/>
              <a:t>such</a:t>
            </a:r>
            <a:r>
              <a:rPr lang="nl-NL" sz="2400" dirty="0"/>
              <a:t>, AS2 is a provider of AS1.</a:t>
            </a:r>
            <a:endParaRPr lang="en-US" sz="2400"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05242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We have seen that TCP has a number of features that UDP does not. For each of the following problems that can occur in IP networks, explain how TCP supports reliable delivery. </a:t>
            </a:r>
          </a:p>
        </p:txBody>
      </p:sp>
      <p:sp>
        <p:nvSpPr>
          <p:cNvPr id="3" name="Content Placeholder 2"/>
          <p:cNvSpPr>
            <a:spLocks noGrp="1"/>
          </p:cNvSpPr>
          <p:nvPr>
            <p:ph idx="1"/>
          </p:nvPr>
        </p:nvSpPr>
        <p:spPr>
          <a:xfrm>
            <a:off x="2589212" y="2461846"/>
            <a:ext cx="8915400" cy="3449376"/>
          </a:xfrm>
        </p:spPr>
        <p:txBody>
          <a:bodyPr>
            <a:noAutofit/>
          </a:bodyPr>
          <a:lstStyle/>
          <a:p>
            <a:pPr>
              <a:buFont typeface="+mj-lt"/>
              <a:buAutoNum type="alphaLcParenR"/>
            </a:pPr>
            <a:r>
              <a:rPr lang="en-US" sz="2800" dirty="0"/>
              <a:t>Dropped </a:t>
            </a:r>
            <a:r>
              <a:rPr lang="en-US" sz="2800" dirty="0" smtClean="0"/>
              <a:t>packets</a:t>
            </a:r>
            <a:endParaRPr lang="en-US" sz="2800" dirty="0"/>
          </a:p>
          <a:p>
            <a:pPr marL="400050" lvl="1" indent="0">
              <a:buNone/>
            </a:pPr>
            <a:r>
              <a:rPr lang="en-US" sz="2600" b="1" i="1" dirty="0"/>
              <a:t>TCP detects packet drops and retransmits lost portions</a:t>
            </a:r>
            <a:endParaRPr lang="en-US" sz="2200" dirty="0"/>
          </a:p>
          <a:p>
            <a:pPr>
              <a:buFont typeface="+mj-lt"/>
              <a:buAutoNum type="alphaLcParenR"/>
            </a:pPr>
            <a:r>
              <a:rPr lang="en-US" sz="2800" dirty="0"/>
              <a:t>Reordered </a:t>
            </a:r>
            <a:r>
              <a:rPr lang="en-US" sz="2800" dirty="0" smtClean="0"/>
              <a:t>packets</a:t>
            </a:r>
            <a:endParaRPr lang="en-US" sz="2800" dirty="0"/>
          </a:p>
          <a:p>
            <a:pPr marL="400050" lvl="1" indent="0">
              <a:buNone/>
            </a:pPr>
            <a:r>
              <a:rPr lang="en-US" sz="2600" b="1" i="1" dirty="0"/>
              <a:t>TCP's sliding window mechanism buffers out of order packets </a:t>
            </a:r>
            <a:r>
              <a:rPr lang="en-US" sz="2600" b="1" i="1" dirty="0">
                <a:solidFill>
                  <a:srgbClr val="FF0000"/>
                </a:solidFill>
              </a:rPr>
              <a:t>and delivers packets in-order to the application</a:t>
            </a:r>
            <a:r>
              <a:rPr lang="en-US" sz="2600" dirty="0">
                <a:solidFill>
                  <a:srgbClr val="FF0000"/>
                </a:solidFill>
              </a:rPr>
              <a:t> </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57759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 TCP’s congestion control mechanism, what is the purpose of 1) slow start and 2) congestion avoidance?</a:t>
            </a:r>
          </a:p>
        </p:txBody>
      </p:sp>
      <p:sp>
        <p:nvSpPr>
          <p:cNvPr id="3" name="Content Placeholder 2"/>
          <p:cNvSpPr>
            <a:spLocks noGrp="1"/>
          </p:cNvSpPr>
          <p:nvPr>
            <p:ph idx="1"/>
          </p:nvPr>
        </p:nvSpPr>
        <p:spPr/>
        <p:txBody>
          <a:bodyPr>
            <a:noAutofit/>
          </a:bodyPr>
          <a:lstStyle/>
          <a:p>
            <a:pPr lvl="0"/>
            <a:r>
              <a:rPr lang="en-US" sz="2000" dirty="0">
                <a:solidFill>
                  <a:srgbClr val="FF0000"/>
                </a:solidFill>
              </a:rPr>
              <a:t>Slow start’s main purpose is to quickly get the window size up to the connection’s capacity, so that the link’s bandwidth is not wasted. </a:t>
            </a:r>
            <a:r>
              <a:rPr lang="en-US" sz="2000" dirty="0"/>
              <a:t>As soon as a duplicate ACK is received, or the threshold size is reached, those are taken to be indicators that the window size is approaching capacity, and switches to congestion avoidance. </a:t>
            </a:r>
          </a:p>
          <a:p>
            <a:r>
              <a:rPr lang="en-US" sz="2000" dirty="0"/>
              <a:t>Congestion avoidance tries to </a:t>
            </a:r>
            <a:r>
              <a:rPr lang="en-US" sz="2000" dirty="0">
                <a:solidFill>
                  <a:srgbClr val="FF0000"/>
                </a:solidFill>
              </a:rPr>
              <a:t>detect when the link quality is degrading, usually due to congestion </a:t>
            </a:r>
            <a:r>
              <a:rPr lang="en-US" sz="2000" dirty="0"/>
              <a:t>(too many users trying to send too many packets), and quickly decreases the window size to decrease usage of it</a:t>
            </a:r>
            <a:r>
              <a:rPr lang="en-US" sz="2000" dirty="0">
                <a:solidFill>
                  <a:srgbClr val="FF0000"/>
                </a:solidFill>
              </a:rPr>
              <a:t>. It halves the window size to play it safe. </a:t>
            </a:r>
            <a:r>
              <a:rPr lang="en-US" sz="2000" dirty="0"/>
              <a:t>Ideally, if all the users on the link do this, the link will be able to recover, and all the users will be back in slow start, trying to gauge the link’s capacity.</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589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Using TCP, a sender has sent out packets 1 through 20.  The sender receives an ACK for packet 10, then it receives three ACKS for packet 11 (i.e., if the final byte of packet 11 was byte no. 5000, then these ACKs were for byte 5001).    Given this result:</a:t>
            </a:r>
          </a:p>
        </p:txBody>
      </p:sp>
      <p:sp>
        <p:nvSpPr>
          <p:cNvPr id="3" name="Content Placeholder 2"/>
          <p:cNvSpPr>
            <a:spLocks noGrp="1"/>
          </p:cNvSpPr>
          <p:nvPr>
            <p:ph idx="1"/>
          </p:nvPr>
        </p:nvSpPr>
        <p:spPr>
          <a:xfrm>
            <a:off x="2589212" y="3540368"/>
            <a:ext cx="8915400" cy="2370853"/>
          </a:xfrm>
        </p:spPr>
        <p:txBody>
          <a:bodyPr>
            <a:normAutofit/>
          </a:bodyPr>
          <a:lstStyle/>
          <a:p>
            <a:pPr marL="0" lvl="0" indent="0">
              <a:buNone/>
            </a:pPr>
            <a:r>
              <a:rPr lang="en-US" sz="2400" dirty="0"/>
              <a:t>Which of the 20 packets can the sender assume are lost</a:t>
            </a:r>
            <a:r>
              <a:rPr lang="en-US" sz="2400" dirty="0" smtClean="0"/>
              <a:t>?</a:t>
            </a:r>
            <a:endParaRPr lang="en-US" sz="2400" dirty="0"/>
          </a:p>
          <a:p>
            <a:r>
              <a:rPr lang="en-US" sz="2400" b="1" i="1" dirty="0"/>
              <a:t>12</a:t>
            </a:r>
            <a:endParaRPr lang="en-US" sz="2400" dirty="0"/>
          </a:p>
          <a:p>
            <a:endParaRPr lang="en-US" sz="2400"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6019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87782"/>
            <a:ext cx="8915400" cy="5123440"/>
          </a:xfrm>
        </p:spPr>
        <p:txBody>
          <a:bodyPr>
            <a:noAutofit/>
          </a:bodyPr>
          <a:lstStyle/>
          <a:p>
            <a:pPr marL="0" lvl="0" indent="0">
              <a:buNone/>
            </a:pPr>
            <a:r>
              <a:rPr lang="en-US" sz="2400" dirty="0"/>
              <a:t>Which of the 20 packets can the sender assume were definitely received</a:t>
            </a:r>
            <a:r>
              <a:rPr lang="en-US" sz="2400" dirty="0" smtClean="0"/>
              <a:t>?</a:t>
            </a:r>
            <a:endParaRPr lang="en-US" sz="2400" dirty="0"/>
          </a:p>
          <a:p>
            <a:r>
              <a:rPr lang="en-US" sz="2400" b="1" i="1" dirty="0"/>
              <a:t>1 - </a:t>
            </a:r>
            <a:r>
              <a:rPr lang="en-US" sz="2400" b="1" i="1" dirty="0" smtClean="0"/>
              <a:t>11</a:t>
            </a:r>
            <a:endParaRPr lang="en-US" sz="2400" dirty="0"/>
          </a:p>
          <a:p>
            <a:pPr marL="0" indent="0">
              <a:buNone/>
            </a:pPr>
            <a:r>
              <a:rPr lang="en-US" sz="2400" dirty="0"/>
              <a:t>Now, the same sender resends the next missing packet and receives an ACK for packet 16 in response.   Based on this information</a:t>
            </a:r>
            <a:r>
              <a:rPr lang="en-US" sz="2400" dirty="0" smtClean="0"/>
              <a:t>:</a:t>
            </a:r>
            <a:endParaRPr lang="en-US" sz="2400" dirty="0"/>
          </a:p>
          <a:p>
            <a:pPr marL="0" lvl="0" indent="0">
              <a:buNone/>
            </a:pPr>
            <a:r>
              <a:rPr lang="en-US" sz="2400" dirty="0"/>
              <a:t>Which packets of the original 20 can the sender assume are still lost, if any</a:t>
            </a:r>
            <a:r>
              <a:rPr lang="en-US" sz="2400" dirty="0" smtClean="0"/>
              <a:t>?</a:t>
            </a:r>
            <a:endParaRPr lang="en-US" sz="2400" dirty="0"/>
          </a:p>
          <a:p>
            <a:r>
              <a:rPr lang="en-US" sz="2400" b="1" i="1" dirty="0" smtClean="0"/>
              <a:t>None (other </a:t>
            </a:r>
            <a:r>
              <a:rPr lang="en-US" sz="2400" b="1" i="1" dirty="0" err="1" smtClean="0"/>
              <a:t>acks</a:t>
            </a:r>
            <a:r>
              <a:rPr lang="en-US" sz="2400" b="1" i="1" dirty="0" smtClean="0"/>
              <a:t> maybe in transit)</a:t>
            </a:r>
            <a:endParaRPr lang="en-US" sz="2400" dirty="0"/>
          </a:p>
          <a:p>
            <a:pPr marL="0" lvl="0" indent="0">
              <a:buNone/>
            </a:pPr>
            <a:r>
              <a:rPr lang="en-US" sz="2400" dirty="0"/>
              <a:t>Which of the original 20 can the sender assume were definitely received</a:t>
            </a:r>
            <a:r>
              <a:rPr lang="en-US" sz="2400" dirty="0" smtClean="0"/>
              <a:t>?</a:t>
            </a:r>
            <a:endParaRPr lang="en-US" sz="2400" dirty="0"/>
          </a:p>
          <a:p>
            <a:r>
              <a:rPr lang="en-US" sz="2400" b="1" i="1" dirty="0"/>
              <a:t>1 - 16</a:t>
            </a: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096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4904"/>
          </a:xfrm>
        </p:spPr>
        <p:txBody>
          <a:bodyPr>
            <a:normAutofit/>
          </a:bodyPr>
          <a:lstStyle/>
          <a:p>
            <a:r>
              <a:rPr lang="en-US" sz="2800" dirty="0"/>
              <a:t>Which of the following is/are true about Address Resolution Protocol (ARP) and learning bridges?</a:t>
            </a:r>
          </a:p>
        </p:txBody>
      </p:sp>
      <p:sp>
        <p:nvSpPr>
          <p:cNvPr id="3" name="Content Placeholder 2"/>
          <p:cNvSpPr>
            <a:spLocks noGrp="1"/>
          </p:cNvSpPr>
          <p:nvPr>
            <p:ph idx="1"/>
          </p:nvPr>
        </p:nvSpPr>
        <p:spPr/>
        <p:txBody>
          <a:bodyPr>
            <a:normAutofit/>
          </a:bodyPr>
          <a:lstStyle/>
          <a:p>
            <a:pPr marL="457200" lvl="0" indent="-457200">
              <a:buFont typeface="+mj-lt"/>
              <a:buAutoNum type="alphaLcParenR"/>
            </a:pPr>
            <a:r>
              <a:rPr lang="en-US" sz="2400" dirty="0"/>
              <a:t>A learning bridge maintains state that maps IP addresses to hardware (MAC) addresses.</a:t>
            </a:r>
          </a:p>
          <a:p>
            <a:pPr marL="457200" lvl="0" indent="-457200">
              <a:buFont typeface="+mj-lt"/>
              <a:buAutoNum type="alphaLcParenR"/>
            </a:pPr>
            <a:r>
              <a:rPr lang="en-US" sz="2400" dirty="0"/>
              <a:t>A learning bridge maintains state that maps MAC addresses to IP addresses.</a:t>
            </a:r>
          </a:p>
          <a:p>
            <a:pPr marL="457200" lvl="0" indent="-457200">
              <a:buFont typeface="+mj-lt"/>
              <a:buAutoNum type="alphaLcParenR"/>
            </a:pPr>
            <a:r>
              <a:rPr lang="en-US" sz="2400" dirty="0">
                <a:solidFill>
                  <a:srgbClr val="FF0000"/>
                </a:solidFill>
              </a:rPr>
              <a:t>A host’s ARP table maintains state that maps IP addresses to hardware (MAC) addresses.</a:t>
            </a:r>
          </a:p>
          <a:p>
            <a:pPr marL="457200" indent="-457200">
              <a:buFont typeface="+mj-lt"/>
              <a:buAutoNum type="alphaLcParenR"/>
            </a:pPr>
            <a:r>
              <a:rPr lang="en-US" sz="2400" dirty="0"/>
              <a:t>A host’s ARP table maintains state that maps hardware addresses to IP addresses.</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47828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Which one of the following is a true statement about TCP?</a:t>
            </a:r>
            <a:endParaRPr lang="en-US" sz="2800" dirty="0"/>
          </a:p>
        </p:txBody>
      </p:sp>
      <p:sp>
        <p:nvSpPr>
          <p:cNvPr id="3" name="Content Placeholder 2"/>
          <p:cNvSpPr>
            <a:spLocks noGrp="1"/>
          </p:cNvSpPr>
          <p:nvPr>
            <p:ph idx="1"/>
          </p:nvPr>
        </p:nvSpPr>
        <p:spPr/>
        <p:txBody>
          <a:bodyPr>
            <a:normAutofit/>
          </a:bodyPr>
          <a:lstStyle/>
          <a:p>
            <a:pPr>
              <a:buFont typeface="+mj-lt"/>
              <a:buAutoNum type="alphaLcParenR"/>
            </a:pPr>
            <a:r>
              <a:rPr lang="en-US" sz="2400" dirty="0" smtClean="0"/>
              <a:t>TCP is a routing protocol used throughout the Internet.</a:t>
            </a:r>
          </a:p>
          <a:p>
            <a:pPr>
              <a:buFont typeface="+mj-lt"/>
              <a:buAutoNum type="alphaLcParenR"/>
            </a:pPr>
            <a:r>
              <a:rPr lang="en-US" sz="2400" dirty="0" smtClean="0"/>
              <a:t>TCP establishes a connection between two end-hosts using a 2-way handshake scheme</a:t>
            </a:r>
          </a:p>
          <a:p>
            <a:pPr>
              <a:buFont typeface="+mj-lt"/>
              <a:buAutoNum type="alphaLcParenR"/>
            </a:pPr>
            <a:r>
              <a:rPr lang="en-US" sz="2400" dirty="0" smtClean="0">
                <a:solidFill>
                  <a:srgbClr val="FF0000"/>
                </a:solidFill>
              </a:rPr>
              <a:t>TCP learns of congestion via packet loss or variations in delay.</a:t>
            </a:r>
          </a:p>
          <a:p>
            <a:pPr>
              <a:buFont typeface="+mj-lt"/>
              <a:buAutoNum type="alphaLcParenR"/>
            </a:pPr>
            <a:r>
              <a:rPr lang="en-US" sz="2400" dirty="0" smtClean="0"/>
              <a:t>If the SYN packet send by TCP source is lost, the connection is closed.</a:t>
            </a:r>
            <a:endParaRPr lang="en-US" sz="2400" dirty="0"/>
          </a:p>
        </p:txBody>
      </p:sp>
      <p:sp>
        <p:nvSpPr>
          <p:cNvPr id="4" name="Footer Placeholder 3"/>
          <p:cNvSpPr>
            <a:spLocks noGrp="1"/>
          </p:cNvSpPr>
          <p:nvPr>
            <p:ph type="ftr" sz="quarter" idx="11"/>
          </p:nvPr>
        </p:nvSpPr>
        <p:spPr/>
        <p:txBody>
          <a:bodyPr/>
          <a:lstStyle/>
          <a:p>
            <a:r>
              <a:rPr lang="en-US" smtClean="0"/>
              <a:t>CSC 458 Computer Networks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57815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9417"/>
          </a:xfrm>
        </p:spPr>
        <p:txBody>
          <a:bodyPr>
            <a:normAutofit/>
          </a:bodyPr>
          <a:lstStyle/>
          <a:p>
            <a:r>
              <a:rPr lang="en-US" sz="2800" dirty="0"/>
              <a:t>What is the name of the forwarding device in the middle of the diagram below?</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Content Placeholder 7"/>
          <p:cNvSpPr>
            <a:spLocks noGrp="1"/>
          </p:cNvSpPr>
          <p:nvPr>
            <p:ph idx="1"/>
          </p:nvPr>
        </p:nvSpPr>
        <p:spPr>
          <a:xfrm>
            <a:off x="2589212" y="1623527"/>
            <a:ext cx="8915400" cy="4512281"/>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457200" lvl="0" indent="-457200">
              <a:buFont typeface="+mj-lt"/>
              <a:buAutoNum type="alphaLcParenR"/>
            </a:pPr>
            <a:r>
              <a:rPr lang="en-US" sz="2400" dirty="0"/>
              <a:t>Repeater</a:t>
            </a:r>
          </a:p>
          <a:p>
            <a:pPr marL="457200" lvl="0" indent="-457200">
              <a:buFont typeface="+mj-lt"/>
              <a:buAutoNum type="alphaLcParenR"/>
            </a:pPr>
            <a:r>
              <a:rPr lang="en-US" sz="2400" dirty="0"/>
              <a:t>Switch</a:t>
            </a:r>
          </a:p>
          <a:p>
            <a:pPr marL="457200" lvl="0" indent="-457200">
              <a:buFont typeface="+mj-lt"/>
              <a:buAutoNum type="alphaLcParenR"/>
            </a:pPr>
            <a:r>
              <a:rPr lang="en-US" sz="2400" dirty="0"/>
              <a:t>Hub </a:t>
            </a:r>
          </a:p>
          <a:p>
            <a:pPr marL="457200" lvl="0" indent="-457200">
              <a:buFont typeface="+mj-lt"/>
              <a:buAutoNum type="alphaLcParenR"/>
            </a:pPr>
            <a:r>
              <a:rPr lang="en-US" sz="2400" dirty="0">
                <a:solidFill>
                  <a:srgbClr val="FF0000"/>
                </a:solidFill>
              </a:rPr>
              <a:t>Router</a:t>
            </a:r>
          </a:p>
          <a:p>
            <a:pPr marL="0" indent="0">
              <a:buNone/>
            </a:pPr>
            <a:endParaRPr lang="en-US" dirty="0"/>
          </a:p>
        </p:txBody>
      </p:sp>
      <p:pic>
        <p:nvPicPr>
          <p:cNvPr id="10" name="Picture 9"/>
          <p:cNvPicPr>
            <a:picLocks noChangeAspect="1"/>
          </p:cNvPicPr>
          <p:nvPr/>
        </p:nvPicPr>
        <p:blipFill>
          <a:blip r:embed="rId3"/>
          <a:stretch>
            <a:fillRect/>
          </a:stretch>
        </p:blipFill>
        <p:spPr>
          <a:xfrm>
            <a:off x="4437062" y="1709974"/>
            <a:ext cx="6030116" cy="2376834"/>
          </a:xfrm>
          <a:prstGeom prst="rect">
            <a:avLst/>
          </a:prstGeom>
        </p:spPr>
      </p:pic>
    </p:spTree>
    <p:extLst>
      <p:ext uri="{BB962C8B-B14F-4D97-AF65-F5344CB8AC3E}">
        <p14:creationId xmlns:p14="http://schemas.microsoft.com/office/powerpoint/2010/main" val="1988448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Which are true about Ethernet protocols?</a:t>
            </a:r>
          </a:p>
        </p:txBody>
      </p:sp>
      <p:sp>
        <p:nvSpPr>
          <p:cNvPr id="3" name="Content Placeholder 2"/>
          <p:cNvSpPr>
            <a:spLocks noGrp="1"/>
          </p:cNvSpPr>
          <p:nvPr>
            <p:ph idx="1"/>
          </p:nvPr>
        </p:nvSpPr>
        <p:spPr>
          <a:xfrm>
            <a:off x="2591068" y="1905000"/>
            <a:ext cx="8915400" cy="3777622"/>
          </a:xfrm>
        </p:spPr>
        <p:txBody>
          <a:bodyPr>
            <a:noAutofit/>
          </a:bodyPr>
          <a:lstStyle/>
          <a:p>
            <a:pPr marL="457200" lvl="0" indent="-457200">
              <a:buFont typeface="+mj-lt"/>
              <a:buAutoNum type="alphaLcParenR"/>
            </a:pPr>
            <a:r>
              <a:rPr lang="en-US" sz="2400" dirty="0"/>
              <a:t>Ethernet is commonly used for the link-layer protocol for </a:t>
            </a:r>
            <a:r>
              <a:rPr lang="en-US" sz="2400" strike="sngStrike" dirty="0"/>
              <a:t>long-distance links </a:t>
            </a:r>
            <a:r>
              <a:rPr lang="en-US" sz="2400" dirty="0"/>
              <a:t>(such as across a country).</a:t>
            </a:r>
          </a:p>
          <a:p>
            <a:pPr marL="457200" lvl="0" indent="-457200">
              <a:buFont typeface="+mj-lt"/>
              <a:buAutoNum type="alphaLcParenR"/>
            </a:pPr>
            <a:r>
              <a:rPr lang="en-US" sz="2400" dirty="0">
                <a:solidFill>
                  <a:srgbClr val="FF0000"/>
                </a:solidFill>
              </a:rPr>
              <a:t>The Ethernet spanning tree may take a longer path through a network than that which would be calculated by a link-state algorithm (assuming both have converged</a:t>
            </a:r>
            <a:r>
              <a:rPr lang="en-US" sz="2400" dirty="0" smtClean="0">
                <a:solidFill>
                  <a:srgbClr val="FF0000"/>
                </a:solidFill>
              </a:rPr>
              <a:t>).</a:t>
            </a:r>
            <a:endParaRPr lang="en-US" sz="2400" dirty="0">
              <a:solidFill>
                <a:srgbClr val="FF0000"/>
              </a:solidFill>
            </a:endParaRPr>
          </a:p>
          <a:p>
            <a:pPr marL="457200" lvl="0" indent="-457200">
              <a:buFont typeface="+mj-lt"/>
              <a:buAutoNum type="alphaLcParenR"/>
            </a:pPr>
            <a:r>
              <a:rPr lang="en-US" sz="2400" dirty="0"/>
              <a:t>The Maximum Transmission Unit (MTU) of Ethernet is dictated by the buffer size of the link-layer endpoints.</a:t>
            </a:r>
          </a:p>
          <a:p>
            <a:pPr marL="457200" indent="-457200">
              <a:buFont typeface="+mj-lt"/>
              <a:buAutoNum type="alphaLcParenR"/>
            </a:pPr>
            <a:r>
              <a:rPr lang="en-US" sz="2400" dirty="0">
                <a:solidFill>
                  <a:srgbClr val="FF0000"/>
                </a:solidFill>
              </a:rPr>
              <a:t>CRC error detection cannot always detect if there is a frame error in Ethernet</a:t>
            </a:r>
            <a:r>
              <a:rPr lang="en-US" sz="2400" dirty="0"/>
              <a:t>.</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56436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When a UDP segment arrives at a host, in order to direct the segment to the appropriate socket, the operating system’s network stack uses the following fields: </a:t>
            </a:r>
          </a:p>
        </p:txBody>
      </p:sp>
      <p:sp>
        <p:nvSpPr>
          <p:cNvPr id="3" name="Content Placeholder 2"/>
          <p:cNvSpPr>
            <a:spLocks noGrp="1"/>
          </p:cNvSpPr>
          <p:nvPr>
            <p:ph idx="1"/>
          </p:nvPr>
        </p:nvSpPr>
        <p:spPr>
          <a:xfrm>
            <a:off x="2589212" y="2723211"/>
            <a:ext cx="8915400" cy="3777622"/>
          </a:xfrm>
        </p:spPr>
        <p:txBody>
          <a:bodyPr>
            <a:normAutofit/>
          </a:bodyPr>
          <a:lstStyle/>
          <a:p>
            <a:pPr>
              <a:buFont typeface="+mj-lt"/>
              <a:buAutoNum type="alphaLcParenR"/>
            </a:pPr>
            <a:r>
              <a:rPr lang="en-US" sz="2400" dirty="0"/>
              <a:t>the source IP address</a:t>
            </a:r>
          </a:p>
          <a:p>
            <a:pPr>
              <a:buFont typeface="+mj-lt"/>
              <a:buAutoNum type="alphaLcParenR"/>
            </a:pPr>
            <a:r>
              <a:rPr lang="en-US" sz="2400" dirty="0">
                <a:solidFill>
                  <a:srgbClr val="FF0000"/>
                </a:solidFill>
              </a:rPr>
              <a:t>the destination IP address</a:t>
            </a:r>
          </a:p>
          <a:p>
            <a:pPr>
              <a:buFont typeface="+mj-lt"/>
              <a:buAutoNum type="alphaLcParenR"/>
            </a:pPr>
            <a:r>
              <a:rPr lang="en-US" sz="2400" dirty="0"/>
              <a:t>the source port number</a:t>
            </a:r>
          </a:p>
          <a:p>
            <a:pPr>
              <a:buFont typeface="+mj-lt"/>
              <a:buAutoNum type="alphaLcParenR"/>
            </a:pPr>
            <a:r>
              <a:rPr lang="en-US" sz="2400" dirty="0">
                <a:solidFill>
                  <a:srgbClr val="FF0000"/>
                </a:solidFill>
              </a:rPr>
              <a:t>the destination port number </a:t>
            </a:r>
          </a:p>
        </p:txBody>
      </p:sp>
      <p:sp>
        <p:nvSpPr>
          <p:cNvPr id="5" name="Footer Placeholder 4"/>
          <p:cNvSpPr>
            <a:spLocks noGrp="1"/>
          </p:cNvSpPr>
          <p:nvPr>
            <p:ph type="ftr" sz="quarter" idx="11"/>
          </p:nvPr>
        </p:nvSpPr>
        <p:spPr/>
        <p:txBody>
          <a:bodyPr/>
          <a:lstStyle/>
          <a:p>
            <a:r>
              <a:rPr lang="en-US" smtClean="0"/>
              <a:t>CSC 458 Computer Networks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72013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6265</TotalTime>
  <Words>4765</Words>
  <Application>Microsoft Macintosh PowerPoint</Application>
  <PresentationFormat>Widescreen</PresentationFormat>
  <Paragraphs>447</Paragraphs>
  <Slides>48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Century Gothic</vt:lpstr>
      <vt:lpstr>Mangal</vt:lpstr>
      <vt:lpstr>Times New Roman</vt:lpstr>
      <vt:lpstr>Wingdings 3</vt:lpstr>
      <vt:lpstr>Arial</vt:lpstr>
      <vt:lpstr>Wisp</vt:lpstr>
      <vt:lpstr>Finals Review</vt:lpstr>
      <vt:lpstr>Internet Layering: Message, Segment, Packet and Frame</vt:lpstr>
      <vt:lpstr>PowerPoint Presentation</vt:lpstr>
      <vt:lpstr>Topics</vt:lpstr>
      <vt:lpstr>Which of the following is/are true about Address Resolution Protocol (ARP) and learning bridges?</vt:lpstr>
      <vt:lpstr>Which one of the following is a true statement about TCP?</vt:lpstr>
      <vt:lpstr>What is the name of the forwarding device in the middle of the diagram below?</vt:lpstr>
      <vt:lpstr>Which are true about Ethernet protocols?</vt:lpstr>
      <vt:lpstr>When a UDP segment arrives at a host, in order to direct the segment to the appropriate socket, the operating system’s network stack uses the following fields: </vt:lpstr>
      <vt:lpstr>Which of the following is/are true about web caches?</vt:lpstr>
      <vt:lpstr>Suppose a 10Mb/s adapter uses Manchester encoding to send an infinite stream of 1’s into a link.  How many transitions per second will the signal emerging from this adapter have?</vt:lpstr>
      <vt:lpstr>Which of the following is true about Random Early Detection (RED)?</vt:lpstr>
      <vt:lpstr>Which of the following statements is TRUE about TCP?</vt:lpstr>
      <vt:lpstr>Consider an HTTP client that wants to retrieve a Web document at a given URL.  The IP address of the HTTP server is initially unknown.  What transport and application layer protocols besides HTTP are needed in this scenario? </vt:lpstr>
      <vt:lpstr>Why do HTTP, FTP and SMTP run on top of TCP rather than on UDP?</vt:lpstr>
      <vt:lpstr>What is the difference between Distance Vector and Path Vector?</vt:lpstr>
      <vt:lpstr>Give two reasons why interdomain routing uses path-vector routing instead of distance vector routing.</vt:lpstr>
      <vt:lpstr>Show that 2D parity provides the receiver enough information to correct any 1-bit error, but not any 2-bit error.</vt:lpstr>
      <vt:lpstr>Give one reason why an Internet Service Provider (ISP) might select a route with a longer AS-PATH over a route with a shorter AS-PATH.</vt:lpstr>
      <vt:lpstr>Describe three different scenarios when an IP router would drop packets that arrive on one of its interfaces.</vt:lpstr>
      <vt:lpstr>A Network Address Translator (NAT) has a binding timer associated with each map entry.  Why is this necessary?</vt:lpstr>
      <vt:lpstr>How does the Border Gateway Protocol (BGP) avoid the count-to-infinity problem that plagues distance-vector protocols?</vt:lpstr>
      <vt:lpstr>Describe each of the following terms/concepts clearly and concisely.  For each of these terms, explain the context they are defined at; which protocol(s) they are related to, when/where they are used, etc. and give examples if possible.</vt:lpstr>
      <vt:lpstr>2. Nagle’s Algorithms</vt:lpstr>
      <vt:lpstr>3. Maximum Segment Size (MSS)</vt:lpstr>
      <vt:lpstr>4. Stub Autonomous System (AS)</vt:lpstr>
      <vt:lpstr>5. Interior Gateway Protocol (IGP)</vt:lpstr>
      <vt:lpstr>6. Distance Vector</vt:lpstr>
      <vt:lpstr>TCP</vt:lpstr>
      <vt:lpstr>What is an autonomous system?  List and explain two type of routing protocols used in the autonomous system.</vt:lpstr>
      <vt:lpstr>Consider the network topology shown below. If we use Bellman-Ford’s algorithm to find the shortest path between every pair of nodes, how many steps will it take for the algorithm to converge in the case?  Explain</vt:lpstr>
      <vt:lpstr>In general, if we have a network with N nodes, what is the maximum number of steps for the Bell-Ford algorithm to converge? Explain.</vt:lpstr>
      <vt:lpstr>Ethernet switches compute a spanning tree using the spanning tree protocol.  Explain briefly how the spanning tree protocol works.</vt:lpstr>
      <vt:lpstr>Do the switches learn the network topology (connecting the switches), like routers do in a link-state protocol?  Does each pair of switches communicate over a shortest path, like routers do in link-state protocols?</vt:lpstr>
      <vt:lpstr>Consider a TCP flow over a 1-Gb/s link with a latency of 1 second that transfers a 10 MB file.  The receiver advertises a window size of 1MB, and the sender has no limitation on its congestion window (i.e., it can go beyond 64 KB).</vt:lpstr>
      <vt:lpstr>How many RTTs does it take to send the file?</vt:lpstr>
      <vt:lpstr>If the time to send the file is given by the number of required RTTs multiplied by the link latency, what is the effective throughput of the transfer</vt:lpstr>
      <vt:lpstr>What percentage of the link bandwidth is utilized?</vt:lpstr>
      <vt:lpstr>Suppose we have the forwarding tables shown below for nodes A and F, in a network where all links have cost 1.  Give a diagram of the smallest network consistent with these tables.</vt:lpstr>
      <vt:lpstr>Below is a picture of a network with 2 bridges and 1 router.  Each interface is labeled with both an IP address and a MAC address.  Imagine that host H1 (SRC) is sending a packet to host H2 (DST).  Answer the following questions:</vt:lpstr>
      <vt:lpstr>PowerPoint Presentation</vt:lpstr>
      <vt:lpstr>PowerPoint Presentation</vt:lpstr>
      <vt:lpstr>A “tier 1” ISP is an AS with no upstream providers of its own.  Why do the tier-1 ASes form a clique (i.e., a fully-connected topology), where each tier-1 ISP connects directly to every other tier-1 ISP?</vt:lpstr>
      <vt:lpstr>Suppose AS 1 has an AS-PATH of “1 2 3 4” to reach prefixes in AS 4, and ASes 3 and 4 have a peer-peer relationship.  Suppose that an AS does not export BGP routes learned from one peer/provider to another peer/provider.  Is AS 2 a customer, peer, or provider of AS 1?</vt:lpstr>
      <vt:lpstr>We have seen that TCP has a number of features that UDP does not. For each of the following problems that can occur in IP networks, explain how TCP supports reliable delivery. </vt:lpstr>
      <vt:lpstr>In TCP’s congestion control mechanism, what is the purpose of 1) slow start and 2) congestion avoidance?</vt:lpstr>
      <vt:lpstr>Using TCP, a sender has sent out packets 1 through 20.  The sender receives an ACK for packet 10, then it receives three ACKS for packet 11 (i.e., if the final byte of packet 11 was byte no. 5000, then these ACKs were for byte 5001).    Given this result: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Review</dc:title>
  <dc:creator>Joe Lim</dc:creator>
  <cp:lastModifiedBy>Peiqi Wang</cp:lastModifiedBy>
  <cp:revision>88</cp:revision>
  <cp:lastPrinted>2017-03-20T02:03:14Z</cp:lastPrinted>
  <dcterms:created xsi:type="dcterms:W3CDTF">2017-02-05T18:49:05Z</dcterms:created>
  <dcterms:modified xsi:type="dcterms:W3CDTF">2017-12-15T01:28:02Z</dcterms:modified>
</cp:coreProperties>
</file>