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63" r:id="rId2"/>
    <p:sldId id="359" r:id="rId3"/>
    <p:sldId id="312" r:id="rId4"/>
    <p:sldId id="311" r:id="rId5"/>
    <p:sldId id="35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C8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 autoAdjust="0"/>
    <p:restoredTop sz="86452" autoAdjust="0"/>
  </p:normalViewPr>
  <p:slideViewPr>
    <p:cSldViewPr>
      <p:cViewPr varScale="1">
        <p:scale>
          <a:sx n="132" d="100"/>
          <a:sy n="132" d="100"/>
        </p:scale>
        <p:origin x="169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18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E8FB5F-E7AB-4BA0-A6C1-C4CE60F54423}" type="datetimeFigureOut">
              <a:rPr lang="en-US" smtClean="0"/>
              <a:pPr/>
              <a:t>12/13/17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D444D-285E-4E75-BF9B-6D3E847ED87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907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B8EC05-3D9B-431F-86FE-1307797B1786}" type="datetimeFigureOut">
              <a:rPr lang="en-US" smtClean="0"/>
              <a:pPr/>
              <a:t>12/13/17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78AD40-17FD-4B63-B1F1-12D759FB841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82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66D-F62A-4E65-B505-C95B7D92A2A8}" type="slidenum">
              <a:rPr lang="en-US"/>
              <a:pPr/>
              <a:t>10</a:t>
            </a:fld>
            <a:endParaRPr 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FEE85-8401-4882-A160-EA6DCBC6CED0}" type="slidenum">
              <a:rPr lang="en-US"/>
              <a:pPr/>
              <a:t>11</a:t>
            </a:fld>
            <a:endParaRPr lang="en-US"/>
          </a:p>
        </p:txBody>
      </p:sp>
      <p:sp>
        <p:nvSpPr>
          <p:cNvPr id="165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CABF8-C299-4D8A-B16F-A1D0C1F0DCD6}" type="slidenum">
              <a:rPr lang="en-US"/>
              <a:pPr/>
              <a:t>12</a:t>
            </a:fld>
            <a:endParaRPr 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034F-E9C0-4A56-8B7D-D7F3C619C374}" type="slidenum">
              <a:rPr lang="en-US"/>
              <a:pPr/>
              <a:t>13</a:t>
            </a:fld>
            <a:endParaRPr 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970CB-8D0C-46B5-8841-52F99AD6BFBB}" type="slidenum">
              <a:rPr lang="en-US"/>
              <a:pPr/>
              <a:t>14</a:t>
            </a:fld>
            <a:endParaRPr lang="en-US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2D38D-5EC8-4DA9-95EF-63C4D0D58DF8}" type="slidenum">
              <a:rPr lang="en-US"/>
              <a:pPr/>
              <a:t>15</a:t>
            </a:fld>
            <a:endParaRPr lang="en-US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A008B-88A8-48A7-9D46-AC8662198A39}" type="slidenum">
              <a:rPr lang="en-US"/>
              <a:pPr/>
              <a:t>16</a:t>
            </a:fld>
            <a:endParaRPr lang="en-US"/>
          </a:p>
        </p:txBody>
      </p:sp>
      <p:sp>
        <p:nvSpPr>
          <p:cNvPr id="166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4CA3-B33C-46CD-AC0C-0E30C17D12EE}" type="slidenum">
              <a:rPr lang="en-US"/>
              <a:pPr/>
              <a:t>17</a:t>
            </a:fld>
            <a:endParaRPr lang="en-US"/>
          </a:p>
        </p:txBody>
      </p:sp>
      <p:sp>
        <p:nvSpPr>
          <p:cNvPr id="166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12D8-A8D6-4FF2-AB97-95CCA634ACD8}" type="slidenum">
              <a:rPr lang="en-US"/>
              <a:pPr/>
              <a:t>18</a:t>
            </a:fld>
            <a:endParaRPr lang="en-US"/>
          </a:p>
        </p:txBody>
      </p:sp>
      <p:sp>
        <p:nvSpPr>
          <p:cNvPr id="167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3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A0246-C656-4E73-9329-7B3E06A89245}" type="slidenum">
              <a:rPr lang="en-US"/>
              <a:pPr/>
              <a:t>19</a:t>
            </a:fld>
            <a:endParaRPr lang="en-US"/>
          </a:p>
        </p:txBody>
      </p:sp>
      <p:sp>
        <p:nvSpPr>
          <p:cNvPr id="167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89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7E6B5-9013-470C-8501-5EB9D4A04E64}" type="slidenum">
              <a:rPr lang="en-US"/>
              <a:pPr/>
              <a:t>20</a:t>
            </a:fld>
            <a:endParaRPr lang="en-US"/>
          </a:p>
        </p:txBody>
      </p:sp>
      <p:sp>
        <p:nvSpPr>
          <p:cNvPr id="167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638F8-5E14-421D-9521-9FF3F8E814B4}" type="slidenum">
              <a:rPr lang="en-US"/>
              <a:pPr/>
              <a:t>21</a:t>
            </a:fld>
            <a:endParaRPr lang="en-US"/>
          </a:p>
        </p:txBody>
      </p:sp>
      <p:sp>
        <p:nvSpPr>
          <p:cNvPr id="167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0F775-5B05-4789-AFF9-4759A8D441AE}" type="slidenum">
              <a:rPr lang="en-US"/>
              <a:pPr/>
              <a:t>22</a:t>
            </a:fld>
            <a:endParaRPr lang="en-US"/>
          </a:p>
        </p:txBody>
      </p:sp>
      <p:sp>
        <p:nvSpPr>
          <p:cNvPr id="16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6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B5B7A-9683-47EB-884A-398B7F82C819}" type="slidenum">
              <a:rPr lang="en-US"/>
              <a:pPr/>
              <a:t>23</a:t>
            </a:fld>
            <a:endParaRPr lang="en-US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0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80F8B-D269-4679-BDBB-BC0210757C99}" type="slidenum">
              <a:rPr lang="en-US"/>
              <a:pPr/>
              <a:t>24</a:t>
            </a:fld>
            <a:endParaRPr lang="en-US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789E-7C50-49C4-8204-8ED07A1FBD89}" type="slidenum">
              <a:rPr lang="en-US"/>
              <a:pPr/>
              <a:t>25</a:t>
            </a:fld>
            <a:endParaRPr 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B04B1-3A16-408B-8D49-C20BD431BEA7}" type="slidenum">
              <a:rPr lang="en-US"/>
              <a:pPr/>
              <a:t>26</a:t>
            </a:fld>
            <a:endParaRPr 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12AC3-42C0-4E80-BAC0-3C311CD25332}" type="slidenum">
              <a:rPr lang="en-US"/>
              <a:pPr/>
              <a:t>27</a:t>
            </a:fld>
            <a:endParaRPr lang="en-US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7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2B458-9420-4953-82FD-5C97E77AFE15}" type="slidenum">
              <a:rPr lang="en-US"/>
              <a:pPr/>
              <a:t>28</a:t>
            </a:fld>
            <a:endParaRPr lang="en-US"/>
          </a:p>
        </p:txBody>
      </p:sp>
      <p:sp>
        <p:nvSpPr>
          <p:cNvPr id="169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6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D7C4C-6DEB-4177-BC94-943AB5DF5C24}" type="slidenum">
              <a:rPr lang="en-US"/>
              <a:pPr/>
              <a:t>29</a:t>
            </a:fld>
            <a:endParaRPr lang="en-US"/>
          </a:p>
        </p:txBody>
      </p:sp>
      <p:sp>
        <p:nvSpPr>
          <p:cNvPr id="169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345CD-0ED6-4B8F-BFC8-0D3BB12FB00D}" type="slidenum">
              <a:rPr lang="en-US"/>
              <a:pPr/>
              <a:t>3</a:t>
            </a:fld>
            <a:endParaRPr 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4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34042-B09A-46F5-8913-09C41ACCCA17}" type="slidenum">
              <a:rPr lang="en-US"/>
              <a:pPr/>
              <a:t>30</a:t>
            </a:fld>
            <a:endParaRPr lang="en-US"/>
          </a:p>
        </p:txBody>
      </p:sp>
      <p:sp>
        <p:nvSpPr>
          <p:cNvPr id="169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9EDDA-448E-4AFB-A541-208BDE67308C}" type="slidenum">
              <a:rPr lang="en-US"/>
              <a:pPr/>
              <a:t>31</a:t>
            </a:fld>
            <a:endParaRPr lang="en-US"/>
          </a:p>
        </p:txBody>
      </p:sp>
      <p:sp>
        <p:nvSpPr>
          <p:cNvPr id="169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5694F-70C5-4B6C-B678-97A620E35F0C}" type="slidenum">
              <a:rPr lang="en-US"/>
              <a:pPr/>
              <a:t>32</a:t>
            </a:fld>
            <a:endParaRPr 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Application may get duplicates in the case of early timeouts</a:t>
            </a:r>
          </a:p>
        </p:txBody>
      </p:sp>
    </p:spTree>
    <p:extLst>
      <p:ext uri="{BB962C8B-B14F-4D97-AF65-F5344CB8AC3E}">
        <p14:creationId xmlns:p14="http://schemas.microsoft.com/office/powerpoint/2010/main" val="443224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645A8-00D3-43EA-8325-0017C7E448F4}" type="slidenum">
              <a:rPr lang="en-US"/>
              <a:pPr/>
              <a:t>33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181D2-5D43-4EA5-A9D2-2ED475259E8F}" type="slidenum">
              <a:rPr lang="en-US"/>
              <a:pPr/>
              <a:t>34</a:t>
            </a:fld>
            <a:endParaRPr lang="en-US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6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FD228-5BCA-49F8-8A30-0869A3C34716}" type="slidenum">
              <a:rPr lang="en-US"/>
              <a:pPr/>
              <a:t>35</a:t>
            </a:fld>
            <a:endParaRPr lang="en-US"/>
          </a:p>
        </p:txBody>
      </p:sp>
      <p:sp>
        <p:nvSpPr>
          <p:cNvPr id="170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752A6-F4C2-4CBE-8286-FA2558F7A368}" type="slidenum">
              <a:rPr lang="en-US"/>
              <a:pPr/>
              <a:t>36</a:t>
            </a:fld>
            <a:endParaRPr lang="en-US"/>
          </a:p>
        </p:txBody>
      </p:sp>
      <p:sp>
        <p:nvSpPr>
          <p:cNvPr id="170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5DE17-7FEC-47BC-8B73-10ECA241BD08}" type="slidenum">
              <a:rPr lang="en-US"/>
              <a:pPr/>
              <a:t>37</a:t>
            </a:fld>
            <a:endParaRPr lang="en-US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3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B3CC0-1448-4FBC-AD0E-53522AB786C5}" type="slidenum">
              <a:rPr lang="en-US"/>
              <a:pPr/>
              <a:t>38</a:t>
            </a:fld>
            <a:endParaRPr lang="en-US"/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0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305DA-EAC2-4F67-AB2D-F6EA1229858E}" type="slidenum">
              <a:rPr lang="en-US"/>
              <a:pPr/>
              <a:t>39</a:t>
            </a:fld>
            <a:endParaRPr lang="en-US"/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F4ECC-4E63-48A1-9461-71D5C1977DBD}" type="slidenum">
              <a:rPr lang="en-US"/>
              <a:pPr/>
              <a:t>4</a:t>
            </a:fld>
            <a:endParaRPr 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5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9D1B6-A3F1-45E7-B4F5-87AE40238208}" type="slidenum">
              <a:rPr lang="en-US"/>
              <a:pPr/>
              <a:t>40</a:t>
            </a:fld>
            <a:endParaRPr lang="en-US"/>
          </a:p>
        </p:txBody>
      </p:sp>
      <p:sp>
        <p:nvSpPr>
          <p:cNvPr id="171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6220D-A1B0-4279-B1DC-35D79B7DB07E}" type="slidenum">
              <a:rPr lang="en-US"/>
              <a:pPr/>
              <a:t>41</a:t>
            </a:fld>
            <a:endParaRPr lang="en-US"/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8A1F-FDF4-45F1-A400-3691C3CDEC59}" type="slidenum">
              <a:rPr lang="en-US"/>
              <a:pPr/>
              <a:t>42</a:t>
            </a:fld>
            <a:endParaRPr lang="en-US"/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89170-BABA-4DF8-99E4-CE3E71E340D3}" type="slidenum">
              <a:rPr lang="en-US"/>
              <a:pPr/>
              <a:t>43</a:t>
            </a:fld>
            <a:endParaRPr lang="en-US"/>
          </a:p>
        </p:txBody>
      </p:sp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4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2FEDF-A0A1-433F-A772-AC4632DC3663}" type="slidenum">
              <a:rPr lang="en-US"/>
              <a:pPr/>
              <a:t>44</a:t>
            </a:fld>
            <a:endParaRPr lang="en-US"/>
          </a:p>
        </p:txBody>
      </p:sp>
      <p:sp>
        <p:nvSpPr>
          <p:cNvPr id="172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6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3409-15EB-4AD8-B76F-EF078872D9C5}" type="slidenum">
              <a:rPr lang="en-US"/>
              <a:pPr/>
              <a:t>45</a:t>
            </a:fld>
            <a:endParaRPr lang="en-US"/>
          </a:p>
        </p:txBody>
      </p:sp>
      <p:sp>
        <p:nvSpPr>
          <p:cNvPr id="172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1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4165E-E112-4580-8A8E-0ACF3E414034}" type="slidenum">
              <a:rPr lang="en-US"/>
              <a:pPr/>
              <a:t>46</a:t>
            </a:fld>
            <a:endParaRPr lang="en-US"/>
          </a:p>
        </p:txBody>
      </p:sp>
      <p:sp>
        <p:nvSpPr>
          <p:cNvPr id="172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A3F5-D3BD-4E0C-8E40-90010001F918}" type="slidenum">
              <a:rPr lang="en-US"/>
              <a:pPr/>
              <a:t>47</a:t>
            </a:fld>
            <a:endParaRPr lang="en-US"/>
          </a:p>
        </p:txBody>
      </p:sp>
      <p:sp>
        <p:nvSpPr>
          <p:cNvPr id="173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5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1F24B-240B-4381-A20C-EC0C97C7DD66}" type="slidenum">
              <a:rPr lang="en-US"/>
              <a:pPr/>
              <a:t>48</a:t>
            </a:fld>
            <a:endParaRPr lang="en-US"/>
          </a:p>
        </p:txBody>
      </p:sp>
      <p:sp>
        <p:nvSpPr>
          <p:cNvPr id="173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13504-51F9-4AA8-85D0-C6328DE78EE7}" type="slidenum">
              <a:rPr lang="en-US"/>
              <a:pPr/>
              <a:t>6</a:t>
            </a:fld>
            <a:endParaRPr 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E6348-8E3C-417E-A6B7-7734149E28EB}" type="slidenum">
              <a:rPr lang="en-US"/>
              <a:pPr/>
              <a:t>7</a:t>
            </a:fld>
            <a:endParaRPr lang="en-US"/>
          </a:p>
        </p:txBody>
      </p:sp>
      <p:sp>
        <p:nvSpPr>
          <p:cNvPr id="164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607E1-F5CD-402E-B8CC-D74C56FB457A}" type="slidenum">
              <a:rPr lang="en-US"/>
              <a:pPr/>
              <a:t>8</a:t>
            </a:fld>
            <a:endParaRPr lang="en-US"/>
          </a:p>
        </p:txBody>
      </p:sp>
      <p:sp>
        <p:nvSpPr>
          <p:cNvPr id="164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012ED-F96D-4DDB-9ACD-2852AAB7F993}" type="slidenum">
              <a:rPr lang="en-US"/>
              <a:pPr/>
              <a:t>9</a:t>
            </a:fld>
            <a:endParaRPr 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53400" cy="2362200"/>
          </a:xfrm>
          <a:ln>
            <a:noFill/>
          </a:ln>
        </p:spPr>
        <p:txBody>
          <a:bodyPr vert="horz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705600" cy="32004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35592" y="3200400"/>
            <a:ext cx="1371600" cy="2209800"/>
            <a:chOff x="435592" y="3200400"/>
            <a:chExt cx="1371600" cy="22098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1" name="Rounded Rectangle 20"/>
            <p:cNvSpPr/>
            <p:nvPr userDrawn="1"/>
          </p:nvSpPr>
          <p:spPr>
            <a:xfrm>
              <a:off x="435592" y="3200400"/>
              <a:ext cx="1371600" cy="2209800"/>
            </a:xfrm>
            <a:prstGeom prst="roundRect">
              <a:avLst/>
            </a:prstGeom>
            <a:solidFill>
              <a:schemeClr val="bg1"/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17" descr="UofT-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4" y="3352800"/>
              <a:ext cx="1100376" cy="1918164"/>
            </a:xfrm>
            <a:prstGeom prst="rect">
              <a:avLst/>
            </a:prstGeom>
            <a:noFill/>
            <a:ln w="34925">
              <a:noFill/>
            </a:ln>
            <a:effectLst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9017" y="-7144"/>
            <a:ext cx="9180548" cy="1150144"/>
            <a:chOff x="-19017" y="-7144"/>
            <a:chExt cx="9180548" cy="10414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-9525" y="-7144"/>
              <a:ext cx="9163050" cy="10414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81500" y="-7144"/>
              <a:ext cx="4762500" cy="63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Group 1"/>
            <p:cNvGrpSpPr/>
            <p:nvPr/>
          </p:nvGrpSpPr>
          <p:grpSpPr>
            <a:xfrm>
              <a:off x="-19017" y="202408"/>
              <a:ext cx="9180548" cy="649224"/>
              <a:chOff x="-19045" y="216551"/>
              <a:chExt cx="9180548" cy="649224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35692">
                <a:off x="-19045" y="216551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</p:grp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458/CSC 2209 –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722A-30FE-4606-B981-44514D85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EF1D6949-4E01-4D79-93F9-27BFFFAC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1829EC36-CC5E-4B07-B666-CDE2F1BB9B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5922D2D3-CA9A-427B-9EB2-783E2E56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4B64FD5F-FEBA-4F89-A904-398C4263F7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0132E7DA-7BBF-442E-BEE9-E5CB54CE37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Clr>
                <a:schemeClr val="tx2"/>
              </a:buClr>
              <a:defRPr sz="26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400"/>
            </a:lvl3pPr>
            <a:lvl4pPr>
              <a:buClr>
                <a:schemeClr val="tx2"/>
              </a:buClr>
              <a:defRPr sz="2400">
                <a:solidFill>
                  <a:schemeClr val="tx2"/>
                </a:solidFill>
              </a:defRPr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992855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40188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1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7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90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8" r:id="rId14"/>
    <p:sldLayoutId id="2147483679" r:id="rId15"/>
    <p:sldLayoutId id="2147483681" r:id="rId1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tx2"/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3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tx2"/>
        </a:buClr>
        <a:buSzPct val="65000"/>
        <a:buFont typeface="Wingdings 2"/>
        <a:buChar char=""/>
        <a:defRPr kumimoji="0" sz="2200" kern="1200">
          <a:solidFill>
            <a:schemeClr val="tx2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153400" cy="1371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Handout # 10: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Transport Protocols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33400" y="1066800"/>
            <a:ext cx="81534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CSC 458/2209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– Computer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Instructed by: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Joe Lim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L5101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joe.lim@utoronto.ca</a:t>
            </a:r>
            <a:r>
              <a:rPr lang="en-US" dirty="0"/>
              <a:t> 	</a:t>
            </a:r>
            <a:endParaRPr lang="en-US" b="1" dirty="0">
              <a:solidFill>
                <a:schemeClr val="tx2"/>
              </a:solidFill>
            </a:endParaRP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Sajad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Shirali-Shahreza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L0201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shirali@cs.toronto.edu</a:t>
            </a:r>
            <a:r>
              <a:rPr lang="en-US" dirty="0"/>
              <a:t> 	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AbdulAziz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AlHelali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a.alhelali@mail.utoronto.ca</a:t>
            </a:r>
            <a:r>
              <a:rPr lang="en-US" dirty="0"/>
              <a:t> 	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Slides adapted from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Professor </a:t>
            </a:r>
            <a:r>
              <a:rPr lang="en-US" sz="1800" dirty="0" err="1">
                <a:solidFill>
                  <a:schemeClr val="tx2"/>
                </a:solidFill>
              </a:rPr>
              <a:t>Yashar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Ganjali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2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/>
              <a:t>Simple query protocols </a:t>
            </a:r>
            <a:r>
              <a:rPr lang="en-US" dirty="0">
                <a:solidFill>
                  <a:srgbClr val="FF0000"/>
                </a:solidFill>
              </a:rPr>
              <a:t>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application retransmit if needed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9D9C-2025-44DE-9597-B194946CAF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2740" name="Picture 4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4802188"/>
            <a:ext cx="1636712" cy="1552575"/>
          </a:xfrm>
          <a:prstGeom prst="rect">
            <a:avLst/>
          </a:prstGeom>
          <a:noFill/>
        </p:spPr>
      </p:pic>
      <p:pic>
        <p:nvPicPr>
          <p:cNvPr id="1652741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0" y="5224463"/>
            <a:ext cx="173037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2742" name="Freeform 6"/>
          <p:cNvSpPr>
            <a:spLocks/>
          </p:cNvSpPr>
          <p:nvPr/>
        </p:nvSpPr>
        <p:spPr bwMode="auto">
          <a:xfrm>
            <a:off x="3035300" y="4910138"/>
            <a:ext cx="3687763" cy="430212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3" name="Freeform 7"/>
          <p:cNvSpPr>
            <a:spLocks/>
          </p:cNvSpPr>
          <p:nvPr/>
        </p:nvSpPr>
        <p:spPr bwMode="auto">
          <a:xfrm>
            <a:off x="3073400" y="5992813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4" name="Text Box 8"/>
          <p:cNvSpPr txBox="1">
            <a:spLocks noChangeArrowheads="1"/>
          </p:cNvSpPr>
          <p:nvPr/>
        </p:nvSpPr>
        <p:spPr bwMode="auto">
          <a:xfrm>
            <a:off x="2805113" y="4572000"/>
            <a:ext cx="414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“Address for www.cnn.com?”</a:t>
            </a:r>
          </a:p>
        </p:txBody>
      </p:sp>
      <p:sp>
        <p:nvSpPr>
          <p:cNvPr id="1652745" name="Text Box 9"/>
          <p:cNvSpPr txBox="1">
            <a:spLocks noChangeArrowheads="1"/>
          </p:cNvSpPr>
          <p:nvPr/>
        </p:nvSpPr>
        <p:spPr bwMode="auto">
          <a:xfrm>
            <a:off x="3919538" y="5838825"/>
            <a:ext cx="186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“12.3.4.15”</a:t>
            </a:r>
          </a:p>
        </p:txBody>
      </p:sp>
      <p:pic>
        <p:nvPicPr>
          <p:cNvPr id="1652746" name="Picture 10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3563" y="2590800"/>
            <a:ext cx="731837" cy="731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Control Protocol (TCP)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Connection oriented</a:t>
            </a:r>
          </a:p>
          <a:p>
            <a:pPr lvl="1"/>
            <a:r>
              <a:rPr lang="en-US" dirty="0"/>
              <a:t>Explicit set-up and tear-down of TCP session</a:t>
            </a:r>
          </a:p>
          <a:p>
            <a:r>
              <a:rPr lang="en-US" dirty="0">
                <a:solidFill>
                  <a:srgbClr val="FF0000"/>
                </a:solidFill>
              </a:rPr>
              <a:t>Stream-of-bytes s</a:t>
            </a:r>
            <a:r>
              <a:rPr lang="en-US" dirty="0"/>
              <a:t>ervice</a:t>
            </a:r>
          </a:p>
          <a:p>
            <a:pPr lvl="1"/>
            <a:r>
              <a:rPr lang="en-US" dirty="0"/>
              <a:t>Sends and receives a stream of bytes, not messages</a:t>
            </a:r>
          </a:p>
          <a:p>
            <a:r>
              <a:rPr lang="en-US" dirty="0"/>
              <a:t>Reliable, in-order delivery</a:t>
            </a:r>
          </a:p>
          <a:p>
            <a:pPr lvl="1"/>
            <a:r>
              <a:rPr lang="en-US" dirty="0"/>
              <a:t>Checksums to detect corrupted data</a:t>
            </a:r>
          </a:p>
          <a:p>
            <a:pPr lvl="1"/>
            <a:r>
              <a:rPr lang="en-US" dirty="0"/>
              <a:t>Acknowledgments &amp; retransmissions for reliable delivery</a:t>
            </a:r>
          </a:p>
          <a:p>
            <a:pPr lvl="1"/>
            <a:r>
              <a:rPr lang="en-US" dirty="0"/>
              <a:t>Sequence numbers to detect losses and reorder data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Prevent overflow of the receiver’s buffer space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Adapt to network congestion for the greater good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14493-1DD6-4438-A975-6E32687525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Analogy: Talking on a Cell Phone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on their cell phones</a:t>
            </a:r>
          </a:p>
          <a:p>
            <a:pPr lvl="1"/>
            <a:r>
              <a:rPr lang="en-US" dirty="0"/>
              <a:t>Both Alice and Bob are talking</a:t>
            </a:r>
          </a:p>
          <a:p>
            <a:r>
              <a:rPr lang="en-US" dirty="0"/>
              <a:t>What if Bob couldn’t understand Alice?</a:t>
            </a:r>
          </a:p>
          <a:p>
            <a:pPr lvl="1"/>
            <a:r>
              <a:rPr lang="en-US" dirty="0"/>
              <a:t>Bob asks Alice to repeat what she said</a:t>
            </a:r>
          </a:p>
          <a:p>
            <a:r>
              <a:rPr lang="en-US" dirty="0"/>
              <a:t>What if Bob hasn’t heard Alice for a while?</a:t>
            </a:r>
          </a:p>
          <a:p>
            <a:pPr lvl="1"/>
            <a:r>
              <a:rPr lang="en-US" dirty="0"/>
              <a:t>Is Alice just being quiet?</a:t>
            </a:r>
          </a:p>
          <a:p>
            <a:pPr lvl="1"/>
            <a:r>
              <a:rPr lang="en-US" dirty="0"/>
              <a:t>Or, have Bob and Alice lost reception?</a:t>
            </a:r>
          </a:p>
          <a:p>
            <a:pPr lvl="1"/>
            <a:r>
              <a:rPr lang="en-US" dirty="0"/>
              <a:t>How long should Bob just keep on talking?</a:t>
            </a:r>
          </a:p>
          <a:p>
            <a:pPr lvl="1"/>
            <a:r>
              <a:rPr lang="en-US" dirty="0"/>
              <a:t>Maybe Alice should periodically say “uh huh”</a:t>
            </a:r>
          </a:p>
          <a:p>
            <a:pPr lvl="1"/>
            <a:r>
              <a:rPr lang="en-US" dirty="0"/>
              <a:t>… or Bob should ask “Can you hear me now?”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A195E-51E6-49AC-8FB6-39159CDB57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6836" name="Picture 4" descr="j03322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438" y="1392238"/>
            <a:ext cx="1600200" cy="1808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Take-Aways from the Example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Acknowledgments from receiver</a:t>
            </a:r>
          </a:p>
          <a:p>
            <a:pPr lvl="1"/>
            <a:r>
              <a:rPr lang="en-US" dirty="0"/>
              <a:t>Positive: “okay” or “</a:t>
            </a:r>
            <a:r>
              <a:rPr lang="en-US" dirty="0">
                <a:solidFill>
                  <a:srgbClr val="FF0000"/>
                </a:solidFill>
              </a:rPr>
              <a:t>ACK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Negative: “please repeat that” or “</a:t>
            </a:r>
            <a:r>
              <a:rPr lang="en-US" dirty="0">
                <a:solidFill>
                  <a:srgbClr val="FF0000"/>
                </a:solidFill>
              </a:rPr>
              <a:t>NACK</a:t>
            </a:r>
            <a:r>
              <a:rPr lang="en-US" dirty="0"/>
              <a:t>”</a:t>
            </a:r>
          </a:p>
          <a:p>
            <a:r>
              <a:rPr lang="en-US" dirty="0"/>
              <a:t>Timeout by the sender (“stop and wait”)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wait indefinitely </a:t>
            </a:r>
            <a:r>
              <a:rPr lang="en-US" dirty="0"/>
              <a:t>without receiving some response</a:t>
            </a:r>
          </a:p>
          <a:p>
            <a:pPr lvl="1"/>
            <a:r>
              <a:rPr lang="en-US" dirty="0"/>
              <a:t>… whether a positive or a negative acknowledgment</a:t>
            </a:r>
          </a:p>
          <a:p>
            <a:r>
              <a:rPr lang="en-US" dirty="0"/>
              <a:t>Retransmission by the sender</a:t>
            </a:r>
          </a:p>
          <a:p>
            <a:pPr lvl="1"/>
            <a:r>
              <a:rPr lang="en-US" dirty="0"/>
              <a:t>After receiving a “NACK” from the receiver</a:t>
            </a:r>
          </a:p>
          <a:p>
            <a:pPr lvl="1"/>
            <a:r>
              <a:rPr lang="en-US" dirty="0"/>
              <a:t>After receiving no feedback from the receiver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A4BE4-27D8-4701-95B9-E617FC0E27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Reliable Data Transfer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 a perfectly reliable channel</a:t>
            </a:r>
          </a:p>
          <a:p>
            <a:pPr lvl="1"/>
            <a:r>
              <a:rPr lang="en-US" dirty="0"/>
              <a:t>All of the data arrives in order, just as it was sent</a:t>
            </a:r>
          </a:p>
          <a:p>
            <a:pPr lvl="1"/>
            <a:r>
              <a:rPr lang="en-US" dirty="0"/>
              <a:t>Simple: sender sends data, and receiver receives data</a:t>
            </a:r>
          </a:p>
          <a:p>
            <a:r>
              <a:rPr lang="en-US" dirty="0"/>
              <a:t>Over a channel with </a:t>
            </a:r>
            <a:r>
              <a:rPr lang="en-US" dirty="0">
                <a:solidFill>
                  <a:srgbClr val="FF0000"/>
                </a:solidFill>
              </a:rPr>
              <a:t>bit errors</a:t>
            </a:r>
          </a:p>
          <a:p>
            <a:pPr lvl="1"/>
            <a:r>
              <a:rPr lang="en-US" dirty="0"/>
              <a:t>All of the data arrives in order, but some bits corrupted</a:t>
            </a:r>
          </a:p>
          <a:p>
            <a:pPr lvl="1"/>
            <a:r>
              <a:rPr lang="en-US" dirty="0"/>
              <a:t>Receiver detects errors and says “please repeat that”</a:t>
            </a:r>
          </a:p>
          <a:p>
            <a:pPr lvl="1"/>
            <a:r>
              <a:rPr lang="en-US" dirty="0"/>
              <a:t>Sender retransmits the data that were corrupted</a:t>
            </a:r>
          </a:p>
          <a:p>
            <a:r>
              <a:rPr lang="en-US" dirty="0"/>
              <a:t>Over a </a:t>
            </a:r>
            <a:r>
              <a:rPr lang="en-US" dirty="0" err="1">
                <a:solidFill>
                  <a:srgbClr val="FF0000"/>
                </a:solidFill>
              </a:rPr>
              <a:t>lossy</a:t>
            </a:r>
            <a:r>
              <a:rPr lang="en-US" dirty="0">
                <a:solidFill>
                  <a:srgbClr val="FF0000"/>
                </a:solidFill>
              </a:rPr>
              <a:t> channel with bit errors</a:t>
            </a:r>
          </a:p>
          <a:p>
            <a:pPr lvl="1"/>
            <a:r>
              <a:rPr lang="en-US" dirty="0"/>
              <a:t>Some data are missing, and some bits are corrupted</a:t>
            </a:r>
          </a:p>
          <a:p>
            <a:pPr lvl="1"/>
            <a:r>
              <a:rPr lang="en-US" dirty="0"/>
              <a:t>Receiver detects errors but cannot always detect loss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Sender must wait for acknowledgment </a:t>
            </a:r>
            <a:r>
              <a:rPr lang="en-US" dirty="0"/>
              <a:t>(“ACK” or “OK”)</a:t>
            </a:r>
          </a:p>
          <a:p>
            <a:pPr lvl="1"/>
            <a:r>
              <a:rPr lang="en-US" dirty="0"/>
              <a:t>… and retransmit data after some time if no ACK arrives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3A322-AF68-41B8-AD08-4CFB543198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Support for Reliable Delivery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Checksum</a:t>
            </a:r>
          </a:p>
          <a:p>
            <a:pPr lvl="1"/>
            <a:r>
              <a:rPr lang="en-US" dirty="0"/>
              <a:t>Used to detect corrupted data at the receiver</a:t>
            </a:r>
          </a:p>
          <a:p>
            <a:pPr lvl="1"/>
            <a:r>
              <a:rPr lang="en-US" dirty="0"/>
              <a:t>…leading the receiver to drop the packet</a:t>
            </a:r>
          </a:p>
          <a:p>
            <a:r>
              <a:rPr lang="en-US" dirty="0">
                <a:solidFill>
                  <a:srgbClr val="FF0000"/>
                </a:solidFill>
              </a:rPr>
              <a:t>Sequence </a:t>
            </a: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sz="2000" dirty="0" smtClean="0">
                <a:solidFill>
                  <a:srgbClr val="FF0000"/>
                </a:solidFill>
              </a:rPr>
              <a:t>(keep track of which data received)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detect missing data</a:t>
            </a:r>
          </a:p>
          <a:p>
            <a:pPr lvl="1"/>
            <a:r>
              <a:rPr lang="en-US" dirty="0"/>
              <a:t>... and for putting the data back in order</a:t>
            </a:r>
          </a:p>
          <a:p>
            <a:r>
              <a:rPr lang="en-US" dirty="0"/>
              <a:t>Retransmission</a:t>
            </a:r>
          </a:p>
          <a:p>
            <a:pPr lvl="1"/>
            <a:r>
              <a:rPr lang="en-US" dirty="0"/>
              <a:t>Sender retransmits lost or corrupted data</a:t>
            </a:r>
          </a:p>
          <a:p>
            <a:pPr lvl="1"/>
            <a:r>
              <a:rPr lang="en-US" dirty="0"/>
              <a:t>Timeout based on estimates of round-trip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Fast retransmit algorithm </a:t>
            </a:r>
            <a:r>
              <a:rPr lang="en-US" dirty="0"/>
              <a:t>for rapid retransmission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2C12B-574E-4EDA-9482-7D179FDAF9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Segments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9D302-D063-4F53-A7DC-95AAF6578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0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94CCF-BE77-4514-9448-D5D61A4AD2A3}" type="slidenum">
              <a:rPr lang="en-US"/>
              <a:pPr/>
              <a:t>17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“Stream of Bytes” Service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9100" y="1817688"/>
            <a:ext cx="5029200" cy="609600"/>
            <a:chOff x="912" y="1104"/>
            <a:chExt cx="3648" cy="384"/>
          </a:xfrm>
        </p:grpSpPr>
        <p:sp>
          <p:nvSpPr>
            <p:cNvPr id="1667076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7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8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9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080" name="Line 8"/>
          <p:cNvSpPr>
            <a:spLocks noChangeShapeType="1"/>
          </p:cNvSpPr>
          <p:nvPr/>
        </p:nvSpPr>
        <p:spPr bwMode="auto">
          <a:xfrm>
            <a:off x="167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1" name="Line 9"/>
          <p:cNvSpPr>
            <a:spLocks noChangeShapeType="1"/>
          </p:cNvSpPr>
          <p:nvPr/>
        </p:nvSpPr>
        <p:spPr bwMode="auto">
          <a:xfrm>
            <a:off x="182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2" name="Line 10"/>
          <p:cNvSpPr>
            <a:spLocks noChangeShapeType="1"/>
          </p:cNvSpPr>
          <p:nvPr/>
        </p:nvSpPr>
        <p:spPr bwMode="auto">
          <a:xfrm>
            <a:off x="198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3" name="Line 11"/>
          <p:cNvSpPr>
            <a:spLocks noChangeShapeType="1"/>
          </p:cNvSpPr>
          <p:nvPr/>
        </p:nvSpPr>
        <p:spPr bwMode="auto">
          <a:xfrm>
            <a:off x="213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4" name="Line 12"/>
          <p:cNvSpPr>
            <a:spLocks noChangeShapeType="1"/>
          </p:cNvSpPr>
          <p:nvPr/>
        </p:nvSpPr>
        <p:spPr bwMode="auto">
          <a:xfrm>
            <a:off x="228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5" name="Line 13"/>
          <p:cNvSpPr>
            <a:spLocks noChangeShapeType="1"/>
          </p:cNvSpPr>
          <p:nvPr/>
        </p:nvSpPr>
        <p:spPr bwMode="auto">
          <a:xfrm>
            <a:off x="243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6" name="Line 14"/>
          <p:cNvSpPr>
            <a:spLocks noChangeShapeType="1"/>
          </p:cNvSpPr>
          <p:nvPr/>
        </p:nvSpPr>
        <p:spPr bwMode="auto">
          <a:xfrm>
            <a:off x="2590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7" name="Line 15"/>
          <p:cNvSpPr>
            <a:spLocks noChangeShapeType="1"/>
          </p:cNvSpPr>
          <p:nvPr/>
        </p:nvSpPr>
        <p:spPr bwMode="auto">
          <a:xfrm>
            <a:off x="2743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8" name="Line 16"/>
          <p:cNvSpPr>
            <a:spLocks noChangeShapeType="1"/>
          </p:cNvSpPr>
          <p:nvPr/>
        </p:nvSpPr>
        <p:spPr bwMode="auto">
          <a:xfrm>
            <a:off x="2895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9" name="Line 17"/>
          <p:cNvSpPr>
            <a:spLocks noChangeShapeType="1"/>
          </p:cNvSpPr>
          <p:nvPr/>
        </p:nvSpPr>
        <p:spPr bwMode="auto">
          <a:xfrm>
            <a:off x="3048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0" name="Line 18"/>
          <p:cNvSpPr>
            <a:spLocks noChangeShapeType="1"/>
          </p:cNvSpPr>
          <p:nvPr/>
        </p:nvSpPr>
        <p:spPr bwMode="auto">
          <a:xfrm>
            <a:off x="3200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1" name="Line 19"/>
          <p:cNvSpPr>
            <a:spLocks noChangeShapeType="1"/>
          </p:cNvSpPr>
          <p:nvPr/>
        </p:nvSpPr>
        <p:spPr bwMode="auto">
          <a:xfrm>
            <a:off x="3352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2" name="Line 20"/>
          <p:cNvSpPr>
            <a:spLocks noChangeShapeType="1"/>
          </p:cNvSpPr>
          <p:nvPr/>
        </p:nvSpPr>
        <p:spPr bwMode="auto">
          <a:xfrm>
            <a:off x="3505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3" name="Line 21"/>
          <p:cNvSpPr>
            <a:spLocks noChangeShapeType="1"/>
          </p:cNvSpPr>
          <p:nvPr/>
        </p:nvSpPr>
        <p:spPr bwMode="auto">
          <a:xfrm>
            <a:off x="3657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4" name="Line 22"/>
          <p:cNvSpPr>
            <a:spLocks noChangeShapeType="1"/>
          </p:cNvSpPr>
          <p:nvPr/>
        </p:nvSpPr>
        <p:spPr bwMode="auto">
          <a:xfrm>
            <a:off x="3810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5" name="Line 23"/>
          <p:cNvSpPr>
            <a:spLocks noChangeShapeType="1"/>
          </p:cNvSpPr>
          <p:nvPr/>
        </p:nvSpPr>
        <p:spPr bwMode="auto">
          <a:xfrm>
            <a:off x="3962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6" name="Line 24"/>
          <p:cNvSpPr>
            <a:spLocks noChangeShapeType="1"/>
          </p:cNvSpPr>
          <p:nvPr/>
        </p:nvSpPr>
        <p:spPr bwMode="auto">
          <a:xfrm>
            <a:off x="4114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7" name="Line 25"/>
          <p:cNvSpPr>
            <a:spLocks noChangeShapeType="1"/>
          </p:cNvSpPr>
          <p:nvPr/>
        </p:nvSpPr>
        <p:spPr bwMode="auto">
          <a:xfrm>
            <a:off x="4267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8" name="Line 26"/>
          <p:cNvSpPr>
            <a:spLocks noChangeShapeType="1"/>
          </p:cNvSpPr>
          <p:nvPr/>
        </p:nvSpPr>
        <p:spPr bwMode="auto">
          <a:xfrm>
            <a:off x="4419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9" name="Line 27"/>
          <p:cNvSpPr>
            <a:spLocks noChangeShapeType="1"/>
          </p:cNvSpPr>
          <p:nvPr/>
        </p:nvSpPr>
        <p:spPr bwMode="auto">
          <a:xfrm>
            <a:off x="4572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0" name="Line 28"/>
          <p:cNvSpPr>
            <a:spLocks noChangeShapeType="1"/>
          </p:cNvSpPr>
          <p:nvPr/>
        </p:nvSpPr>
        <p:spPr bwMode="auto">
          <a:xfrm>
            <a:off x="4724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1" name="Line 29"/>
          <p:cNvSpPr>
            <a:spLocks noChangeShapeType="1"/>
          </p:cNvSpPr>
          <p:nvPr/>
        </p:nvSpPr>
        <p:spPr bwMode="auto">
          <a:xfrm>
            <a:off x="4876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2" name="Line 30"/>
          <p:cNvSpPr>
            <a:spLocks noChangeShapeType="1"/>
          </p:cNvSpPr>
          <p:nvPr/>
        </p:nvSpPr>
        <p:spPr bwMode="auto">
          <a:xfrm>
            <a:off x="5029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3" name="Line 31"/>
          <p:cNvSpPr>
            <a:spLocks noChangeShapeType="1"/>
          </p:cNvSpPr>
          <p:nvPr/>
        </p:nvSpPr>
        <p:spPr bwMode="auto">
          <a:xfrm>
            <a:off x="5181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4" name="Line 32"/>
          <p:cNvSpPr>
            <a:spLocks noChangeShapeType="1"/>
          </p:cNvSpPr>
          <p:nvPr/>
        </p:nvSpPr>
        <p:spPr bwMode="auto">
          <a:xfrm>
            <a:off x="5334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5" name="Line 33"/>
          <p:cNvSpPr>
            <a:spLocks noChangeShapeType="1"/>
          </p:cNvSpPr>
          <p:nvPr/>
        </p:nvSpPr>
        <p:spPr bwMode="auto">
          <a:xfrm>
            <a:off x="548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6" name="Line 34"/>
          <p:cNvSpPr>
            <a:spLocks noChangeShapeType="1"/>
          </p:cNvSpPr>
          <p:nvPr/>
        </p:nvSpPr>
        <p:spPr bwMode="auto">
          <a:xfrm>
            <a:off x="563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7" name="Line 35"/>
          <p:cNvSpPr>
            <a:spLocks noChangeShapeType="1"/>
          </p:cNvSpPr>
          <p:nvPr/>
        </p:nvSpPr>
        <p:spPr bwMode="auto">
          <a:xfrm>
            <a:off x="579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8" name="Line 36"/>
          <p:cNvSpPr>
            <a:spLocks noChangeShapeType="1"/>
          </p:cNvSpPr>
          <p:nvPr/>
        </p:nvSpPr>
        <p:spPr bwMode="auto">
          <a:xfrm>
            <a:off x="594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9" name="Line 37"/>
          <p:cNvSpPr>
            <a:spLocks noChangeShapeType="1"/>
          </p:cNvSpPr>
          <p:nvPr/>
        </p:nvSpPr>
        <p:spPr bwMode="auto">
          <a:xfrm>
            <a:off x="609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0" name="Line 38"/>
          <p:cNvSpPr>
            <a:spLocks noChangeShapeType="1"/>
          </p:cNvSpPr>
          <p:nvPr/>
        </p:nvSpPr>
        <p:spPr bwMode="auto">
          <a:xfrm>
            <a:off x="624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1" name="Line 39"/>
          <p:cNvSpPr>
            <a:spLocks noChangeShapeType="1"/>
          </p:cNvSpPr>
          <p:nvPr/>
        </p:nvSpPr>
        <p:spPr bwMode="auto">
          <a:xfrm>
            <a:off x="64008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2" name="Line 40"/>
          <p:cNvSpPr>
            <a:spLocks noChangeShapeType="1"/>
          </p:cNvSpPr>
          <p:nvPr/>
        </p:nvSpPr>
        <p:spPr bwMode="auto">
          <a:xfrm>
            <a:off x="65532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3" name="Text Box 41"/>
          <p:cNvSpPr txBox="1">
            <a:spLocks noChangeArrowheads="1"/>
          </p:cNvSpPr>
          <p:nvPr/>
        </p:nvSpPr>
        <p:spPr bwMode="auto">
          <a:xfrm rot="5390887">
            <a:off x="14724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14" name="Text Box 42"/>
          <p:cNvSpPr txBox="1">
            <a:spLocks noChangeArrowheads="1"/>
          </p:cNvSpPr>
          <p:nvPr/>
        </p:nvSpPr>
        <p:spPr bwMode="auto">
          <a:xfrm rot="5390887">
            <a:off x="16248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15" name="Text Box 43"/>
          <p:cNvSpPr txBox="1">
            <a:spLocks noChangeArrowheads="1"/>
          </p:cNvSpPr>
          <p:nvPr/>
        </p:nvSpPr>
        <p:spPr bwMode="auto">
          <a:xfrm rot="5390887">
            <a:off x="17787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16" name="Text Box 44"/>
          <p:cNvSpPr txBox="1">
            <a:spLocks noChangeArrowheads="1"/>
          </p:cNvSpPr>
          <p:nvPr/>
        </p:nvSpPr>
        <p:spPr bwMode="auto">
          <a:xfrm rot="5390887">
            <a:off x="19311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17" name="Line 45"/>
          <p:cNvSpPr>
            <a:spLocks noChangeShapeType="1"/>
          </p:cNvSpPr>
          <p:nvPr/>
        </p:nvSpPr>
        <p:spPr bwMode="auto">
          <a:xfrm>
            <a:off x="2362200" y="22812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971800" y="5029200"/>
            <a:ext cx="5029200" cy="609600"/>
            <a:chOff x="912" y="1104"/>
            <a:chExt cx="3648" cy="384"/>
          </a:xfrm>
        </p:grpSpPr>
        <p:sp>
          <p:nvSpPr>
            <p:cNvPr id="1667119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0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1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2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123" name="Line 51"/>
          <p:cNvSpPr>
            <a:spLocks noChangeShapeType="1"/>
          </p:cNvSpPr>
          <p:nvPr/>
        </p:nvSpPr>
        <p:spPr bwMode="auto">
          <a:xfrm>
            <a:off x="297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4" name="Line 52"/>
          <p:cNvSpPr>
            <a:spLocks noChangeShapeType="1"/>
          </p:cNvSpPr>
          <p:nvPr/>
        </p:nvSpPr>
        <p:spPr bwMode="auto">
          <a:xfrm>
            <a:off x="312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5" name="Line 53"/>
          <p:cNvSpPr>
            <a:spLocks noChangeShapeType="1"/>
          </p:cNvSpPr>
          <p:nvPr/>
        </p:nvSpPr>
        <p:spPr bwMode="auto">
          <a:xfrm>
            <a:off x="327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6" name="Line 54"/>
          <p:cNvSpPr>
            <a:spLocks noChangeShapeType="1"/>
          </p:cNvSpPr>
          <p:nvPr/>
        </p:nvSpPr>
        <p:spPr bwMode="auto">
          <a:xfrm>
            <a:off x="342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7" name="Line 55"/>
          <p:cNvSpPr>
            <a:spLocks noChangeShapeType="1"/>
          </p:cNvSpPr>
          <p:nvPr/>
        </p:nvSpPr>
        <p:spPr bwMode="auto">
          <a:xfrm>
            <a:off x="358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8" name="Line 56"/>
          <p:cNvSpPr>
            <a:spLocks noChangeShapeType="1"/>
          </p:cNvSpPr>
          <p:nvPr/>
        </p:nvSpPr>
        <p:spPr bwMode="auto">
          <a:xfrm>
            <a:off x="373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9" name="Line 57"/>
          <p:cNvSpPr>
            <a:spLocks noChangeShapeType="1"/>
          </p:cNvSpPr>
          <p:nvPr/>
        </p:nvSpPr>
        <p:spPr bwMode="auto">
          <a:xfrm>
            <a:off x="3886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0" name="Line 58"/>
          <p:cNvSpPr>
            <a:spLocks noChangeShapeType="1"/>
          </p:cNvSpPr>
          <p:nvPr/>
        </p:nvSpPr>
        <p:spPr bwMode="auto">
          <a:xfrm>
            <a:off x="4038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1" name="Line 59"/>
          <p:cNvSpPr>
            <a:spLocks noChangeShapeType="1"/>
          </p:cNvSpPr>
          <p:nvPr/>
        </p:nvSpPr>
        <p:spPr bwMode="auto">
          <a:xfrm>
            <a:off x="4191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2" name="Line 60"/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3" name="Line 61"/>
          <p:cNvSpPr>
            <a:spLocks noChangeShapeType="1"/>
          </p:cNvSpPr>
          <p:nvPr/>
        </p:nvSpPr>
        <p:spPr bwMode="auto">
          <a:xfrm>
            <a:off x="4495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4" name="Line 62"/>
          <p:cNvSpPr>
            <a:spLocks noChangeShapeType="1"/>
          </p:cNvSpPr>
          <p:nvPr/>
        </p:nvSpPr>
        <p:spPr bwMode="auto">
          <a:xfrm>
            <a:off x="4648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5" name="Line 63"/>
          <p:cNvSpPr>
            <a:spLocks noChangeShapeType="1"/>
          </p:cNvSpPr>
          <p:nvPr/>
        </p:nvSpPr>
        <p:spPr bwMode="auto">
          <a:xfrm>
            <a:off x="4800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6" name="Line 64"/>
          <p:cNvSpPr>
            <a:spLocks noChangeShapeType="1"/>
          </p:cNvSpPr>
          <p:nvPr/>
        </p:nvSpPr>
        <p:spPr bwMode="auto">
          <a:xfrm>
            <a:off x="4953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7" name="Line 65"/>
          <p:cNvSpPr>
            <a:spLocks noChangeShapeType="1"/>
          </p:cNvSpPr>
          <p:nvPr/>
        </p:nvSpPr>
        <p:spPr bwMode="auto">
          <a:xfrm>
            <a:off x="5105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8" name="Line 66"/>
          <p:cNvSpPr>
            <a:spLocks noChangeShapeType="1"/>
          </p:cNvSpPr>
          <p:nvPr/>
        </p:nvSpPr>
        <p:spPr bwMode="auto">
          <a:xfrm>
            <a:off x="5257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9" name="Line 67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0" name="Line 68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1" name="Line 69"/>
          <p:cNvSpPr>
            <a:spLocks noChangeShapeType="1"/>
          </p:cNvSpPr>
          <p:nvPr/>
        </p:nvSpPr>
        <p:spPr bwMode="auto">
          <a:xfrm>
            <a:off x="5715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2" name="Line 70"/>
          <p:cNvSpPr>
            <a:spLocks noChangeShapeType="1"/>
          </p:cNvSpPr>
          <p:nvPr/>
        </p:nvSpPr>
        <p:spPr bwMode="auto">
          <a:xfrm>
            <a:off x="5867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3" name="Line 71"/>
          <p:cNvSpPr>
            <a:spLocks noChangeShapeType="1"/>
          </p:cNvSpPr>
          <p:nvPr/>
        </p:nvSpPr>
        <p:spPr bwMode="auto">
          <a:xfrm>
            <a:off x="6019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4" name="Line 72"/>
          <p:cNvSpPr>
            <a:spLocks noChangeShapeType="1"/>
          </p:cNvSpPr>
          <p:nvPr/>
        </p:nvSpPr>
        <p:spPr bwMode="auto">
          <a:xfrm>
            <a:off x="6172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5" name="Line 73"/>
          <p:cNvSpPr>
            <a:spLocks noChangeShapeType="1"/>
          </p:cNvSpPr>
          <p:nvPr/>
        </p:nvSpPr>
        <p:spPr bwMode="auto">
          <a:xfrm>
            <a:off x="6324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6" name="Line 74"/>
          <p:cNvSpPr>
            <a:spLocks noChangeShapeType="1"/>
          </p:cNvSpPr>
          <p:nvPr/>
        </p:nvSpPr>
        <p:spPr bwMode="auto">
          <a:xfrm>
            <a:off x="6477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7" name="Line 75"/>
          <p:cNvSpPr>
            <a:spLocks noChangeShapeType="1"/>
          </p:cNvSpPr>
          <p:nvPr/>
        </p:nvSpPr>
        <p:spPr bwMode="auto">
          <a:xfrm>
            <a:off x="6629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8" name="Line 76"/>
          <p:cNvSpPr>
            <a:spLocks noChangeShapeType="1"/>
          </p:cNvSpPr>
          <p:nvPr/>
        </p:nvSpPr>
        <p:spPr bwMode="auto">
          <a:xfrm>
            <a:off x="678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9" name="Line 77"/>
          <p:cNvSpPr>
            <a:spLocks noChangeShapeType="1"/>
          </p:cNvSpPr>
          <p:nvPr/>
        </p:nvSpPr>
        <p:spPr bwMode="auto">
          <a:xfrm>
            <a:off x="693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0" name="Line 78"/>
          <p:cNvSpPr>
            <a:spLocks noChangeShapeType="1"/>
          </p:cNvSpPr>
          <p:nvPr/>
        </p:nvSpPr>
        <p:spPr bwMode="auto">
          <a:xfrm>
            <a:off x="708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1" name="Line 79"/>
          <p:cNvSpPr>
            <a:spLocks noChangeShapeType="1"/>
          </p:cNvSpPr>
          <p:nvPr/>
        </p:nvSpPr>
        <p:spPr bwMode="auto">
          <a:xfrm>
            <a:off x="723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2" name="Line 80"/>
          <p:cNvSpPr>
            <a:spLocks noChangeShapeType="1"/>
          </p:cNvSpPr>
          <p:nvPr/>
        </p:nvSpPr>
        <p:spPr bwMode="auto">
          <a:xfrm>
            <a:off x="739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3" name="Line 81"/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4" name="Line 82"/>
          <p:cNvSpPr>
            <a:spLocks noChangeShapeType="1"/>
          </p:cNvSpPr>
          <p:nvPr/>
        </p:nvSpPr>
        <p:spPr bwMode="auto">
          <a:xfrm>
            <a:off x="76962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5" name="Line 83"/>
          <p:cNvSpPr>
            <a:spLocks noChangeShapeType="1"/>
          </p:cNvSpPr>
          <p:nvPr/>
        </p:nvSpPr>
        <p:spPr bwMode="auto">
          <a:xfrm>
            <a:off x="78486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6" name="Text Box 84"/>
          <p:cNvSpPr txBox="1">
            <a:spLocks noChangeArrowheads="1"/>
          </p:cNvSpPr>
          <p:nvPr/>
        </p:nvSpPr>
        <p:spPr bwMode="auto">
          <a:xfrm rot="5390887">
            <a:off x="27693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57" name="Text Box 85"/>
          <p:cNvSpPr txBox="1">
            <a:spLocks noChangeArrowheads="1"/>
          </p:cNvSpPr>
          <p:nvPr/>
        </p:nvSpPr>
        <p:spPr bwMode="auto">
          <a:xfrm rot="5390887">
            <a:off x="29217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58" name="Text Box 86"/>
          <p:cNvSpPr txBox="1">
            <a:spLocks noChangeArrowheads="1"/>
          </p:cNvSpPr>
          <p:nvPr/>
        </p:nvSpPr>
        <p:spPr bwMode="auto">
          <a:xfrm rot="5390887">
            <a:off x="30741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59" name="Text Box 87"/>
          <p:cNvSpPr txBox="1">
            <a:spLocks noChangeArrowheads="1"/>
          </p:cNvSpPr>
          <p:nvPr/>
        </p:nvSpPr>
        <p:spPr bwMode="auto">
          <a:xfrm rot="5390887">
            <a:off x="32265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60" name="Line 88"/>
          <p:cNvSpPr>
            <a:spLocks noChangeShapeType="1"/>
          </p:cNvSpPr>
          <p:nvPr/>
        </p:nvSpPr>
        <p:spPr bwMode="auto">
          <a:xfrm>
            <a:off x="3657600" y="51816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1" name="Line 89"/>
          <p:cNvSpPr>
            <a:spLocks noChangeShapeType="1"/>
          </p:cNvSpPr>
          <p:nvPr/>
        </p:nvSpPr>
        <p:spPr bwMode="auto">
          <a:xfrm>
            <a:off x="36576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2" name="Text Box 90"/>
          <p:cNvSpPr txBox="1">
            <a:spLocks noChangeArrowheads="1"/>
          </p:cNvSpPr>
          <p:nvPr/>
        </p:nvSpPr>
        <p:spPr bwMode="auto">
          <a:xfrm>
            <a:off x="533400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7163" name="Text Box 91"/>
          <p:cNvSpPr txBox="1">
            <a:spLocks noChangeArrowheads="1"/>
          </p:cNvSpPr>
          <p:nvPr/>
        </p:nvSpPr>
        <p:spPr bwMode="auto">
          <a:xfrm>
            <a:off x="533400" y="45005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7164" name="Text Box 92"/>
          <p:cNvSpPr txBox="1">
            <a:spLocks noChangeArrowheads="1"/>
          </p:cNvSpPr>
          <p:nvPr/>
        </p:nvSpPr>
        <p:spPr bwMode="auto">
          <a:xfrm rot="5390887">
            <a:off x="2501106" y="20439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5" name="Line 93"/>
          <p:cNvSpPr>
            <a:spLocks noChangeShapeType="1"/>
          </p:cNvSpPr>
          <p:nvPr/>
        </p:nvSpPr>
        <p:spPr bwMode="auto">
          <a:xfrm>
            <a:off x="2362200" y="2052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6" name="Text Box 94"/>
          <p:cNvSpPr txBox="1">
            <a:spLocks noChangeArrowheads="1"/>
          </p:cNvSpPr>
          <p:nvPr/>
        </p:nvSpPr>
        <p:spPr bwMode="auto">
          <a:xfrm rot="5390887">
            <a:off x="3798094" y="52458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7" name="Line 95"/>
          <p:cNvSpPr>
            <a:spLocks noChangeShapeType="1"/>
          </p:cNvSpPr>
          <p:nvPr/>
        </p:nvSpPr>
        <p:spPr bwMode="auto">
          <a:xfrm>
            <a:off x="1714500" y="25130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8" name="Line 96"/>
          <p:cNvSpPr>
            <a:spLocks noChangeShapeType="1"/>
          </p:cNvSpPr>
          <p:nvPr/>
        </p:nvSpPr>
        <p:spPr bwMode="auto">
          <a:xfrm>
            <a:off x="2209800" y="25146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9" name="Line 97"/>
          <p:cNvSpPr>
            <a:spLocks noChangeShapeType="1"/>
          </p:cNvSpPr>
          <p:nvPr/>
        </p:nvSpPr>
        <p:spPr bwMode="auto">
          <a:xfrm>
            <a:off x="2705100" y="25161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0" name="Line 98"/>
          <p:cNvSpPr>
            <a:spLocks noChangeShapeType="1"/>
          </p:cNvSpPr>
          <p:nvPr/>
        </p:nvSpPr>
        <p:spPr bwMode="auto">
          <a:xfrm>
            <a:off x="3200400" y="25177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1" name="Line 99"/>
          <p:cNvSpPr>
            <a:spLocks noChangeShapeType="1"/>
          </p:cNvSpPr>
          <p:nvPr/>
        </p:nvSpPr>
        <p:spPr bwMode="auto">
          <a:xfrm>
            <a:off x="3695700" y="25193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2" name="Line 100"/>
          <p:cNvSpPr>
            <a:spLocks noChangeShapeType="1"/>
          </p:cNvSpPr>
          <p:nvPr/>
        </p:nvSpPr>
        <p:spPr bwMode="auto">
          <a:xfrm>
            <a:off x="4191000" y="25209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3" name="Line 101"/>
          <p:cNvSpPr>
            <a:spLocks noChangeShapeType="1"/>
          </p:cNvSpPr>
          <p:nvPr/>
        </p:nvSpPr>
        <p:spPr bwMode="auto">
          <a:xfrm>
            <a:off x="4686300" y="25225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4" name="Line 102"/>
          <p:cNvSpPr>
            <a:spLocks noChangeShapeType="1"/>
          </p:cNvSpPr>
          <p:nvPr/>
        </p:nvSpPr>
        <p:spPr bwMode="auto">
          <a:xfrm>
            <a:off x="5181600" y="25241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5" name="Line 103"/>
          <p:cNvSpPr>
            <a:spLocks noChangeShapeType="1"/>
          </p:cNvSpPr>
          <p:nvPr/>
        </p:nvSpPr>
        <p:spPr bwMode="auto">
          <a:xfrm>
            <a:off x="5676900" y="25257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3915E-01D4-4C03-B333-F65F605D315E}" type="slidenum">
              <a:rPr lang="en-US"/>
              <a:pPr/>
              <a:t>18</a:t>
            </a:fld>
            <a:endParaRPr lang="en-US"/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…Emulated Using TCP “Segments”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1669124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5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28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29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0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1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2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3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4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5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6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7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8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9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0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1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2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3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4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5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6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7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8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9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0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1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2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3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4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5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6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7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8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9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0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1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162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163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164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165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1669167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71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2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3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4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5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6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7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8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9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0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1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2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3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4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5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6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7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8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9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0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1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2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3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4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5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6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7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8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9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0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1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2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3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4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205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208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9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0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9211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9212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14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5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6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7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8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9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0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1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2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3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4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5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6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7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8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9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30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1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2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33" name="AutoShape 113"/>
          <p:cNvSpPr>
            <a:spLocks noChangeArrowheads="1"/>
          </p:cNvSpPr>
          <p:nvPr/>
        </p:nvSpPr>
        <p:spPr bwMode="auto">
          <a:xfrm>
            <a:off x="3727450" y="2890838"/>
            <a:ext cx="4992688" cy="1293812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0" hangingPunct="0"/>
            <a:r>
              <a:rPr lang="en-US" sz="2400">
                <a:latin typeface="Comic Sans MS" pitchFamily="66" charset="0"/>
              </a:rPr>
              <a:t>Segment sent when: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Segment full (Max Segment Size),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Not full, but times out, or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“Pushed” by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5CD37-FB39-4767-AFC3-5B64420BFEA5}" type="slidenum">
              <a:rPr lang="en-US"/>
              <a:pPr/>
              <a:t>19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bigger than </a:t>
            </a:r>
            <a:r>
              <a:rPr lang="en-US" sz="2400" dirty="0">
                <a:solidFill>
                  <a:srgbClr val="FF0000"/>
                </a:solidFill>
              </a:rPr>
              <a:t>Maximum Transmission Unit (MTU)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1500 bytes on an Ethernet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TCP header is typically 20 bytes long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segment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more than </a:t>
            </a:r>
            <a:r>
              <a:rPr lang="en-US" sz="2400" dirty="0">
                <a:solidFill>
                  <a:srgbClr val="FF0000"/>
                </a:solidFill>
              </a:rPr>
              <a:t>Maximum Segment Size (MSS) </a:t>
            </a:r>
            <a:r>
              <a:rPr lang="en-US" sz="2400" dirty="0"/>
              <a:t>bytes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1460 consecutive bytes from the stream</a:t>
            </a:r>
          </a:p>
        </p:txBody>
      </p:sp>
      <p:sp>
        <p:nvSpPr>
          <p:cNvPr id="1671172" name="Rectangle 4"/>
          <p:cNvSpPr>
            <a:spLocks noChangeArrowheads="1"/>
          </p:cNvSpPr>
          <p:nvPr/>
        </p:nvSpPr>
        <p:spPr bwMode="auto">
          <a:xfrm>
            <a:off x="1905000" y="1174750"/>
            <a:ext cx="502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3" name="Line 5"/>
          <p:cNvSpPr>
            <a:spLocks noChangeShapeType="1"/>
          </p:cNvSpPr>
          <p:nvPr/>
        </p:nvSpPr>
        <p:spPr bwMode="auto">
          <a:xfrm>
            <a:off x="6019800" y="117475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4" name="Text Box 6"/>
          <p:cNvSpPr txBox="1">
            <a:spLocks noChangeArrowheads="1"/>
          </p:cNvSpPr>
          <p:nvPr/>
        </p:nvSpPr>
        <p:spPr bwMode="auto">
          <a:xfrm>
            <a:off x="6022975" y="1403350"/>
            <a:ext cx="83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Hdr</a:t>
            </a:r>
          </a:p>
        </p:txBody>
      </p:sp>
      <p:sp>
        <p:nvSpPr>
          <p:cNvPr id="1671175" name="Line 7"/>
          <p:cNvSpPr>
            <a:spLocks noChangeShapeType="1"/>
          </p:cNvSpPr>
          <p:nvPr/>
        </p:nvSpPr>
        <p:spPr bwMode="auto">
          <a:xfrm>
            <a:off x="1905000" y="13271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3581400" y="1250950"/>
            <a:ext cx="762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7" name="Text Box 9"/>
          <p:cNvSpPr txBox="1">
            <a:spLocks noChangeArrowheads="1"/>
          </p:cNvSpPr>
          <p:nvPr/>
        </p:nvSpPr>
        <p:spPr bwMode="auto">
          <a:xfrm>
            <a:off x="3505200" y="1143000"/>
            <a:ext cx="912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1403350"/>
            <a:ext cx="3962400" cy="381000"/>
            <a:chOff x="1200" y="1296"/>
            <a:chExt cx="3168" cy="336"/>
          </a:xfrm>
        </p:grpSpPr>
        <p:sp>
          <p:nvSpPr>
            <p:cNvPr id="1671179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180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5181600" y="1452563"/>
            <a:ext cx="784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Hdr</a:t>
            </a:r>
          </a:p>
        </p:txBody>
      </p:sp>
      <p:sp>
        <p:nvSpPr>
          <p:cNvPr id="1671182" name="Text Box 14"/>
          <p:cNvSpPr txBox="1">
            <a:spLocks noChangeArrowheads="1"/>
          </p:cNvSpPr>
          <p:nvPr/>
        </p:nvSpPr>
        <p:spPr bwMode="auto">
          <a:xfrm>
            <a:off x="3055938" y="1452563"/>
            <a:ext cx="1592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Data (segment)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0487" y="4419600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- TCP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assignment 1 </a:t>
            </a:r>
          </a:p>
          <a:p>
            <a:pPr lvl="1"/>
            <a:r>
              <a:rPr lang="en-US" dirty="0"/>
              <a:t>Due: </a:t>
            </a:r>
            <a:r>
              <a:rPr lang="en-US" dirty="0">
                <a:solidFill>
                  <a:srgbClr val="FF0000"/>
                </a:solidFill>
              </a:rPr>
              <a:t>Sunday Oct. 22 at 11:59pm</a:t>
            </a:r>
          </a:p>
          <a:p>
            <a:pPr lvl="1"/>
            <a:endParaRPr lang="en-US" dirty="0"/>
          </a:p>
          <a:p>
            <a:r>
              <a:rPr lang="en-US" dirty="0"/>
              <a:t>This week</a:t>
            </a:r>
          </a:p>
          <a:p>
            <a:pPr lvl="1"/>
            <a:r>
              <a:rPr lang="en-US" dirty="0"/>
              <a:t>Chapter 5 of </a:t>
            </a:r>
            <a:r>
              <a:rPr lang="en-US"/>
              <a:t>the textbook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0DE3B-2A34-4A84-9A55-211854C5CDC9}" type="slidenum">
              <a:rPr lang="en-US"/>
              <a:pPr/>
              <a:t>20</a:t>
            </a:fld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University of Toronto – Fall 2017</a:t>
            </a:r>
          </a:p>
        </p:txBody>
      </p:sp>
      <p:sp>
        <p:nvSpPr>
          <p:cNvPr id="1673218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1673221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2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3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4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25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6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7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8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9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0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1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2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3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4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5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6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7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8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9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0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1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2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3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4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5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6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7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8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9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0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1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2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3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4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5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6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7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1673259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0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1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2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6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7329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7329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9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0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6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7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18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9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20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99"/>
                </a:solidFill>
                <a:latin typeface="Comic Sans MS" pitchFamily="66" charset="0"/>
              </a:rPr>
              <a:t>ISN (initial sequence number)</a:t>
            </a:r>
          </a:p>
        </p:txBody>
      </p:sp>
      <p:sp>
        <p:nvSpPr>
          <p:cNvPr id="1673321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22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Sequence number = 1</a:t>
            </a:r>
            <a:r>
              <a:rPr lang="en-US" baseline="30000">
                <a:latin typeface="Comic Sans MS" pitchFamily="66" charset="0"/>
              </a:rPr>
              <a:t>st</a:t>
            </a:r>
            <a:r>
              <a:rPr lang="en-US">
                <a:latin typeface="Comic Sans MS" pitchFamily="66" charset="0"/>
              </a:rPr>
              <a:t> byte</a:t>
            </a:r>
          </a:p>
        </p:txBody>
      </p:sp>
      <p:sp>
        <p:nvSpPr>
          <p:cNvPr id="1673323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24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ACK sequence number = next expected byte</a:t>
            </a:r>
          </a:p>
        </p:txBody>
      </p:sp>
      <p:sp>
        <p:nvSpPr>
          <p:cNvPr id="167332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8595" y="1117898"/>
            <a:ext cx="7277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get ISN from ISN clock</a:t>
            </a:r>
          </a:p>
          <a:p>
            <a:r>
              <a:rPr lang="en-US" dirty="0" smtClean="0"/>
              <a:t>Then for each segment, </a:t>
            </a:r>
            <a:r>
              <a:rPr lang="en-US" dirty="0" err="1" smtClean="0"/>
              <a:t>recompute</a:t>
            </a:r>
            <a:r>
              <a:rPr lang="en-US" dirty="0" smtClean="0"/>
              <a:t> ISN_{i+1} = ISN_{</a:t>
            </a:r>
            <a:r>
              <a:rPr lang="en-US" dirty="0" err="1" smtClean="0"/>
              <a:t>i</a:t>
            </a:r>
            <a:r>
              <a:rPr lang="en-US" dirty="0" smtClean="0"/>
              <a:t>} + </a:t>
            </a:r>
            <a:r>
              <a:rPr lang="en-US" dirty="0" err="1" smtClean="0"/>
              <a:t>segmentlength</a:t>
            </a:r>
            <a:endParaRPr lang="en-US" dirty="0" smtClean="0"/>
          </a:p>
          <a:p>
            <a:r>
              <a:rPr lang="en-US" dirty="0" smtClean="0"/>
              <a:t>Sequence number inside TCP header,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52" y="5457825"/>
            <a:ext cx="3430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8 bytes segment, </a:t>
            </a:r>
          </a:p>
          <a:p>
            <a:r>
              <a:rPr lang="en-US" dirty="0" smtClean="0"/>
              <a:t>Host A sends SYC(100)</a:t>
            </a:r>
          </a:p>
          <a:p>
            <a:r>
              <a:rPr lang="en-US" dirty="0" smtClean="0"/>
              <a:t>Host B send back AWK(108)</a:t>
            </a:r>
          </a:p>
          <a:p>
            <a:r>
              <a:rPr lang="en-US" dirty="0" smtClean="0"/>
              <a:t>After placing segment in a 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32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0B0289-2F5E-44B0-A5FA-B233997642CE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Sequence Number (ISN)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Sequence number for the very first byte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Why not a de facto ISN of 0?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Practical issue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addresses and port #s uniquely identify a connection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Eventually, though, these port #s do get used again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there is a chance an old packet is still in flight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might be associated with the new connection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So, TCP requires changing the ISN over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from a </a:t>
            </a:r>
            <a:r>
              <a:rPr lang="en-US" sz="2400" dirty="0">
                <a:solidFill>
                  <a:srgbClr val="FF0000"/>
                </a:solidFill>
              </a:rPr>
              <a:t>32-bit clock </a:t>
            </a:r>
            <a:r>
              <a:rPr lang="en-US" sz="2400" dirty="0"/>
              <a:t>that ticks every 4 microseconds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which only wraps around once every 4.55 hours!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this means the hosts need to exchange ISNs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Three-Way Handshake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A7612-A108-47CB-855A-0281B752418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ECABA-098D-4A04-A5A5-355147252000}" type="slidenum">
              <a:rPr lang="en-US"/>
              <a:pPr/>
              <a:t>23</a:t>
            </a:fld>
            <a:endParaRPr 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TCP Connection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33925"/>
            <a:ext cx="8229600" cy="166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Three-way handshake to establish connection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 </a:t>
            </a:r>
            <a:r>
              <a:rPr lang="en-US" sz="2400" b="1">
                <a:solidFill>
                  <a:srgbClr val="0000FF"/>
                </a:solidFill>
              </a:rPr>
              <a:t>SYN</a:t>
            </a:r>
            <a:r>
              <a:rPr lang="en-US" sz="2400"/>
              <a:t> (open) to the host B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B returns a SYN acknowledgment (</a:t>
            </a:r>
            <a:r>
              <a:rPr lang="en-US" sz="2400" b="1">
                <a:solidFill>
                  <a:srgbClr val="FF3300"/>
                </a:solidFill>
              </a:rPr>
              <a:t>SYN ACK</a:t>
            </a:r>
            <a:r>
              <a:rPr lang="en-US" sz="24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an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0000FF"/>
                </a:solidFill>
              </a:rPr>
              <a:t>ACK</a:t>
            </a:r>
            <a:r>
              <a:rPr lang="en-US" sz="2400"/>
              <a:t> to acknowledge the SYN ACK</a:t>
            </a:r>
          </a:p>
        </p:txBody>
      </p:sp>
      <p:sp>
        <p:nvSpPr>
          <p:cNvPr id="1679364" name="Line 4"/>
          <p:cNvSpPr>
            <a:spLocks noChangeShapeType="1"/>
          </p:cNvSpPr>
          <p:nvPr/>
        </p:nvSpPr>
        <p:spPr bwMode="auto">
          <a:xfrm rot="5400000" flipV="1">
            <a:off x="3109119" y="1307306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5" name="Line 5"/>
          <p:cNvSpPr>
            <a:spLocks noChangeShapeType="1"/>
          </p:cNvSpPr>
          <p:nvPr/>
        </p:nvSpPr>
        <p:spPr bwMode="auto">
          <a:xfrm rot="5400000">
            <a:off x="3099594" y="184546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6" name="Line 6"/>
          <p:cNvSpPr>
            <a:spLocks noChangeShapeType="1"/>
          </p:cNvSpPr>
          <p:nvPr/>
        </p:nvSpPr>
        <p:spPr bwMode="auto">
          <a:xfrm rot="5400000" flipV="1">
            <a:off x="3011488" y="2503488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7" name="Line 7"/>
          <p:cNvSpPr>
            <a:spLocks noChangeShapeType="1"/>
          </p:cNvSpPr>
          <p:nvPr/>
        </p:nvSpPr>
        <p:spPr bwMode="auto">
          <a:xfrm rot="5400000" flipV="1">
            <a:off x="3009107" y="30424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8" name="Text Box 8"/>
          <p:cNvSpPr txBox="1">
            <a:spLocks noChangeArrowheads="1"/>
          </p:cNvSpPr>
          <p:nvPr/>
        </p:nvSpPr>
        <p:spPr bwMode="auto">
          <a:xfrm rot="605430">
            <a:off x="2900363" y="1622425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SYN</a:t>
            </a:r>
          </a:p>
        </p:txBody>
      </p:sp>
      <p:sp>
        <p:nvSpPr>
          <p:cNvPr id="1679369" name="Text Box 9"/>
          <p:cNvSpPr txBox="1">
            <a:spLocks noChangeArrowheads="1"/>
          </p:cNvSpPr>
          <p:nvPr/>
        </p:nvSpPr>
        <p:spPr bwMode="auto">
          <a:xfrm rot="10146980" flipH="1" flipV="1">
            <a:off x="2589213" y="2262188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SYN ACK</a:t>
            </a:r>
          </a:p>
        </p:txBody>
      </p:sp>
      <p:sp>
        <p:nvSpPr>
          <p:cNvPr id="1679370" name="Text Box 10"/>
          <p:cNvSpPr txBox="1">
            <a:spLocks noChangeArrowheads="1"/>
          </p:cNvSpPr>
          <p:nvPr/>
        </p:nvSpPr>
        <p:spPr bwMode="auto">
          <a:xfrm rot="1044999">
            <a:off x="3114675" y="303053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1679371" name="Text Box 11"/>
          <p:cNvSpPr txBox="1">
            <a:spLocks noChangeArrowheads="1"/>
          </p:cNvSpPr>
          <p:nvPr/>
        </p:nvSpPr>
        <p:spPr bwMode="auto">
          <a:xfrm rot="1003808">
            <a:off x="2903538" y="34512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2" name="Line 12"/>
          <p:cNvSpPr>
            <a:spLocks noChangeShapeType="1"/>
          </p:cNvSpPr>
          <p:nvPr/>
        </p:nvSpPr>
        <p:spPr bwMode="auto">
          <a:xfrm rot="16200000" flipH="1">
            <a:off x="2599531" y="3199607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3" name="Line 13"/>
          <p:cNvSpPr>
            <a:spLocks noChangeShapeType="1"/>
          </p:cNvSpPr>
          <p:nvPr/>
        </p:nvSpPr>
        <p:spPr bwMode="auto">
          <a:xfrm rot="5400000">
            <a:off x="1048544" y="3159919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4" name="Text Box 14"/>
          <p:cNvSpPr txBox="1">
            <a:spLocks noChangeArrowheads="1"/>
          </p:cNvSpPr>
          <p:nvPr/>
        </p:nvSpPr>
        <p:spPr bwMode="auto">
          <a:xfrm>
            <a:off x="2274888" y="13065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79375" name="Text Box 15"/>
          <p:cNvSpPr txBox="1">
            <a:spLocks noChangeArrowheads="1"/>
          </p:cNvSpPr>
          <p:nvPr/>
        </p:nvSpPr>
        <p:spPr bwMode="auto">
          <a:xfrm>
            <a:off x="3841750" y="12684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679376" name="Line 16"/>
          <p:cNvSpPr>
            <a:spLocks noChangeShapeType="1"/>
          </p:cNvSpPr>
          <p:nvPr/>
        </p:nvSpPr>
        <p:spPr bwMode="auto">
          <a:xfrm rot="5400000" flipV="1">
            <a:off x="3037682" y="3383756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7" name="Text Box 17"/>
          <p:cNvSpPr txBox="1">
            <a:spLocks noChangeArrowheads="1"/>
          </p:cNvSpPr>
          <p:nvPr/>
        </p:nvSpPr>
        <p:spPr bwMode="auto">
          <a:xfrm rot="1003808">
            <a:off x="2932113" y="379253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8" name="Text Box 18"/>
          <p:cNvSpPr txBox="1">
            <a:spLocks noChangeArrowheads="1"/>
          </p:cNvSpPr>
          <p:nvPr/>
        </p:nvSpPr>
        <p:spPr bwMode="auto">
          <a:xfrm>
            <a:off x="5148263" y="2189163"/>
            <a:ext cx="2535237" cy="118745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Helvetica" pitchFamily="34" charset="0"/>
              </a:rPr>
              <a:t>Each host tells its ISN to the other host.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CB55A-C959-4A61-A1C2-819EE5537AE3}" type="slidenum">
              <a:rPr lang="en-US"/>
              <a:pPr/>
              <a:t>24</a:t>
            </a:fld>
            <a:endParaRPr lang="en-US"/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1410" name="Rectangle 2"/>
          <p:cNvSpPr>
            <a:spLocks noChangeArrowheads="1"/>
          </p:cNvSpPr>
          <p:nvPr/>
        </p:nvSpPr>
        <p:spPr bwMode="auto">
          <a:xfrm>
            <a:off x="615950" y="12954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412" name="Rectangle 4"/>
          <p:cNvSpPr>
            <a:spLocks noChangeArrowheads="1"/>
          </p:cNvSpPr>
          <p:nvPr/>
        </p:nvSpPr>
        <p:spPr bwMode="auto">
          <a:xfrm>
            <a:off x="3335338" y="16160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3" name="Text Box 5"/>
          <p:cNvSpPr txBox="1">
            <a:spLocks noChangeArrowheads="1"/>
          </p:cNvSpPr>
          <p:nvPr/>
        </p:nvSpPr>
        <p:spPr bwMode="auto">
          <a:xfrm>
            <a:off x="3716338" y="1662113"/>
            <a:ext cx="14954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681414" name="Rectangle 6"/>
          <p:cNvSpPr>
            <a:spLocks noChangeArrowheads="1"/>
          </p:cNvSpPr>
          <p:nvPr/>
        </p:nvSpPr>
        <p:spPr bwMode="auto">
          <a:xfrm>
            <a:off x="5697538" y="16160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5" name="Text Box 7"/>
          <p:cNvSpPr txBox="1">
            <a:spLocks noChangeArrowheads="1"/>
          </p:cNvSpPr>
          <p:nvPr/>
        </p:nvSpPr>
        <p:spPr bwMode="auto">
          <a:xfrm>
            <a:off x="5849938" y="1662113"/>
            <a:ext cx="19621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681416" name="Rectangle 8"/>
          <p:cNvSpPr>
            <a:spLocks noChangeArrowheads="1"/>
          </p:cNvSpPr>
          <p:nvPr/>
        </p:nvSpPr>
        <p:spPr bwMode="auto">
          <a:xfrm>
            <a:off x="3335338" y="2149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7" name="Text Box 9"/>
          <p:cNvSpPr txBox="1">
            <a:spLocks noChangeArrowheads="1"/>
          </p:cNvSpPr>
          <p:nvPr/>
        </p:nvSpPr>
        <p:spPr bwMode="auto">
          <a:xfrm>
            <a:off x="4630738" y="2195513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1418" name="Rectangle 10"/>
          <p:cNvSpPr>
            <a:spLocks noChangeArrowheads="1"/>
          </p:cNvSpPr>
          <p:nvPr/>
        </p:nvSpPr>
        <p:spPr bwMode="auto">
          <a:xfrm>
            <a:off x="3335338" y="2606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9" name="Text Box 11"/>
          <p:cNvSpPr txBox="1">
            <a:spLocks noChangeArrowheads="1"/>
          </p:cNvSpPr>
          <p:nvPr/>
        </p:nvSpPr>
        <p:spPr bwMode="auto">
          <a:xfrm>
            <a:off x="4630738" y="26527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1420" name="Rectangle 12"/>
          <p:cNvSpPr>
            <a:spLocks noChangeArrowheads="1"/>
          </p:cNvSpPr>
          <p:nvPr/>
        </p:nvSpPr>
        <p:spPr bwMode="auto">
          <a:xfrm>
            <a:off x="33353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1" name="Rectangle 13"/>
          <p:cNvSpPr>
            <a:spLocks noChangeArrowheads="1"/>
          </p:cNvSpPr>
          <p:nvPr/>
        </p:nvSpPr>
        <p:spPr bwMode="auto">
          <a:xfrm>
            <a:off x="57737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2" name="Text Box 14"/>
          <p:cNvSpPr txBox="1">
            <a:spLocks noChangeArrowheads="1"/>
          </p:cNvSpPr>
          <p:nvPr/>
        </p:nvSpPr>
        <p:spPr bwMode="auto">
          <a:xfrm>
            <a:off x="5838825" y="31369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1423" name="Text Box 15"/>
          <p:cNvSpPr txBox="1">
            <a:spLocks noChangeArrowheads="1"/>
          </p:cNvSpPr>
          <p:nvPr/>
        </p:nvSpPr>
        <p:spPr bwMode="auto">
          <a:xfrm>
            <a:off x="3265488" y="31400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681424" name="Line 16"/>
          <p:cNvSpPr>
            <a:spLocks noChangeShapeType="1"/>
          </p:cNvSpPr>
          <p:nvPr/>
        </p:nvSpPr>
        <p:spPr bwMode="auto">
          <a:xfrm>
            <a:off x="42497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5" name="Line 17"/>
          <p:cNvSpPr>
            <a:spLocks noChangeShapeType="1"/>
          </p:cNvSpPr>
          <p:nvPr/>
        </p:nvSpPr>
        <p:spPr bwMode="auto">
          <a:xfrm>
            <a:off x="47069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6" name="Text Box 18"/>
          <p:cNvSpPr txBox="1">
            <a:spLocks noChangeArrowheads="1"/>
          </p:cNvSpPr>
          <p:nvPr/>
        </p:nvSpPr>
        <p:spPr bwMode="auto">
          <a:xfrm>
            <a:off x="4919663" y="31511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1427" name="Text Box 19"/>
          <p:cNvSpPr txBox="1">
            <a:spLocks noChangeArrowheads="1"/>
          </p:cNvSpPr>
          <p:nvPr/>
        </p:nvSpPr>
        <p:spPr bwMode="auto">
          <a:xfrm>
            <a:off x="4325938" y="31861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1428" name="Rectangle 20"/>
          <p:cNvSpPr>
            <a:spLocks noChangeArrowheads="1"/>
          </p:cNvSpPr>
          <p:nvPr/>
        </p:nvSpPr>
        <p:spPr bwMode="auto">
          <a:xfrm>
            <a:off x="33353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9" name="Rectangle 21"/>
          <p:cNvSpPr>
            <a:spLocks noChangeArrowheads="1"/>
          </p:cNvSpPr>
          <p:nvPr/>
        </p:nvSpPr>
        <p:spPr bwMode="auto">
          <a:xfrm>
            <a:off x="57737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0" name="Text Box 22"/>
          <p:cNvSpPr txBox="1">
            <a:spLocks noChangeArrowheads="1"/>
          </p:cNvSpPr>
          <p:nvPr/>
        </p:nvSpPr>
        <p:spPr bwMode="auto">
          <a:xfrm>
            <a:off x="3700463" y="36845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1431" name="Text Box 23"/>
          <p:cNvSpPr txBox="1">
            <a:spLocks noChangeArrowheads="1"/>
          </p:cNvSpPr>
          <p:nvPr/>
        </p:nvSpPr>
        <p:spPr bwMode="auto">
          <a:xfrm>
            <a:off x="6062663" y="36845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1432" name="Rectangle 24"/>
          <p:cNvSpPr>
            <a:spLocks noChangeArrowheads="1"/>
          </p:cNvSpPr>
          <p:nvPr/>
        </p:nvSpPr>
        <p:spPr bwMode="auto">
          <a:xfrm>
            <a:off x="3335338" y="4130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3" name="Text Box 25"/>
          <p:cNvSpPr txBox="1">
            <a:spLocks noChangeArrowheads="1"/>
          </p:cNvSpPr>
          <p:nvPr/>
        </p:nvSpPr>
        <p:spPr bwMode="auto">
          <a:xfrm>
            <a:off x="4783138" y="41767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1434" name="Rectangle 26"/>
          <p:cNvSpPr>
            <a:spLocks noChangeArrowheads="1"/>
          </p:cNvSpPr>
          <p:nvPr/>
        </p:nvSpPr>
        <p:spPr bwMode="auto">
          <a:xfrm>
            <a:off x="3335338" y="4587875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81435" name="Text Box 27"/>
          <p:cNvSpPr txBox="1">
            <a:spLocks noChangeArrowheads="1"/>
          </p:cNvSpPr>
          <p:nvPr/>
        </p:nvSpPr>
        <p:spPr bwMode="auto">
          <a:xfrm>
            <a:off x="652463" y="24923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1436" name="Text Box 28"/>
          <p:cNvSpPr txBox="1">
            <a:spLocks noChangeArrowheads="1"/>
          </p:cNvSpPr>
          <p:nvPr/>
        </p:nvSpPr>
        <p:spPr bwMode="auto">
          <a:xfrm>
            <a:off x="1506538" y="25273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D4058-D1D7-4048-B0DD-A07E4B4F7355}" type="slidenum">
              <a:rPr lang="en-US"/>
              <a:pPr/>
              <a:t>25</a:t>
            </a:fld>
            <a:endParaRPr lang="en-US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1683459" name="Rectangle 3"/>
          <p:cNvSpPr>
            <a:spLocks noChangeArrowheads="1"/>
          </p:cNvSpPr>
          <p:nvPr/>
        </p:nvSpPr>
        <p:spPr bwMode="auto">
          <a:xfrm>
            <a:off x="615950" y="12192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3460" name="Rectangle 4"/>
          <p:cNvSpPr>
            <a:spLocks noChangeArrowheads="1"/>
          </p:cNvSpPr>
          <p:nvPr/>
        </p:nvSpPr>
        <p:spPr bwMode="auto">
          <a:xfrm>
            <a:off x="3335338" y="15398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1" name="Text Box 5"/>
          <p:cNvSpPr txBox="1">
            <a:spLocks noChangeArrowheads="1"/>
          </p:cNvSpPr>
          <p:nvPr/>
        </p:nvSpPr>
        <p:spPr bwMode="auto">
          <a:xfrm>
            <a:off x="37163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3462" name="Rectangle 6"/>
          <p:cNvSpPr>
            <a:spLocks noChangeArrowheads="1"/>
          </p:cNvSpPr>
          <p:nvPr/>
        </p:nvSpPr>
        <p:spPr bwMode="auto">
          <a:xfrm>
            <a:off x="5697538" y="15398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3" name="Text Box 7"/>
          <p:cNvSpPr txBox="1">
            <a:spLocks noChangeArrowheads="1"/>
          </p:cNvSpPr>
          <p:nvPr/>
        </p:nvSpPr>
        <p:spPr bwMode="auto">
          <a:xfrm>
            <a:off x="64468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3464" name="Rectangle 8"/>
          <p:cNvSpPr>
            <a:spLocks noChangeArrowheads="1"/>
          </p:cNvSpPr>
          <p:nvPr/>
        </p:nvSpPr>
        <p:spPr bwMode="auto">
          <a:xfrm>
            <a:off x="3343275" y="2073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4178300" y="21193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Initial Sequence Number</a:t>
            </a:r>
          </a:p>
        </p:txBody>
      </p:sp>
      <p:sp>
        <p:nvSpPr>
          <p:cNvPr id="1683466" name="Rectangle 10"/>
          <p:cNvSpPr>
            <a:spLocks noChangeArrowheads="1"/>
          </p:cNvSpPr>
          <p:nvPr/>
        </p:nvSpPr>
        <p:spPr bwMode="auto">
          <a:xfrm>
            <a:off x="3335338" y="2530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7" name="Text Box 11"/>
          <p:cNvSpPr txBox="1">
            <a:spLocks noChangeArrowheads="1"/>
          </p:cNvSpPr>
          <p:nvPr/>
        </p:nvSpPr>
        <p:spPr bwMode="auto">
          <a:xfrm>
            <a:off x="4630738" y="25765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3468" name="Rectangle 12"/>
          <p:cNvSpPr>
            <a:spLocks noChangeArrowheads="1"/>
          </p:cNvSpPr>
          <p:nvPr/>
        </p:nvSpPr>
        <p:spPr bwMode="auto">
          <a:xfrm>
            <a:off x="33353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9" name="Rectangle 13"/>
          <p:cNvSpPr>
            <a:spLocks noChangeArrowheads="1"/>
          </p:cNvSpPr>
          <p:nvPr/>
        </p:nvSpPr>
        <p:spPr bwMode="auto">
          <a:xfrm>
            <a:off x="57737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0" name="Text Box 14"/>
          <p:cNvSpPr txBox="1">
            <a:spLocks noChangeArrowheads="1"/>
          </p:cNvSpPr>
          <p:nvPr/>
        </p:nvSpPr>
        <p:spPr bwMode="auto">
          <a:xfrm>
            <a:off x="5838825" y="30607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3471" name="Text Box 15"/>
          <p:cNvSpPr txBox="1">
            <a:spLocks noChangeArrowheads="1"/>
          </p:cNvSpPr>
          <p:nvPr/>
        </p:nvSpPr>
        <p:spPr bwMode="auto">
          <a:xfrm>
            <a:off x="3573463" y="30638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3472" name="Line 16"/>
          <p:cNvSpPr>
            <a:spLocks noChangeShapeType="1"/>
          </p:cNvSpPr>
          <p:nvPr/>
        </p:nvSpPr>
        <p:spPr bwMode="auto">
          <a:xfrm>
            <a:off x="42497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3" name="Line 17"/>
          <p:cNvSpPr>
            <a:spLocks noChangeShapeType="1"/>
          </p:cNvSpPr>
          <p:nvPr/>
        </p:nvSpPr>
        <p:spPr bwMode="auto">
          <a:xfrm>
            <a:off x="47069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4" name="Text Box 18"/>
          <p:cNvSpPr txBox="1">
            <a:spLocks noChangeArrowheads="1"/>
          </p:cNvSpPr>
          <p:nvPr/>
        </p:nvSpPr>
        <p:spPr bwMode="auto">
          <a:xfrm>
            <a:off x="4919663" y="30749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3475" name="Text Box 19"/>
          <p:cNvSpPr txBox="1">
            <a:spLocks noChangeArrowheads="1"/>
          </p:cNvSpPr>
          <p:nvPr/>
        </p:nvSpPr>
        <p:spPr bwMode="auto">
          <a:xfrm>
            <a:off x="4325938" y="31099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3476" name="Rectangle 20"/>
          <p:cNvSpPr>
            <a:spLocks noChangeArrowheads="1"/>
          </p:cNvSpPr>
          <p:nvPr/>
        </p:nvSpPr>
        <p:spPr bwMode="auto">
          <a:xfrm>
            <a:off x="33353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7" name="Rectangle 21"/>
          <p:cNvSpPr>
            <a:spLocks noChangeArrowheads="1"/>
          </p:cNvSpPr>
          <p:nvPr/>
        </p:nvSpPr>
        <p:spPr bwMode="auto">
          <a:xfrm>
            <a:off x="57737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8" name="Text Box 22"/>
          <p:cNvSpPr txBox="1">
            <a:spLocks noChangeArrowheads="1"/>
          </p:cNvSpPr>
          <p:nvPr/>
        </p:nvSpPr>
        <p:spPr bwMode="auto">
          <a:xfrm>
            <a:off x="3700463" y="36083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3479" name="Text Box 23"/>
          <p:cNvSpPr txBox="1">
            <a:spLocks noChangeArrowheads="1"/>
          </p:cNvSpPr>
          <p:nvPr/>
        </p:nvSpPr>
        <p:spPr bwMode="auto">
          <a:xfrm>
            <a:off x="6062663" y="36083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3480" name="Rectangle 24"/>
          <p:cNvSpPr>
            <a:spLocks noChangeArrowheads="1"/>
          </p:cNvSpPr>
          <p:nvPr/>
        </p:nvSpPr>
        <p:spPr bwMode="auto">
          <a:xfrm>
            <a:off x="3335338" y="4054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81" name="Text Box 25"/>
          <p:cNvSpPr txBox="1">
            <a:spLocks noChangeArrowheads="1"/>
          </p:cNvSpPr>
          <p:nvPr/>
        </p:nvSpPr>
        <p:spPr bwMode="auto">
          <a:xfrm>
            <a:off x="4783138" y="41005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3482" name="Text Box 26"/>
          <p:cNvSpPr txBox="1">
            <a:spLocks noChangeArrowheads="1"/>
          </p:cNvSpPr>
          <p:nvPr/>
        </p:nvSpPr>
        <p:spPr bwMode="auto">
          <a:xfrm>
            <a:off x="652463" y="24161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3483" name="Text Box 27"/>
          <p:cNvSpPr txBox="1">
            <a:spLocks noChangeArrowheads="1"/>
          </p:cNvSpPr>
          <p:nvPr/>
        </p:nvSpPr>
        <p:spPr bwMode="auto">
          <a:xfrm>
            <a:off x="1506538" y="24511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683484" name="Text Box 28"/>
          <p:cNvSpPr txBox="1">
            <a:spLocks noChangeArrowheads="1"/>
          </p:cNvSpPr>
          <p:nvPr/>
        </p:nvSpPr>
        <p:spPr bwMode="auto">
          <a:xfrm>
            <a:off x="1960563" y="5060950"/>
            <a:ext cx="5089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wants to open a connection…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B’s SYN-ACK Packet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968E-1A75-4A12-A644-74D2054901F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5507" name="Rectangle 3"/>
          <p:cNvSpPr>
            <a:spLocks noChangeArrowheads="1"/>
          </p:cNvSpPr>
          <p:nvPr/>
        </p:nvSpPr>
        <p:spPr bwMode="auto">
          <a:xfrm>
            <a:off x="61595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5508" name="Rectangle 4"/>
          <p:cNvSpPr>
            <a:spLocks noChangeArrowheads="1"/>
          </p:cNvSpPr>
          <p:nvPr/>
        </p:nvSpPr>
        <p:spPr bwMode="auto">
          <a:xfrm>
            <a:off x="3335338" y="14636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09" name="Text Box 5"/>
          <p:cNvSpPr txBox="1">
            <a:spLocks noChangeArrowheads="1"/>
          </p:cNvSpPr>
          <p:nvPr/>
        </p:nvSpPr>
        <p:spPr bwMode="auto">
          <a:xfrm>
            <a:off x="37163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5510" name="Rectangle 6"/>
          <p:cNvSpPr>
            <a:spLocks noChangeArrowheads="1"/>
          </p:cNvSpPr>
          <p:nvPr/>
        </p:nvSpPr>
        <p:spPr bwMode="auto">
          <a:xfrm>
            <a:off x="5697538" y="14636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1" name="Text Box 7"/>
          <p:cNvSpPr txBox="1">
            <a:spLocks noChangeArrowheads="1"/>
          </p:cNvSpPr>
          <p:nvPr/>
        </p:nvSpPr>
        <p:spPr bwMode="auto">
          <a:xfrm>
            <a:off x="64468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5512" name="Rectangle 8"/>
          <p:cNvSpPr>
            <a:spLocks noChangeArrowheads="1"/>
          </p:cNvSpPr>
          <p:nvPr/>
        </p:nvSpPr>
        <p:spPr bwMode="auto">
          <a:xfrm>
            <a:off x="3343275" y="19970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3" name="Text Box 9"/>
          <p:cNvSpPr txBox="1">
            <a:spLocks noChangeArrowheads="1"/>
          </p:cNvSpPr>
          <p:nvPr/>
        </p:nvSpPr>
        <p:spPr bwMode="auto">
          <a:xfrm>
            <a:off x="4178300" y="20431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Initial Sequence Number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3335338" y="2454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5" name="Text Box 11"/>
          <p:cNvSpPr txBox="1">
            <a:spLocks noChangeArrowheads="1"/>
          </p:cNvSpPr>
          <p:nvPr/>
        </p:nvSpPr>
        <p:spPr bwMode="auto">
          <a:xfrm>
            <a:off x="4751388" y="2500313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ISN plus 1</a:t>
            </a:r>
          </a:p>
        </p:txBody>
      </p:sp>
      <p:sp>
        <p:nvSpPr>
          <p:cNvPr id="1685516" name="Rectangle 12"/>
          <p:cNvSpPr>
            <a:spLocks noChangeArrowheads="1"/>
          </p:cNvSpPr>
          <p:nvPr/>
        </p:nvSpPr>
        <p:spPr bwMode="auto">
          <a:xfrm>
            <a:off x="33353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7" name="Rectangle 13"/>
          <p:cNvSpPr>
            <a:spLocks noChangeArrowheads="1"/>
          </p:cNvSpPr>
          <p:nvPr/>
        </p:nvSpPr>
        <p:spPr bwMode="auto">
          <a:xfrm>
            <a:off x="57737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8" name="Text Box 14"/>
          <p:cNvSpPr txBox="1">
            <a:spLocks noChangeArrowheads="1"/>
          </p:cNvSpPr>
          <p:nvPr/>
        </p:nvSpPr>
        <p:spPr bwMode="auto">
          <a:xfrm>
            <a:off x="5838825" y="29845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5519" name="Text Box 15"/>
          <p:cNvSpPr txBox="1">
            <a:spLocks noChangeArrowheads="1"/>
          </p:cNvSpPr>
          <p:nvPr/>
        </p:nvSpPr>
        <p:spPr bwMode="auto">
          <a:xfrm>
            <a:off x="3573463" y="29876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5520" name="Line 16"/>
          <p:cNvSpPr>
            <a:spLocks noChangeShapeType="1"/>
          </p:cNvSpPr>
          <p:nvPr/>
        </p:nvSpPr>
        <p:spPr bwMode="auto">
          <a:xfrm>
            <a:off x="42497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1" name="Line 17"/>
          <p:cNvSpPr>
            <a:spLocks noChangeShapeType="1"/>
          </p:cNvSpPr>
          <p:nvPr/>
        </p:nvSpPr>
        <p:spPr bwMode="auto">
          <a:xfrm>
            <a:off x="47069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2" name="Text Box 18"/>
          <p:cNvSpPr txBox="1">
            <a:spLocks noChangeArrowheads="1"/>
          </p:cNvSpPr>
          <p:nvPr/>
        </p:nvSpPr>
        <p:spPr bwMode="auto">
          <a:xfrm>
            <a:off x="4919663" y="29987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5523" name="Text Box 19"/>
          <p:cNvSpPr txBox="1">
            <a:spLocks noChangeArrowheads="1"/>
          </p:cNvSpPr>
          <p:nvPr/>
        </p:nvSpPr>
        <p:spPr bwMode="auto">
          <a:xfrm>
            <a:off x="4325938" y="30337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5524" name="Rectangle 20"/>
          <p:cNvSpPr>
            <a:spLocks noChangeArrowheads="1"/>
          </p:cNvSpPr>
          <p:nvPr/>
        </p:nvSpPr>
        <p:spPr bwMode="auto">
          <a:xfrm>
            <a:off x="33353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5" name="Rectangle 21"/>
          <p:cNvSpPr>
            <a:spLocks noChangeArrowheads="1"/>
          </p:cNvSpPr>
          <p:nvPr/>
        </p:nvSpPr>
        <p:spPr bwMode="auto">
          <a:xfrm>
            <a:off x="57737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6" name="Text Box 22"/>
          <p:cNvSpPr txBox="1">
            <a:spLocks noChangeArrowheads="1"/>
          </p:cNvSpPr>
          <p:nvPr/>
        </p:nvSpPr>
        <p:spPr bwMode="auto">
          <a:xfrm>
            <a:off x="3700463" y="35321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5527" name="Text Box 23"/>
          <p:cNvSpPr txBox="1">
            <a:spLocks noChangeArrowheads="1"/>
          </p:cNvSpPr>
          <p:nvPr/>
        </p:nvSpPr>
        <p:spPr bwMode="auto">
          <a:xfrm>
            <a:off x="6062663" y="35321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5528" name="Rectangle 24"/>
          <p:cNvSpPr>
            <a:spLocks noChangeArrowheads="1"/>
          </p:cNvSpPr>
          <p:nvPr/>
        </p:nvSpPr>
        <p:spPr bwMode="auto">
          <a:xfrm>
            <a:off x="3335338" y="3978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9" name="Text Box 25"/>
          <p:cNvSpPr txBox="1">
            <a:spLocks noChangeArrowheads="1"/>
          </p:cNvSpPr>
          <p:nvPr/>
        </p:nvSpPr>
        <p:spPr bwMode="auto">
          <a:xfrm>
            <a:off x="4783138" y="40243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5530" name="Text Box 26"/>
          <p:cNvSpPr txBox="1">
            <a:spLocks noChangeArrowheads="1"/>
          </p:cNvSpPr>
          <p:nvPr/>
        </p:nvSpPr>
        <p:spPr bwMode="auto">
          <a:xfrm>
            <a:off x="652463" y="23399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5531" name="Text Box 27"/>
          <p:cNvSpPr txBox="1">
            <a:spLocks noChangeArrowheads="1"/>
          </p:cNvSpPr>
          <p:nvPr/>
        </p:nvSpPr>
        <p:spPr bwMode="auto">
          <a:xfrm>
            <a:off x="1506538" y="23749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5532" name="Text Box 28"/>
          <p:cNvSpPr txBox="1">
            <a:spLocks noChangeArrowheads="1"/>
          </p:cNvSpPr>
          <p:nvPr/>
        </p:nvSpPr>
        <p:spPr bwMode="auto">
          <a:xfrm>
            <a:off x="1084263" y="4984750"/>
            <a:ext cx="686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B tells A it accepts, and is ready to hear the next byte…</a:t>
            </a:r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1176338" y="5854700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A can start sending data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985F3-6304-489A-BC68-460355458FC4}" type="slidenum">
              <a:rPr lang="en-US"/>
              <a:pPr/>
              <a:t>27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A’s ACK of the SYN-ACK</a:t>
            </a:r>
          </a:p>
        </p:txBody>
      </p:sp>
      <p:sp>
        <p:nvSpPr>
          <p:cNvPr id="1687555" name="Rectangle 3"/>
          <p:cNvSpPr>
            <a:spLocks noChangeArrowheads="1"/>
          </p:cNvSpPr>
          <p:nvPr/>
        </p:nvSpPr>
        <p:spPr bwMode="auto">
          <a:xfrm>
            <a:off x="615950" y="10890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7556" name="Rectangle 4"/>
          <p:cNvSpPr>
            <a:spLocks noChangeArrowheads="1"/>
          </p:cNvSpPr>
          <p:nvPr/>
        </p:nvSpPr>
        <p:spPr bwMode="auto">
          <a:xfrm>
            <a:off x="3335338" y="14097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7" name="Text Box 5"/>
          <p:cNvSpPr txBox="1">
            <a:spLocks noChangeArrowheads="1"/>
          </p:cNvSpPr>
          <p:nvPr/>
        </p:nvSpPr>
        <p:spPr bwMode="auto">
          <a:xfrm>
            <a:off x="37163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7558" name="Rectangle 6"/>
          <p:cNvSpPr>
            <a:spLocks noChangeArrowheads="1"/>
          </p:cNvSpPr>
          <p:nvPr/>
        </p:nvSpPr>
        <p:spPr bwMode="auto">
          <a:xfrm>
            <a:off x="5697538" y="14097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9" name="Text Box 7"/>
          <p:cNvSpPr txBox="1">
            <a:spLocks noChangeArrowheads="1"/>
          </p:cNvSpPr>
          <p:nvPr/>
        </p:nvSpPr>
        <p:spPr bwMode="auto">
          <a:xfrm>
            <a:off x="64468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7560" name="Rectangle 8"/>
          <p:cNvSpPr>
            <a:spLocks noChangeArrowheads="1"/>
          </p:cNvSpPr>
          <p:nvPr/>
        </p:nvSpPr>
        <p:spPr bwMode="auto">
          <a:xfrm>
            <a:off x="3343275" y="19431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1" name="Rectangle 9"/>
          <p:cNvSpPr>
            <a:spLocks noChangeArrowheads="1"/>
          </p:cNvSpPr>
          <p:nvPr/>
        </p:nvSpPr>
        <p:spPr bwMode="auto">
          <a:xfrm>
            <a:off x="3335338" y="2400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2" name="Text Box 10"/>
          <p:cNvSpPr txBox="1">
            <a:spLocks noChangeArrowheads="1"/>
          </p:cNvSpPr>
          <p:nvPr/>
        </p:nvSpPr>
        <p:spPr bwMode="auto">
          <a:xfrm>
            <a:off x="4751388" y="2446338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ISN plus 1</a:t>
            </a:r>
          </a:p>
        </p:txBody>
      </p:sp>
      <p:sp>
        <p:nvSpPr>
          <p:cNvPr id="1687563" name="Rectangle 11"/>
          <p:cNvSpPr>
            <a:spLocks noChangeArrowheads="1"/>
          </p:cNvSpPr>
          <p:nvPr/>
        </p:nvSpPr>
        <p:spPr bwMode="auto">
          <a:xfrm>
            <a:off x="33353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4" name="Rectangle 12"/>
          <p:cNvSpPr>
            <a:spLocks noChangeArrowheads="1"/>
          </p:cNvSpPr>
          <p:nvPr/>
        </p:nvSpPr>
        <p:spPr bwMode="auto">
          <a:xfrm>
            <a:off x="57737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5" name="Text Box 13"/>
          <p:cNvSpPr txBox="1">
            <a:spLocks noChangeArrowheads="1"/>
          </p:cNvSpPr>
          <p:nvPr/>
        </p:nvSpPr>
        <p:spPr bwMode="auto">
          <a:xfrm>
            <a:off x="5838825" y="2930525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7566" name="Text Box 14"/>
          <p:cNvSpPr txBox="1">
            <a:spLocks noChangeArrowheads="1"/>
          </p:cNvSpPr>
          <p:nvPr/>
        </p:nvSpPr>
        <p:spPr bwMode="auto">
          <a:xfrm>
            <a:off x="3573463" y="29337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7567" name="Line 15"/>
          <p:cNvSpPr>
            <a:spLocks noChangeShapeType="1"/>
          </p:cNvSpPr>
          <p:nvPr/>
        </p:nvSpPr>
        <p:spPr bwMode="auto">
          <a:xfrm>
            <a:off x="42497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8" name="Line 16"/>
          <p:cNvSpPr>
            <a:spLocks noChangeShapeType="1"/>
          </p:cNvSpPr>
          <p:nvPr/>
        </p:nvSpPr>
        <p:spPr bwMode="auto">
          <a:xfrm>
            <a:off x="47069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9" name="Text Box 17"/>
          <p:cNvSpPr txBox="1">
            <a:spLocks noChangeArrowheads="1"/>
          </p:cNvSpPr>
          <p:nvPr/>
        </p:nvSpPr>
        <p:spPr bwMode="auto">
          <a:xfrm>
            <a:off x="4919663" y="2944813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7570" name="Text Box 18"/>
          <p:cNvSpPr txBox="1">
            <a:spLocks noChangeArrowheads="1"/>
          </p:cNvSpPr>
          <p:nvPr/>
        </p:nvSpPr>
        <p:spPr bwMode="auto">
          <a:xfrm>
            <a:off x="4325938" y="2979738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7571" name="Rectangle 19"/>
          <p:cNvSpPr>
            <a:spLocks noChangeArrowheads="1"/>
          </p:cNvSpPr>
          <p:nvPr/>
        </p:nvSpPr>
        <p:spPr bwMode="auto">
          <a:xfrm>
            <a:off x="33353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2" name="Rectangle 20"/>
          <p:cNvSpPr>
            <a:spLocks noChangeArrowheads="1"/>
          </p:cNvSpPr>
          <p:nvPr/>
        </p:nvSpPr>
        <p:spPr bwMode="auto">
          <a:xfrm>
            <a:off x="57737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3" name="Text Box 21"/>
          <p:cNvSpPr txBox="1">
            <a:spLocks noChangeArrowheads="1"/>
          </p:cNvSpPr>
          <p:nvPr/>
        </p:nvSpPr>
        <p:spPr bwMode="auto">
          <a:xfrm>
            <a:off x="3700463" y="3478213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7574" name="Text Box 22"/>
          <p:cNvSpPr txBox="1">
            <a:spLocks noChangeArrowheads="1"/>
          </p:cNvSpPr>
          <p:nvPr/>
        </p:nvSpPr>
        <p:spPr bwMode="auto">
          <a:xfrm>
            <a:off x="6062663" y="3478213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7575" name="Rectangle 23"/>
          <p:cNvSpPr>
            <a:spLocks noChangeArrowheads="1"/>
          </p:cNvSpPr>
          <p:nvPr/>
        </p:nvSpPr>
        <p:spPr bwMode="auto">
          <a:xfrm>
            <a:off x="3335338" y="3924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6" name="Text Box 24"/>
          <p:cNvSpPr txBox="1">
            <a:spLocks noChangeArrowheads="1"/>
          </p:cNvSpPr>
          <p:nvPr/>
        </p:nvSpPr>
        <p:spPr bwMode="auto">
          <a:xfrm>
            <a:off x="4783138" y="3970338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7577" name="Text Box 25"/>
          <p:cNvSpPr txBox="1">
            <a:spLocks noChangeArrowheads="1"/>
          </p:cNvSpPr>
          <p:nvPr/>
        </p:nvSpPr>
        <p:spPr bwMode="auto">
          <a:xfrm>
            <a:off x="652463" y="2286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7578" name="Text Box 26"/>
          <p:cNvSpPr txBox="1">
            <a:spLocks noChangeArrowheads="1"/>
          </p:cNvSpPr>
          <p:nvPr/>
        </p:nvSpPr>
        <p:spPr bwMode="auto">
          <a:xfrm>
            <a:off x="1506538" y="23209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7579" name="Text Box 27"/>
          <p:cNvSpPr txBox="1">
            <a:spLocks noChangeArrowheads="1"/>
          </p:cNvSpPr>
          <p:nvPr/>
        </p:nvSpPr>
        <p:spPr bwMode="auto">
          <a:xfrm>
            <a:off x="2347913" y="4930775"/>
            <a:ext cx="4325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is okay to start sending</a:t>
            </a:r>
          </a:p>
        </p:txBody>
      </p:sp>
      <p:sp>
        <p:nvSpPr>
          <p:cNvPr id="1687580" name="Text Box 28"/>
          <p:cNvSpPr txBox="1">
            <a:spLocks noChangeArrowheads="1"/>
          </p:cNvSpPr>
          <p:nvPr/>
        </p:nvSpPr>
        <p:spPr bwMode="auto">
          <a:xfrm>
            <a:off x="4630738" y="1989138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7581" name="Text Box 29"/>
          <p:cNvSpPr txBox="1">
            <a:spLocks noChangeArrowheads="1"/>
          </p:cNvSpPr>
          <p:nvPr/>
        </p:nvSpPr>
        <p:spPr bwMode="auto">
          <a:xfrm>
            <a:off x="1176338" y="5851525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B can start sending data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950AEA-12B7-48B2-879F-8C848BB8929B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SYN Packet Gets Lost?</a:t>
            </a:r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Suppose the SYN packet gets lost</a:t>
            </a:r>
          </a:p>
          <a:p>
            <a:pPr lvl="1"/>
            <a:r>
              <a:rPr lang="en-US" sz="2400" dirty="0"/>
              <a:t>Packet is lost </a:t>
            </a:r>
            <a:r>
              <a:rPr lang="en-US" sz="2400" dirty="0">
                <a:solidFill>
                  <a:srgbClr val="FF0000"/>
                </a:solidFill>
              </a:rPr>
              <a:t>inside the network</a:t>
            </a:r>
            <a:r>
              <a:rPr lang="en-US" sz="2400" dirty="0"/>
              <a:t>, or</a:t>
            </a:r>
          </a:p>
          <a:p>
            <a:pPr lvl="1"/>
            <a:r>
              <a:rPr lang="en-US" sz="2400" dirty="0"/>
              <a:t>Server </a:t>
            </a:r>
            <a:r>
              <a:rPr lang="en-US" sz="2400" dirty="0">
                <a:solidFill>
                  <a:srgbClr val="FF0000"/>
                </a:solidFill>
              </a:rPr>
              <a:t>rejects the packet </a:t>
            </a:r>
            <a:r>
              <a:rPr lang="en-US" sz="2400" dirty="0"/>
              <a:t>(e.g., listen queue is full)</a:t>
            </a:r>
          </a:p>
          <a:p>
            <a:r>
              <a:rPr lang="en-US" sz="2800" dirty="0"/>
              <a:t>Eventually, no SYN-ACK arrives</a:t>
            </a:r>
          </a:p>
          <a:p>
            <a:pPr lvl="1"/>
            <a:r>
              <a:rPr lang="en-US" sz="2400" dirty="0"/>
              <a:t>Sender sets a timer and wait for the SYN-ACK</a:t>
            </a:r>
          </a:p>
          <a:p>
            <a:pPr lvl="1"/>
            <a:r>
              <a:rPr lang="en-US" sz="2400" dirty="0"/>
              <a:t>… and retransmits the SYN if needed</a:t>
            </a:r>
          </a:p>
          <a:p>
            <a:r>
              <a:rPr lang="en-US" sz="2800" dirty="0"/>
              <a:t>How should the TCP sender set the timer?</a:t>
            </a:r>
          </a:p>
          <a:p>
            <a:pPr lvl="1"/>
            <a:r>
              <a:rPr lang="en-US" sz="2400" dirty="0"/>
              <a:t>Sender has no idea how far away the receiver is</a:t>
            </a:r>
          </a:p>
          <a:p>
            <a:pPr lvl="1"/>
            <a:r>
              <a:rPr lang="en-US" sz="2400" dirty="0"/>
              <a:t>Hard to guess a </a:t>
            </a:r>
            <a:r>
              <a:rPr lang="en-US" sz="2400" dirty="0">
                <a:solidFill>
                  <a:srgbClr val="FF0000"/>
                </a:solidFill>
              </a:rPr>
              <a:t>reasonable length of time to wait</a:t>
            </a:r>
          </a:p>
          <a:p>
            <a:pPr lvl="1"/>
            <a:r>
              <a:rPr lang="en-US" sz="2400" dirty="0"/>
              <a:t>Some TCPs use a default of 3 or 6 seconds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A78C3-B5A7-4B63-90E4-25B757B9F595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User clicks on a hypertext link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socket and does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“connect” triggers the OS to transmit a SYN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SYN is lost…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3-6 seconds of delay may be very long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user may get impatient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click the hyperlink again, or click “reload”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User triggers an “abort” of the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new socket and does 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Essentially, forces a faster send of a new SYN packet!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very effective, and the page comes fast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Transport Layer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Link layer</a:t>
            </a:r>
          </a:p>
          <a:p>
            <a:pPr lvl="1"/>
            <a:r>
              <a:rPr lang="en-US"/>
              <a:t>Transfer bit frames between neighboring nodes</a:t>
            </a:r>
          </a:p>
          <a:p>
            <a:pPr lvl="1"/>
            <a:r>
              <a:rPr lang="en-US"/>
              <a:t>E.g., Ethernet</a:t>
            </a:r>
          </a:p>
          <a:p>
            <a:r>
              <a:rPr lang="en-US"/>
              <a:t>Network layer</a:t>
            </a:r>
          </a:p>
          <a:p>
            <a:pPr lvl="1"/>
            <a:r>
              <a:rPr lang="en-US"/>
              <a:t>Logical communication between nodes</a:t>
            </a:r>
          </a:p>
          <a:p>
            <a:pPr lvl="1"/>
            <a:r>
              <a:rPr lang="en-US"/>
              <a:t>Hides details of the link technology</a:t>
            </a:r>
          </a:p>
          <a:p>
            <a:pPr lvl="1"/>
            <a:r>
              <a:rPr lang="en-US"/>
              <a:t>E.g., IP</a:t>
            </a:r>
          </a:p>
          <a:p>
            <a:r>
              <a:rPr lang="en-US"/>
              <a:t>Transport layer</a:t>
            </a:r>
          </a:p>
          <a:p>
            <a:pPr lvl="1"/>
            <a:r>
              <a:rPr lang="en-US"/>
              <a:t>Communication between processes (e.g., socket)</a:t>
            </a:r>
          </a:p>
          <a:p>
            <a:pPr lvl="1"/>
            <a:r>
              <a:rPr lang="en-US"/>
              <a:t>Relies on network layer and serves the application layer</a:t>
            </a:r>
          </a:p>
          <a:p>
            <a:pPr lvl="1"/>
            <a:r>
              <a:rPr lang="en-US"/>
              <a:t>E.g., TCP and UDP</a:t>
            </a:r>
          </a:p>
          <a:p>
            <a:r>
              <a:rPr lang="en-US"/>
              <a:t>Application layer</a:t>
            </a:r>
          </a:p>
          <a:p>
            <a:pPr lvl="1"/>
            <a:r>
              <a:rPr lang="en-US"/>
              <a:t>Communication for specific applications</a:t>
            </a:r>
          </a:p>
          <a:p>
            <a:pPr lvl="1"/>
            <a:r>
              <a:rPr lang="en-US"/>
              <a:t>E.g., HyperText Transfer Protocol (HTTP), File Transfer Protocol (FTP), Network News Transfer Protocol (NNTP)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9A51BD-F5FA-4014-A79D-DA41599275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0453" name="AutoShape 5"/>
          <p:cNvSpPr>
            <a:spLocks noChangeArrowheads="1"/>
          </p:cNvSpPr>
          <p:nvPr/>
        </p:nvSpPr>
        <p:spPr bwMode="auto">
          <a:xfrm>
            <a:off x="381000" y="3401978"/>
            <a:ext cx="8305800" cy="141663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40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3" grpId="0" animBg="1"/>
      <p:bldP spid="164045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Retransmissions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B7756-33F5-4681-B8E3-04331BE5E1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63" name="Rectangle 19"/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419600" cy="5364325"/>
          </a:xfrm>
        </p:spPr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endParaRPr lang="en-US" dirty="0"/>
          </a:p>
          <a:p>
            <a:pPr lvl="1"/>
            <a:r>
              <a:rPr lang="en-US" dirty="0"/>
              <a:t>Receiver sends acknowledgment (ACK) when it receives packet</a:t>
            </a:r>
          </a:p>
          <a:p>
            <a:pPr lvl="1"/>
            <a:r>
              <a:rPr lang="en-US" dirty="0"/>
              <a:t>Sender waits for ACK and </a:t>
            </a:r>
            <a:r>
              <a:rPr lang="en-US" dirty="0">
                <a:solidFill>
                  <a:srgbClr val="FF0000"/>
                </a:solidFill>
              </a:rPr>
              <a:t>timeouts</a:t>
            </a:r>
            <a:r>
              <a:rPr lang="en-US" dirty="0"/>
              <a:t> if it does not arrive within some time period</a:t>
            </a:r>
          </a:p>
          <a:p>
            <a:r>
              <a:rPr lang="en-US" dirty="0"/>
              <a:t>Simplest ARQ protocol</a:t>
            </a:r>
          </a:p>
          <a:p>
            <a:pPr lvl="1"/>
            <a:r>
              <a:rPr lang="en-US" dirty="0"/>
              <a:t>Stop and wait</a:t>
            </a:r>
          </a:p>
          <a:p>
            <a:pPr lvl="1"/>
            <a:r>
              <a:rPr lang="en-US" dirty="0"/>
              <a:t>Send a packet, stop and wait until ACK arrives </a:t>
            </a:r>
          </a:p>
          <a:p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r>
              <a:rPr lang="en-US" dirty="0"/>
              <a:t> (ARQ)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03ED0-2A7A-4BCC-A4AB-9F2069E35C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5746" name="Rectangle 2"/>
          <p:cNvSpPr>
            <a:spLocks noChangeArrowheads="1"/>
          </p:cNvSpPr>
          <p:nvPr/>
        </p:nvSpPr>
        <p:spPr bwMode="auto">
          <a:xfrm>
            <a:off x="5181600" y="1752600"/>
            <a:ext cx="3429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5748" name="Text Box 4"/>
          <p:cNvSpPr txBox="1">
            <a:spLocks noChangeArrowheads="1"/>
          </p:cNvSpPr>
          <p:nvPr/>
        </p:nvSpPr>
        <p:spPr bwMode="auto">
          <a:xfrm>
            <a:off x="5257800" y="4648200"/>
            <a:ext cx="749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695749" name="Line 5"/>
          <p:cNvSpPr>
            <a:spLocks noChangeShapeType="1"/>
          </p:cNvSpPr>
          <p:nvPr/>
        </p:nvSpPr>
        <p:spPr bwMode="auto">
          <a:xfrm>
            <a:off x="7910513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688582">
            <a:off x="6534150" y="2949575"/>
            <a:ext cx="1385888" cy="396875"/>
            <a:chOff x="1105" y="1277"/>
            <a:chExt cx="912" cy="224"/>
          </a:xfrm>
        </p:grpSpPr>
        <p:sp>
          <p:nvSpPr>
            <p:cNvPr id="1695751" name="Line 7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2" name="Text Box 8"/>
            <p:cNvSpPr txBox="1">
              <a:spLocks noChangeArrowheads="1"/>
            </p:cNvSpPr>
            <p:nvPr/>
          </p:nvSpPr>
          <p:spPr bwMode="auto">
            <a:xfrm>
              <a:off x="1189" y="1277"/>
              <a:ext cx="632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-1217168">
            <a:off x="6388100" y="3700463"/>
            <a:ext cx="1447800" cy="396875"/>
            <a:chOff x="1133" y="1733"/>
            <a:chExt cx="912" cy="250"/>
          </a:xfrm>
        </p:grpSpPr>
        <p:sp>
          <p:nvSpPr>
            <p:cNvPr id="1695754" name="Line 10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5" name="Text Box 11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5756" name="AutoShape 12"/>
          <p:cNvCxnSpPr>
            <a:cxnSpLocks noChangeShapeType="1"/>
          </p:cNvCxnSpPr>
          <p:nvPr/>
        </p:nvCxnSpPr>
        <p:spPr bwMode="auto">
          <a:xfrm rot="5400000" flipV="1">
            <a:off x="5530057" y="37012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8463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5757" name="Text Box 13"/>
          <p:cNvSpPr txBox="1">
            <a:spLocks noChangeArrowheads="1"/>
          </p:cNvSpPr>
          <p:nvPr/>
        </p:nvSpPr>
        <p:spPr bwMode="auto">
          <a:xfrm rot="-5400000">
            <a:off x="5472907" y="3456781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5758" name="Rectangle 14"/>
          <p:cNvSpPr>
            <a:spLocks noChangeArrowheads="1"/>
          </p:cNvSpPr>
          <p:nvPr/>
        </p:nvSpPr>
        <p:spPr bwMode="auto">
          <a:xfrm>
            <a:off x="423863" y="1524000"/>
            <a:ext cx="4806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95759" name="Text Box 15"/>
          <p:cNvSpPr txBox="1">
            <a:spLocks noChangeArrowheads="1"/>
          </p:cNvSpPr>
          <p:nvPr/>
        </p:nvSpPr>
        <p:spPr bwMode="auto">
          <a:xfrm>
            <a:off x="5943600" y="2286000"/>
            <a:ext cx="1003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1695760" name="Text Box 16"/>
          <p:cNvSpPr txBox="1">
            <a:spLocks noChangeArrowheads="1"/>
          </p:cNvSpPr>
          <p:nvPr/>
        </p:nvSpPr>
        <p:spPr bwMode="auto">
          <a:xfrm>
            <a:off x="7299325" y="2286000"/>
            <a:ext cx="11874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1695761" name="Line 17"/>
          <p:cNvSpPr>
            <a:spLocks noChangeShapeType="1"/>
          </p:cNvSpPr>
          <p:nvPr/>
        </p:nvSpPr>
        <p:spPr bwMode="auto">
          <a:xfrm>
            <a:off x="5638800" y="2743200"/>
            <a:ext cx="0" cy="1905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95762" name="Line 18"/>
          <p:cNvSpPr>
            <a:spLocks noChangeShapeType="1"/>
          </p:cNvSpPr>
          <p:nvPr/>
        </p:nvSpPr>
        <p:spPr bwMode="auto">
          <a:xfrm>
            <a:off x="6477000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EC77C-8A77-4020-ACAC-F22E18A57122}" type="slidenum">
              <a:rPr lang="en-US"/>
              <a:pPr/>
              <a:t>32</a:t>
            </a:fld>
            <a:endParaRPr 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Reasons </a:t>
            </a:r>
            <a:r>
              <a:rPr lang="en-US" dirty="0"/>
              <a:t>for Retransmission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688582">
            <a:off x="7142163" y="1671638"/>
            <a:ext cx="1447800" cy="396875"/>
            <a:chOff x="1105" y="1265"/>
            <a:chExt cx="912" cy="250"/>
          </a:xfrm>
        </p:grpSpPr>
        <p:sp>
          <p:nvSpPr>
            <p:cNvPr id="1697796" name="Line 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797" name="Text Box 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 rot="-673732">
            <a:off x="6831013" y="2408238"/>
            <a:ext cx="1752600" cy="501650"/>
            <a:chOff x="4062" y="1664"/>
            <a:chExt cx="951" cy="316"/>
          </a:xfrm>
        </p:grpSpPr>
        <p:sp>
          <p:nvSpPr>
            <p:cNvPr id="1697799" name="Line 7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0" name="Text Box 8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1" name="AutoShape 9"/>
          <p:cNvCxnSpPr>
            <a:cxnSpLocks noChangeShapeType="1"/>
          </p:cNvCxnSpPr>
          <p:nvPr/>
        </p:nvCxnSpPr>
        <p:spPr bwMode="auto">
          <a:xfrm rot="5400000" flipV="1">
            <a:off x="612060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2" name="Text Box 10"/>
          <p:cNvSpPr txBox="1">
            <a:spLocks noChangeArrowheads="1"/>
          </p:cNvSpPr>
          <p:nvPr/>
        </p:nvSpPr>
        <p:spPr bwMode="auto">
          <a:xfrm rot="-5400000">
            <a:off x="607456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03" name="Line 11"/>
          <p:cNvSpPr>
            <a:spLocks noChangeShapeType="1"/>
          </p:cNvSpPr>
          <p:nvPr/>
        </p:nvSpPr>
        <p:spPr bwMode="auto">
          <a:xfrm rot="688582">
            <a:off x="7034213" y="32639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04" name="Text Box 12"/>
          <p:cNvSpPr txBox="1">
            <a:spLocks noChangeArrowheads="1"/>
          </p:cNvSpPr>
          <p:nvPr/>
        </p:nvSpPr>
        <p:spPr bwMode="auto">
          <a:xfrm rot="688582">
            <a:off x="7539038" y="2925763"/>
            <a:ext cx="960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Packet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rot="-1217168">
            <a:off x="6988175" y="3581400"/>
            <a:ext cx="1447800" cy="396875"/>
            <a:chOff x="1133" y="1733"/>
            <a:chExt cx="912" cy="250"/>
          </a:xfrm>
        </p:grpSpPr>
        <p:sp>
          <p:nvSpPr>
            <p:cNvPr id="1697806" name="Line 1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7" name="Text Box 1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8" name="AutoShape 16"/>
          <p:cNvCxnSpPr>
            <a:cxnSpLocks noChangeShapeType="1"/>
          </p:cNvCxnSpPr>
          <p:nvPr/>
        </p:nvCxnSpPr>
        <p:spPr bwMode="auto">
          <a:xfrm rot="5400000" flipV="1">
            <a:off x="6120607" y="38536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9" name="Text Box 17"/>
          <p:cNvSpPr txBox="1">
            <a:spLocks noChangeArrowheads="1"/>
          </p:cNvSpPr>
          <p:nvPr/>
        </p:nvSpPr>
        <p:spPr bwMode="auto">
          <a:xfrm rot="-5400000">
            <a:off x="607298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 rot="688582">
            <a:off x="1274763" y="1666875"/>
            <a:ext cx="1081087" cy="396875"/>
            <a:chOff x="1093" y="1281"/>
            <a:chExt cx="924" cy="215"/>
          </a:xfrm>
        </p:grpSpPr>
        <p:sp>
          <p:nvSpPr>
            <p:cNvPr id="1697811" name="Line 19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2" name="Text Box 20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cxnSp>
        <p:nvCxnSpPr>
          <p:cNvPr id="1697813" name="AutoShape 21"/>
          <p:cNvCxnSpPr>
            <a:cxnSpLocks noChangeShapeType="1"/>
          </p:cNvCxnSpPr>
          <p:nvPr/>
        </p:nvCxnSpPr>
        <p:spPr bwMode="auto">
          <a:xfrm rot="5400000" flipV="1">
            <a:off x="2722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14" name="Text Box 22"/>
          <p:cNvSpPr txBox="1">
            <a:spLocks noChangeArrowheads="1"/>
          </p:cNvSpPr>
          <p:nvPr/>
        </p:nvSpPr>
        <p:spPr bwMode="auto">
          <a:xfrm rot="-5400000">
            <a:off x="227807" y="22772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 rot="688582">
            <a:off x="1292225" y="3146425"/>
            <a:ext cx="1447800" cy="396875"/>
            <a:chOff x="1105" y="1265"/>
            <a:chExt cx="912" cy="250"/>
          </a:xfrm>
        </p:grpSpPr>
        <p:sp>
          <p:nvSpPr>
            <p:cNvPr id="1697816" name="Line 2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7" name="Text Box 2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rot="-1217168">
            <a:off x="1139825" y="3910013"/>
            <a:ext cx="1447800" cy="396875"/>
            <a:chOff x="1133" y="1733"/>
            <a:chExt cx="912" cy="250"/>
          </a:xfrm>
        </p:grpSpPr>
        <p:sp>
          <p:nvSpPr>
            <p:cNvPr id="1697819" name="Line 2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0" name="Text Box 2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21" name="AutoShape 29"/>
          <p:cNvCxnSpPr>
            <a:cxnSpLocks noChangeShapeType="1"/>
          </p:cNvCxnSpPr>
          <p:nvPr/>
        </p:nvCxnSpPr>
        <p:spPr bwMode="auto">
          <a:xfrm rot="5400000" flipV="1">
            <a:off x="2706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22" name="Text Box 30"/>
          <p:cNvSpPr txBox="1">
            <a:spLocks noChangeArrowheads="1"/>
          </p:cNvSpPr>
          <p:nvPr/>
        </p:nvSpPr>
        <p:spPr bwMode="auto">
          <a:xfrm rot="-5400000">
            <a:off x="226219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23" name="AutoShape 31"/>
          <p:cNvSpPr>
            <a:spLocks noChangeArrowheads="1"/>
          </p:cNvSpPr>
          <p:nvPr/>
        </p:nvSpPr>
        <p:spPr bwMode="auto">
          <a:xfrm flipH="1">
            <a:off x="2130425" y="19050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 rot="688582">
            <a:off x="4252913" y="1671638"/>
            <a:ext cx="1447800" cy="396875"/>
            <a:chOff x="1105" y="1265"/>
            <a:chExt cx="912" cy="250"/>
          </a:xfrm>
        </p:grpSpPr>
        <p:sp>
          <p:nvSpPr>
            <p:cNvPr id="1697825" name="Line 33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6" name="Text Box 34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-1217168">
            <a:off x="4549775" y="2352675"/>
            <a:ext cx="982663" cy="396875"/>
            <a:chOff x="1133" y="1733"/>
            <a:chExt cx="912" cy="250"/>
          </a:xfrm>
        </p:grpSpPr>
        <p:sp>
          <p:nvSpPr>
            <p:cNvPr id="1697828" name="Line 36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9" name="Text Box 37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0" name="AutoShape 38"/>
          <p:cNvCxnSpPr>
            <a:cxnSpLocks noChangeShapeType="1"/>
          </p:cNvCxnSpPr>
          <p:nvPr/>
        </p:nvCxnSpPr>
        <p:spPr bwMode="auto">
          <a:xfrm rot="5400000" flipV="1">
            <a:off x="32313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1" name="Text Box 39"/>
          <p:cNvSpPr txBox="1">
            <a:spLocks noChangeArrowheads="1"/>
          </p:cNvSpPr>
          <p:nvPr/>
        </p:nvSpPr>
        <p:spPr bwMode="auto">
          <a:xfrm rot="-5400000">
            <a:off x="318531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 rot="688582">
            <a:off x="4251325" y="3146425"/>
            <a:ext cx="1447800" cy="396875"/>
            <a:chOff x="1105" y="1265"/>
            <a:chExt cx="912" cy="250"/>
          </a:xfrm>
        </p:grpSpPr>
        <p:sp>
          <p:nvSpPr>
            <p:cNvPr id="1697833" name="Line 41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4" name="Text Box 42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 rot="-1217168">
            <a:off x="4098925" y="3910013"/>
            <a:ext cx="1447800" cy="396875"/>
            <a:chOff x="1133" y="1733"/>
            <a:chExt cx="912" cy="250"/>
          </a:xfrm>
        </p:grpSpPr>
        <p:sp>
          <p:nvSpPr>
            <p:cNvPr id="1697836" name="Line 4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7" name="Text Box 4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8" name="AutoShape 46"/>
          <p:cNvCxnSpPr>
            <a:cxnSpLocks noChangeShapeType="1"/>
          </p:cNvCxnSpPr>
          <p:nvPr/>
        </p:nvCxnSpPr>
        <p:spPr bwMode="auto">
          <a:xfrm rot="5400000" flipV="1">
            <a:off x="32297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9" name="Text Box 47"/>
          <p:cNvSpPr txBox="1">
            <a:spLocks noChangeArrowheads="1"/>
          </p:cNvSpPr>
          <p:nvPr/>
        </p:nvSpPr>
        <p:spPr bwMode="auto">
          <a:xfrm rot="-5400000">
            <a:off x="318373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40" name="Line 48"/>
          <p:cNvSpPr>
            <a:spLocks noChangeShapeType="1"/>
          </p:cNvSpPr>
          <p:nvPr/>
        </p:nvSpPr>
        <p:spPr bwMode="auto">
          <a:xfrm>
            <a:off x="41751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1" name="AutoShape 49"/>
          <p:cNvSpPr>
            <a:spLocks noChangeArrowheads="1"/>
          </p:cNvSpPr>
          <p:nvPr/>
        </p:nvSpPr>
        <p:spPr bwMode="auto">
          <a:xfrm>
            <a:off x="4327525" y="25908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2" name="Text Box 50"/>
          <p:cNvSpPr txBox="1">
            <a:spLocks noChangeArrowheads="1"/>
          </p:cNvSpPr>
          <p:nvPr/>
        </p:nvSpPr>
        <p:spPr bwMode="auto">
          <a:xfrm>
            <a:off x="4156075" y="4999038"/>
            <a:ext cx="16827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ACK lost</a:t>
            </a:r>
          </a:p>
          <a:p>
            <a:pPr algn="ctr" eaLnBrk="0" hangingPunct="0"/>
            <a:r>
              <a:rPr lang="en-US" sz="2000">
                <a:solidFill>
                  <a:srgbClr val="FF3300"/>
                </a:solidFill>
              </a:rPr>
              <a:t>DUPLICATE </a:t>
            </a:r>
            <a:br>
              <a:rPr lang="en-US" sz="2000">
                <a:solidFill>
                  <a:srgbClr val="FF3300"/>
                </a:solidFill>
              </a:rPr>
            </a:br>
            <a:r>
              <a:rPr lang="en-US" sz="2000">
                <a:solidFill>
                  <a:srgbClr val="FF3300"/>
                </a:solidFill>
              </a:rPr>
              <a:t>PACKET</a:t>
            </a:r>
          </a:p>
        </p:txBody>
      </p:sp>
      <p:sp>
        <p:nvSpPr>
          <p:cNvPr id="1697843" name="Text Box 51"/>
          <p:cNvSpPr txBox="1">
            <a:spLocks noChangeArrowheads="1"/>
          </p:cNvSpPr>
          <p:nvPr/>
        </p:nvSpPr>
        <p:spPr bwMode="auto">
          <a:xfrm>
            <a:off x="1239838" y="5135563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Packet lost</a:t>
            </a:r>
          </a:p>
        </p:txBody>
      </p:sp>
      <p:sp>
        <p:nvSpPr>
          <p:cNvPr id="1697844" name="Text Box 52"/>
          <p:cNvSpPr txBox="1">
            <a:spLocks noChangeArrowheads="1"/>
          </p:cNvSpPr>
          <p:nvPr/>
        </p:nvSpPr>
        <p:spPr bwMode="auto">
          <a:xfrm>
            <a:off x="6891338" y="5029200"/>
            <a:ext cx="17907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Early timeout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DUPLICATE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PACKETS</a:t>
            </a:r>
          </a:p>
        </p:txBody>
      </p:sp>
      <p:sp>
        <p:nvSpPr>
          <p:cNvPr id="1697845" name="Line 53"/>
          <p:cNvSpPr>
            <a:spLocks noChangeShapeType="1"/>
          </p:cNvSpPr>
          <p:nvPr/>
        </p:nvSpPr>
        <p:spPr bwMode="auto">
          <a:xfrm>
            <a:off x="5662613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6" name="Line 54"/>
          <p:cNvSpPr>
            <a:spLocks noChangeShapeType="1"/>
          </p:cNvSpPr>
          <p:nvPr/>
        </p:nvSpPr>
        <p:spPr bwMode="auto">
          <a:xfrm>
            <a:off x="121443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7" name="Line 55"/>
          <p:cNvSpPr>
            <a:spLocks noChangeShapeType="1"/>
          </p:cNvSpPr>
          <p:nvPr/>
        </p:nvSpPr>
        <p:spPr bwMode="auto">
          <a:xfrm>
            <a:off x="27019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8" name="Line 56"/>
          <p:cNvSpPr>
            <a:spLocks noChangeShapeType="1"/>
          </p:cNvSpPr>
          <p:nvPr/>
        </p:nvSpPr>
        <p:spPr bwMode="auto">
          <a:xfrm>
            <a:off x="706278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9" name="Line 57"/>
          <p:cNvSpPr>
            <a:spLocks noChangeShapeType="1"/>
          </p:cNvSpPr>
          <p:nvPr/>
        </p:nvSpPr>
        <p:spPr bwMode="auto">
          <a:xfrm>
            <a:off x="855027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802" grpId="0"/>
      <p:bldP spid="1697803" grpId="0" animBg="1"/>
      <p:bldP spid="1697804" grpId="0"/>
      <p:bldP spid="1697809" grpId="0"/>
      <p:bldP spid="1697814" grpId="0"/>
      <p:bldP spid="1697822" grpId="0"/>
      <p:bldP spid="1697831" grpId="0"/>
      <p:bldP spid="1697839" grpId="0"/>
      <p:bldP spid="1697840" grpId="0" animBg="1"/>
      <p:bldP spid="1697841" grpId="0" animBg="1"/>
      <p:bldP spid="1697842" grpId="0"/>
      <p:bldP spid="1697844" grpId="0"/>
      <p:bldP spid="1697845" grpId="0" animBg="1"/>
      <p:bldP spid="1697848" grpId="0" animBg="1"/>
      <p:bldP spid="16978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ED301-F589-4B9E-AFBD-6F945A7051FB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Sender Wait?</a:t>
            </a:r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Sender sets a timeout to wait for an ACK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short: wasted retransmissions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long: excessive delays when packet lost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sets timeout as a function of the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Expect ACK to arrive after an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plus </a:t>
            </a:r>
            <a:r>
              <a:rPr lang="en-US" sz="2400" dirty="0">
                <a:solidFill>
                  <a:srgbClr val="FF0000"/>
                </a:solidFill>
              </a:rPr>
              <a:t>a fudge factor </a:t>
            </a:r>
            <a:r>
              <a:rPr lang="en-US" sz="2400" dirty="0"/>
              <a:t>to account for queuing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how does the sender know the RTT?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Can estimate the RTT by watching the ACKs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Smooth estimate: keep a running average of the RTT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EstimatedRTT</a:t>
            </a:r>
            <a:r>
              <a:rPr lang="en-US" sz="2000" dirty="0"/>
              <a:t> = a * </a:t>
            </a:r>
            <a:r>
              <a:rPr lang="en-US" sz="2000" dirty="0" err="1"/>
              <a:t>EstimatedRTT</a:t>
            </a:r>
            <a:r>
              <a:rPr lang="en-US" sz="2000" dirty="0"/>
              <a:t> + (1 –a ) * </a:t>
            </a:r>
            <a:r>
              <a:rPr lang="en-US" sz="2000" dirty="0" err="1"/>
              <a:t>SampleRTT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Compute timeout: </a:t>
            </a:r>
            <a:r>
              <a:rPr lang="en-US" sz="2400" dirty="0" err="1"/>
              <a:t>TimeOut</a:t>
            </a:r>
            <a:r>
              <a:rPr lang="en-US" sz="2400" dirty="0"/>
              <a:t> = 2 * </a:t>
            </a:r>
            <a:r>
              <a:rPr lang="en-US" sz="2400" dirty="0" err="1"/>
              <a:t>EstimatedRTT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97435" y="5786477"/>
            <a:ext cx="594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estimatedRTT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previousRTT</a:t>
            </a:r>
            <a:r>
              <a:rPr lang="en-US" dirty="0" smtClean="0"/>
              <a:t>   </a:t>
            </a:r>
            <a:r>
              <a:rPr lang="en-US" dirty="0" err="1" smtClean="0"/>
              <a:t>sampleRTT</a:t>
            </a:r>
            <a:r>
              <a:rPr lang="en-US" dirty="0" smtClean="0"/>
              <a:t> -&gt; </a:t>
            </a:r>
            <a:r>
              <a:rPr lang="en-US" dirty="0" err="1" smtClean="0"/>
              <a:t>currentRTT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6830A-7A27-4803-8C5D-08396B8B79FB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RTT Estimation</a:t>
            </a:r>
          </a:p>
        </p:txBody>
      </p:sp>
      <p:pic>
        <p:nvPicPr>
          <p:cNvPr id="1701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990600"/>
            <a:ext cx="7739062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Flaw in This Approach</a:t>
            </a: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ACK </a:t>
            </a:r>
            <a:r>
              <a:rPr lang="en-US" dirty="0">
                <a:solidFill>
                  <a:srgbClr val="FF0000"/>
                </a:solidFill>
              </a:rPr>
              <a:t>doesn’t really acknowledge a transmission</a:t>
            </a:r>
          </a:p>
          <a:p>
            <a:pPr lvl="1"/>
            <a:r>
              <a:rPr lang="en-US" dirty="0"/>
              <a:t>Rather, it acknowledges receipt of the data</a:t>
            </a:r>
          </a:p>
          <a:p>
            <a:r>
              <a:rPr lang="en-US" dirty="0"/>
              <a:t>Consider a retransmission of a lost packet</a:t>
            </a:r>
          </a:p>
          <a:p>
            <a:pPr lvl="1"/>
            <a:r>
              <a:rPr lang="en-US" dirty="0"/>
              <a:t>If you assume the ACK goes with the 1st transmission</a:t>
            </a:r>
          </a:p>
          <a:p>
            <a:pPr lvl="1"/>
            <a:r>
              <a:rPr lang="en-US" dirty="0"/>
              <a:t>… the </a:t>
            </a:r>
            <a:r>
              <a:rPr lang="en-US" dirty="0" err="1"/>
              <a:t>SampleRTT</a:t>
            </a:r>
            <a:r>
              <a:rPr lang="en-US" dirty="0"/>
              <a:t> comes out way too large</a:t>
            </a:r>
          </a:p>
          <a:p>
            <a:r>
              <a:rPr lang="en-US" dirty="0"/>
              <a:t>Consider a duplicate packet </a:t>
            </a:r>
          </a:p>
          <a:p>
            <a:pPr lvl="1"/>
            <a:r>
              <a:rPr lang="en-US" dirty="0"/>
              <a:t>If you assume the ACK goes with the 2nd transmission</a:t>
            </a:r>
          </a:p>
          <a:p>
            <a:pPr lvl="1"/>
            <a:r>
              <a:rPr lang="en-US" dirty="0"/>
              <a:t>… the Sample RTT comes out way too small</a:t>
            </a:r>
          </a:p>
          <a:p>
            <a:r>
              <a:rPr lang="en-US" dirty="0"/>
              <a:t>Simple solution in the </a:t>
            </a:r>
            <a:r>
              <a:rPr lang="en-US" dirty="0" err="1"/>
              <a:t>Karn</a:t>
            </a:r>
            <a:r>
              <a:rPr lang="en-US" dirty="0"/>
              <a:t>/Partridge algorithm</a:t>
            </a:r>
          </a:p>
          <a:p>
            <a:pPr lvl="1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collect samples for segments sent one single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DF23C-C337-45D1-A358-ED1CFB399B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Sliding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661AF-A34D-4343-AD75-6E2C45E51B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Sliding Window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Stop-and-wait</a:t>
            </a:r>
            <a:r>
              <a:rPr lang="en-US" dirty="0"/>
              <a:t> is inefficient</a:t>
            </a:r>
          </a:p>
          <a:p>
            <a:pPr lvl="1"/>
            <a:r>
              <a:rPr lang="en-US" dirty="0"/>
              <a:t>Only one TCP segment is “in flight” at a time</a:t>
            </a:r>
          </a:p>
          <a:p>
            <a:pPr lvl="1"/>
            <a:r>
              <a:rPr lang="en-US" dirty="0"/>
              <a:t>Especially bad when delay-bandwidth product is high</a:t>
            </a:r>
          </a:p>
          <a:p>
            <a:r>
              <a:rPr lang="en-US" dirty="0"/>
              <a:t>Numerical example</a:t>
            </a:r>
          </a:p>
          <a:p>
            <a:pPr lvl="1"/>
            <a:r>
              <a:rPr lang="en-US" dirty="0"/>
              <a:t>1.5 Mbps link with a 45 </a:t>
            </a:r>
            <a:r>
              <a:rPr lang="en-US" dirty="0" err="1"/>
              <a:t>msec</a:t>
            </a:r>
            <a:r>
              <a:rPr lang="en-US" dirty="0"/>
              <a:t> round-trip time (RTT)</a:t>
            </a:r>
          </a:p>
          <a:p>
            <a:pPr lvl="2"/>
            <a:r>
              <a:rPr lang="en-US" dirty="0"/>
              <a:t>Delay-bandwidth product is 67.5 Kbits (or 8 </a:t>
            </a:r>
            <a:r>
              <a:rPr lang="en-US" dirty="0" err="1"/>
              <a:t>KBytes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But, sender can send at most one packet per RTT</a:t>
            </a:r>
          </a:p>
          <a:p>
            <a:pPr lvl="2"/>
            <a:r>
              <a:rPr lang="en-US" dirty="0"/>
              <a:t>Assuming a segment size of 1 KB (8 Kbits)</a:t>
            </a:r>
          </a:p>
          <a:p>
            <a:pPr lvl="2"/>
            <a:r>
              <a:rPr lang="en-US" dirty="0"/>
              <a:t>… leads to 8 Kbits/segment / 45 </a:t>
            </a:r>
            <a:r>
              <a:rPr lang="en-US" dirty="0" err="1"/>
              <a:t>msec</a:t>
            </a:r>
            <a:r>
              <a:rPr lang="en-US" dirty="0"/>
              <a:t>/segment </a:t>
            </a:r>
            <a:r>
              <a:rPr lang="en-US" dirty="0">
                <a:sym typeface="Wingdings" pitchFamily="2" charset="2"/>
              </a:rPr>
              <a:t> 182 Kbps</a:t>
            </a:r>
          </a:p>
          <a:p>
            <a:pPr lvl="2"/>
            <a:r>
              <a:rPr lang="en-US" dirty="0">
                <a:sym typeface="Wingdings" pitchFamily="2" charset="2"/>
              </a:rPr>
              <a:t>That’s just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one-eighth of the 1.5 Mbps link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B19923-188B-463F-B7AE-4701C7AA296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710084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750" y="4648200"/>
            <a:ext cx="1476375" cy="1508125"/>
          </a:xfrm>
          <a:prstGeom prst="rect">
            <a:avLst/>
          </a:prstGeom>
          <a:noFill/>
        </p:spPr>
      </p:pic>
      <p:pic>
        <p:nvPicPr>
          <p:cNvPr id="1710085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175" y="4878388"/>
            <a:ext cx="1824038" cy="1120775"/>
          </a:xfrm>
          <a:prstGeom prst="rect">
            <a:avLst/>
          </a:prstGeom>
          <a:noFill/>
        </p:spPr>
      </p:pic>
      <p:sp>
        <p:nvSpPr>
          <p:cNvPr id="1710086" name="Rectangle 6"/>
          <p:cNvSpPr>
            <a:spLocks noChangeArrowheads="1"/>
          </p:cNvSpPr>
          <p:nvPr/>
        </p:nvSpPr>
        <p:spPr bwMode="auto">
          <a:xfrm>
            <a:off x="1922463" y="5570538"/>
            <a:ext cx="4722812" cy="2682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7" name="Rectangle 7"/>
          <p:cNvSpPr>
            <a:spLocks noChangeArrowheads="1"/>
          </p:cNvSpPr>
          <p:nvPr/>
        </p:nvSpPr>
        <p:spPr bwMode="auto">
          <a:xfrm>
            <a:off x="3765550" y="5607050"/>
            <a:ext cx="1268413" cy="192088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8" name="Rectangle 8"/>
          <p:cNvSpPr>
            <a:spLocks noChangeArrowheads="1"/>
          </p:cNvSpPr>
          <p:nvPr/>
        </p:nvSpPr>
        <p:spPr bwMode="auto">
          <a:xfrm>
            <a:off x="4725988" y="5607050"/>
            <a:ext cx="3063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larger amount of data “in flight”</a:t>
            </a:r>
          </a:p>
          <a:p>
            <a:pPr lvl="1"/>
            <a:r>
              <a:rPr lang="en-US" dirty="0"/>
              <a:t>Allow sender to get ahead of the receiver</a:t>
            </a:r>
          </a:p>
          <a:p>
            <a:pPr lvl="1"/>
            <a:r>
              <a:rPr lang="en-US" dirty="0"/>
              <a:t>… though not too far ahead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F0D62-2237-4775-9869-A7FC0CC8E0C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2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3" name="Text Box 5"/>
          <p:cNvSpPr txBox="1">
            <a:spLocks noChangeArrowheads="1"/>
          </p:cNvSpPr>
          <p:nvPr/>
        </p:nvSpPr>
        <p:spPr bwMode="auto">
          <a:xfrm>
            <a:off x="1462088" y="3044825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Sending process</a:t>
            </a:r>
          </a:p>
        </p:txBody>
      </p:sp>
      <p:sp>
        <p:nvSpPr>
          <p:cNvPr id="1712134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5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Receiving process</a:t>
            </a:r>
          </a:p>
        </p:txBody>
      </p:sp>
      <p:sp>
        <p:nvSpPr>
          <p:cNvPr id="1712136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7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8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9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 bwMode="auto">
          <a:xfrm>
            <a:off x="3687763" y="4583113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2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" y="121"/>
              </a:cxn>
              <a:cxn ang="0">
                <a:pos x="799" y="460"/>
              </a:cxn>
            </a:cxnLst>
            <a:rect l="0" t="0" r="r" b="b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3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4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5" name="Text Box 17"/>
          <p:cNvSpPr txBox="1">
            <a:spLocks noChangeArrowheads="1"/>
          </p:cNvSpPr>
          <p:nvPr/>
        </p:nvSpPr>
        <p:spPr bwMode="auto">
          <a:xfrm>
            <a:off x="461963" y="5657850"/>
            <a:ext cx="2217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ACKed</a:t>
            </a:r>
          </a:p>
        </p:txBody>
      </p:sp>
      <p:sp>
        <p:nvSpPr>
          <p:cNvPr id="1712146" name="Text Box 18"/>
          <p:cNvSpPr txBox="1">
            <a:spLocks noChangeArrowheads="1"/>
          </p:cNvSpPr>
          <p:nvPr/>
        </p:nvSpPr>
        <p:spPr bwMode="auto">
          <a:xfrm>
            <a:off x="1357313" y="6335713"/>
            <a:ext cx="1890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sent</a:t>
            </a:r>
          </a:p>
        </p:txBody>
      </p:sp>
      <p:sp>
        <p:nvSpPr>
          <p:cNvPr id="1712147" name="Text Box 19"/>
          <p:cNvSpPr txBox="1">
            <a:spLocks noChangeArrowheads="1"/>
          </p:cNvSpPr>
          <p:nvPr/>
        </p:nvSpPr>
        <p:spPr bwMode="auto">
          <a:xfrm>
            <a:off x="461963" y="38131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48" name="Rectangle 20"/>
          <p:cNvSpPr>
            <a:spLocks noChangeArrowheads="1"/>
          </p:cNvSpPr>
          <p:nvPr/>
        </p:nvSpPr>
        <p:spPr bwMode="auto">
          <a:xfrm>
            <a:off x="5072063" y="4478338"/>
            <a:ext cx="614362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9" name="Rectangle 21"/>
          <p:cNvSpPr>
            <a:spLocks noChangeArrowheads="1"/>
          </p:cNvSpPr>
          <p:nvPr/>
        </p:nvSpPr>
        <p:spPr bwMode="auto">
          <a:xfrm>
            <a:off x="5686425" y="4478338"/>
            <a:ext cx="130492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0" name="Rectangle 22"/>
          <p:cNvSpPr>
            <a:spLocks noChangeArrowheads="1"/>
          </p:cNvSpPr>
          <p:nvPr/>
        </p:nvSpPr>
        <p:spPr bwMode="auto">
          <a:xfrm>
            <a:off x="6953250" y="4478338"/>
            <a:ext cx="346075" cy="460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1" name="Rectangle 23"/>
          <p:cNvSpPr>
            <a:spLocks noChangeArrowheads="1"/>
          </p:cNvSpPr>
          <p:nvPr/>
        </p:nvSpPr>
        <p:spPr bwMode="auto">
          <a:xfrm>
            <a:off x="7643813" y="4479925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2" name="Text Box 24"/>
          <p:cNvSpPr txBox="1">
            <a:spLocks noChangeArrowheads="1"/>
          </p:cNvSpPr>
          <p:nvPr/>
        </p:nvSpPr>
        <p:spPr bwMode="auto">
          <a:xfrm>
            <a:off x="4725988" y="38512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53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/>
            <a:ahLst/>
            <a:cxnLst>
              <a:cxn ang="0">
                <a:pos x="0" y="556"/>
              </a:cxn>
              <a:cxn ang="0">
                <a:pos x="701" y="193"/>
              </a:cxn>
              <a:cxn ang="0">
                <a:pos x="871" y="0"/>
              </a:cxn>
            </a:cxnLst>
            <a:rect l="0" t="0" r="r" b="b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4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5" name="Text Box 27"/>
          <p:cNvSpPr txBox="1">
            <a:spLocks noChangeArrowheads="1"/>
          </p:cNvSpPr>
          <p:nvPr/>
        </p:nvSpPr>
        <p:spPr bwMode="auto">
          <a:xfrm>
            <a:off x="4840288" y="5502275"/>
            <a:ext cx="2498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Next byte expected</a:t>
            </a:r>
          </a:p>
        </p:txBody>
      </p:sp>
      <p:sp>
        <p:nvSpPr>
          <p:cNvPr id="1712156" name="Text Box 28"/>
          <p:cNvSpPr txBox="1">
            <a:spLocks noChangeArrowheads="1"/>
          </p:cNvSpPr>
          <p:nvPr/>
        </p:nvSpPr>
        <p:spPr bwMode="auto">
          <a:xfrm>
            <a:off x="1230313" y="3967163"/>
            <a:ext cx="2198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written</a:t>
            </a:r>
          </a:p>
        </p:txBody>
      </p:sp>
      <p:sp>
        <p:nvSpPr>
          <p:cNvPr id="171215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read</a:t>
            </a:r>
          </a:p>
        </p:txBody>
      </p:sp>
      <p:sp>
        <p:nvSpPr>
          <p:cNvPr id="1712158" name="Rectangle 30"/>
          <p:cNvSpPr>
            <a:spLocks noChangeArrowheads="1"/>
          </p:cNvSpPr>
          <p:nvPr/>
        </p:nvSpPr>
        <p:spPr bwMode="auto">
          <a:xfrm>
            <a:off x="7299325" y="4465638"/>
            <a:ext cx="34607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6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3987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received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42" grpId="0" animBg="1"/>
      <p:bldP spid="1712143" grpId="0" animBg="1"/>
      <p:bldP spid="1712144" grpId="0" animBg="1"/>
      <p:bldP spid="1712145" grpId="0"/>
      <p:bldP spid="1712146" grpId="0"/>
      <p:bldP spid="1712153" grpId="0" animBg="1"/>
      <p:bldP spid="1712154" grpId="0" animBg="1"/>
      <p:bldP spid="1712155" grpId="0"/>
      <p:bldP spid="1712156" grpId="0"/>
      <p:bldP spid="1712157" grpId="0"/>
      <p:bldP spid="1712159" grpId="0" animBg="1"/>
      <p:bldP spid="1712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Buffering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  <a:p>
            <a:pPr lvl="1"/>
            <a:r>
              <a:rPr lang="en-US" dirty="0"/>
              <a:t>Amount that can </a:t>
            </a:r>
            <a:r>
              <a:rPr lang="en-US" dirty="0">
                <a:solidFill>
                  <a:srgbClr val="FF0000"/>
                </a:solidFill>
              </a:rPr>
              <a:t>be sent without acknowledgment</a:t>
            </a:r>
          </a:p>
          <a:p>
            <a:pPr lvl="1"/>
            <a:r>
              <a:rPr lang="en-US" dirty="0"/>
              <a:t>Receiver needs to be able to store this amount of data</a:t>
            </a:r>
          </a:p>
          <a:p>
            <a:r>
              <a:rPr lang="en-US" dirty="0"/>
              <a:t>Receiver advertises the window to the sender</a:t>
            </a:r>
          </a:p>
          <a:p>
            <a:pPr lvl="1"/>
            <a:r>
              <a:rPr lang="en-US" dirty="0"/>
              <a:t>Tells the sender the amount of free space left</a:t>
            </a:r>
          </a:p>
          <a:p>
            <a:pPr lvl="1"/>
            <a:r>
              <a:rPr lang="en-US" dirty="0"/>
              <a:t>… and the sender agrees not to exceed this amount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82FE3-4467-49E8-9D5A-EA78EEB559F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4236" name="Rectangle 60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Receiver also has a sliding window</a:t>
            </a:r>
            <a:endParaRPr lang="en-US" dirty="0"/>
          </a:p>
        </p:txBody>
      </p:sp>
      <p:sp>
        <p:nvSpPr>
          <p:cNvPr id="1714180" name="Line 4"/>
          <p:cNvSpPr>
            <a:spLocks noChangeShapeType="1"/>
          </p:cNvSpPr>
          <p:nvPr/>
        </p:nvSpPr>
        <p:spPr bwMode="auto">
          <a:xfrm>
            <a:off x="2079625" y="49482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1" name="Line 5"/>
          <p:cNvSpPr>
            <a:spLocks noChangeShapeType="1"/>
          </p:cNvSpPr>
          <p:nvPr/>
        </p:nvSpPr>
        <p:spPr bwMode="auto">
          <a:xfrm>
            <a:off x="2079625" y="55578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2" name="Line 6"/>
          <p:cNvSpPr>
            <a:spLocks noChangeShapeType="1"/>
          </p:cNvSpPr>
          <p:nvPr/>
        </p:nvSpPr>
        <p:spPr bwMode="auto">
          <a:xfrm flipH="1">
            <a:off x="66452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3" name="Line 7"/>
          <p:cNvSpPr>
            <a:spLocks noChangeShapeType="1"/>
          </p:cNvSpPr>
          <p:nvPr/>
        </p:nvSpPr>
        <p:spPr bwMode="auto">
          <a:xfrm flipH="1">
            <a:off x="66452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4" name="Line 8"/>
          <p:cNvSpPr>
            <a:spLocks noChangeShapeType="1"/>
          </p:cNvSpPr>
          <p:nvPr/>
        </p:nvSpPr>
        <p:spPr bwMode="auto">
          <a:xfrm>
            <a:off x="207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5" name="Line 9"/>
          <p:cNvSpPr>
            <a:spLocks noChangeShapeType="1"/>
          </p:cNvSpPr>
          <p:nvPr/>
        </p:nvSpPr>
        <p:spPr bwMode="auto">
          <a:xfrm>
            <a:off x="223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6" name="Line 10"/>
          <p:cNvSpPr>
            <a:spLocks noChangeShapeType="1"/>
          </p:cNvSpPr>
          <p:nvPr/>
        </p:nvSpPr>
        <p:spPr bwMode="auto">
          <a:xfrm>
            <a:off x="238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7" name="Line 11"/>
          <p:cNvSpPr>
            <a:spLocks noChangeShapeType="1"/>
          </p:cNvSpPr>
          <p:nvPr/>
        </p:nvSpPr>
        <p:spPr bwMode="auto">
          <a:xfrm>
            <a:off x="253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8" name="Line 12"/>
          <p:cNvSpPr>
            <a:spLocks noChangeShapeType="1"/>
          </p:cNvSpPr>
          <p:nvPr/>
        </p:nvSpPr>
        <p:spPr bwMode="auto">
          <a:xfrm>
            <a:off x="268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9" name="Line 13"/>
          <p:cNvSpPr>
            <a:spLocks noChangeShapeType="1"/>
          </p:cNvSpPr>
          <p:nvPr/>
        </p:nvSpPr>
        <p:spPr bwMode="auto">
          <a:xfrm>
            <a:off x="284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0" name="Line 14"/>
          <p:cNvSpPr>
            <a:spLocks noChangeShapeType="1"/>
          </p:cNvSpPr>
          <p:nvPr/>
        </p:nvSpPr>
        <p:spPr bwMode="auto">
          <a:xfrm>
            <a:off x="2994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1" name="Line 15"/>
          <p:cNvSpPr>
            <a:spLocks noChangeShapeType="1"/>
          </p:cNvSpPr>
          <p:nvPr/>
        </p:nvSpPr>
        <p:spPr bwMode="auto">
          <a:xfrm>
            <a:off x="3146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2" name="Line 16"/>
          <p:cNvSpPr>
            <a:spLocks noChangeShapeType="1"/>
          </p:cNvSpPr>
          <p:nvPr/>
        </p:nvSpPr>
        <p:spPr bwMode="auto">
          <a:xfrm>
            <a:off x="3298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3" name="Line 17"/>
          <p:cNvSpPr>
            <a:spLocks noChangeShapeType="1"/>
          </p:cNvSpPr>
          <p:nvPr/>
        </p:nvSpPr>
        <p:spPr bwMode="auto">
          <a:xfrm>
            <a:off x="3451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4" name="Line 18"/>
          <p:cNvSpPr>
            <a:spLocks noChangeShapeType="1"/>
          </p:cNvSpPr>
          <p:nvPr/>
        </p:nvSpPr>
        <p:spPr bwMode="auto">
          <a:xfrm>
            <a:off x="3603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5" name="Line 19"/>
          <p:cNvSpPr>
            <a:spLocks noChangeShapeType="1"/>
          </p:cNvSpPr>
          <p:nvPr/>
        </p:nvSpPr>
        <p:spPr bwMode="auto">
          <a:xfrm>
            <a:off x="3756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6" name="Line 20"/>
          <p:cNvSpPr>
            <a:spLocks noChangeShapeType="1"/>
          </p:cNvSpPr>
          <p:nvPr/>
        </p:nvSpPr>
        <p:spPr bwMode="auto">
          <a:xfrm>
            <a:off x="3908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7" name="Line 21"/>
          <p:cNvSpPr>
            <a:spLocks noChangeShapeType="1"/>
          </p:cNvSpPr>
          <p:nvPr/>
        </p:nvSpPr>
        <p:spPr bwMode="auto">
          <a:xfrm>
            <a:off x="4060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8" name="Line 22"/>
          <p:cNvSpPr>
            <a:spLocks noChangeShapeType="1"/>
          </p:cNvSpPr>
          <p:nvPr/>
        </p:nvSpPr>
        <p:spPr bwMode="auto">
          <a:xfrm>
            <a:off x="4213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9" name="Line 23"/>
          <p:cNvSpPr>
            <a:spLocks noChangeShapeType="1"/>
          </p:cNvSpPr>
          <p:nvPr/>
        </p:nvSpPr>
        <p:spPr bwMode="auto">
          <a:xfrm>
            <a:off x="4365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0" name="Line 24"/>
          <p:cNvSpPr>
            <a:spLocks noChangeShapeType="1"/>
          </p:cNvSpPr>
          <p:nvPr/>
        </p:nvSpPr>
        <p:spPr bwMode="auto">
          <a:xfrm>
            <a:off x="4518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1" name="Line 25"/>
          <p:cNvSpPr>
            <a:spLocks noChangeShapeType="1"/>
          </p:cNvSpPr>
          <p:nvPr/>
        </p:nvSpPr>
        <p:spPr bwMode="auto">
          <a:xfrm>
            <a:off x="4670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2" name="Line 26"/>
          <p:cNvSpPr>
            <a:spLocks noChangeShapeType="1"/>
          </p:cNvSpPr>
          <p:nvPr/>
        </p:nvSpPr>
        <p:spPr bwMode="auto">
          <a:xfrm>
            <a:off x="4822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3" name="Line 27"/>
          <p:cNvSpPr>
            <a:spLocks noChangeShapeType="1"/>
          </p:cNvSpPr>
          <p:nvPr/>
        </p:nvSpPr>
        <p:spPr bwMode="auto">
          <a:xfrm>
            <a:off x="4975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4" name="Line 28"/>
          <p:cNvSpPr>
            <a:spLocks noChangeShapeType="1"/>
          </p:cNvSpPr>
          <p:nvPr/>
        </p:nvSpPr>
        <p:spPr bwMode="auto">
          <a:xfrm>
            <a:off x="5127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5" name="Line 29"/>
          <p:cNvSpPr>
            <a:spLocks noChangeShapeType="1"/>
          </p:cNvSpPr>
          <p:nvPr/>
        </p:nvSpPr>
        <p:spPr bwMode="auto">
          <a:xfrm>
            <a:off x="5280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6" name="Line 30"/>
          <p:cNvSpPr>
            <a:spLocks noChangeShapeType="1"/>
          </p:cNvSpPr>
          <p:nvPr/>
        </p:nvSpPr>
        <p:spPr bwMode="auto">
          <a:xfrm>
            <a:off x="5432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7" name="Line 31"/>
          <p:cNvSpPr>
            <a:spLocks noChangeShapeType="1"/>
          </p:cNvSpPr>
          <p:nvPr/>
        </p:nvSpPr>
        <p:spPr bwMode="auto">
          <a:xfrm>
            <a:off x="5584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8" name="Line 32"/>
          <p:cNvSpPr>
            <a:spLocks noChangeShapeType="1"/>
          </p:cNvSpPr>
          <p:nvPr/>
        </p:nvSpPr>
        <p:spPr bwMode="auto">
          <a:xfrm>
            <a:off x="5737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9" name="Line 33"/>
          <p:cNvSpPr>
            <a:spLocks noChangeShapeType="1"/>
          </p:cNvSpPr>
          <p:nvPr/>
        </p:nvSpPr>
        <p:spPr bwMode="auto">
          <a:xfrm>
            <a:off x="588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0" name="Line 34"/>
          <p:cNvSpPr>
            <a:spLocks noChangeShapeType="1"/>
          </p:cNvSpPr>
          <p:nvPr/>
        </p:nvSpPr>
        <p:spPr bwMode="auto">
          <a:xfrm>
            <a:off x="604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1" name="Line 35"/>
          <p:cNvSpPr>
            <a:spLocks noChangeShapeType="1"/>
          </p:cNvSpPr>
          <p:nvPr/>
        </p:nvSpPr>
        <p:spPr bwMode="auto">
          <a:xfrm>
            <a:off x="619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2" name="Line 36"/>
          <p:cNvSpPr>
            <a:spLocks noChangeShapeType="1"/>
          </p:cNvSpPr>
          <p:nvPr/>
        </p:nvSpPr>
        <p:spPr bwMode="auto">
          <a:xfrm>
            <a:off x="634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3" name="Line 37"/>
          <p:cNvSpPr>
            <a:spLocks noChangeShapeType="1"/>
          </p:cNvSpPr>
          <p:nvPr/>
        </p:nvSpPr>
        <p:spPr bwMode="auto">
          <a:xfrm>
            <a:off x="649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4" name="Line 38"/>
          <p:cNvSpPr>
            <a:spLocks noChangeShapeType="1"/>
          </p:cNvSpPr>
          <p:nvPr/>
        </p:nvSpPr>
        <p:spPr bwMode="auto">
          <a:xfrm>
            <a:off x="665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5" name="Line 39"/>
          <p:cNvSpPr>
            <a:spLocks noChangeShapeType="1"/>
          </p:cNvSpPr>
          <p:nvPr/>
        </p:nvSpPr>
        <p:spPr bwMode="auto">
          <a:xfrm>
            <a:off x="68040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6" name="Line 40"/>
          <p:cNvSpPr>
            <a:spLocks noChangeShapeType="1"/>
          </p:cNvSpPr>
          <p:nvPr/>
        </p:nvSpPr>
        <p:spPr bwMode="auto">
          <a:xfrm>
            <a:off x="69564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7" name="Rectangle 41"/>
          <p:cNvSpPr>
            <a:spLocks noChangeArrowheads="1"/>
          </p:cNvSpPr>
          <p:nvPr/>
        </p:nvSpPr>
        <p:spPr bwMode="auto">
          <a:xfrm>
            <a:off x="2994025" y="45720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4218" name="Line 42"/>
          <p:cNvSpPr>
            <a:spLocks noChangeShapeType="1"/>
          </p:cNvSpPr>
          <p:nvPr/>
        </p:nvSpPr>
        <p:spPr bwMode="auto">
          <a:xfrm flipH="1">
            <a:off x="16160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9" name="Line 43"/>
          <p:cNvSpPr>
            <a:spLocks noChangeShapeType="1"/>
          </p:cNvSpPr>
          <p:nvPr/>
        </p:nvSpPr>
        <p:spPr bwMode="auto">
          <a:xfrm flipH="1">
            <a:off x="16160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0" name="Line 44"/>
          <p:cNvSpPr>
            <a:spLocks noChangeShapeType="1"/>
          </p:cNvSpPr>
          <p:nvPr/>
        </p:nvSpPr>
        <p:spPr bwMode="auto">
          <a:xfrm>
            <a:off x="17811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1" name="Line 45"/>
          <p:cNvSpPr>
            <a:spLocks noChangeShapeType="1"/>
          </p:cNvSpPr>
          <p:nvPr/>
        </p:nvSpPr>
        <p:spPr bwMode="auto">
          <a:xfrm>
            <a:off x="19335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2" name="Line 46"/>
          <p:cNvSpPr>
            <a:spLocks noChangeShapeType="1"/>
          </p:cNvSpPr>
          <p:nvPr/>
        </p:nvSpPr>
        <p:spPr bwMode="auto">
          <a:xfrm>
            <a:off x="4365625" y="4572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3" name="Line 47"/>
          <p:cNvSpPr>
            <a:spLocks noChangeShapeType="1"/>
          </p:cNvSpPr>
          <p:nvPr/>
        </p:nvSpPr>
        <p:spPr bwMode="auto">
          <a:xfrm>
            <a:off x="2994025" y="4419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4" name="Text Box 48"/>
          <p:cNvSpPr txBox="1">
            <a:spLocks noChangeArrowheads="1"/>
          </p:cNvSpPr>
          <p:nvPr/>
        </p:nvSpPr>
        <p:spPr bwMode="auto">
          <a:xfrm>
            <a:off x="3451225" y="4038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Window Size</a:t>
            </a:r>
          </a:p>
        </p:txBody>
      </p:sp>
      <p:sp>
        <p:nvSpPr>
          <p:cNvPr id="1714225" name="Line 49"/>
          <p:cNvSpPr>
            <a:spLocks noChangeShapeType="1"/>
          </p:cNvSpPr>
          <p:nvPr/>
        </p:nvSpPr>
        <p:spPr bwMode="auto">
          <a:xfrm flipH="1">
            <a:off x="14700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6" name="Line 50"/>
          <p:cNvSpPr>
            <a:spLocks noChangeShapeType="1"/>
          </p:cNvSpPr>
          <p:nvPr/>
        </p:nvSpPr>
        <p:spPr bwMode="auto">
          <a:xfrm>
            <a:off x="5889625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7" name="Line 51"/>
          <p:cNvSpPr>
            <a:spLocks noChangeShapeType="1"/>
          </p:cNvSpPr>
          <p:nvPr/>
        </p:nvSpPr>
        <p:spPr bwMode="auto">
          <a:xfrm>
            <a:off x="2994025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8" name="Line 52"/>
          <p:cNvSpPr>
            <a:spLocks noChangeShapeType="1"/>
          </p:cNvSpPr>
          <p:nvPr/>
        </p:nvSpPr>
        <p:spPr bwMode="auto">
          <a:xfrm>
            <a:off x="43656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9" name="Line 53"/>
          <p:cNvSpPr>
            <a:spLocks noChangeShapeType="1"/>
          </p:cNvSpPr>
          <p:nvPr/>
        </p:nvSpPr>
        <p:spPr bwMode="auto">
          <a:xfrm>
            <a:off x="29940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0" name="Line 54"/>
          <p:cNvSpPr>
            <a:spLocks noChangeShapeType="1"/>
          </p:cNvSpPr>
          <p:nvPr/>
        </p:nvSpPr>
        <p:spPr bwMode="auto">
          <a:xfrm>
            <a:off x="4365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1" name="Line 55"/>
          <p:cNvSpPr>
            <a:spLocks noChangeShapeType="1"/>
          </p:cNvSpPr>
          <p:nvPr/>
        </p:nvSpPr>
        <p:spPr bwMode="auto">
          <a:xfrm>
            <a:off x="5889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2" name="Text Box 56"/>
          <p:cNvSpPr txBox="1">
            <a:spLocks noChangeArrowheads="1"/>
          </p:cNvSpPr>
          <p:nvPr/>
        </p:nvSpPr>
        <p:spPr bwMode="auto">
          <a:xfrm>
            <a:off x="2909888" y="6022975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Outstanding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Un-ack’d data</a:t>
            </a:r>
          </a:p>
        </p:txBody>
      </p:sp>
      <p:sp>
        <p:nvSpPr>
          <p:cNvPr id="1714233" name="Text Box 57"/>
          <p:cNvSpPr txBox="1">
            <a:spLocks noChangeArrowheads="1"/>
          </p:cNvSpPr>
          <p:nvPr/>
        </p:nvSpPr>
        <p:spPr bwMode="auto">
          <a:xfrm>
            <a:off x="4565650" y="6022975"/>
            <a:ext cx="99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Data OK 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to send</a:t>
            </a:r>
          </a:p>
        </p:txBody>
      </p:sp>
      <p:sp>
        <p:nvSpPr>
          <p:cNvPr id="1714234" name="Text Box 58"/>
          <p:cNvSpPr txBox="1">
            <a:spLocks noChangeArrowheads="1"/>
          </p:cNvSpPr>
          <p:nvPr/>
        </p:nvSpPr>
        <p:spPr bwMode="auto">
          <a:xfrm>
            <a:off x="5826125" y="6022975"/>
            <a:ext cx="13477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not OK </a:t>
            </a:r>
          </a:p>
          <a:p>
            <a:pPr algn="ctr" eaLnBrk="0" hangingPunct="0"/>
            <a:r>
              <a:rPr lang="en-US" sz="1400" b="1">
                <a:latin typeface="Comic Sans MS" pitchFamily="66" charset="0"/>
              </a:rPr>
              <a:t>to send yet</a:t>
            </a:r>
          </a:p>
        </p:txBody>
      </p:sp>
      <p:sp>
        <p:nvSpPr>
          <p:cNvPr id="1714235" name="Text Box 59"/>
          <p:cNvSpPr txBox="1">
            <a:spLocks noChangeArrowheads="1"/>
          </p:cNvSpPr>
          <p:nvPr/>
        </p:nvSpPr>
        <p:spPr bwMode="auto">
          <a:xfrm>
            <a:off x="1597025" y="6022975"/>
            <a:ext cx="1241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ACK’d </a:t>
            </a:r>
          </a:p>
          <a:p>
            <a:pPr algn="ctr" eaLnBrk="0" hangingPunct="0"/>
            <a:endParaRPr lang="en-US" sz="1400" b="1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Lecture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Principles underlying transport-layer services</a:t>
            </a:r>
          </a:p>
          <a:p>
            <a:pPr lvl="1"/>
            <a:r>
              <a:rPr lang="en-US"/>
              <a:t>(De)multiplexing</a:t>
            </a:r>
          </a:p>
          <a:p>
            <a:pPr lvl="1"/>
            <a:r>
              <a:rPr lang="en-US"/>
              <a:t>Detecting corruption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Flow control</a:t>
            </a:r>
          </a:p>
          <a:p>
            <a:r>
              <a:rPr lang="en-US"/>
              <a:t>Transport-layer protocols in the Internet</a:t>
            </a:r>
          </a:p>
          <a:p>
            <a:pPr lvl="1"/>
            <a:r>
              <a:rPr lang="en-US"/>
              <a:t>User Datagram Protocol (UDP)</a:t>
            </a:r>
          </a:p>
          <a:p>
            <a:pPr lvl="1"/>
            <a:r>
              <a:rPr lang="en-US"/>
              <a:t>Transmission Control Protocol (TCP)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841BF-5D09-4D04-9E35-CA2E115897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88660F-4617-483D-BCD8-DB8A96F6796D}" type="slidenum">
              <a:rPr lang="en-US"/>
              <a:pPr/>
              <a:t>40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6226" name="Rectangle 2"/>
          <p:cNvSpPr>
            <a:spLocks noChangeArrowheads="1"/>
          </p:cNvSpPr>
          <p:nvPr/>
        </p:nvSpPr>
        <p:spPr bwMode="auto">
          <a:xfrm>
            <a:off x="60960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for Receiver Buffering</a:t>
            </a:r>
          </a:p>
        </p:txBody>
      </p:sp>
      <p:sp>
        <p:nvSpPr>
          <p:cNvPr id="1716228" name="Rectangle 4"/>
          <p:cNvSpPr>
            <a:spLocks noChangeArrowheads="1"/>
          </p:cNvSpPr>
          <p:nvPr/>
        </p:nvSpPr>
        <p:spPr bwMode="auto">
          <a:xfrm>
            <a:off x="3335338" y="14478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29" name="Text Box 5"/>
          <p:cNvSpPr txBox="1">
            <a:spLocks noChangeArrowheads="1"/>
          </p:cNvSpPr>
          <p:nvPr/>
        </p:nvSpPr>
        <p:spPr bwMode="auto">
          <a:xfrm>
            <a:off x="3716338" y="14938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716230" name="Rectangle 6"/>
          <p:cNvSpPr>
            <a:spLocks noChangeArrowheads="1"/>
          </p:cNvSpPr>
          <p:nvPr/>
        </p:nvSpPr>
        <p:spPr bwMode="auto">
          <a:xfrm>
            <a:off x="5697538" y="1447800"/>
            <a:ext cx="2514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1" name="Text Box 7"/>
          <p:cNvSpPr txBox="1">
            <a:spLocks noChangeArrowheads="1"/>
          </p:cNvSpPr>
          <p:nvPr/>
        </p:nvSpPr>
        <p:spPr bwMode="auto">
          <a:xfrm>
            <a:off x="5849938" y="1493838"/>
            <a:ext cx="196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716232" name="Rectangle 8"/>
          <p:cNvSpPr>
            <a:spLocks noChangeArrowheads="1"/>
          </p:cNvSpPr>
          <p:nvPr/>
        </p:nvSpPr>
        <p:spPr bwMode="auto">
          <a:xfrm>
            <a:off x="3335338" y="19812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3" name="Text Box 9"/>
          <p:cNvSpPr txBox="1">
            <a:spLocks noChangeArrowheads="1"/>
          </p:cNvSpPr>
          <p:nvPr/>
        </p:nvSpPr>
        <p:spPr bwMode="auto">
          <a:xfrm>
            <a:off x="4630738" y="2027238"/>
            <a:ext cx="225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716234" name="Rectangle 10"/>
          <p:cNvSpPr>
            <a:spLocks noChangeArrowheads="1"/>
          </p:cNvSpPr>
          <p:nvPr/>
        </p:nvSpPr>
        <p:spPr bwMode="auto">
          <a:xfrm>
            <a:off x="3335338" y="2438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5" name="Text Box 11"/>
          <p:cNvSpPr txBox="1">
            <a:spLocks noChangeArrowheads="1"/>
          </p:cNvSpPr>
          <p:nvPr/>
        </p:nvSpPr>
        <p:spPr bwMode="auto">
          <a:xfrm>
            <a:off x="4630738" y="2484438"/>
            <a:ext cx="211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716236" name="Rectangle 12"/>
          <p:cNvSpPr>
            <a:spLocks noChangeArrowheads="1"/>
          </p:cNvSpPr>
          <p:nvPr/>
        </p:nvSpPr>
        <p:spPr bwMode="auto">
          <a:xfrm>
            <a:off x="33353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7" name="Rectangle 13"/>
          <p:cNvSpPr>
            <a:spLocks noChangeArrowheads="1"/>
          </p:cNvSpPr>
          <p:nvPr/>
        </p:nvSpPr>
        <p:spPr bwMode="auto">
          <a:xfrm>
            <a:off x="57737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8" name="Text Box 14"/>
          <p:cNvSpPr txBox="1">
            <a:spLocks noChangeArrowheads="1"/>
          </p:cNvSpPr>
          <p:nvPr/>
        </p:nvSpPr>
        <p:spPr bwMode="auto">
          <a:xfrm>
            <a:off x="5762625" y="2968625"/>
            <a:ext cx="249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3300"/>
                </a:solidFill>
              </a:rPr>
              <a:t>Advertised window</a:t>
            </a:r>
          </a:p>
        </p:txBody>
      </p:sp>
      <p:sp>
        <p:nvSpPr>
          <p:cNvPr id="1716239" name="Text Box 15"/>
          <p:cNvSpPr txBox="1">
            <a:spLocks noChangeArrowheads="1"/>
          </p:cNvSpPr>
          <p:nvPr/>
        </p:nvSpPr>
        <p:spPr bwMode="auto">
          <a:xfrm>
            <a:off x="3276600" y="2968625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716240" name="Line 16"/>
          <p:cNvSpPr>
            <a:spLocks noChangeShapeType="1"/>
          </p:cNvSpPr>
          <p:nvPr/>
        </p:nvSpPr>
        <p:spPr bwMode="auto">
          <a:xfrm>
            <a:off x="42497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1" name="Line 17"/>
          <p:cNvSpPr>
            <a:spLocks noChangeShapeType="1"/>
          </p:cNvSpPr>
          <p:nvPr/>
        </p:nvSpPr>
        <p:spPr bwMode="auto">
          <a:xfrm>
            <a:off x="47069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2" name="Text Box 18"/>
          <p:cNvSpPr txBox="1">
            <a:spLocks noChangeArrowheads="1"/>
          </p:cNvSpPr>
          <p:nvPr/>
        </p:nvSpPr>
        <p:spPr bwMode="auto">
          <a:xfrm>
            <a:off x="4919663" y="2982913"/>
            <a:ext cx="80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716243" name="Text Box 19"/>
          <p:cNvSpPr txBox="1">
            <a:spLocks noChangeArrowheads="1"/>
          </p:cNvSpPr>
          <p:nvPr/>
        </p:nvSpPr>
        <p:spPr bwMode="auto">
          <a:xfrm>
            <a:off x="4325938" y="30178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16244" name="Rectangle 20"/>
          <p:cNvSpPr>
            <a:spLocks noChangeArrowheads="1"/>
          </p:cNvSpPr>
          <p:nvPr/>
        </p:nvSpPr>
        <p:spPr bwMode="auto">
          <a:xfrm>
            <a:off x="33353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5" name="Rectangle 21"/>
          <p:cNvSpPr>
            <a:spLocks noChangeArrowheads="1"/>
          </p:cNvSpPr>
          <p:nvPr/>
        </p:nvSpPr>
        <p:spPr bwMode="auto">
          <a:xfrm>
            <a:off x="57737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6" name="Text Box 22"/>
          <p:cNvSpPr txBox="1">
            <a:spLocks noChangeArrowheads="1"/>
          </p:cNvSpPr>
          <p:nvPr/>
        </p:nvSpPr>
        <p:spPr bwMode="auto">
          <a:xfrm>
            <a:off x="3700463" y="3516313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716247" name="Text Box 23"/>
          <p:cNvSpPr txBox="1">
            <a:spLocks noChangeArrowheads="1"/>
          </p:cNvSpPr>
          <p:nvPr/>
        </p:nvSpPr>
        <p:spPr bwMode="auto">
          <a:xfrm>
            <a:off x="6062663" y="3516313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716248" name="Rectangle 24"/>
          <p:cNvSpPr>
            <a:spLocks noChangeArrowheads="1"/>
          </p:cNvSpPr>
          <p:nvPr/>
        </p:nvSpPr>
        <p:spPr bwMode="auto">
          <a:xfrm>
            <a:off x="3335338" y="3962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9" name="Text Box 25"/>
          <p:cNvSpPr txBox="1">
            <a:spLocks noChangeArrowheads="1"/>
          </p:cNvSpPr>
          <p:nvPr/>
        </p:nvSpPr>
        <p:spPr bwMode="auto">
          <a:xfrm>
            <a:off x="4783138" y="4008438"/>
            <a:ext cx="218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716250" name="Rectangle 26"/>
          <p:cNvSpPr>
            <a:spLocks noChangeArrowheads="1"/>
          </p:cNvSpPr>
          <p:nvPr/>
        </p:nvSpPr>
        <p:spPr bwMode="auto">
          <a:xfrm>
            <a:off x="3335338" y="4419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16251" name="Text Box 27"/>
          <p:cNvSpPr txBox="1">
            <a:spLocks noChangeArrowheads="1"/>
          </p:cNvSpPr>
          <p:nvPr/>
        </p:nvSpPr>
        <p:spPr bwMode="auto">
          <a:xfrm>
            <a:off x="652463" y="23241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716252" name="Text Box 28"/>
          <p:cNvSpPr txBox="1">
            <a:spLocks noChangeArrowheads="1"/>
          </p:cNvSpPr>
          <p:nvPr/>
        </p:nvSpPr>
        <p:spPr bwMode="auto">
          <a:xfrm>
            <a:off x="1506538" y="23590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0E154-21A9-403A-9DFF-DA1B0CACC51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is Inefficient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Timeout-based retransmission</a:t>
            </a:r>
          </a:p>
          <a:p>
            <a:pPr lvl="1"/>
            <a:r>
              <a:rPr lang="en-US"/>
              <a:t>Sender transmits a packet and waits until timer expires</a:t>
            </a:r>
          </a:p>
          <a:p>
            <a:pPr lvl="1"/>
            <a:r>
              <a:rPr lang="en-US"/>
              <a:t>… and then retransmits from the lost packet onward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A7110-DB2D-455E-A6C5-0A1C794F3F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0326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24" name="Rectangle 4"/>
          <p:cNvSpPr>
            <a:spLocks noChangeArrowheads="1"/>
          </p:cNvSpPr>
          <p:nvPr/>
        </p:nvSpPr>
        <p:spPr bwMode="auto">
          <a:xfrm>
            <a:off x="1524000" y="2547938"/>
            <a:ext cx="5867400" cy="4233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20325" name="Picture 5" descr="gbn_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5563"/>
            <a:ext cx="4953000" cy="40751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solution possible under sliding window</a:t>
            </a:r>
          </a:p>
          <a:p>
            <a:pPr lvl="1"/>
            <a:r>
              <a:rPr lang="en-US" dirty="0"/>
              <a:t>Although packet n might have been lost</a:t>
            </a:r>
          </a:p>
          <a:p>
            <a:pPr lvl="1"/>
            <a:r>
              <a:rPr lang="en-US" dirty="0"/>
              <a:t>… packets n+1, n+2, and so on might get through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have the receiver send ACK packets</a:t>
            </a:r>
          </a:p>
          <a:p>
            <a:pPr lvl="1"/>
            <a:r>
              <a:rPr lang="en-US" dirty="0"/>
              <a:t>ACK </a:t>
            </a:r>
            <a:r>
              <a:rPr lang="en-US" dirty="0">
                <a:solidFill>
                  <a:srgbClr val="FF0000"/>
                </a:solidFill>
              </a:rPr>
              <a:t>says that receiver is still awaiting nth packet</a:t>
            </a:r>
          </a:p>
          <a:p>
            <a:pPr lvl="2"/>
            <a:r>
              <a:rPr lang="en-US" dirty="0"/>
              <a:t>And repeated ACKs suggest later packets have arrived</a:t>
            </a:r>
          </a:p>
          <a:p>
            <a:pPr lvl="1"/>
            <a:r>
              <a:rPr lang="en-US" dirty="0"/>
              <a:t>Sender can view the “duplicate ACKs” as an early hint</a:t>
            </a:r>
          </a:p>
          <a:p>
            <a:pPr lvl="2"/>
            <a:r>
              <a:rPr lang="en-US" dirty="0"/>
              <a:t>… that the nth packet must have been lost</a:t>
            </a:r>
          </a:p>
          <a:p>
            <a:pPr lvl="2"/>
            <a:r>
              <a:rPr lang="en-US" dirty="0"/>
              <a:t>… and perform the retransmission early</a:t>
            </a:r>
          </a:p>
          <a:p>
            <a:r>
              <a:rPr lang="en-US" dirty="0"/>
              <a:t>Fast retransmission</a:t>
            </a:r>
          </a:p>
          <a:p>
            <a:pPr lvl="1"/>
            <a:r>
              <a:rPr lang="en-US" dirty="0"/>
              <a:t>Sender retransmits data after </a:t>
            </a:r>
            <a:r>
              <a:rPr lang="en-US" dirty="0">
                <a:solidFill>
                  <a:srgbClr val="FF0000"/>
                </a:solidFill>
              </a:rPr>
              <a:t>the triple duplicate 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1B59D-EC7B-49FB-965F-4DD8B9B34A9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3961" y="6324600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ISN for segment lost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Effectiveness of Fast Retransmit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does Fast Retransmit work best?</a:t>
            </a:r>
          </a:p>
          <a:p>
            <a:pPr lvl="1"/>
            <a:r>
              <a:rPr lang="en-US" dirty="0"/>
              <a:t>Long data transfers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High window size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burstiness</a:t>
            </a:r>
            <a:r>
              <a:rPr lang="en-US" dirty="0"/>
              <a:t> in packet losses</a:t>
            </a:r>
          </a:p>
          <a:p>
            <a:pPr lvl="2"/>
            <a:r>
              <a:rPr lang="en-US" dirty="0"/>
              <a:t>Higher likelihood that later packets arrive successfully</a:t>
            </a:r>
          </a:p>
          <a:p>
            <a:r>
              <a:rPr lang="en-US" dirty="0"/>
              <a:t>Implications for Web traffic</a:t>
            </a:r>
          </a:p>
          <a:p>
            <a:pPr lvl="1"/>
            <a:r>
              <a:rPr lang="en-US" dirty="0"/>
              <a:t>Most Web transfers are short (e.g., 10 packets)</a:t>
            </a:r>
          </a:p>
          <a:p>
            <a:pPr lvl="2"/>
            <a:r>
              <a:rPr lang="en-US" dirty="0"/>
              <a:t>Short HTML files or small images</a:t>
            </a:r>
          </a:p>
          <a:p>
            <a:pPr lvl="1"/>
            <a:r>
              <a:rPr lang="en-US" dirty="0"/>
              <a:t>So, often there aren’t many packets in flight</a:t>
            </a:r>
          </a:p>
          <a:p>
            <a:pPr lvl="1"/>
            <a:r>
              <a:rPr lang="en-US" dirty="0"/>
              <a:t>… making fast retransmit less likely to “kick in”</a:t>
            </a:r>
          </a:p>
          <a:p>
            <a:pPr lvl="1"/>
            <a:r>
              <a:rPr lang="en-US" dirty="0"/>
              <a:t>Forcing users to like “reload” more often…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BB4C1-8149-48F2-BB21-D6E0F5363D2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Tearing Down the Connection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B55C7-7B3B-4032-82D9-752F7398879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Tearing Down the Connection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r>
              <a:rPr lang="en-US" dirty="0"/>
              <a:t>Closing the connection</a:t>
            </a:r>
          </a:p>
          <a:p>
            <a:pPr lvl="1"/>
            <a:r>
              <a:rPr lang="en-US" dirty="0"/>
              <a:t>Finish (</a:t>
            </a:r>
            <a:r>
              <a:rPr lang="en-US" dirty="0">
                <a:solidFill>
                  <a:srgbClr val="FF0000"/>
                </a:solidFill>
              </a:rPr>
              <a:t>FIN)</a:t>
            </a:r>
            <a:r>
              <a:rPr lang="en-US" dirty="0"/>
              <a:t> to close and receive remaining bytes</a:t>
            </a:r>
          </a:p>
          <a:p>
            <a:pPr lvl="1"/>
            <a:r>
              <a:rPr lang="en-US" dirty="0"/>
              <a:t>And other host sends a FIN ACK to acknowledge</a:t>
            </a:r>
          </a:p>
          <a:p>
            <a:pPr lvl="1"/>
            <a:r>
              <a:rPr lang="en-US" dirty="0"/>
              <a:t>Reset (</a:t>
            </a:r>
            <a:r>
              <a:rPr lang="en-US" dirty="0">
                <a:solidFill>
                  <a:srgbClr val="FF0000"/>
                </a:solidFill>
              </a:rPr>
              <a:t>RST</a:t>
            </a:r>
            <a:r>
              <a:rPr lang="en-US" dirty="0"/>
              <a:t>) to close and not receive remaining bytes</a:t>
            </a:r>
          </a:p>
          <a:p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07A39-71F0-48CA-BD8B-B1B10E8C209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8516" name="Line 4"/>
          <p:cNvSpPr>
            <a:spLocks noChangeShapeType="1"/>
          </p:cNvSpPr>
          <p:nvPr/>
        </p:nvSpPr>
        <p:spPr bwMode="auto">
          <a:xfrm flipV="1">
            <a:off x="1882775" y="133350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7" name="Line 5"/>
          <p:cNvSpPr>
            <a:spLocks noChangeShapeType="1"/>
          </p:cNvSpPr>
          <p:nvPr/>
        </p:nvSpPr>
        <p:spPr bwMode="auto">
          <a:xfrm>
            <a:off x="2400300" y="135096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8" name="Line 6"/>
          <p:cNvSpPr>
            <a:spLocks noChangeShapeType="1"/>
          </p:cNvSpPr>
          <p:nvPr/>
        </p:nvSpPr>
        <p:spPr bwMode="auto">
          <a:xfrm flipV="1">
            <a:off x="2992438" y="134778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3524250" y="134302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0" name="Text Box 8"/>
          <p:cNvSpPr txBox="1">
            <a:spLocks noChangeArrowheads="1"/>
          </p:cNvSpPr>
          <p:nvPr/>
        </p:nvSpPr>
        <p:spPr bwMode="auto">
          <a:xfrm rot="-4794570">
            <a:off x="1391444" y="1940719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</a:t>
            </a:r>
          </a:p>
        </p:txBody>
      </p:sp>
      <p:sp>
        <p:nvSpPr>
          <p:cNvPr id="1728521" name="Text Box 9"/>
          <p:cNvSpPr txBox="1">
            <a:spLocks noChangeArrowheads="1"/>
          </p:cNvSpPr>
          <p:nvPr/>
        </p:nvSpPr>
        <p:spPr bwMode="auto">
          <a:xfrm rot="-16887197">
            <a:off x="2114551" y="19335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 ACK</a:t>
            </a:r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 rot="-4355001">
            <a:off x="2785269" y="1712119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23" name="Text Box 11"/>
          <p:cNvSpPr txBox="1">
            <a:spLocks noChangeArrowheads="1"/>
          </p:cNvSpPr>
          <p:nvPr/>
        </p:nvSpPr>
        <p:spPr bwMode="auto">
          <a:xfrm rot="-4396192">
            <a:off x="3235325" y="19542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</a:p>
        </p:txBody>
      </p:sp>
      <p:sp>
        <p:nvSpPr>
          <p:cNvPr id="1728524" name="Line 12"/>
          <p:cNvSpPr>
            <a:spLocks noChangeShapeType="1"/>
          </p:cNvSpPr>
          <p:nvPr/>
        </p:nvSpPr>
        <p:spPr bwMode="auto">
          <a:xfrm flipV="1">
            <a:off x="5475288" y="1344613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5" name="Line 13"/>
          <p:cNvSpPr>
            <a:spLocks noChangeShapeType="1"/>
          </p:cNvSpPr>
          <p:nvPr/>
        </p:nvSpPr>
        <p:spPr bwMode="auto">
          <a:xfrm>
            <a:off x="5988050" y="1343025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6" name="Text Box 14"/>
          <p:cNvSpPr txBox="1">
            <a:spLocks noChangeArrowheads="1"/>
          </p:cNvSpPr>
          <p:nvPr/>
        </p:nvSpPr>
        <p:spPr bwMode="auto">
          <a:xfrm rot="-4702247">
            <a:off x="5146675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27" name="Text Box 15"/>
          <p:cNvSpPr txBox="1">
            <a:spLocks noChangeArrowheads="1"/>
          </p:cNvSpPr>
          <p:nvPr/>
        </p:nvSpPr>
        <p:spPr bwMode="auto">
          <a:xfrm rot="4688575">
            <a:off x="5709444" y="1901031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 ACK</a:t>
            </a:r>
          </a:p>
        </p:txBody>
      </p:sp>
      <p:sp>
        <p:nvSpPr>
          <p:cNvPr id="1728528" name="Line 16"/>
          <p:cNvSpPr>
            <a:spLocks noChangeShapeType="1"/>
          </p:cNvSpPr>
          <p:nvPr/>
        </p:nvSpPr>
        <p:spPr bwMode="auto">
          <a:xfrm>
            <a:off x="4117975" y="134461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9" name="Line 17"/>
          <p:cNvSpPr>
            <a:spLocks noChangeShapeType="1"/>
          </p:cNvSpPr>
          <p:nvPr/>
        </p:nvSpPr>
        <p:spPr bwMode="auto">
          <a:xfrm flipV="1">
            <a:off x="1674813" y="131445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0" name="Line 18"/>
          <p:cNvSpPr>
            <a:spLocks noChangeShapeType="1"/>
          </p:cNvSpPr>
          <p:nvPr/>
        </p:nvSpPr>
        <p:spPr bwMode="auto">
          <a:xfrm flipV="1">
            <a:off x="1690688" y="292735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1" name="Text Box 19"/>
          <p:cNvSpPr txBox="1">
            <a:spLocks noChangeArrowheads="1"/>
          </p:cNvSpPr>
          <p:nvPr/>
        </p:nvSpPr>
        <p:spPr bwMode="auto">
          <a:xfrm rot="4676639">
            <a:off x="4136232" y="19423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32" name="Line 20"/>
          <p:cNvSpPr>
            <a:spLocks noChangeShapeType="1"/>
          </p:cNvSpPr>
          <p:nvPr/>
        </p:nvSpPr>
        <p:spPr bwMode="auto">
          <a:xfrm>
            <a:off x="2965450" y="316865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3" name="Text Box 21"/>
          <p:cNvSpPr txBox="1">
            <a:spLocks noChangeArrowheads="1"/>
          </p:cNvSpPr>
          <p:nvPr/>
        </p:nvSpPr>
        <p:spPr bwMode="auto">
          <a:xfrm>
            <a:off x="2362200" y="29702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time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28534" name="Text Box 22"/>
          <p:cNvSpPr txBox="1">
            <a:spLocks noChangeArrowheads="1"/>
          </p:cNvSpPr>
          <p:nvPr/>
        </p:nvSpPr>
        <p:spPr bwMode="auto">
          <a:xfrm>
            <a:off x="1185863" y="2681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728535" name="Text Box 23"/>
          <p:cNvSpPr txBox="1">
            <a:spLocks noChangeArrowheads="1"/>
          </p:cNvSpPr>
          <p:nvPr/>
        </p:nvSpPr>
        <p:spPr bwMode="auto">
          <a:xfrm>
            <a:off x="1143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728536" name="Oval 24"/>
          <p:cNvSpPr>
            <a:spLocks noChangeArrowheads="1"/>
          </p:cNvSpPr>
          <p:nvPr/>
        </p:nvSpPr>
        <p:spPr bwMode="auto">
          <a:xfrm>
            <a:off x="4657725" y="267970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7" name="Oval 25"/>
          <p:cNvSpPr>
            <a:spLocks noChangeArrowheads="1"/>
          </p:cNvSpPr>
          <p:nvPr/>
        </p:nvSpPr>
        <p:spPr bwMode="auto">
          <a:xfrm>
            <a:off x="4864100" y="268763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8" name="Oval 26"/>
          <p:cNvSpPr>
            <a:spLocks noChangeArrowheads="1"/>
          </p:cNvSpPr>
          <p:nvPr/>
        </p:nvSpPr>
        <p:spPr bwMode="auto">
          <a:xfrm>
            <a:off x="5080000" y="267970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9" name="Line 27"/>
          <p:cNvSpPr>
            <a:spLocks noChangeShapeType="1"/>
          </p:cNvSpPr>
          <p:nvPr/>
        </p:nvSpPr>
        <p:spPr bwMode="auto">
          <a:xfrm>
            <a:off x="6637338" y="1352550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0" name="Text Box 28"/>
          <p:cNvSpPr txBox="1">
            <a:spLocks noChangeArrowheads="1"/>
          </p:cNvSpPr>
          <p:nvPr/>
        </p:nvSpPr>
        <p:spPr bwMode="auto">
          <a:xfrm rot="4688575">
            <a:off x="6659563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41" name="Line 29"/>
          <p:cNvSpPr>
            <a:spLocks noChangeShapeType="1"/>
          </p:cNvSpPr>
          <p:nvPr/>
        </p:nvSpPr>
        <p:spPr bwMode="auto">
          <a:xfrm flipV="1">
            <a:off x="7440613" y="1314450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2" name="Text Box 30"/>
          <p:cNvSpPr txBox="1">
            <a:spLocks noChangeArrowheads="1"/>
          </p:cNvSpPr>
          <p:nvPr/>
        </p:nvSpPr>
        <p:spPr bwMode="auto">
          <a:xfrm rot="-4702247">
            <a:off x="7047707" y="18788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Sending a FIN: close()</a:t>
            </a:r>
          </a:p>
          <a:p>
            <a:pPr lvl="1"/>
            <a:r>
              <a:rPr lang="en-US" dirty="0"/>
              <a:t>Process is done sending data via the socket</a:t>
            </a:r>
          </a:p>
          <a:p>
            <a:pPr lvl="1"/>
            <a:r>
              <a:rPr lang="en-US" dirty="0"/>
              <a:t>Process invokes “close()” to close the socket</a:t>
            </a:r>
          </a:p>
          <a:p>
            <a:pPr lvl="1"/>
            <a:r>
              <a:rPr lang="en-US" dirty="0"/>
              <a:t>Once TCP has sent all of the outstanding bytes…</a:t>
            </a:r>
          </a:p>
          <a:p>
            <a:pPr lvl="1"/>
            <a:r>
              <a:rPr lang="en-US" dirty="0"/>
              <a:t>… then TCP sends a FIN</a:t>
            </a:r>
          </a:p>
        </p:txBody>
      </p:sp>
      <p:sp>
        <p:nvSpPr>
          <p:cNvPr id="17305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Receiving a FIN: EOF</a:t>
            </a:r>
          </a:p>
          <a:p>
            <a:pPr lvl="1"/>
            <a:r>
              <a:rPr lang="en-US"/>
              <a:t>Process is reading data from the socket</a:t>
            </a:r>
          </a:p>
          <a:p>
            <a:pPr lvl="1"/>
            <a:r>
              <a:rPr lang="en-US"/>
              <a:t>Eventually, the attempt to read returns an EOF</a:t>
            </a:r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Sending/Receiving the FIN Packet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92B89-C2DF-4372-BBA5-07E2130DD5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0A22D-ECF8-40D9-B817-9D2BEE980D6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  <a:p>
            <a:pPr lvl="1"/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Timer-based retransmission</a:t>
            </a:r>
          </a:p>
          <a:p>
            <a:pPr lvl="1"/>
            <a:r>
              <a:rPr lang="en-US" dirty="0"/>
              <a:t>Checksum-based error detection</a:t>
            </a:r>
          </a:p>
          <a:p>
            <a:endParaRPr lang="en-US" dirty="0"/>
          </a:p>
          <a:p>
            <a:r>
              <a:rPr lang="en-US" dirty="0"/>
              <a:t>Next lecture (after midterm)</a:t>
            </a:r>
          </a:p>
          <a:p>
            <a:pPr lvl="1"/>
            <a:r>
              <a:rPr lang="en-US" dirty="0"/>
              <a:t>Congestion control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 logical communication between application processes running on different hosts</a:t>
            </a:r>
          </a:p>
          <a:p>
            <a:r>
              <a:rPr lang="en-US" dirty="0"/>
              <a:t>Run on end hosts </a:t>
            </a:r>
          </a:p>
          <a:p>
            <a:pPr lvl="1"/>
            <a:r>
              <a:rPr lang="en-US" dirty="0"/>
              <a:t>Sender: breaks application messages into segments, </a:t>
            </a:r>
            <a:br>
              <a:rPr lang="en-US" dirty="0"/>
            </a:br>
            <a:r>
              <a:rPr lang="en-US" dirty="0"/>
              <a:t>and passes to network layer</a:t>
            </a:r>
          </a:p>
          <a:p>
            <a:pPr lvl="1"/>
            <a:r>
              <a:rPr lang="en-US" dirty="0"/>
              <a:t>Receiver: reassembles segments into messages, passes to application layer</a:t>
            </a:r>
          </a:p>
          <a:p>
            <a:r>
              <a:rPr lang="en-US" dirty="0"/>
              <a:t>Multiple transport protocol available to applications</a:t>
            </a:r>
          </a:p>
          <a:p>
            <a:pPr lvl="1"/>
            <a:r>
              <a:rPr lang="en-US" dirty="0"/>
              <a:t>Internet: TCP and UDP</a:t>
            </a:r>
          </a:p>
          <a:p>
            <a:endParaRPr lang="en-US" dirty="0"/>
          </a:p>
        </p:txBody>
      </p:sp>
      <p:sp>
        <p:nvSpPr>
          <p:cNvPr id="828" name="Content Placeholder 8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297007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9225"/>
            <a:ext cx="426788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" name="Rectangle 821"/>
          <p:cNvSpPr/>
          <p:nvPr/>
        </p:nvSpPr>
        <p:spPr>
          <a:xfrm>
            <a:off x="4495800" y="4724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0724" y="2819400"/>
            <a:ext cx="40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TCP and UDP should be part of the 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Transport Protocols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Datagram messaging service (UDP)</a:t>
            </a:r>
          </a:p>
          <a:p>
            <a:pPr lvl="1"/>
            <a:r>
              <a:rPr lang="en-US" dirty="0"/>
              <a:t>No-frills extension of “best-effort” IP</a:t>
            </a:r>
          </a:p>
          <a:p>
            <a:r>
              <a:rPr lang="en-US" dirty="0"/>
              <a:t>Reliable, in-order delivery (TCP)</a:t>
            </a:r>
          </a:p>
          <a:p>
            <a:pPr lvl="1"/>
            <a:r>
              <a:rPr lang="en-US" u="sng" dirty="0"/>
              <a:t>Connection set-up</a:t>
            </a:r>
          </a:p>
          <a:p>
            <a:pPr lvl="1"/>
            <a:r>
              <a:rPr lang="en-US" dirty="0"/>
              <a:t>Discarding of corrupted packets</a:t>
            </a:r>
          </a:p>
          <a:p>
            <a:pPr lvl="1"/>
            <a:r>
              <a:rPr lang="en-US" dirty="0"/>
              <a:t>Retransmission of lost packets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 (next lecture)</a:t>
            </a:r>
          </a:p>
          <a:p>
            <a:r>
              <a:rPr lang="en-US" dirty="0"/>
              <a:t>Other services not available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 guarantees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Bandwidth</a:t>
            </a:r>
            <a:r>
              <a:rPr lang="en-US" dirty="0"/>
              <a:t> guarantees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9EC85-E0D5-4690-8F5A-AB493B2B73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Host receives IP datagrams</a:t>
            </a:r>
          </a:p>
          <a:p>
            <a:pPr lvl="1"/>
            <a:r>
              <a:rPr lang="en-US"/>
              <a:t>Each datagram has source and destination IP address, </a:t>
            </a:r>
          </a:p>
          <a:p>
            <a:pPr lvl="1"/>
            <a:r>
              <a:rPr lang="en-US"/>
              <a:t>Each datagram carries one transport-layer segment</a:t>
            </a:r>
          </a:p>
          <a:p>
            <a:pPr lvl="1"/>
            <a:r>
              <a:rPr lang="en-US"/>
              <a:t>Each segment has source and destination port number </a:t>
            </a:r>
          </a:p>
          <a:p>
            <a:r>
              <a:rPr lang="en-US"/>
              <a:t>Host uses IP addresses and port numbers to direct the segment to appropriate socket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Multiplexing and Demultiplexing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267D-7171-498C-90D6-D552B3075A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6594" name="Rectangle 2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5251450" y="2117725"/>
            <a:ext cx="1676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7031038" y="2117725"/>
            <a:ext cx="1452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46600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1" name="Line 9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2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3" name="Text Box 11"/>
          <p:cNvSpPr txBox="1">
            <a:spLocks noChangeArrowheads="1"/>
          </p:cNvSpPr>
          <p:nvPr/>
        </p:nvSpPr>
        <p:spPr bwMode="auto">
          <a:xfrm>
            <a:off x="6407150" y="1665288"/>
            <a:ext cx="9493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4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5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6" name="Text Box 14"/>
          <p:cNvSpPr txBox="1">
            <a:spLocks noChangeArrowheads="1"/>
          </p:cNvSpPr>
          <p:nvPr/>
        </p:nvSpPr>
        <p:spPr bwMode="auto">
          <a:xfrm>
            <a:off x="6151563" y="3951288"/>
            <a:ext cx="144621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7" name="Text Box 15"/>
          <p:cNvSpPr txBox="1">
            <a:spLocks noChangeArrowheads="1"/>
          </p:cNvSpPr>
          <p:nvPr/>
        </p:nvSpPr>
        <p:spPr bwMode="auto">
          <a:xfrm>
            <a:off x="5668963" y="2860675"/>
            <a:ext cx="25066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8" name="Text Box 16"/>
          <p:cNvSpPr txBox="1">
            <a:spLocks noChangeArrowheads="1"/>
          </p:cNvSpPr>
          <p:nvPr/>
        </p:nvSpPr>
        <p:spPr bwMode="auto">
          <a:xfrm>
            <a:off x="5402263" y="5518150"/>
            <a:ext cx="324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Unreliable Message Delivery Service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ordered, reliable delivery</a:t>
            </a:r>
          </a:p>
          <a:p>
            <a:pPr lvl="1"/>
            <a:r>
              <a:rPr lang="en-US" dirty="0"/>
              <a:t>Send messages to and receive them from a socket</a:t>
            </a:r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IP plus port numbers </a:t>
            </a:r>
            <a:r>
              <a:rPr lang="en-US" dirty="0"/>
              <a:t>to support (de)multiplexing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FF0000"/>
                </a:solidFill>
              </a:rPr>
              <a:t>error checking </a:t>
            </a:r>
            <a:r>
              <a:rPr lang="en-US" dirty="0"/>
              <a:t>on the packet contents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D91A0-5D4D-439C-9B23-79885C2BF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8644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5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6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7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8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9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50" name="Text Box 10"/>
          <p:cNvSpPr txBox="1">
            <a:spLocks noChangeArrowheads="1"/>
          </p:cNvSpPr>
          <p:nvPr/>
        </p:nvSpPr>
        <p:spPr bwMode="auto">
          <a:xfrm>
            <a:off x="3176588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SRC port</a:t>
            </a:r>
          </a:p>
        </p:txBody>
      </p:sp>
      <p:sp>
        <p:nvSpPr>
          <p:cNvPr id="1648651" name="Text Box 11"/>
          <p:cNvSpPr txBox="1">
            <a:spLocks noChangeArrowheads="1"/>
          </p:cNvSpPr>
          <p:nvPr/>
        </p:nvSpPr>
        <p:spPr bwMode="auto">
          <a:xfrm>
            <a:off x="4881563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DST port</a:t>
            </a:r>
          </a:p>
        </p:txBody>
      </p:sp>
      <p:sp>
        <p:nvSpPr>
          <p:cNvPr id="1648652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checksum</a:t>
            </a:r>
          </a:p>
        </p:txBody>
      </p:sp>
      <p:sp>
        <p:nvSpPr>
          <p:cNvPr id="1648653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length</a:t>
            </a:r>
          </a:p>
        </p:txBody>
      </p:sp>
      <p:sp>
        <p:nvSpPr>
          <p:cNvPr id="1648654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DATA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165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Finer control over what data is sent and when</a:t>
            </a:r>
          </a:p>
          <a:p>
            <a:pPr lvl="1"/>
            <a:r>
              <a:rPr lang="en-US" dirty="0"/>
              <a:t>As soon as an application process writes into the socket</a:t>
            </a:r>
          </a:p>
          <a:p>
            <a:pPr lvl="1"/>
            <a:r>
              <a:rPr lang="en-US" dirty="0"/>
              <a:t>… UDP will package the data and send the packet</a:t>
            </a:r>
          </a:p>
          <a:p>
            <a:r>
              <a:rPr lang="en-US" dirty="0">
                <a:solidFill>
                  <a:srgbClr val="FF0000"/>
                </a:solidFill>
              </a:rPr>
              <a:t>No delay </a:t>
            </a:r>
            <a:r>
              <a:rPr lang="en-US" dirty="0"/>
              <a:t>for connection establishment </a:t>
            </a:r>
          </a:p>
          <a:p>
            <a:pPr lvl="1"/>
            <a:r>
              <a:rPr lang="en-US" dirty="0"/>
              <a:t>UDP just blasts away without any formal preliminaries</a:t>
            </a:r>
          </a:p>
          <a:p>
            <a:pPr lvl="1"/>
            <a:r>
              <a:rPr lang="en-US" dirty="0"/>
              <a:t>… which avoids introducing any unnecessary delays</a:t>
            </a:r>
          </a:p>
          <a:p>
            <a:r>
              <a:rPr lang="en-US" dirty="0">
                <a:solidFill>
                  <a:srgbClr val="FF0000"/>
                </a:solidFill>
              </a:rPr>
              <a:t>No connection state</a:t>
            </a:r>
          </a:p>
          <a:p>
            <a:pPr lvl="1"/>
            <a:r>
              <a:rPr lang="en-US" dirty="0"/>
              <a:t>No allocation of buffers, parameters, sequence #s, etc.</a:t>
            </a:r>
          </a:p>
          <a:p>
            <a:pPr lvl="1"/>
            <a:r>
              <a:rPr lang="en-US" dirty="0"/>
              <a:t>… making it easier to handle many active clients at once</a:t>
            </a:r>
          </a:p>
          <a:p>
            <a:r>
              <a:rPr lang="en-US" dirty="0">
                <a:solidFill>
                  <a:srgbClr val="FF0000"/>
                </a:solidFill>
              </a:rPr>
              <a:t>Small packet header overhead</a:t>
            </a:r>
          </a:p>
          <a:p>
            <a:pPr lvl="1"/>
            <a:r>
              <a:rPr lang="en-US" dirty="0"/>
              <a:t>UDP header is only eight-bytes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E9AB8-8769-40F3-AC3A-5EA745039B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YG-Custom">
      <a:dk1>
        <a:sysClr val="windowText" lastClr="000000"/>
      </a:dk1>
      <a:lt1>
        <a:sysClr val="window" lastClr="FFFFFF"/>
      </a:lt1>
      <a:dk2>
        <a:srgbClr val="000082"/>
      </a:dk2>
      <a:lt2>
        <a:srgbClr val="BFBFBF"/>
      </a:lt2>
      <a:accent1>
        <a:srgbClr val="C5C0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1B1BFF"/>
      </a:hlink>
      <a:folHlink>
        <a:srgbClr val="ACC0DE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3295</Words>
  <Application>Microsoft Macintosh PowerPoint</Application>
  <PresentationFormat>On-screen Show (4:3)</PresentationFormat>
  <Paragraphs>749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Comic Sans MS</vt:lpstr>
      <vt:lpstr>Constantia</vt:lpstr>
      <vt:lpstr>Courier New</vt:lpstr>
      <vt:lpstr>Helvetica</vt:lpstr>
      <vt:lpstr>Mangal</vt:lpstr>
      <vt:lpstr>Times New Roman</vt:lpstr>
      <vt:lpstr>Wingdings</vt:lpstr>
      <vt:lpstr>Wingdings 2</vt:lpstr>
      <vt:lpstr>Flow</vt:lpstr>
      <vt:lpstr>Handout # 10:  Transport Protocols</vt:lpstr>
      <vt:lpstr>Announcements</vt:lpstr>
      <vt:lpstr>Role of Transport Layer</vt:lpstr>
      <vt:lpstr>Today’s Lecture</vt:lpstr>
      <vt:lpstr>Transport Protocols</vt:lpstr>
      <vt:lpstr>Internet Transport Protocols</vt:lpstr>
      <vt:lpstr>Multiplexing and Demultiplexing</vt:lpstr>
      <vt:lpstr>Unreliable Message Delivery Service</vt:lpstr>
      <vt:lpstr>Why Would Anyone Use UDP?</vt:lpstr>
      <vt:lpstr>Popular Applications That Use UDP</vt:lpstr>
      <vt:lpstr>Transmission Control Protocol (TCP)</vt:lpstr>
      <vt:lpstr>An Analogy: Talking on a Cell Phone</vt:lpstr>
      <vt:lpstr>Some Take-Aways from the Example</vt:lpstr>
      <vt:lpstr>Challenges of Reliable Data Transfer</vt:lpstr>
      <vt:lpstr>TCP Support for Reliable Delivery</vt:lpstr>
      <vt:lpstr>TCP Segments</vt:lpstr>
      <vt:lpstr>TCP “Stream of Bytes” Service</vt:lpstr>
      <vt:lpstr>…Emulated Using TCP “Segments”</vt:lpstr>
      <vt:lpstr>TCP Segment</vt:lpstr>
      <vt:lpstr>Sequence Numbers</vt:lpstr>
      <vt:lpstr>Initial Sequence Number (ISN)</vt:lpstr>
      <vt:lpstr>TCP Three-Way Handshake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What if the SYN Packet Gets Lost?</vt:lpstr>
      <vt:lpstr>SYN Loss and Web Downloads</vt:lpstr>
      <vt:lpstr>TCP Retransmissions</vt:lpstr>
      <vt:lpstr>Automatic Repeat reQuest (ARQ)</vt:lpstr>
      <vt:lpstr>Reasons for Retransmission</vt:lpstr>
      <vt:lpstr>How Long Should Sender Wait?</vt:lpstr>
      <vt:lpstr>Example RTT Estimation</vt:lpstr>
      <vt:lpstr>A Flaw in This Approach</vt:lpstr>
      <vt:lpstr>TCP Sliding Window</vt:lpstr>
      <vt:lpstr>Motivation for Sliding Window</vt:lpstr>
      <vt:lpstr>Sliding Window</vt:lpstr>
      <vt:lpstr>Receiver Buffering</vt:lpstr>
      <vt:lpstr>TCP Header for Receiver Buffering</vt:lpstr>
      <vt:lpstr>Fast Retransmission</vt:lpstr>
      <vt:lpstr>Timeout is Inefficient</vt:lpstr>
      <vt:lpstr>Fast Retransmission</vt:lpstr>
      <vt:lpstr>Effectiveness of Fast Retransmit</vt:lpstr>
      <vt:lpstr>Tearing Down the Connection</vt:lpstr>
      <vt:lpstr>Tearing Down the Connection</vt:lpstr>
      <vt:lpstr>Sending/Receiving the FIN Packet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Yashar</dc:creator>
  <cp:lastModifiedBy>Peiqi Wang</cp:lastModifiedBy>
  <cp:revision>288</cp:revision>
  <cp:lastPrinted>2012-10-16T14:53:33Z</cp:lastPrinted>
  <dcterms:created xsi:type="dcterms:W3CDTF">2010-10-18T17:50:43Z</dcterms:created>
  <dcterms:modified xsi:type="dcterms:W3CDTF">2017-12-14T07:41:51Z</dcterms:modified>
</cp:coreProperties>
</file>