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7"/>
  </p:notesMasterIdLst>
  <p:handoutMasterIdLst>
    <p:handoutMasterId r:id="rId98"/>
  </p:handoutMasterIdLst>
  <p:sldIdLst>
    <p:sldId id="307" r:id="rId2"/>
    <p:sldId id="458" r:id="rId3"/>
    <p:sldId id="460" r:id="rId4"/>
    <p:sldId id="461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73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530" r:id="rId72"/>
    <p:sldId id="531" r:id="rId73"/>
    <p:sldId id="532" r:id="rId74"/>
    <p:sldId id="533" r:id="rId75"/>
    <p:sldId id="534" r:id="rId76"/>
    <p:sldId id="5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452" r:id="rId94"/>
    <p:sldId id="453" r:id="rId95"/>
    <p:sldId id="454" r:id="rId9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i Ma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3" autoAdjust="0"/>
    <p:restoredTop sz="87618" autoAdjust="0"/>
  </p:normalViewPr>
  <p:slideViewPr>
    <p:cSldViewPr>
      <p:cViewPr varScale="1">
        <p:scale>
          <a:sx n="96" d="100"/>
          <a:sy n="96" d="100"/>
        </p:scale>
        <p:origin x="12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18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0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d Shirali-Shahreza" userId="beb289f9-a416-42ba-8a2b-51ee91350ed4" providerId="ADAL" clId="{46D5BB5A-0A14-4BEF-8DFF-35723B0339A4}"/>
    <pc:docChg chg="custSel modSld">
      <pc:chgData name="Sajad Shirali-Shahreza" userId="beb289f9-a416-42ba-8a2b-51ee91350ed4" providerId="ADAL" clId="{46D5BB5A-0A14-4BEF-8DFF-35723B0339A4}" dt="2017-11-13T20:32:15.893" v="5" actId="20578"/>
      <pc:docMkLst>
        <pc:docMk/>
      </pc:docMkLst>
      <pc:sldChg chg="modSp">
        <pc:chgData name="Sajad Shirali-Shahreza" userId="beb289f9-a416-42ba-8a2b-51ee91350ed4" providerId="ADAL" clId="{46D5BB5A-0A14-4BEF-8DFF-35723B0339A4}" dt="2017-11-13T20:32:15.893" v="5" actId="20578"/>
        <pc:sldMkLst>
          <pc:docMk/>
          <pc:sldMk cId="0" sldId="307"/>
        </pc:sldMkLst>
        <pc:spChg chg="mod">
          <ac:chgData name="Sajad Shirali-Shahreza" userId="beb289f9-a416-42ba-8a2b-51ee91350ed4" providerId="ADAL" clId="{46D5BB5A-0A14-4BEF-8DFF-35723B0339A4}" dt="2017-11-13T20:32:15.893" v="5" actId="20578"/>
          <ac:spMkLst>
            <pc:docMk/>
            <pc:sldMk cId="0" sldId="30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r">
              <a:defRPr sz="1200"/>
            </a:lvl1pPr>
          </a:lstStyle>
          <a:p>
            <a:fld id="{F6E8FB5F-E7AB-4BA0-A6C1-C4CE60F54423}" type="datetimeFigureOut">
              <a:rPr lang="en-US" smtClean="0"/>
              <a:pPr/>
              <a:t>12/13/17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r">
              <a:defRPr sz="1200"/>
            </a:lvl1pPr>
          </a:lstStyle>
          <a:p>
            <a:fld id="{CA8D444D-285E-4E75-BF9B-6D3E847ED87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59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/>
          <a:lstStyle>
            <a:lvl1pPr algn="r">
              <a:defRPr sz="1200"/>
            </a:lvl1pPr>
          </a:lstStyle>
          <a:p>
            <a:fld id="{72B8EC05-3D9B-431F-86FE-1307797B1786}" type="datetimeFigureOut">
              <a:rPr lang="en-US" smtClean="0"/>
              <a:pPr/>
              <a:t>12/13/17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5" tIns="48318" rIns="96635" bIns="48318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35" tIns="48318" rIns="96635" bIns="483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5" tIns="48318" rIns="96635" bIns="48318" rtlCol="0" anchor="b"/>
          <a:lstStyle>
            <a:lvl1pPr algn="r">
              <a:defRPr sz="1200"/>
            </a:lvl1pPr>
          </a:lstStyle>
          <a:p>
            <a:fld id="{D878AD40-17FD-4B63-B1F1-12D759FB841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167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905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1C540-135D-4080-9527-A35E4BC87C03}" type="slidenum">
              <a:rPr lang="en-US"/>
              <a:pPr/>
              <a:t>57</a:t>
            </a:fld>
            <a:endParaRPr lang="en-US"/>
          </a:p>
        </p:txBody>
      </p:sp>
      <p:sp>
        <p:nvSpPr>
          <p:cNvPr id="213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CCCC6-F461-4419-9B57-844738530586}" type="slidenum">
              <a:rPr lang="en-US"/>
              <a:pPr/>
              <a:t>58</a:t>
            </a:fld>
            <a:endParaRPr lang="en-US"/>
          </a:p>
        </p:txBody>
      </p:sp>
      <p:sp>
        <p:nvSpPr>
          <p:cNvPr id="213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77A3D-74EE-4630-8C48-FD00BFD280FE}" type="slidenum">
              <a:rPr lang="en-US"/>
              <a:pPr/>
              <a:t>59</a:t>
            </a:fld>
            <a:endParaRPr lang="en-US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756AA-79BF-4263-8282-B1882032B7B2}" type="slidenum">
              <a:rPr lang="en-US"/>
              <a:pPr/>
              <a:t>60</a:t>
            </a:fld>
            <a:endParaRPr lang="en-US"/>
          </a:p>
        </p:txBody>
      </p:sp>
      <p:sp>
        <p:nvSpPr>
          <p:cNvPr id="214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64EC-42C9-4BC3-8036-4EE9A9C18463}" type="slidenum">
              <a:rPr lang="en-US"/>
              <a:pPr/>
              <a:t>61</a:t>
            </a:fld>
            <a:endParaRPr lang="en-US"/>
          </a:p>
        </p:txBody>
      </p:sp>
      <p:sp>
        <p:nvSpPr>
          <p:cNvPr id="214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8BB01-4BDA-4E48-96C7-94D41F5BF107}" type="slidenum">
              <a:rPr lang="en-US"/>
              <a:pPr/>
              <a:t>62</a:t>
            </a:fld>
            <a:endParaRPr lang="en-US"/>
          </a:p>
        </p:txBody>
      </p:sp>
      <p:sp>
        <p:nvSpPr>
          <p:cNvPr id="214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CB541-347F-4B96-82DC-094C72766E22}" type="slidenum">
              <a:rPr lang="en-US"/>
              <a:pPr/>
              <a:t>63</a:t>
            </a:fld>
            <a:endParaRPr lang="en-US"/>
          </a:p>
        </p:txBody>
      </p:sp>
      <p:sp>
        <p:nvSpPr>
          <p:cNvPr id="214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Note to Martin. For DDoS have a computer and enumerate all the resources that can be exhausted for a DDoS</a:t>
            </a:r>
          </a:p>
        </p:txBody>
      </p:sp>
    </p:spTree>
    <p:extLst>
      <p:ext uri="{BB962C8B-B14F-4D97-AF65-F5344CB8AC3E}">
        <p14:creationId xmlns:p14="http://schemas.microsoft.com/office/powerpoint/2010/main" val="175621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EDE54-9A1B-4822-B46B-E7A30420E531}" type="slidenum">
              <a:rPr lang="en-US"/>
              <a:pPr/>
              <a:t>64</a:t>
            </a:fld>
            <a:endParaRPr lang="en-US"/>
          </a:p>
        </p:txBody>
      </p:sp>
      <p:sp>
        <p:nvSpPr>
          <p:cNvPr id="215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dirty="0"/>
              <a:t>Main argument is that the end-host has all the information it needs to</a:t>
            </a:r>
          </a:p>
          <a:p>
            <a:r>
              <a:rPr lang="en-US" dirty="0"/>
              <a:t>Distinguish between fair and unfair use.  It should implement its own admission control policy.  This stops being a network problem at this point and more of an OS issue.</a:t>
            </a:r>
          </a:p>
          <a:p>
            <a:r>
              <a:rPr lang="en-US" dirty="0"/>
              <a:t>E-protests</a:t>
            </a:r>
          </a:p>
          <a:p>
            <a:endParaRPr lang="en-US" dirty="0"/>
          </a:p>
          <a:p>
            <a:r>
              <a:rPr lang="en-US" dirty="0"/>
              <a:t>(Question, what is cheaper? </a:t>
            </a:r>
            <a:r>
              <a:rPr lang="en-US" dirty="0" err="1"/>
              <a:t>Cpu</a:t>
            </a:r>
            <a:r>
              <a:rPr lang="en-US" dirty="0"/>
              <a:t> or bandwidth?)</a:t>
            </a:r>
          </a:p>
        </p:txBody>
      </p:sp>
    </p:spTree>
    <p:extLst>
      <p:ext uri="{BB962C8B-B14F-4D97-AF65-F5344CB8AC3E}">
        <p14:creationId xmlns:p14="http://schemas.microsoft.com/office/powerpoint/2010/main" val="185533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B8834-40F5-4EE2-AC94-547983BBD2C3}" type="slidenum">
              <a:rPr lang="en-US"/>
              <a:pPr/>
              <a:t>66</a:t>
            </a:fld>
            <a:endParaRPr lang="en-US"/>
          </a:p>
        </p:txBody>
      </p:sp>
      <p:sp>
        <p:nvSpPr>
          <p:cNvPr id="215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End-host stores all flow state.</a:t>
            </a:r>
          </a:p>
          <a:p>
            <a:r>
              <a:rPr lang="en-US"/>
              <a:t>For TCP this is done per connection using a TCB (transmission control block)</a:t>
            </a:r>
          </a:p>
        </p:txBody>
      </p:sp>
    </p:spTree>
    <p:extLst>
      <p:ext uri="{BB962C8B-B14F-4D97-AF65-F5344CB8AC3E}">
        <p14:creationId xmlns:p14="http://schemas.microsoft.com/office/powerpoint/2010/main" val="114556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F1375-2DCE-4F54-B140-ED966A8C62C9}" type="slidenum">
              <a:rPr lang="en-US"/>
              <a:pPr/>
              <a:t>67</a:t>
            </a:fld>
            <a:endParaRPr lang="en-US"/>
          </a:p>
        </p:txBody>
      </p:sp>
      <p:sp>
        <p:nvSpPr>
          <p:cNvPr id="215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97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4AA13-B624-4423-AC37-B10B02BB5E8C}" type="slidenum">
              <a:rPr lang="en-US"/>
              <a:pPr/>
              <a:t>68</a:t>
            </a:fld>
            <a:endParaRPr lang="en-US"/>
          </a:p>
        </p:txBody>
      </p:sp>
      <p:sp>
        <p:nvSpPr>
          <p:cNvPr id="215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9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8F94E-5318-4C53-8AC8-07E2AB68C5D2}" type="slidenum">
              <a:rPr lang="en-US"/>
              <a:pPr/>
              <a:t>69</a:t>
            </a:fld>
            <a:endParaRPr lang="en-US"/>
          </a:p>
        </p:txBody>
      </p:sp>
      <p:sp>
        <p:nvSpPr>
          <p:cNvPr id="215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5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Important to note what aspects of the Internet design make this problem</a:t>
            </a:r>
          </a:p>
          <a:p>
            <a:r>
              <a:rPr lang="en-US"/>
              <a:t>So difficult to solve</a:t>
            </a:r>
          </a:p>
          <a:p>
            <a:endParaRPr lang="en-US"/>
          </a:p>
          <a:p>
            <a:r>
              <a:rPr lang="en-US"/>
              <a:t>* Mention blue security!</a:t>
            </a:r>
          </a:p>
        </p:txBody>
      </p:sp>
    </p:spTree>
    <p:extLst>
      <p:ext uri="{BB962C8B-B14F-4D97-AF65-F5344CB8AC3E}">
        <p14:creationId xmlns:p14="http://schemas.microsoft.com/office/powerpoint/2010/main" val="975277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E8FC4-1CE2-420D-8150-0C149290C09A}" type="slidenum">
              <a:rPr lang="en-US"/>
              <a:pPr/>
              <a:t>70</a:t>
            </a:fld>
            <a:endParaRPr lang="en-US"/>
          </a:p>
        </p:txBody>
      </p:sp>
      <p:sp>
        <p:nvSpPr>
          <p:cNvPr id="234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3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A5A05-3D22-49A7-A9D3-D62998CD18F5}" type="slidenum">
              <a:rPr lang="en-US"/>
              <a:pPr/>
              <a:t>71</a:t>
            </a:fld>
            <a:endParaRPr lang="en-US"/>
          </a:p>
        </p:txBody>
      </p:sp>
      <p:sp>
        <p:nvSpPr>
          <p:cNvPr id="216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Important to note what aspects of the Internet design make this problem</a:t>
            </a:r>
          </a:p>
          <a:p>
            <a:r>
              <a:rPr lang="en-US"/>
              <a:t>So difficult to solve</a:t>
            </a:r>
          </a:p>
        </p:txBody>
      </p:sp>
    </p:spTree>
    <p:extLst>
      <p:ext uri="{BB962C8B-B14F-4D97-AF65-F5344CB8AC3E}">
        <p14:creationId xmlns:p14="http://schemas.microsoft.com/office/powerpoint/2010/main" val="564206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57DA8-F3B8-4274-8959-A0220E05C958}" type="slidenum">
              <a:rPr lang="en-US"/>
              <a:pPr/>
              <a:t>72</a:t>
            </a:fld>
            <a:endParaRPr lang="en-US"/>
          </a:p>
        </p:txBody>
      </p:sp>
      <p:sp>
        <p:nvSpPr>
          <p:cNvPr id="216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DDoD is a catch phrase for …. Limiting access.</a:t>
            </a:r>
          </a:p>
        </p:txBody>
      </p:sp>
    </p:spTree>
    <p:extLst>
      <p:ext uri="{BB962C8B-B14F-4D97-AF65-F5344CB8AC3E}">
        <p14:creationId xmlns:p14="http://schemas.microsoft.com/office/powerpoint/2010/main" val="1904494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900A7-4CE5-4B74-8FF9-9D8AF5CA44F9}" type="slidenum">
              <a:rPr lang="en-US"/>
              <a:pPr/>
              <a:t>73</a:t>
            </a:fld>
            <a:endParaRPr lang="en-US"/>
          </a:p>
        </p:txBody>
      </p:sp>
      <p:sp>
        <p:nvSpPr>
          <p:cNvPr id="216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6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3C90E-483D-4ED9-950C-C0EF2FFB9F5F}" type="slidenum">
              <a:rPr lang="en-US"/>
              <a:pPr/>
              <a:t>74</a:t>
            </a:fld>
            <a:endParaRPr lang="en-US"/>
          </a:p>
        </p:txBody>
      </p:sp>
      <p:sp>
        <p:nvSpPr>
          <p:cNvPr id="216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9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89146-E4D5-4541-85C1-051FFAB32455}" type="slidenum">
              <a:rPr lang="en-US"/>
              <a:pPr/>
              <a:t>75</a:t>
            </a:fld>
            <a:endParaRPr lang="en-US"/>
          </a:p>
        </p:txBody>
      </p:sp>
      <p:sp>
        <p:nvSpPr>
          <p:cNvPr id="216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6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1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7A5B4-8BCA-4503-B191-ABD3249085EF}" type="slidenum">
              <a:rPr lang="en-US"/>
              <a:pPr/>
              <a:t>76</a:t>
            </a:fld>
            <a:endParaRPr lang="en-US"/>
          </a:p>
        </p:txBody>
      </p:sp>
      <p:sp>
        <p:nvSpPr>
          <p:cNvPr id="217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D447B-8C46-4CA4-B1A7-74D51B8384E3}" type="slidenum">
              <a:rPr lang="en-US"/>
              <a:pPr/>
              <a:t>77</a:t>
            </a:fld>
            <a:endParaRPr lang="en-US"/>
          </a:p>
        </p:txBody>
      </p:sp>
      <p:sp>
        <p:nvSpPr>
          <p:cNvPr id="217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2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04B8B-8C3D-4BF8-8AB7-03373010174B}" type="slidenum">
              <a:rPr lang="en-US"/>
              <a:pPr/>
              <a:t>49</a:t>
            </a:fld>
            <a:endParaRPr lang="en-US"/>
          </a:p>
        </p:txBody>
      </p:sp>
      <p:sp>
        <p:nvSpPr>
          <p:cNvPr id="211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Does anyone not know what a worm is?</a:t>
            </a:r>
          </a:p>
        </p:txBody>
      </p:sp>
    </p:spTree>
    <p:extLst>
      <p:ext uri="{BB962C8B-B14F-4D97-AF65-F5344CB8AC3E}">
        <p14:creationId xmlns:p14="http://schemas.microsoft.com/office/powerpoint/2010/main" val="1366317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70156-8C0F-44B3-9379-8CFC845FF2BD}" type="slidenum">
              <a:rPr lang="en-US"/>
              <a:pPr/>
              <a:t>78</a:t>
            </a:fld>
            <a:endParaRPr lang="en-US"/>
          </a:p>
        </p:txBody>
      </p:sp>
      <p:sp>
        <p:nvSpPr>
          <p:cNvPr id="217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5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5CC08-8BA8-4588-8165-94D51FFBCBE4}" type="slidenum">
              <a:rPr lang="en-US"/>
              <a:pPr/>
              <a:t>79</a:t>
            </a:fld>
            <a:endParaRPr lang="en-US"/>
          </a:p>
        </p:txBody>
      </p:sp>
      <p:sp>
        <p:nvSpPr>
          <p:cNvPr id="217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5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E1375-0FA7-4929-8E43-72DB9720324F}" type="slidenum">
              <a:rPr lang="en-US"/>
              <a:pPr/>
              <a:t>80</a:t>
            </a:fld>
            <a:endParaRPr lang="en-US"/>
          </a:p>
        </p:txBody>
      </p:sp>
      <p:sp>
        <p:nvSpPr>
          <p:cNvPr id="234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C6ACF-8EE0-41C7-8FAC-D899F4412A06}" type="slidenum">
              <a:rPr lang="en-US"/>
              <a:pPr/>
              <a:t>81</a:t>
            </a:fld>
            <a:endParaRPr lang="en-US"/>
          </a:p>
        </p:txBody>
      </p:sp>
      <p:sp>
        <p:nvSpPr>
          <p:cNvPr id="217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7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E8E0A-FEA1-48BB-A5FA-E478DAB75FAC}" type="slidenum">
              <a:rPr lang="en-US"/>
              <a:pPr/>
              <a:t>82</a:t>
            </a:fld>
            <a:endParaRPr lang="en-US"/>
          </a:p>
        </p:txBody>
      </p:sp>
      <p:sp>
        <p:nvSpPr>
          <p:cNvPr id="218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8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A lot of Internet security is based on the assumption of unpredictable sequence numbers.</a:t>
            </a:r>
          </a:p>
          <a:p>
            <a:pPr>
              <a:buFontTx/>
              <a:buChar char="-"/>
            </a:pPr>
            <a:r>
              <a:rPr lang="en-US"/>
              <a:t>Not always a great assumption (see BGP denial of service nonsence)</a:t>
            </a:r>
          </a:p>
          <a:p>
            <a:pPr>
              <a:buFontTx/>
              <a:buChar char="-"/>
            </a:pPr>
            <a:r>
              <a:rPr lang="en-US"/>
              <a:t>Go home and break linux’s sequence generator</a:t>
            </a:r>
          </a:p>
        </p:txBody>
      </p:sp>
    </p:spTree>
    <p:extLst>
      <p:ext uri="{BB962C8B-B14F-4D97-AF65-F5344CB8AC3E}">
        <p14:creationId xmlns:p14="http://schemas.microsoft.com/office/powerpoint/2010/main" val="1047396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A0D0E-AA51-4704-ACE5-34FD561362FD}" type="slidenum">
              <a:rPr lang="en-US"/>
              <a:pPr/>
              <a:t>83</a:t>
            </a:fld>
            <a:endParaRPr lang="en-US"/>
          </a:p>
        </p:txBody>
      </p:sp>
      <p:sp>
        <p:nvSpPr>
          <p:cNvPr id="218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8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For host/application fingerprinting, mention SYN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667168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84FDE-0A96-42D4-9579-44704D42DE83}" type="slidenum">
              <a:rPr lang="en-US"/>
              <a:pPr/>
              <a:t>84</a:t>
            </a:fld>
            <a:endParaRPr lang="en-US"/>
          </a:p>
        </p:txBody>
      </p:sp>
      <p:sp>
        <p:nvSpPr>
          <p:cNvPr id="218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ln/>
        </p:spPr>
      </p:sp>
      <p:sp>
        <p:nvSpPr>
          <p:cNvPr id="218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Ssh trolling</a:t>
            </a:r>
          </a:p>
        </p:txBody>
      </p:sp>
    </p:spTree>
    <p:extLst>
      <p:ext uri="{BB962C8B-B14F-4D97-AF65-F5344CB8AC3E}">
        <p14:creationId xmlns:p14="http://schemas.microsoft.com/office/powerpoint/2010/main" val="1081480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FBBC4-17AA-4B86-AC87-3F118EF35C28}" type="slidenum">
              <a:rPr lang="en-US"/>
              <a:pPr/>
              <a:t>85</a:t>
            </a:fld>
            <a:endParaRPr lang="en-US"/>
          </a:p>
        </p:txBody>
      </p:sp>
      <p:sp>
        <p:nvSpPr>
          <p:cNvPr id="230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4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3CA89-0F06-4E9F-AD9D-DD7598916264}" type="slidenum">
              <a:rPr lang="en-US"/>
              <a:pPr/>
              <a:t>86</a:t>
            </a:fld>
            <a:endParaRPr lang="en-US"/>
          </a:p>
        </p:txBody>
      </p:sp>
      <p:sp>
        <p:nvSpPr>
          <p:cNvPr id="218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5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42DD1-04A3-4568-B74C-D8B42617B7F3}" type="slidenum">
              <a:rPr lang="en-US"/>
              <a:pPr/>
              <a:t>87</a:t>
            </a:fld>
            <a:endParaRPr lang="en-US"/>
          </a:p>
        </p:txBody>
      </p:sp>
      <p:sp>
        <p:nvSpPr>
          <p:cNvPr id="219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B7BE1-4E4A-4A5F-B7DF-388F6A2B472E}" type="slidenum">
              <a:rPr lang="en-US"/>
              <a:pPr/>
              <a:t>51</a:t>
            </a:fld>
            <a:endParaRPr lang="en-US"/>
          </a:p>
        </p:txBody>
      </p:sp>
      <p:sp>
        <p:nvSpPr>
          <p:cNvPr id="211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9D2F6-3B8F-4784-A903-547EA82BEE12}" type="slidenum">
              <a:rPr lang="en-US"/>
              <a:pPr/>
              <a:t>88</a:t>
            </a:fld>
            <a:endParaRPr lang="en-US"/>
          </a:p>
        </p:txBody>
      </p:sp>
      <p:sp>
        <p:nvSpPr>
          <p:cNvPr id="219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3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73FB4-AEF6-410B-91CD-D32F8EC77C7D}" type="slidenum">
              <a:rPr lang="en-US"/>
              <a:pPr/>
              <a:t>89</a:t>
            </a:fld>
            <a:endParaRPr lang="en-US"/>
          </a:p>
        </p:txBody>
      </p:sp>
      <p:sp>
        <p:nvSpPr>
          <p:cNvPr id="219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0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36FDA-F88A-4B04-9567-EEB7AF0BC5EA}" type="slidenum">
              <a:rPr lang="en-US"/>
              <a:pPr/>
              <a:t>90</a:t>
            </a:fld>
            <a:endParaRPr lang="en-US"/>
          </a:p>
        </p:txBody>
      </p:sp>
      <p:sp>
        <p:nvSpPr>
          <p:cNvPr id="219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13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51789-3AB9-4058-B5CA-A31CE06795ED}" type="slidenum">
              <a:rPr lang="en-US"/>
              <a:pPr/>
              <a:t>91</a:t>
            </a:fld>
            <a:endParaRPr lang="en-US"/>
          </a:p>
        </p:txBody>
      </p:sp>
      <p:sp>
        <p:nvSpPr>
          <p:cNvPr id="219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Open up question to the class, can anyone tell me why this is really hard?</a:t>
            </a:r>
          </a:p>
        </p:txBody>
      </p:sp>
    </p:spTree>
    <p:extLst>
      <p:ext uri="{BB962C8B-B14F-4D97-AF65-F5344CB8AC3E}">
        <p14:creationId xmlns:p14="http://schemas.microsoft.com/office/powerpoint/2010/main" val="4641957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2CCB-A886-4609-8942-48F28D27ACFA}" type="slidenum">
              <a:rPr lang="en-US"/>
              <a:pPr/>
              <a:t>92</a:t>
            </a:fld>
            <a:endParaRPr lang="en-US"/>
          </a:p>
        </p:txBody>
      </p:sp>
      <p:sp>
        <p:nvSpPr>
          <p:cNvPr id="220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74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4F99E-4D9F-45D8-9DD1-5F707E2FD944}" type="slidenum">
              <a:rPr lang="en-US"/>
              <a:pPr/>
              <a:t>93</a:t>
            </a:fld>
            <a:endParaRPr lang="en-US"/>
          </a:p>
        </p:txBody>
      </p:sp>
      <p:sp>
        <p:nvSpPr>
          <p:cNvPr id="220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9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A4716-496B-4E99-B006-7D98965E7299}" type="slidenum">
              <a:rPr lang="en-US"/>
              <a:pPr/>
              <a:t>94</a:t>
            </a:fld>
            <a:endParaRPr lang="en-US"/>
          </a:p>
        </p:txBody>
      </p:sp>
      <p:sp>
        <p:nvSpPr>
          <p:cNvPr id="220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2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3CC87-61BB-4DDD-92F1-ED9C3436D98F}" type="slidenum">
              <a:rPr lang="en-US"/>
              <a:pPr/>
              <a:t>95</a:t>
            </a:fld>
            <a:endParaRPr lang="en-US"/>
          </a:p>
        </p:txBody>
      </p:sp>
      <p:sp>
        <p:nvSpPr>
          <p:cNvPr id="220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05938-BD80-4E66-9707-B8E931BB7D77}" type="slidenum">
              <a:rPr lang="en-US"/>
              <a:pPr/>
              <a:t>52</a:t>
            </a:fld>
            <a:endParaRPr lang="en-US"/>
          </a:p>
        </p:txBody>
      </p:sp>
      <p:sp>
        <p:nvSpPr>
          <p:cNvPr id="211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7CF4A-ACBC-4C76-A888-092D6B2E513C}" type="slidenum">
              <a:rPr lang="en-US"/>
              <a:pPr/>
              <a:t>53</a:t>
            </a:fld>
            <a:endParaRPr lang="en-US"/>
          </a:p>
        </p:txBody>
      </p:sp>
      <p:sp>
        <p:nvSpPr>
          <p:cNvPr id="211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Entire worm was 376 bytes (single packet)</a:t>
            </a:r>
          </a:p>
        </p:txBody>
      </p:sp>
    </p:spTree>
    <p:extLst>
      <p:ext uri="{BB962C8B-B14F-4D97-AF65-F5344CB8AC3E}">
        <p14:creationId xmlns:p14="http://schemas.microsoft.com/office/powerpoint/2010/main" val="110282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484DE-DA57-41D9-8931-FB147543CD27}" type="slidenum">
              <a:rPr lang="en-US"/>
              <a:pPr/>
              <a:t>54</a:t>
            </a:fld>
            <a:endParaRPr lang="en-US"/>
          </a:p>
        </p:txBody>
      </p:sp>
      <p:sp>
        <p:nvSpPr>
          <p:cNvPr id="212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dirty="0"/>
              <a:t>Start with a bit of motivation</a:t>
            </a:r>
          </a:p>
          <a:p>
            <a:r>
              <a:rPr lang="en-US" dirty="0"/>
              <a:t>Describe what a worm is… search online for animation</a:t>
            </a:r>
          </a:p>
        </p:txBody>
      </p:sp>
    </p:spTree>
    <p:extLst>
      <p:ext uri="{BB962C8B-B14F-4D97-AF65-F5344CB8AC3E}">
        <p14:creationId xmlns:p14="http://schemas.microsoft.com/office/powerpoint/2010/main" val="110853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F9503-84D3-43FA-8524-F71A8B7447EB}" type="slidenum">
              <a:rPr lang="en-US"/>
              <a:pPr/>
              <a:t>55</a:t>
            </a:fld>
            <a:endParaRPr lang="en-US"/>
          </a:p>
        </p:txBody>
      </p:sp>
      <p:sp>
        <p:nvSpPr>
          <p:cNvPr id="234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D9A05-7B9F-4621-ACC6-D1EDA3125A03}" type="slidenum">
              <a:rPr lang="en-US"/>
              <a:pPr/>
              <a:t>56</a:t>
            </a:fld>
            <a:endParaRPr lang="en-US"/>
          </a:p>
        </p:txBody>
      </p:sp>
      <p:sp>
        <p:nvSpPr>
          <p:cNvPr id="213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53400" cy="2362200"/>
          </a:xfrm>
          <a:ln>
            <a:noFill/>
          </a:ln>
        </p:spPr>
        <p:txBody>
          <a:bodyPr vert="horz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705600" cy="32004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35592" y="3200400"/>
            <a:ext cx="1371600" cy="2209800"/>
            <a:chOff x="435592" y="3200400"/>
            <a:chExt cx="1371600" cy="22098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1" name="Rounded Rectangle 20"/>
            <p:cNvSpPr/>
            <p:nvPr userDrawn="1"/>
          </p:nvSpPr>
          <p:spPr>
            <a:xfrm>
              <a:off x="435592" y="3200400"/>
              <a:ext cx="1371600" cy="2209800"/>
            </a:xfrm>
            <a:prstGeom prst="roundRect">
              <a:avLst/>
            </a:prstGeom>
            <a:solidFill>
              <a:schemeClr val="bg1"/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17" descr="UofT-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24" y="3352800"/>
              <a:ext cx="1100376" cy="1918164"/>
            </a:xfrm>
            <a:prstGeom prst="rect">
              <a:avLst/>
            </a:prstGeom>
            <a:noFill/>
            <a:ln w="34925">
              <a:noFill/>
            </a:ln>
            <a:effectLst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9017" y="-7144"/>
            <a:ext cx="9180548" cy="1150144"/>
            <a:chOff x="-19017" y="-7144"/>
            <a:chExt cx="9180548" cy="10414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-9525" y="-7144"/>
              <a:ext cx="9163050" cy="10414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81500" y="-7144"/>
              <a:ext cx="4762500" cy="63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Group 1"/>
            <p:cNvGrpSpPr/>
            <p:nvPr/>
          </p:nvGrpSpPr>
          <p:grpSpPr>
            <a:xfrm>
              <a:off x="-19017" y="202408"/>
              <a:ext cx="9180548" cy="649224"/>
              <a:chOff x="-19045" y="216551"/>
              <a:chExt cx="9180548" cy="649224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35692">
                <a:off x="-19045" y="216551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</p:grp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0722A-30FE-4606-B981-44514D85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EF1D6949-4E01-4D79-93F9-27BFFFAC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1829EC36-CC5E-4B07-B666-CDE2F1BB9B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5922D2D3-CA9A-427B-9EB2-783E2E5638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0132E7DA-7BBF-442E-BEE9-E5CB54CE37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Clr>
                <a:schemeClr val="tx2"/>
              </a:buClr>
              <a:defRPr sz="26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400"/>
            </a:lvl3pPr>
            <a:lvl4pPr>
              <a:buClr>
                <a:schemeClr val="tx2"/>
              </a:buClr>
              <a:defRPr sz="2400">
                <a:solidFill>
                  <a:schemeClr val="tx2"/>
                </a:solidFill>
              </a:defRPr>
            </a:lvl4pPr>
            <a:lvl5pPr>
              <a:defRPr sz="2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992855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040188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19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7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90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5" r:id="rId12"/>
    <p:sldLayoutId id="2147483676" r:id="rId13"/>
    <p:sldLayoutId id="2147483678" r:id="rId14"/>
    <p:sldLayoutId id="2147483681" r:id="rId15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tx2"/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3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tx2"/>
        </a:buClr>
        <a:buSzPct val="65000"/>
        <a:buFont typeface="Wingdings 2"/>
        <a:buChar char=""/>
        <a:defRPr kumimoji="0" sz="2200" kern="1200">
          <a:solidFill>
            <a:schemeClr val="tx2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458200" cy="13716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Handout # 22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Network Security &amp; Final Review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3200400"/>
            <a:ext cx="6705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Instructed by: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AbdulAziz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AlHelali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a.alhelali@mail.utoronto.ca 	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Joe Lim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L5101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joe.lim@utoronto.ca 	</a:t>
            </a:r>
            <a:endParaRPr lang="en-US" b="1" dirty="0">
              <a:solidFill>
                <a:schemeClr val="tx2"/>
              </a:solidFill>
            </a:endParaRP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Sajad Shirali-Shahreza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L0201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shirali@cs.toronto.edu 	</a:t>
            </a:r>
          </a:p>
          <a:p>
            <a:r>
              <a:rPr lang="en-US" b="1" dirty="0">
                <a:solidFill>
                  <a:schemeClr val="tx2"/>
                </a:solidFill>
              </a:rPr>
              <a:t>     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Slides adapted from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Professor Yashar </a:t>
            </a:r>
            <a:r>
              <a:rPr lang="en-US" sz="1800" dirty="0" err="1">
                <a:solidFill>
                  <a:schemeClr val="tx2"/>
                </a:solidFill>
              </a:rPr>
              <a:t>Ganjali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33400" y="1066800"/>
            <a:ext cx="8153400" cy="457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CSC 458/2209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– Computer Networks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/>
              <a:t>A more sophisticated encryption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9113" y="1150938"/>
            <a:ext cx="81153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</a:t>
            </a:r>
            <a:r>
              <a:rPr lang="en-US" dirty="0" err="1">
                <a:latin typeface="Gill Sans MT" charset="0"/>
              </a:rPr>
              <a:t>M</a:t>
            </a:r>
            <a:r>
              <a:rPr lang="en-US" baseline="-25000" dirty="0" err="1">
                <a:latin typeface="Gill Sans MT" charset="0"/>
              </a:rPr>
              <a:t>n</a:t>
            </a:r>
            <a:endParaRPr lang="en-US" baseline="-250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8" name="Picture 25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0591" y="6082748"/>
            <a:ext cx="22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Cipher is a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Crypto: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DES: Data Encryption Standard</a:t>
            </a:r>
          </a:p>
          <a:p>
            <a:r>
              <a:rPr lang="en-US" dirty="0"/>
              <a:t>US encryption standard [NIST 1993]</a:t>
            </a:r>
          </a:p>
          <a:p>
            <a:r>
              <a:rPr lang="en-US" dirty="0">
                <a:solidFill>
                  <a:srgbClr val="FF0000"/>
                </a:solidFill>
              </a:rPr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dirty="0"/>
              <a:t>DES Challenge: 56-bit-key-encrypted phrase  decrypted (brute force) in less than a day</a:t>
            </a:r>
          </a:p>
          <a:p>
            <a:pPr lvl="1"/>
            <a:r>
              <a:rPr lang="en-US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dirty="0"/>
              <a:t>3DES: encrypt 3 times with 3 different keys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8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509588" y="2517775"/>
            <a:ext cx="3527425" cy="2484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final permutation</a:t>
            </a:r>
            <a:endParaRPr lang="en-US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3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Advanced </a:t>
            </a:r>
            <a:r>
              <a:rPr lang="en-US" dirty="0" err="1"/>
              <a:t>Encrytion</a:t>
            </a:r>
            <a:r>
              <a:rPr lang="en-US" dirty="0"/>
              <a:t>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replaced 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  <a:r>
              <a:rPr lang="en-US" dirty="0" err="1"/>
              <a:t>Crytography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39713" y="1654175"/>
            <a:ext cx="3810000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>
                <a:latin typeface="Gill Sans MT" charset="0"/>
              </a:rPr>
              <a:t>requires sender, receiver know shared secret key</a:t>
            </a:r>
          </a:p>
          <a:p>
            <a:r>
              <a:rPr lang="en-US" sz="240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10" name="Picture 6" descr="j0078625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85226" y="5910435"/>
            <a:ext cx="28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has a pair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16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9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39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4911" y="5090081"/>
            <a:ext cx="734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 not shared so anyone can encrypt but only Bob can decrypt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69881" y="2055018"/>
            <a:ext cx="5619750" cy="6254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latin typeface="Arial" charset="0"/>
                <a:cs typeface="Arial" charset="0"/>
              </a:rPr>
              <a:t>need K  ( ) and K  ( ) such that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82719" y="2278856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984506" y="2316956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93869" y="1715293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78194" y="1753393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92106" y="3613943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4331" y="4718843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70244" y="3810793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77644" y="1291431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65044" y="2064543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750769" y="206454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698381" y="3566318"/>
            <a:ext cx="552450" cy="533400"/>
            <a:chOff x="489" y="1776"/>
            <a:chExt cx="348" cy="336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606306" y="5395118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387481" y="1904206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013081" y="194389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3412881" y="2477293"/>
            <a:ext cx="2830513" cy="947738"/>
            <a:chOff x="1340" y="1706"/>
            <a:chExt cx="1783" cy="597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227394" y="3464718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582744" y="4314031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145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Creating public/private Key Pair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8200" y="1162477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3913" y="2148315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2325" y="2818240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3807252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49313" y="4918502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151188" y="5447140"/>
            <a:ext cx="612775" cy="708025"/>
            <a:chOff x="1748" y="3628"/>
            <a:chExt cx="386" cy="446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918200" y="5439202"/>
            <a:ext cx="612775" cy="708025"/>
            <a:chOff x="1748" y="3628"/>
            <a:chExt cx="386" cy="446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0" name="AutoShape 16"/>
          <p:cNvSpPr>
            <a:spLocks/>
          </p:cNvSpPr>
          <p:nvPr/>
        </p:nvSpPr>
        <p:spPr bwMode="auto">
          <a:xfrm rot="5400000">
            <a:off x="3277394" y="5109796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17"/>
          <p:cNvSpPr>
            <a:spLocks/>
          </p:cNvSpPr>
          <p:nvPr/>
        </p:nvSpPr>
        <p:spPr bwMode="auto">
          <a:xfrm rot="5400000">
            <a:off x="6057107" y="5079633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Encryption, Decryption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53367" y="1369829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110517" y="2049279"/>
            <a:ext cx="6024563" cy="1031875"/>
            <a:chOff x="407" y="1521"/>
            <a:chExt cx="3795" cy="65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10517" y="3319279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1358167" y="3711391"/>
            <a:ext cx="2303463" cy="639763"/>
            <a:chOff x="1688" y="1812"/>
            <a:chExt cx="1451" cy="403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406042" y="4792479"/>
            <a:ext cx="3935413" cy="619125"/>
            <a:chOff x="868" y="3287"/>
            <a:chExt cx="2479" cy="390"/>
          </a:xfrm>
        </p:grpSpPr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7442" y="4779779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639155" y="4655954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23"/>
          <p:cNvSpPr>
            <a:spLocks/>
          </p:cNvSpPr>
          <p:nvPr/>
        </p:nvSpPr>
        <p:spPr bwMode="auto">
          <a:xfrm rot="-5400000">
            <a:off x="5129274" y="4855184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096730" y="5454466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4388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9099" y="1176338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8687" y="1600200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29912" y="3341688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85699" y="3317875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54112" y="3338513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282712" y="31861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6679712" y="3219450"/>
            <a:ext cx="2055812" cy="590550"/>
            <a:chOff x="2708" y="1773"/>
            <a:chExt cx="1295" cy="37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82299" y="3881438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717437" y="38719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758837" y="3863975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613162" y="38623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463062" y="3643313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78937" y="2543175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sp>
        <p:nvSpPr>
          <p:cNvPr id="22" name="Right Brace 1"/>
          <p:cNvSpPr>
            <a:spLocks/>
          </p:cNvSpPr>
          <p:nvPr/>
        </p:nvSpPr>
        <p:spPr bwMode="auto">
          <a:xfrm rot="5400000">
            <a:off x="2601424" y="3079751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Right Brace 31"/>
          <p:cNvSpPr>
            <a:spLocks/>
          </p:cNvSpPr>
          <p:nvPr/>
        </p:nvSpPr>
        <p:spPr bwMode="auto">
          <a:xfrm rot="5400000">
            <a:off x="3923811" y="3552826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Right Brace 32"/>
          <p:cNvSpPr>
            <a:spLocks/>
          </p:cNvSpPr>
          <p:nvPr/>
        </p:nvSpPr>
        <p:spPr bwMode="auto">
          <a:xfrm rot="5400000">
            <a:off x="5170793" y="3558381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Right Brace 33"/>
          <p:cNvSpPr>
            <a:spLocks/>
          </p:cNvSpPr>
          <p:nvPr/>
        </p:nvSpPr>
        <p:spPr bwMode="auto">
          <a:xfrm rot="5400000">
            <a:off x="7713174" y="2768600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20212" y="4605338"/>
            <a:ext cx="7564437" cy="1150937"/>
            <a:chOff x="543729" y="4729393"/>
            <a:chExt cx="7565229" cy="1150260"/>
          </a:xfrm>
        </p:grpSpPr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3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4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3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" name="Left-Right Arrow 40"/>
          <p:cNvSpPr>
            <a:spLocks noChangeArrowheads="1"/>
          </p:cNvSpPr>
          <p:nvPr/>
        </p:nvSpPr>
        <p:spPr bwMode="auto">
          <a:xfrm rot="1604466">
            <a:off x="4088912" y="4703763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0643" y="3101009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Final exam time: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Thursday Dec. 14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2 PM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5 PM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MA: UC 266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Z</a:t>
            </a:r>
            <a:r>
              <a:rPr lang="en-US">
                <a:solidFill>
                  <a:srgbClr val="FF0000"/>
                </a:solidFill>
                <a:sym typeface="Wingdings"/>
              </a:rPr>
              <a:t>: UC273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Another Important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16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25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62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in practice: Session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in RSA </a:t>
            </a:r>
            <a:r>
              <a:rPr lang="en-US" dirty="0">
                <a:solidFill>
                  <a:srgbClr val="FF0000"/>
                </a:solidFill>
              </a:rPr>
              <a:t>is computationally intensive</a:t>
            </a:r>
          </a:p>
          <a:p>
            <a:r>
              <a:rPr lang="en-US" dirty="0"/>
              <a:t>DES is at least 100 times faster than RSA</a:t>
            </a:r>
          </a:p>
          <a:p>
            <a:r>
              <a:rPr lang="en-US" dirty="0"/>
              <a:t>use public key crypto to establish secure connection, then establish second key – symmetric session key – for encrypting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session key, K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</a:p>
          <a:p>
            <a:r>
              <a:rPr lang="en-US" dirty="0"/>
              <a:t>Bob and Alice use RSA to exchange a symmetric key K</a:t>
            </a:r>
            <a:r>
              <a:rPr lang="en-US" baseline="-25000" dirty="0"/>
              <a:t>S</a:t>
            </a:r>
          </a:p>
          <a:p>
            <a:r>
              <a:rPr lang="en-US" dirty="0"/>
              <a:t>once both have KS, </a:t>
            </a:r>
            <a:r>
              <a:rPr lang="en-US" dirty="0">
                <a:solidFill>
                  <a:srgbClr val="FF0000"/>
                </a:solidFill>
              </a:rPr>
              <a:t>they use symmetric key cryptography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600200"/>
            <a:ext cx="7978775" cy="966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10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0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8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3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98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5" y="349091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90" y="475297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27" y="345440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874840" y="4032250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409827" y="4708525"/>
            <a:ext cx="2870200" cy="649287"/>
            <a:chOff x="531" y="1791"/>
            <a:chExt cx="1808" cy="409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74565" y="1222375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217870" y="3956050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</p:spTree>
    <p:extLst>
      <p:ext uri="{BB962C8B-B14F-4D97-AF65-F5344CB8AC3E}">
        <p14:creationId xmlns:p14="http://schemas.microsoft.com/office/powerpoint/2010/main" val="92986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50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8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  <a:latin typeface="Arial" charset="0"/>
              <a:cs typeface="Arial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73078" y="3429000"/>
            <a:ext cx="1338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dirty="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I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m Alice</a:t>
            </a:r>
            <a:r>
              <a:rPr lang="ja-JP" altLang="en-US" sz="1800" dirty="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86201" y="3343275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4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870261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Yet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4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Yet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8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73078" y="3429000"/>
            <a:ext cx="1338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dirty="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I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m Alice</a:t>
            </a:r>
            <a:r>
              <a:rPr lang="ja-JP" altLang="en-US" sz="1800" dirty="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86201" y="3343275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4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05783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principles of network security: </a:t>
            </a:r>
          </a:p>
          <a:p>
            <a:pPr lvl="1"/>
            <a:r>
              <a:rPr lang="en-US" dirty="0"/>
              <a:t>cryptography and its many uses beyond “confidentiality”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network attacks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Yet Another 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3628" y="1097756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3741" y="5715793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2191" y="1537493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59791" y="1943893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11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41" y="351869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03" y="3467893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742578" y="3248818"/>
            <a:ext cx="3697288" cy="614363"/>
            <a:chOff x="2733675" y="3467100"/>
            <a:chExt cx="3697288" cy="614363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36228" y="3923506"/>
            <a:ext cx="3697288" cy="557212"/>
            <a:chOff x="2727325" y="4141788"/>
            <a:chExt cx="3697288" cy="557212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744166" y="4482306"/>
            <a:ext cx="5965825" cy="1616075"/>
            <a:chOff x="2735263" y="4700588"/>
            <a:chExt cx="5965825" cy="1616075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2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ap5.0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0330" y="1288842"/>
            <a:ext cx="8355012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8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0" y="3279567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92" y="322876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590467" y="3362117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96942" y="3009692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1555542" y="3749467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06342" y="4220955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320717" y="3539917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78355" y="3287505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014580" y="3797092"/>
            <a:ext cx="1073150" cy="673100"/>
            <a:chOff x="2838" y="2891"/>
            <a:chExt cx="676" cy="424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1592055" y="4643230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6392" y="4554330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642855" y="5214730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4467017" y="4792455"/>
            <a:ext cx="612775" cy="701675"/>
            <a:chOff x="828" y="3234"/>
            <a:chExt cx="386" cy="442"/>
          </a:xfrm>
        </p:grpSpPr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6333917" y="3535155"/>
            <a:ext cx="2070100" cy="714375"/>
            <a:chOff x="1117" y="3592"/>
            <a:chExt cx="1304" cy="450"/>
          </a:xfrm>
        </p:grpSpPr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31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808455" y="4184442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6441867" y="5284580"/>
            <a:ext cx="1893888" cy="763587"/>
            <a:chOff x="938" y="3588"/>
            <a:chExt cx="1193" cy="481"/>
          </a:xfrm>
        </p:grpSpPr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86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ap5.0: Security Hole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5764" y="1022764"/>
            <a:ext cx="7593012" cy="919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 i="1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>
                <a:latin typeface="Gill Sans MT" charset="0"/>
              </a:rPr>
              <a:t>Trudy poses as Alice (to Bob) and as Bob (to Alice)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8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3326" y="2245139"/>
            <a:ext cx="800100" cy="817562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14" y="21419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Alic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789" y="2134014"/>
            <a:ext cx="752475" cy="927100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206901" y="2616614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535514" y="2267364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53339" y="2656301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81951" y="2307051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493026" y="2724564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591451" y="2640426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521601" y="3173826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751914" y="2719801"/>
            <a:ext cx="850900" cy="681038"/>
            <a:chOff x="3732" y="350"/>
            <a:chExt cx="536" cy="429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5559701" y="3342101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405714" y="3299239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589864" y="3861214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7207526" y="3464339"/>
            <a:ext cx="584200" cy="695325"/>
            <a:chOff x="4737" y="2510"/>
            <a:chExt cx="368" cy="438"/>
          </a:xfrm>
        </p:grpSpPr>
        <p:grpSp>
          <p:nvGrpSpPr>
            <p:cNvPr id="27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2170389" y="3369089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198964" y="3818351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3414989" y="3350039"/>
            <a:ext cx="850900" cy="654050"/>
            <a:chOff x="3732" y="350"/>
            <a:chExt cx="536" cy="412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35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37064" y="3986626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083076" y="3943764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267226" y="4505739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3770589" y="4064414"/>
            <a:ext cx="569912" cy="654050"/>
            <a:chOff x="4737" y="2534"/>
            <a:chExt cx="359" cy="412"/>
          </a:xfrm>
        </p:grpSpPr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4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5634314" y="4962939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6245501" y="4445414"/>
            <a:ext cx="874713" cy="681037"/>
            <a:chOff x="3670" y="3430"/>
            <a:chExt cx="551" cy="429"/>
          </a:xfrm>
        </p:grpSpPr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4084914" y="4945476"/>
            <a:ext cx="1768475" cy="719138"/>
            <a:chOff x="1299" y="3314"/>
            <a:chExt cx="1114" cy="453"/>
          </a:xfrm>
        </p:grpSpPr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4216676" y="4758151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984901" y="5450301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>
            <a:off x="2052914" y="5705889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" name="Group 56"/>
          <p:cNvGrpSpPr>
            <a:grpSpLocks/>
          </p:cNvGrpSpPr>
          <p:nvPr/>
        </p:nvGrpSpPr>
        <p:grpSpPr bwMode="auto">
          <a:xfrm>
            <a:off x="2837139" y="5169314"/>
            <a:ext cx="806450" cy="677862"/>
            <a:chOff x="3691" y="3430"/>
            <a:chExt cx="508" cy="427"/>
          </a:xfrm>
        </p:grpSpPr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4" name="Group 60"/>
          <p:cNvGrpSpPr>
            <a:grpSpLocks/>
          </p:cNvGrpSpPr>
          <p:nvPr/>
        </p:nvGrpSpPr>
        <p:grpSpPr bwMode="auto">
          <a:xfrm>
            <a:off x="567014" y="5585239"/>
            <a:ext cx="1768475" cy="711200"/>
            <a:chOff x="1299" y="3317"/>
            <a:chExt cx="1114" cy="448"/>
          </a:xfrm>
        </p:grpSpPr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2494239" y="3243676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93657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ap5.0: Security Hole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7" name="Content Placeholder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25" y="2309019"/>
            <a:ext cx="800100" cy="817562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problem is that Trudy receives all messages as well!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</p:spTree>
    <p:extLst>
      <p:ext uri="{BB962C8B-B14F-4D97-AF65-F5344CB8AC3E}">
        <p14:creationId xmlns:p14="http://schemas.microsoft.com/office/powerpoint/2010/main" val="1022680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cryptographic technique is analogous to hand-written signatures:</a:t>
            </a:r>
          </a:p>
          <a:p>
            <a:r>
              <a:rPr lang="en-US" dirty="0"/>
              <a:t>sender (Bob) digitally signs document,  establishing he is the document owner/creator. </a:t>
            </a:r>
          </a:p>
          <a:p>
            <a:r>
              <a:rPr lang="en-US" dirty="0"/>
              <a:t>verifiable, </a:t>
            </a:r>
            <a:r>
              <a:rPr lang="en-US" dirty="0" err="1"/>
              <a:t>nonforgeable</a:t>
            </a:r>
            <a:r>
              <a:rPr lang="en-US" dirty="0"/>
              <a:t>: recipient (Alice) can prove to someone that Bob, and no one else (including Alice), must have signed document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9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903288" y="1436688"/>
            <a:ext cx="7391400" cy="203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>
                <a:latin typeface="Gill Sans MT" charset="0"/>
              </a:rPr>
              <a:t>Bob signs m by encrypting with his private key K</a:t>
            </a:r>
            <a:r>
              <a:rPr lang="en-US" sz="2400" baseline="-25000">
                <a:latin typeface="Gill Sans MT" charset="0"/>
              </a:rPr>
              <a:t>B</a:t>
            </a:r>
            <a:r>
              <a:rPr lang="en-US" sz="240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message, K</a:t>
            </a:r>
            <a:r>
              <a:rPr lang="en-US" altLang="ja-JP" sz="2400" baseline="-25000">
                <a:latin typeface="Gill Sans MT" charset="0"/>
              </a:rPr>
              <a:t>B</a:t>
            </a:r>
            <a:r>
              <a:rPr lang="en-US" altLang="ja-JP" sz="240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18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</p:spTree>
    <p:extLst>
      <p:ext uri="{BB962C8B-B14F-4D97-AF65-F5344CB8AC3E}">
        <p14:creationId xmlns:p14="http://schemas.microsoft.com/office/powerpoint/2010/main" val="888040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>
          <a:xfrm>
            <a:off x="995362" y="3352454"/>
            <a:ext cx="7391400" cy="2311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>
                <a:latin typeface="Gill Sans MT" charset="0"/>
              </a:rPr>
              <a:t>Bob signed m and not m</a:t>
            </a:r>
            <a:r>
              <a:rPr lang="ja-JP" altLang="en-US">
                <a:latin typeface="Gill Sans MT" charset="0"/>
              </a:rPr>
              <a:t>‘</a:t>
            </a:r>
            <a:endParaRPr lang="en-US" altLang="ja-JP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Gill Sans MT" charset="0"/>
              </a:rPr>
              <a:t>Alice can take m, and signature K</a:t>
            </a:r>
            <a:r>
              <a:rPr lang="en-US" baseline="-25000">
                <a:latin typeface="Gill Sans MT" charset="0"/>
              </a:rPr>
              <a:t>B</a:t>
            </a:r>
            <a:r>
              <a:rPr lang="en-US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944217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8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188" y="1739900"/>
            <a:ext cx="3916362" cy="328295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>
                <a:latin typeface="Gill Sans MT" charset="0"/>
              </a:rPr>
              <a:t>fixed-length, easy- to-compute digital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fingerprint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>
              <a:latin typeface="Gill Sans MT" charset="0"/>
            </a:endParaRPr>
          </a:p>
          <a:p>
            <a:r>
              <a:rPr lang="en-US" sz="2400">
                <a:latin typeface="Gill Sans MT" charset="0"/>
              </a:rPr>
              <a:t>apply hash function H to </a:t>
            </a:r>
            <a:r>
              <a:rPr lang="en-US" sz="2400" i="1">
                <a:latin typeface="Gill Sans MT" charset="0"/>
              </a:rPr>
              <a:t>m</a:t>
            </a:r>
            <a:r>
              <a:rPr lang="en-US" sz="2400">
                <a:latin typeface="Gill Sans MT" charset="0"/>
              </a:rPr>
              <a:t>, get fixed size message digest, </a:t>
            </a:r>
            <a:r>
              <a:rPr lang="en-US" sz="2400" i="1">
                <a:latin typeface="Gill Sans MT" charset="0"/>
              </a:rPr>
              <a:t>H(m).</a:t>
            </a:r>
            <a:endParaRPr lang="en-US" sz="2000">
              <a:latin typeface="Gill Sans MT" charset="0"/>
            </a:endParaRPr>
          </a:p>
          <a:p>
            <a:endParaRPr lang="en-US" sz="200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4775200" y="2890837"/>
            <a:ext cx="4044950" cy="346551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92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checksum: poor crypto hash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7675" y="1360488"/>
            <a:ext cx="8424863" cy="21224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>
                <a:latin typeface="Gill Sans MT" charset="0"/>
              </a:rPr>
              <a:t>is many-to-one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24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= signed message digest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2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37" name="Rectangle 32"/>
          <p:cNvSpPr txBox="1">
            <a:spLocks noChangeArrowheads="1"/>
          </p:cNvSpPr>
          <p:nvPr/>
        </p:nvSpPr>
        <p:spPr>
          <a:xfrm>
            <a:off x="4883150" y="1211263"/>
            <a:ext cx="4238625" cy="10572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Alice verifies signature, integrity of digitally signed message: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45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48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1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2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69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4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6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78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77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0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345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73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confidentiality:</a:t>
            </a:r>
            <a:r>
              <a:rPr lang="en-US" dirty="0"/>
              <a:t> only sender, intended receiver should “understand” message </a:t>
            </a:r>
            <a:r>
              <a:rPr lang="en-US" dirty="0" smtClean="0"/>
              <a:t>contents (other person cant understand)</a:t>
            </a:r>
            <a:endParaRPr lang="en-US" dirty="0"/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r>
              <a:rPr lang="en-US" dirty="0">
                <a:solidFill>
                  <a:srgbClr val="FF0000"/>
                </a:solidFill>
              </a:rPr>
              <a:t>authentication:</a:t>
            </a:r>
            <a:r>
              <a:rPr lang="en-US" dirty="0"/>
              <a:t> sender, receiver want to confirm identity of each other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message integrity:</a:t>
            </a:r>
            <a:r>
              <a:rPr lang="en-US" dirty="0" smtClean="0"/>
              <a:t> sender, receiver want to ensure message not altered (in transit, or afterwards) </a:t>
            </a:r>
            <a:r>
              <a:rPr lang="en-US" dirty="0"/>
              <a:t>without detection(check others have not modify it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access </a:t>
            </a:r>
            <a:r>
              <a:rPr lang="en-US" dirty="0">
                <a:solidFill>
                  <a:srgbClr val="FF0000"/>
                </a:solidFill>
              </a:rPr>
              <a:t>and availability: </a:t>
            </a:r>
            <a:r>
              <a:rPr lang="en-US" dirty="0"/>
              <a:t>services must be accessible and available to 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1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</a:t>
            </a:r>
            <a:r>
              <a:rPr lang="en-US" dirty="0" err="1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8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SSL: Secure Sockets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311275"/>
            <a:ext cx="4132263" cy="4648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9868" y="1108075"/>
            <a:ext cx="4143375" cy="5054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</p:spTree>
    <p:extLst>
      <p:ext uri="{BB962C8B-B14F-4D97-AF65-F5344CB8AC3E}">
        <p14:creationId xmlns:p14="http://schemas.microsoft.com/office/powerpoint/2010/main" val="40094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and TCP/IP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and Java SSL libraries/classes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1019590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Cipher Suite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0838" y="1308100"/>
            <a:ext cx="4556125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ill Sans MT" charset="0"/>
              </a:rPr>
              <a:t>cipher suite</a:t>
            </a:r>
          </a:p>
          <a:p>
            <a:pPr lvl="1"/>
            <a:r>
              <a:rPr lang="en-US" sz="2000">
                <a:latin typeface="Gill Sans MT" charset="0"/>
              </a:rPr>
              <a:t>public-key algorithm</a:t>
            </a:r>
          </a:p>
          <a:p>
            <a:pPr lvl="1"/>
            <a:r>
              <a:rPr lang="en-US" sz="200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>
                <a:latin typeface="Gill Sans MT" charset="0"/>
              </a:rPr>
              <a:t>MAC  algorithm</a:t>
            </a:r>
          </a:p>
          <a:p>
            <a:r>
              <a:rPr lang="en-US">
                <a:latin typeface="Gill Sans MT" charset="0"/>
              </a:rPr>
              <a:t>SSL supports several cipher suites</a:t>
            </a:r>
          </a:p>
          <a:p>
            <a:r>
              <a:rPr lang="en-US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>
                <a:latin typeface="Gill Sans MT" charset="0"/>
              </a:rPr>
              <a:t>client offers choice</a:t>
            </a:r>
          </a:p>
          <a:p>
            <a:pPr lvl="1"/>
            <a:r>
              <a:rPr lang="en-US">
                <a:latin typeface="Gill Sans MT" charset="0"/>
              </a:rPr>
              <a:t>server picks one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3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Record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</p:spTree>
    <p:extLst>
      <p:ext uri="{BB962C8B-B14F-4D97-AF65-F5344CB8AC3E}">
        <p14:creationId xmlns:p14="http://schemas.microsoft.com/office/powerpoint/2010/main" val="1219827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Record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</p:spTree>
    <p:extLst>
      <p:ext uri="{BB962C8B-B14F-4D97-AF65-F5344CB8AC3E}">
        <p14:creationId xmlns:p14="http://schemas.microsoft.com/office/powerpoint/2010/main" val="1522389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network-layer confidentiality?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2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 (VPNs)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traffic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 (VPNs)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510363" y="1533525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 flipH="1">
            <a:off x="1995763" y="1457325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4205563" y="1762125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57563" y="4251325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H="1" flipV="1">
            <a:off x="1995763" y="4337050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auto">
          <a:xfrm>
            <a:off x="2221188" y="4197350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5272363" y="3971925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>
            <a:off x="5577163" y="3895725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 rot="614183">
            <a:off x="5435876" y="1387475"/>
            <a:ext cx="1828800" cy="425450"/>
            <a:chOff x="3792" y="1056"/>
            <a:chExt cx="1152" cy="192"/>
          </a:xfrm>
        </p:grpSpPr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8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9" name="Group 68"/>
          <p:cNvGrpSpPr>
            <a:grpSpLocks/>
          </p:cNvGrpSpPr>
          <p:nvPr/>
        </p:nvGrpSpPr>
        <p:grpSpPr bwMode="auto">
          <a:xfrm rot="-4660239">
            <a:off x="998020" y="2645568"/>
            <a:ext cx="1828800" cy="385763"/>
            <a:chOff x="3792" y="1056"/>
            <a:chExt cx="1152" cy="192"/>
          </a:xfrm>
        </p:grpSpPr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2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 rot="3745751">
            <a:off x="4183338" y="2652712"/>
            <a:ext cx="1828800" cy="406400"/>
            <a:chOff x="3792" y="1056"/>
            <a:chExt cx="1152" cy="192"/>
          </a:xfrm>
        </p:grpSpPr>
        <p:sp>
          <p:nvSpPr>
            <p:cNvPr id="24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27" name="Group 76"/>
          <p:cNvGrpSpPr>
            <a:grpSpLocks/>
          </p:cNvGrpSpPr>
          <p:nvPr/>
        </p:nvGrpSpPr>
        <p:grpSpPr bwMode="auto">
          <a:xfrm rot="-3587012">
            <a:off x="559076" y="4275137"/>
            <a:ext cx="1295400" cy="361950"/>
            <a:chOff x="4320" y="1728"/>
            <a:chExt cx="816" cy="192"/>
          </a:xfrm>
        </p:grpSpPr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29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30" name="Group 79"/>
          <p:cNvGrpSpPr>
            <a:grpSpLocks/>
          </p:cNvGrpSpPr>
          <p:nvPr/>
        </p:nvGrpSpPr>
        <p:grpSpPr bwMode="auto">
          <a:xfrm rot="3125522">
            <a:off x="5883551" y="4310062"/>
            <a:ext cx="1295400" cy="406400"/>
            <a:chOff x="4320" y="1728"/>
            <a:chExt cx="816" cy="192"/>
          </a:xfrm>
        </p:grpSpPr>
        <p:sp>
          <p:nvSpPr>
            <p:cNvPr id="3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1309963" y="6105525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34" name="Text Box 83"/>
          <p:cNvSpPr txBox="1">
            <a:spLocks noChangeArrowheads="1"/>
          </p:cNvSpPr>
          <p:nvPr/>
        </p:nvSpPr>
        <p:spPr bwMode="auto">
          <a:xfrm>
            <a:off x="5408888" y="5842000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35" name="Text Box 104"/>
          <p:cNvSpPr txBox="1">
            <a:spLocks noChangeArrowheads="1"/>
          </p:cNvSpPr>
          <p:nvPr/>
        </p:nvSpPr>
        <p:spPr bwMode="auto">
          <a:xfrm>
            <a:off x="7636151" y="1181100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36" name="Text Box 105"/>
          <p:cNvSpPr txBox="1">
            <a:spLocks noChangeArrowheads="1"/>
          </p:cNvSpPr>
          <p:nvPr/>
        </p:nvSpPr>
        <p:spPr bwMode="auto">
          <a:xfrm>
            <a:off x="2122763" y="3305175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37" name="Group 542"/>
          <p:cNvGrpSpPr>
            <a:grpSpLocks/>
          </p:cNvGrpSpPr>
          <p:nvPr/>
        </p:nvGrpSpPr>
        <p:grpSpPr bwMode="auto">
          <a:xfrm>
            <a:off x="1543326" y="5262562"/>
            <a:ext cx="762000" cy="779463"/>
            <a:chOff x="-44" y="1473"/>
            <a:chExt cx="981" cy="1105"/>
          </a:xfrm>
        </p:grpSpPr>
        <p:pic>
          <p:nvPicPr>
            <p:cNvPr id="3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0" name="Group 542"/>
          <p:cNvGrpSpPr>
            <a:grpSpLocks/>
          </p:cNvGrpSpPr>
          <p:nvPr/>
        </p:nvGrpSpPr>
        <p:grpSpPr bwMode="auto">
          <a:xfrm>
            <a:off x="2395813" y="5275262"/>
            <a:ext cx="760413" cy="777875"/>
            <a:chOff x="-44" y="1473"/>
            <a:chExt cx="981" cy="1105"/>
          </a:xfrm>
        </p:grpSpPr>
        <p:pic>
          <p:nvPicPr>
            <p:cNvPr id="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3" name="Group 542"/>
          <p:cNvGrpSpPr>
            <a:grpSpLocks/>
          </p:cNvGrpSpPr>
          <p:nvPr/>
        </p:nvGrpSpPr>
        <p:grpSpPr bwMode="auto">
          <a:xfrm>
            <a:off x="6269313" y="5180012"/>
            <a:ext cx="762000" cy="779463"/>
            <a:chOff x="-44" y="1473"/>
            <a:chExt cx="981" cy="1105"/>
          </a:xfrm>
        </p:grpSpPr>
        <p:pic>
          <p:nvPicPr>
            <p:cNvPr id="4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6" name="Group 249"/>
          <p:cNvGrpSpPr>
            <a:grpSpLocks/>
          </p:cNvGrpSpPr>
          <p:nvPr/>
        </p:nvGrpSpPr>
        <p:grpSpPr bwMode="auto">
          <a:xfrm>
            <a:off x="5394601" y="4918075"/>
            <a:ext cx="400050" cy="819150"/>
            <a:chOff x="4140" y="429"/>
            <a:chExt cx="1425" cy="2396"/>
          </a:xfrm>
        </p:grpSpPr>
        <p:sp>
          <p:nvSpPr>
            <p:cNvPr id="4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6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2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60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69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9" name="Group 249"/>
          <p:cNvGrpSpPr>
            <a:grpSpLocks/>
          </p:cNvGrpSpPr>
          <p:nvPr/>
        </p:nvGrpSpPr>
        <p:grpSpPr bwMode="auto">
          <a:xfrm>
            <a:off x="1040088" y="5199062"/>
            <a:ext cx="398463" cy="820738"/>
            <a:chOff x="4140" y="429"/>
            <a:chExt cx="1425" cy="2396"/>
          </a:xfrm>
        </p:grpSpPr>
        <p:sp>
          <p:nvSpPr>
            <p:cNvPr id="8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1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8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9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5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3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0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1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102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3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2" name="Group 332"/>
          <p:cNvGrpSpPr>
            <a:grpSpLocks/>
          </p:cNvGrpSpPr>
          <p:nvPr/>
        </p:nvGrpSpPr>
        <p:grpSpPr bwMode="auto">
          <a:xfrm>
            <a:off x="1673501" y="3900487"/>
            <a:ext cx="1146175" cy="473075"/>
            <a:chOff x="2356" y="1300"/>
            <a:chExt cx="555" cy="194"/>
          </a:xfrm>
        </p:grpSpPr>
        <p:sp>
          <p:nvSpPr>
            <p:cNvPr id="11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1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1" name="Group 332"/>
          <p:cNvGrpSpPr>
            <a:grpSpLocks/>
          </p:cNvGrpSpPr>
          <p:nvPr/>
        </p:nvGrpSpPr>
        <p:grpSpPr bwMode="auto">
          <a:xfrm>
            <a:off x="4557988" y="3762375"/>
            <a:ext cx="1146175" cy="473075"/>
            <a:chOff x="2356" y="1300"/>
            <a:chExt cx="555" cy="194"/>
          </a:xfrm>
        </p:grpSpPr>
        <p:sp>
          <p:nvSpPr>
            <p:cNvPr id="12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30" name="Text Box 105"/>
          <p:cNvSpPr txBox="1">
            <a:spLocks noChangeArrowheads="1"/>
          </p:cNvSpPr>
          <p:nvPr/>
        </p:nvSpPr>
        <p:spPr bwMode="auto">
          <a:xfrm>
            <a:off x="5793063" y="3273425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31" name="Group 356"/>
          <p:cNvGrpSpPr>
            <a:grpSpLocks/>
          </p:cNvGrpSpPr>
          <p:nvPr/>
        </p:nvGrpSpPr>
        <p:grpSpPr bwMode="auto">
          <a:xfrm>
            <a:off x="7644088" y="1614487"/>
            <a:ext cx="723900" cy="760413"/>
            <a:chOff x="313" y="1497"/>
            <a:chExt cx="1152" cy="1014"/>
          </a:xfrm>
        </p:grpSpPr>
        <p:pic>
          <p:nvPicPr>
            <p:cNvPr id="13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" name="Freeform 2"/>
          <p:cNvSpPr>
            <a:spLocks/>
          </p:cNvSpPr>
          <p:nvPr/>
        </p:nvSpPr>
        <p:spPr bwMode="auto">
          <a:xfrm>
            <a:off x="1983063" y="1066800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" name="Text Box 103"/>
          <p:cNvSpPr txBox="1">
            <a:spLocks noChangeArrowheads="1"/>
          </p:cNvSpPr>
          <p:nvPr/>
        </p:nvSpPr>
        <p:spPr bwMode="auto">
          <a:xfrm>
            <a:off x="3007001" y="1284287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39914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560576"/>
            <a:ext cx="8229600" cy="4535424"/>
          </a:xfrm>
        </p:spPr>
      </p:pic>
      <p:sp>
        <p:nvSpPr>
          <p:cNvPr id="211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Just Before Slammer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5A9689-D743-45A3-840C-2FE73241F6E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12516" name="Oval 4"/>
          <p:cNvSpPr>
            <a:spLocks noChangeArrowheads="1"/>
          </p:cNvSpPr>
          <p:nvPr/>
        </p:nvSpPr>
        <p:spPr bwMode="auto">
          <a:xfrm>
            <a:off x="457200" y="5532601"/>
            <a:ext cx="2209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“bad guy/gal”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eavesdrop:</a:t>
            </a:r>
            <a:r>
              <a:rPr lang="en-US" dirty="0"/>
              <a:t> intercept messages</a:t>
            </a:r>
          </a:p>
          <a:p>
            <a:r>
              <a:rPr lang="en-US" dirty="0"/>
              <a:t>actively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messages into connection</a:t>
            </a:r>
          </a:p>
          <a:p>
            <a:r>
              <a:rPr lang="en-US" dirty="0">
                <a:solidFill>
                  <a:srgbClr val="FF0000"/>
                </a:solidFill>
              </a:rPr>
              <a:t>impersonation:</a:t>
            </a:r>
            <a:r>
              <a:rPr lang="en-US" dirty="0"/>
              <a:t> can fake (spoof) source address in packet (or any field in packet)</a:t>
            </a:r>
          </a:p>
          <a:p>
            <a:r>
              <a:rPr lang="en-US" dirty="0">
                <a:solidFill>
                  <a:srgbClr val="FF0000"/>
                </a:solidFill>
              </a:rPr>
              <a:t>hijacking:</a:t>
            </a:r>
            <a:r>
              <a:rPr lang="en-US" dirty="0"/>
              <a:t> “take over” ongoing connection by removing sender or receiver, inserting himself in place</a:t>
            </a:r>
          </a:p>
          <a:p>
            <a:r>
              <a:rPr lang="en-US" dirty="0">
                <a:solidFill>
                  <a:srgbClr val="FF0000"/>
                </a:solidFill>
              </a:rPr>
              <a:t>denial of service: </a:t>
            </a:r>
            <a:r>
              <a:rPr lang="en-US" dirty="0"/>
              <a:t>prevent service from being used by others (e.g.,  by overloading resources)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Connectivity: Good vs. Evil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have improved significantly: in terms of bandwidth and latency</a:t>
            </a:r>
          </a:p>
          <a:p>
            <a:pPr lvl="1"/>
            <a:r>
              <a:rPr lang="en-US" dirty="0"/>
              <a:t>Good</a:t>
            </a:r>
          </a:p>
          <a:p>
            <a:pPr lvl="2"/>
            <a:r>
              <a:rPr lang="en-US" dirty="0"/>
              <a:t>We can communicate</a:t>
            </a:r>
          </a:p>
          <a:p>
            <a:pPr lvl="2"/>
            <a:r>
              <a:rPr lang="en-US" dirty="0"/>
              <a:t>Exchange information</a:t>
            </a:r>
          </a:p>
          <a:p>
            <a:pPr lvl="2"/>
            <a:r>
              <a:rPr lang="en-US" dirty="0"/>
              <a:t>Transfer data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Evil</a:t>
            </a:r>
          </a:p>
          <a:p>
            <a:pPr lvl="2"/>
            <a:r>
              <a:rPr lang="en-US" dirty="0"/>
              <a:t>It’s easier to do harm	</a:t>
            </a:r>
          </a:p>
          <a:p>
            <a:pPr lvl="2"/>
            <a:r>
              <a:rPr lang="en-US" dirty="0"/>
              <a:t>Harmful code can propagate faster</a:t>
            </a:r>
          </a:p>
          <a:p>
            <a:pPr lvl="2"/>
            <a:r>
              <a:rPr lang="en-US" dirty="0"/>
              <a:t>Information collection, violating privacy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7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26358F-48FB-4599-9C59-A2C7737DC4EE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Just After Slammer</a:t>
            </a:r>
          </a:p>
        </p:txBody>
      </p:sp>
      <p:pic>
        <p:nvPicPr>
          <p:cNvPr id="2114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581150"/>
            <a:ext cx="8229600" cy="4533900"/>
          </a:xfrm>
        </p:spPr>
      </p:pic>
      <p:sp>
        <p:nvSpPr>
          <p:cNvPr id="2114564" name="Oval 4"/>
          <p:cNvSpPr>
            <a:spLocks noChangeArrowheads="1"/>
          </p:cNvSpPr>
          <p:nvPr/>
        </p:nvSpPr>
        <p:spPr bwMode="auto">
          <a:xfrm>
            <a:off x="400050" y="5581650"/>
            <a:ext cx="2286000" cy="28575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4565" name="Oval 5"/>
          <p:cNvSpPr>
            <a:spLocks noChangeArrowheads="1"/>
          </p:cNvSpPr>
          <p:nvPr/>
        </p:nvSpPr>
        <p:spPr bwMode="auto">
          <a:xfrm>
            <a:off x="3124200" y="5791200"/>
            <a:ext cx="685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4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Lesson in Economy</a:t>
            </a:r>
          </a:p>
        </p:txBody>
      </p:sp>
      <p:sp>
        <p:nvSpPr>
          <p:cNvPr id="2116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Slammer exploited connectionless UDP service, rather than connection-oriented TCP.</a:t>
            </a:r>
          </a:p>
          <a:p>
            <a:r>
              <a:rPr lang="en-US"/>
              <a:t>Entire worm fit in a single packet! (376 bytes)</a:t>
            </a:r>
          </a:p>
          <a:p>
            <a:pPr lvl="1"/>
            <a:r>
              <a:rPr lang="en-US"/>
              <a:t>When scanning, worm could “fire and forget”.</a:t>
            </a:r>
          </a:p>
          <a:p>
            <a:pPr lvl="1"/>
            <a:r>
              <a:rPr lang="en-US"/>
              <a:t>Stateless! </a:t>
            </a:r>
          </a:p>
          <a:p>
            <a:r>
              <a:rPr lang="en-US"/>
              <a:t>Worm infected 75,000+ hosts in 10 minutes (despite broken random number generator).</a:t>
            </a:r>
          </a:p>
          <a:p>
            <a:pPr lvl="1"/>
            <a:r>
              <a:rPr lang="en-US"/>
              <a:t>At its peak, doubled every 8.5 seconds.</a:t>
            </a:r>
          </a:p>
          <a:p>
            <a:r>
              <a:rPr lang="en-US"/>
              <a:t>Progress limited by the Internet’s carrying capacity</a:t>
            </a:r>
            <a:br>
              <a:rPr lang="en-US"/>
            </a:br>
            <a:r>
              <a:rPr lang="en-US"/>
              <a:t>(= 55 million scans/sec)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52B4B-7CC8-4D30-8661-F6E04E95FBD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7642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Security?</a:t>
            </a:r>
          </a:p>
        </p:txBody>
      </p:sp>
      <p:sp>
        <p:nvSpPr>
          <p:cNvPr id="21186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victim at 12:45 am</a:t>
            </a:r>
          </a:p>
          <a:p>
            <a:r>
              <a:rPr lang="en-US"/>
              <a:t>By 1:15 am, transcontinental links starting to fail</a:t>
            </a:r>
          </a:p>
          <a:p>
            <a:r>
              <a:rPr lang="en-US"/>
              <a:t>300,000 access points downed in Portugal</a:t>
            </a:r>
          </a:p>
          <a:p>
            <a:r>
              <a:rPr lang="en-US"/>
              <a:t>All cell and Internet in Korea failed (27 million people)</a:t>
            </a:r>
          </a:p>
          <a:p>
            <a:r>
              <a:rPr lang="en-US"/>
              <a:t>5 root name servers were knocked offline</a:t>
            </a:r>
          </a:p>
          <a:p>
            <a:r>
              <a:rPr lang="en-US"/>
              <a:t>911 didn’t respond (Seattle)</a:t>
            </a:r>
          </a:p>
          <a:p>
            <a:r>
              <a:rPr lang="en-US"/>
              <a:t>Flights canceled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BB7C4-7EBF-4BFB-86AD-DBC1106FF29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234354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Witty Worm</a:t>
            </a:r>
          </a:p>
        </p:txBody>
      </p:sp>
      <p:pic>
        <p:nvPicPr>
          <p:cNvPr id="2120707" name="Picture 3" descr="world_big-witty_2h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447800"/>
            <a:ext cx="8229600" cy="4572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A02B8D-E408-4DED-BC6D-D4DC7D18666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241173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Witty Worm – Cont’d	</a:t>
            </a: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Attacks firewalls and security products (ISS)</a:t>
            </a:r>
          </a:p>
          <a:p>
            <a:r>
              <a:rPr lang="en-US" dirty="0"/>
              <a:t>First to use vulnerabilities in security software</a:t>
            </a:r>
          </a:p>
          <a:p>
            <a:r>
              <a:rPr lang="en-US" dirty="0"/>
              <a:t>ISS announced a vulnerability</a:t>
            </a:r>
          </a:p>
          <a:p>
            <a:pPr lvl="1"/>
            <a:r>
              <a:rPr lang="en-US" dirty="0"/>
              <a:t>buffer overflow problem</a:t>
            </a:r>
          </a:p>
          <a:p>
            <a:pPr lvl="1"/>
            <a:r>
              <a:rPr lang="en-US" dirty="0"/>
              <a:t>Attack in just </a:t>
            </a:r>
            <a:r>
              <a:rPr lang="en-US" u="sng" dirty="0"/>
              <a:t>one day!</a:t>
            </a:r>
          </a:p>
          <a:p>
            <a:r>
              <a:rPr lang="en-US" dirty="0"/>
              <a:t>Attack started from a small number of compromised machines</a:t>
            </a:r>
          </a:p>
          <a:p>
            <a:r>
              <a:rPr lang="en-US" dirty="0"/>
              <a:t>In 30 minutes </a:t>
            </a:r>
            <a:r>
              <a:rPr lang="en-US" u="sng" dirty="0"/>
              <a:t>12,000 infected machines</a:t>
            </a:r>
          </a:p>
          <a:p>
            <a:pPr lvl="1"/>
            <a:r>
              <a:rPr lang="en-US" u="sng" dirty="0"/>
              <a:t>90 </a:t>
            </a:r>
            <a:r>
              <a:rPr lang="en-US" u="sng" dirty="0" err="1"/>
              <a:t>Gb</a:t>
            </a:r>
            <a:r>
              <a:rPr lang="en-US" u="sng" dirty="0"/>
              <a:t>/s</a:t>
            </a:r>
            <a:r>
              <a:rPr lang="en-US" dirty="0"/>
              <a:t> of UDP traffic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13736-BEAF-4B42-9DB6-035163D5245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68329142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</a:t>
            </a:r>
          </a:p>
        </p:txBody>
      </p:sp>
      <p:sp>
        <p:nvSpPr>
          <p:cNvPr id="2130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Destination routing</a:t>
            </a:r>
          </a:p>
          <a:p>
            <a:r>
              <a:rPr lang="en-US"/>
              <a:t>Packet based (statistical multiplexing)</a:t>
            </a:r>
          </a:p>
          <a:p>
            <a:r>
              <a:rPr lang="en-US"/>
              <a:t>Global addressing (IP addresses)</a:t>
            </a:r>
          </a:p>
          <a:p>
            <a:r>
              <a:rPr lang="en-US"/>
              <a:t>Simple to join (as infrastructure)</a:t>
            </a:r>
          </a:p>
          <a:p>
            <a:r>
              <a:rPr lang="en-US"/>
              <a:t>Power in end hosts (end-to-end argument)</a:t>
            </a:r>
          </a:p>
          <a:p>
            <a:r>
              <a:rPr lang="en-US"/>
              <a:t>“Ad hoc” naming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A6E05-246D-4948-9F1A-1270D23E958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2096794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F4691-2D4C-45BF-95D0-CE38997755E8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2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Destination routing</a:t>
            </a:r>
          </a:p>
          <a:p>
            <a:pPr lvl="1"/>
            <a:r>
              <a:rPr lang="en-US" sz="2400"/>
              <a:t>Keeps forwarding tables small</a:t>
            </a:r>
          </a:p>
          <a:p>
            <a:pPr lvl="1"/>
            <a:r>
              <a:rPr lang="en-US" sz="2400"/>
              <a:t>Simple to maintain forwarding tables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How do we know where packets are coming from?</a:t>
            </a:r>
          </a:p>
          <a:p>
            <a:pPr lvl="2"/>
            <a:r>
              <a:rPr lang="en-US" sz="2000"/>
              <a:t>Probably simple fix to spoofing, why isn’t it in place?</a:t>
            </a:r>
          </a:p>
          <a:p>
            <a:r>
              <a:rPr lang="en-US" sz="2800">
                <a:solidFill>
                  <a:schemeClr val="bg2"/>
                </a:solidFill>
              </a:rPr>
              <a:t>Packet based (statistical multiplexing)</a:t>
            </a:r>
          </a:p>
          <a:p>
            <a:r>
              <a:rPr lang="en-US" sz="2800">
                <a:solidFill>
                  <a:schemeClr val="bg2"/>
                </a:solidFill>
              </a:rPr>
              <a:t>Global addressing (IP addresses)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>
                <a:solidFill>
                  <a:schemeClr val="bg2"/>
                </a:solidFill>
              </a:rPr>
              <a:t>Power in end hosts (end-to-end argument)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289587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0CA9B-1043-478F-99BC-3258CA3A467C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50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Destination Routing</a:t>
            </a:r>
          </a:p>
          <a:p>
            <a:r>
              <a:rPr lang="en-US" sz="2800"/>
              <a:t>Packet Based (statistical multiplexing)</a:t>
            </a:r>
          </a:p>
          <a:p>
            <a:pPr lvl="1"/>
            <a:r>
              <a:rPr lang="en-US" sz="2400"/>
              <a:t>Simple + Efficient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Difficult resource bound per-communication</a:t>
            </a:r>
          </a:p>
          <a:p>
            <a:pPr lvl="2"/>
            <a:r>
              <a:rPr lang="en-US" sz="2000"/>
              <a:t>How to keep someone from hogging?</a:t>
            </a:r>
            <a:br>
              <a:rPr lang="en-US" sz="2000"/>
            </a:br>
            <a:r>
              <a:rPr lang="en-US" sz="2000"/>
              <a:t>(remember, we can’t rely on source addresses)</a:t>
            </a:r>
          </a:p>
          <a:p>
            <a:r>
              <a:rPr lang="en-US" sz="2800">
                <a:solidFill>
                  <a:schemeClr val="bg2"/>
                </a:solidFill>
              </a:rPr>
              <a:t>Global Addressing (IP addresses)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>
                <a:solidFill>
                  <a:schemeClr val="bg2"/>
                </a:solidFill>
              </a:rPr>
              <a:t>Power in End Hosts (end-to-end argument)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2126032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EB0AAB-5844-4CAD-9D29-3522E347C9A1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7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Destination routing</a:t>
            </a:r>
          </a:p>
          <a:p>
            <a:r>
              <a:rPr lang="en-US" sz="2800">
                <a:solidFill>
                  <a:schemeClr val="bg2"/>
                </a:solidFill>
              </a:rPr>
              <a:t>Packet based (statistical multiplexing)</a:t>
            </a:r>
          </a:p>
          <a:p>
            <a:r>
              <a:rPr lang="en-US" sz="2800"/>
              <a:t>Global Addressing (IP addresses)</a:t>
            </a:r>
          </a:p>
          <a:p>
            <a:pPr lvl="1"/>
            <a:r>
              <a:rPr lang="en-US" sz="2400"/>
              <a:t>Very democratic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Even people who don’t necessarily want to be talked to</a:t>
            </a:r>
          </a:p>
          <a:p>
            <a:pPr lvl="2"/>
            <a:r>
              <a:rPr lang="en-US" sz="2000"/>
              <a:t>“every psychopath is your next door neighbor” – Dan Geer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>
                <a:solidFill>
                  <a:schemeClr val="bg2"/>
                </a:solidFill>
              </a:rPr>
              <a:t>Power in end hosts (end-to-end argument)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367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4648200"/>
            <a:ext cx="8218488" cy="1203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>
                <a:latin typeface="Gill Sans MT" charset="0"/>
              </a:rPr>
              <a:t>ciphertext, encrypted with key K</a:t>
            </a:r>
            <a:r>
              <a:rPr lang="en-US" sz="2400" baseline="-25000">
                <a:latin typeface="Gill Sans MT" charset="0"/>
              </a:rPr>
              <a:t>A</a:t>
            </a:r>
            <a:endParaRPr lang="en-US" sz="240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30238" y="1284287"/>
            <a:ext cx="7750175" cy="3309938"/>
            <a:chOff x="392" y="896"/>
            <a:chExt cx="4882" cy="2085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13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26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2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0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7927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8B83A8-EF3E-456B-8077-7B69A217369E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3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39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Destination routing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Packet based (statistical multiplexing)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Global addressing (IP addresses)</a:t>
            </a:r>
          </a:p>
          <a:p>
            <a:pPr>
              <a:lnSpc>
                <a:spcPct val="90000"/>
              </a:lnSpc>
            </a:pPr>
            <a:r>
              <a:rPr lang="en-US"/>
              <a:t>Simple to join (as infrastructure)</a:t>
            </a:r>
          </a:p>
          <a:p>
            <a:pPr lvl="1">
              <a:lnSpc>
                <a:spcPct val="90000"/>
              </a:lnSpc>
            </a:pPr>
            <a:r>
              <a:rPr lang="en-US"/>
              <a:t>Very democratic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</a:rPr>
              <a:t>Misbehaving routers can do very bad things</a:t>
            </a:r>
          </a:p>
          <a:p>
            <a:pPr lvl="2">
              <a:lnSpc>
                <a:spcPct val="90000"/>
              </a:lnSpc>
            </a:pPr>
            <a:r>
              <a:rPr lang="en-US"/>
              <a:t>No model of trust between routers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Power in End Hosts (end-to-end argument)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460944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E5897-9C47-499C-9B0B-93DC5DA030DF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4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41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Destination routing</a:t>
            </a:r>
          </a:p>
          <a:p>
            <a:r>
              <a:rPr lang="en-US" sz="2800">
                <a:solidFill>
                  <a:schemeClr val="bg2"/>
                </a:solidFill>
              </a:rPr>
              <a:t>Packet based (statistical multiplexing)</a:t>
            </a:r>
          </a:p>
          <a:p>
            <a:r>
              <a:rPr lang="en-US" sz="2800">
                <a:solidFill>
                  <a:schemeClr val="bg2"/>
                </a:solidFill>
              </a:rPr>
              <a:t>Global addressing (IP addresses)</a:t>
            </a:r>
          </a:p>
          <a:p>
            <a:r>
              <a:rPr lang="en-US" sz="2800">
                <a:solidFill>
                  <a:schemeClr val="bg2"/>
                </a:solidFill>
              </a:rPr>
              <a:t>Simple to join (as infrastructure)</a:t>
            </a:r>
          </a:p>
          <a:p>
            <a:r>
              <a:rPr lang="en-US" sz="2800"/>
              <a:t>Power in end-hosts (end-to-end argument)</a:t>
            </a:r>
          </a:p>
          <a:p>
            <a:pPr lvl="1"/>
            <a:r>
              <a:rPr lang="en-US" sz="2400"/>
              <a:t>Decouple hosts and infrastructure = innovation at the edge!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Giving power to least trusted actors</a:t>
            </a:r>
          </a:p>
          <a:p>
            <a:pPr lvl="2"/>
            <a:r>
              <a:rPr lang="en-US" sz="2000"/>
              <a:t>How to guarantee good behavior?</a:t>
            </a:r>
          </a:p>
          <a:p>
            <a:r>
              <a:rPr lang="en-US" sz="2800">
                <a:solidFill>
                  <a:schemeClr val="bg2"/>
                </a:solidFill>
              </a:rPr>
              <a:t>“Ad hoc”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344354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6BA88-5EF6-40E5-ADB9-374552903F3E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vs. Security</a:t>
            </a:r>
          </a:p>
        </p:txBody>
      </p:sp>
      <p:sp>
        <p:nvSpPr>
          <p:cNvPr id="2143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Packet Based (statistical multiplexing)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Destination Routing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Global Addressing (IP addresses)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Simple to join (as infrastructure)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Power in End Hosts (end-to-end argument)</a:t>
            </a:r>
          </a:p>
          <a:p>
            <a:pPr>
              <a:lnSpc>
                <a:spcPct val="90000"/>
              </a:lnSpc>
            </a:pPr>
            <a:r>
              <a:rPr lang="en-US"/>
              <a:t>“Ad hoc” naming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Seems to work OK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</a:rPr>
              <a:t>Fate sharing with hierarchical system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</a:rPr>
              <a:t>Off route = more trusted elements</a:t>
            </a:r>
          </a:p>
        </p:txBody>
      </p:sp>
    </p:spTree>
    <p:extLst>
      <p:ext uri="{BB962C8B-B14F-4D97-AF65-F5344CB8AC3E}">
        <p14:creationId xmlns:p14="http://schemas.microsoft.com/office/powerpoint/2010/main" val="493062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DoS: Via Resource Exhaustion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172BC-F6FE-41A5-8F42-58062FBF140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2147331" name="Picture 3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38400"/>
            <a:ext cx="2509838" cy="1541463"/>
          </a:xfrm>
          <a:prstGeom prst="rect">
            <a:avLst/>
          </a:prstGeom>
          <a:noFill/>
        </p:spPr>
      </p:pic>
      <p:sp>
        <p:nvSpPr>
          <p:cNvPr id="2147332" name="Line 4"/>
          <p:cNvSpPr>
            <a:spLocks noChangeShapeType="1"/>
          </p:cNvSpPr>
          <p:nvPr/>
        </p:nvSpPr>
        <p:spPr bwMode="auto">
          <a:xfrm>
            <a:off x="1143000" y="3581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7333" name="Text Box 5"/>
          <p:cNvSpPr txBox="1">
            <a:spLocks noChangeArrowheads="1"/>
          </p:cNvSpPr>
          <p:nvPr/>
        </p:nvSpPr>
        <p:spPr bwMode="auto">
          <a:xfrm>
            <a:off x="1600200" y="3738563"/>
            <a:ext cx="1520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Downlink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bandwidth</a:t>
            </a:r>
          </a:p>
        </p:txBody>
      </p:sp>
      <p:sp>
        <p:nvSpPr>
          <p:cNvPr id="2147334" name="Line 6"/>
          <p:cNvSpPr>
            <a:spLocks noChangeShapeType="1"/>
          </p:cNvSpPr>
          <p:nvPr/>
        </p:nvSpPr>
        <p:spPr bwMode="auto">
          <a:xfrm flipH="1">
            <a:off x="1143000" y="3429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7335" name="Text Box 7"/>
          <p:cNvSpPr txBox="1">
            <a:spLocks noChangeArrowheads="1"/>
          </p:cNvSpPr>
          <p:nvPr/>
        </p:nvSpPr>
        <p:spPr bwMode="auto">
          <a:xfrm>
            <a:off x="1676400" y="2443163"/>
            <a:ext cx="1520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Uplink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bandwidth</a:t>
            </a:r>
          </a:p>
        </p:txBody>
      </p:sp>
      <p:sp>
        <p:nvSpPr>
          <p:cNvPr id="2147336" name="Text Box 8"/>
          <p:cNvSpPr txBox="1">
            <a:spLocks noChangeArrowheads="1"/>
          </p:cNvSpPr>
          <p:nvPr/>
        </p:nvSpPr>
        <p:spPr bwMode="auto">
          <a:xfrm>
            <a:off x="4419600" y="4043363"/>
            <a:ext cx="1804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Memory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(e.g. TCP TCB</a:t>
            </a:r>
            <a:br>
              <a:rPr lang="en-US" sz="2400">
                <a:latin typeface="Calibri" pitchFamily="34" charset="0"/>
              </a:rPr>
            </a:br>
            <a:r>
              <a:rPr lang="en-US" sz="2400">
                <a:latin typeface="Calibri" pitchFamily="34" charset="0"/>
              </a:rPr>
              <a:t>exhaustion)</a:t>
            </a:r>
          </a:p>
        </p:txBody>
      </p:sp>
      <p:sp>
        <p:nvSpPr>
          <p:cNvPr id="2147337" name="Text Box 9"/>
          <p:cNvSpPr txBox="1">
            <a:spLocks noChangeArrowheads="1"/>
          </p:cNvSpPr>
          <p:nvPr/>
        </p:nvSpPr>
        <p:spPr bwMode="auto">
          <a:xfrm>
            <a:off x="5181600" y="1909763"/>
            <a:ext cx="69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CPU</a:t>
            </a:r>
          </a:p>
        </p:txBody>
      </p:sp>
      <p:sp>
        <p:nvSpPr>
          <p:cNvPr id="2147338" name="Text Box 10"/>
          <p:cNvSpPr txBox="1">
            <a:spLocks noChangeArrowheads="1"/>
          </p:cNvSpPr>
          <p:nvPr/>
        </p:nvSpPr>
        <p:spPr bwMode="auto">
          <a:xfrm>
            <a:off x="6172200" y="1833563"/>
            <a:ext cx="141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User-time</a:t>
            </a:r>
          </a:p>
        </p:txBody>
      </p:sp>
    </p:spTree>
    <p:extLst>
      <p:ext uri="{BB962C8B-B14F-4D97-AF65-F5344CB8AC3E}">
        <p14:creationId xmlns:p14="http://schemas.microsoft.com/office/powerpoint/2010/main" val="672319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DoS: Via Resource Exhaustion</a:t>
            </a:r>
          </a:p>
        </p:txBody>
      </p:sp>
      <p:sp>
        <p:nvSpPr>
          <p:cNvPr id="21493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Uplink bandwidth </a:t>
            </a:r>
          </a:p>
          <a:p>
            <a:pPr lvl="1"/>
            <a:r>
              <a:rPr lang="en-US"/>
              <a:t>Saturate uplink bandwidth using legitimate requests (e.g. download large image)</a:t>
            </a:r>
          </a:p>
          <a:p>
            <a:pPr lvl="1"/>
            <a:r>
              <a:rPr lang="en-US"/>
              <a:t>Solution: use a CDN (Akamai)</a:t>
            </a:r>
          </a:p>
          <a:p>
            <a:pPr lvl="1"/>
            <a:r>
              <a:rPr lang="en-US"/>
              <a:t>Solution: admission control at the server </a:t>
            </a:r>
            <a:br>
              <a:rPr lang="en-US"/>
            </a:br>
            <a:r>
              <a:rPr lang="en-US"/>
              <a:t>(not a network problem??)</a:t>
            </a:r>
          </a:p>
          <a:p>
            <a:r>
              <a:rPr lang="en-US"/>
              <a:t>CPU time similar to above</a:t>
            </a:r>
          </a:p>
          <a:p>
            <a:r>
              <a:rPr lang="en-US"/>
              <a:t>Victim Memory</a:t>
            </a:r>
          </a:p>
          <a:p>
            <a:pPr lvl="1"/>
            <a:r>
              <a:rPr lang="en-US"/>
              <a:t>TCP connections require state, can try to exhaust</a:t>
            </a:r>
          </a:p>
          <a:p>
            <a:pPr lvl="1"/>
            <a:r>
              <a:rPr lang="en-US"/>
              <a:t>E.g. SYN Flood (next few slides)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433BD-1BEA-40CC-91BB-8B560E0F262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745236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rely on the attack victim to stop </a:t>
            </a:r>
            <a:r>
              <a:rPr lang="en-US" dirty="0" err="1"/>
              <a:t>DoS</a:t>
            </a:r>
            <a:r>
              <a:rPr lang="en-US" dirty="0"/>
              <a:t> attacks?</a:t>
            </a:r>
          </a:p>
          <a:p>
            <a:endParaRPr lang="en-US" dirty="0"/>
          </a:p>
          <a:p>
            <a:r>
              <a:rPr lang="en-US" dirty="0"/>
              <a:t>If not, who can do this?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Which resource is cheaper?</a:t>
            </a:r>
          </a:p>
          <a:p>
            <a:pPr lvl="1"/>
            <a:r>
              <a:rPr lang="en-US" dirty="0"/>
              <a:t>Bandwidth, or </a:t>
            </a:r>
          </a:p>
          <a:p>
            <a:pPr lvl="1"/>
            <a:r>
              <a:rPr lang="en-US" dirty="0"/>
              <a:t>CPU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4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6E818-0E13-488B-B3A8-F60CBA3622AA}" type="slidenum">
              <a:rPr lang="en-US"/>
              <a:pPr/>
              <a:t>66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Handshake</a:t>
            </a:r>
          </a:p>
        </p:txBody>
      </p:sp>
      <p:sp>
        <p:nvSpPr>
          <p:cNvPr id="2151427" name="Line 3"/>
          <p:cNvSpPr>
            <a:spLocks noChangeShapeType="1"/>
          </p:cNvSpPr>
          <p:nvPr/>
        </p:nvSpPr>
        <p:spPr bwMode="auto">
          <a:xfrm>
            <a:off x="2012950" y="2286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28" name="Line 4"/>
          <p:cNvSpPr>
            <a:spLocks noChangeShapeType="1"/>
          </p:cNvSpPr>
          <p:nvPr/>
        </p:nvSpPr>
        <p:spPr bwMode="auto">
          <a:xfrm>
            <a:off x="2012950" y="46482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29" name="Line 5"/>
          <p:cNvSpPr>
            <a:spLocks noChangeShapeType="1"/>
          </p:cNvSpPr>
          <p:nvPr/>
        </p:nvSpPr>
        <p:spPr bwMode="auto">
          <a:xfrm flipH="1">
            <a:off x="2012950" y="3429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0" name="Text Box 6"/>
          <p:cNvSpPr txBox="1">
            <a:spLocks noChangeArrowheads="1"/>
          </p:cNvSpPr>
          <p:nvPr/>
        </p:nvSpPr>
        <p:spPr bwMode="auto">
          <a:xfrm>
            <a:off x="1838325" y="1389063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151431" name="Text Box 7"/>
          <p:cNvSpPr txBox="1">
            <a:spLocks noChangeArrowheads="1"/>
          </p:cNvSpPr>
          <p:nvPr/>
        </p:nvSpPr>
        <p:spPr bwMode="auto">
          <a:xfrm>
            <a:off x="5964238" y="1443038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</a:t>
            </a:r>
          </a:p>
        </p:txBody>
      </p:sp>
      <p:sp>
        <p:nvSpPr>
          <p:cNvPr id="2151432" name="Text Box 8"/>
          <p:cNvSpPr txBox="1">
            <a:spLocks noChangeArrowheads="1"/>
          </p:cNvSpPr>
          <p:nvPr/>
        </p:nvSpPr>
        <p:spPr bwMode="auto">
          <a:xfrm>
            <a:off x="3438525" y="2074863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</a:t>
            </a:r>
          </a:p>
        </p:txBody>
      </p:sp>
      <p:sp>
        <p:nvSpPr>
          <p:cNvPr id="2151433" name="Text Box 9"/>
          <p:cNvSpPr txBox="1">
            <a:spLocks noChangeArrowheads="1"/>
          </p:cNvSpPr>
          <p:nvPr/>
        </p:nvSpPr>
        <p:spPr bwMode="auto">
          <a:xfrm>
            <a:off x="3057525" y="3217863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S</a:t>
            </a:r>
            <a:r>
              <a:rPr lang="en-US" sz="2400">
                <a:latin typeface="Calibri" pitchFamily="34" charset="0"/>
              </a:rPr>
              <a:t>, ACK</a:t>
            </a:r>
            <a:r>
              <a:rPr lang="en-US" sz="2400" baseline="-25000">
                <a:latin typeface="Calibri" pitchFamily="34" charset="0"/>
              </a:rPr>
              <a:t>C</a:t>
            </a:r>
          </a:p>
        </p:txBody>
      </p:sp>
      <p:sp>
        <p:nvSpPr>
          <p:cNvPr id="2151434" name="Text Box 10"/>
          <p:cNvSpPr txBox="1">
            <a:spLocks noChangeArrowheads="1"/>
          </p:cNvSpPr>
          <p:nvPr/>
        </p:nvSpPr>
        <p:spPr bwMode="auto">
          <a:xfrm>
            <a:off x="4157663" y="4513263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ACK</a:t>
            </a:r>
            <a:r>
              <a:rPr lang="en-US" sz="2400" baseline="-25000">
                <a:latin typeface="Calibri" pitchFamily="34" charset="0"/>
              </a:rPr>
              <a:t>S</a:t>
            </a:r>
          </a:p>
        </p:txBody>
      </p:sp>
      <p:sp>
        <p:nvSpPr>
          <p:cNvPr id="2151435" name="Line 11"/>
          <p:cNvSpPr>
            <a:spLocks noChangeShapeType="1"/>
          </p:cNvSpPr>
          <p:nvPr/>
        </p:nvSpPr>
        <p:spPr bwMode="auto">
          <a:xfrm>
            <a:off x="6170613" y="3429000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6" name="Line 12"/>
          <p:cNvSpPr>
            <a:spLocks noChangeShapeType="1"/>
          </p:cNvSpPr>
          <p:nvPr/>
        </p:nvSpPr>
        <p:spPr bwMode="auto">
          <a:xfrm>
            <a:off x="6170613" y="5410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7" name="Line 13"/>
          <p:cNvSpPr>
            <a:spLocks noChangeShapeType="1"/>
          </p:cNvSpPr>
          <p:nvPr/>
        </p:nvSpPr>
        <p:spPr bwMode="auto">
          <a:xfrm>
            <a:off x="2012950" y="2286000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8" name="Line 14"/>
          <p:cNvSpPr>
            <a:spLocks noChangeShapeType="1"/>
          </p:cNvSpPr>
          <p:nvPr/>
        </p:nvSpPr>
        <p:spPr bwMode="auto">
          <a:xfrm>
            <a:off x="2012950" y="46482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39" name="Line 15"/>
          <p:cNvSpPr>
            <a:spLocks noChangeShapeType="1"/>
          </p:cNvSpPr>
          <p:nvPr/>
        </p:nvSpPr>
        <p:spPr bwMode="auto">
          <a:xfrm>
            <a:off x="2012950" y="41910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0" name="Line 16"/>
          <p:cNvSpPr>
            <a:spLocks noChangeShapeType="1"/>
          </p:cNvSpPr>
          <p:nvPr/>
        </p:nvSpPr>
        <p:spPr bwMode="auto">
          <a:xfrm>
            <a:off x="6170613" y="19812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1" name="Line 17"/>
          <p:cNvSpPr>
            <a:spLocks noChangeShapeType="1"/>
          </p:cNvSpPr>
          <p:nvPr/>
        </p:nvSpPr>
        <p:spPr bwMode="auto">
          <a:xfrm>
            <a:off x="2012950" y="19050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2" name="Line 18"/>
          <p:cNvSpPr>
            <a:spLocks noChangeShapeType="1"/>
          </p:cNvSpPr>
          <p:nvPr/>
        </p:nvSpPr>
        <p:spPr bwMode="auto">
          <a:xfrm>
            <a:off x="6170613" y="3048000"/>
            <a:ext cx="0" cy="407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1443" name="Text Box 19"/>
          <p:cNvSpPr txBox="1">
            <a:spLocks noChangeArrowheads="1"/>
          </p:cNvSpPr>
          <p:nvPr/>
        </p:nvSpPr>
        <p:spPr bwMode="auto">
          <a:xfrm>
            <a:off x="6376988" y="2151063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  <a:latin typeface="Calibri" pitchFamily="34" charset="0"/>
              </a:rPr>
              <a:t>Listening</a:t>
            </a:r>
          </a:p>
        </p:txBody>
      </p:sp>
      <p:sp>
        <p:nvSpPr>
          <p:cNvPr id="2151444" name="Text Box 20"/>
          <p:cNvSpPr txBox="1">
            <a:spLocks noChangeArrowheads="1"/>
          </p:cNvSpPr>
          <p:nvPr/>
        </p:nvSpPr>
        <p:spPr bwMode="auto">
          <a:xfrm>
            <a:off x="6384925" y="2989263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Store data</a:t>
            </a:r>
          </a:p>
        </p:txBody>
      </p:sp>
      <p:sp>
        <p:nvSpPr>
          <p:cNvPr id="2151445" name="Text Box 21"/>
          <p:cNvSpPr txBox="1">
            <a:spLocks noChangeArrowheads="1"/>
          </p:cNvSpPr>
          <p:nvPr/>
        </p:nvSpPr>
        <p:spPr bwMode="auto">
          <a:xfrm>
            <a:off x="6338888" y="4132263"/>
            <a:ext cx="77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Wait</a:t>
            </a:r>
          </a:p>
        </p:txBody>
      </p:sp>
      <p:sp>
        <p:nvSpPr>
          <p:cNvPr id="2151446" name="Text Box 22"/>
          <p:cNvSpPr txBox="1">
            <a:spLocks noChangeArrowheads="1"/>
          </p:cNvSpPr>
          <p:nvPr/>
        </p:nvSpPr>
        <p:spPr bwMode="auto">
          <a:xfrm>
            <a:off x="6370638" y="542766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1461409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66698-D94B-418C-9356-6AC300452E4C}" type="slidenum">
              <a:rPr lang="en-US"/>
              <a:pPr/>
              <a:t>67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 Flooding</a:t>
            </a:r>
          </a:p>
        </p:txBody>
      </p:sp>
      <p:sp>
        <p:nvSpPr>
          <p:cNvPr id="2153475" name="Line 3"/>
          <p:cNvSpPr>
            <a:spLocks noChangeShapeType="1"/>
          </p:cNvSpPr>
          <p:nvPr/>
        </p:nvSpPr>
        <p:spPr bwMode="auto">
          <a:xfrm>
            <a:off x="1631950" y="2286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76" name="Text Box 4"/>
          <p:cNvSpPr txBox="1">
            <a:spLocks noChangeArrowheads="1"/>
          </p:cNvSpPr>
          <p:nvPr/>
        </p:nvSpPr>
        <p:spPr bwMode="auto">
          <a:xfrm>
            <a:off x="1457325" y="1389063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153477" name="Text Box 5"/>
          <p:cNvSpPr txBox="1">
            <a:spLocks noChangeArrowheads="1"/>
          </p:cNvSpPr>
          <p:nvPr/>
        </p:nvSpPr>
        <p:spPr bwMode="auto">
          <a:xfrm>
            <a:off x="5583238" y="1443038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</a:t>
            </a:r>
          </a:p>
        </p:txBody>
      </p:sp>
      <p:sp>
        <p:nvSpPr>
          <p:cNvPr id="2153478" name="Text Box 6"/>
          <p:cNvSpPr txBox="1">
            <a:spLocks noChangeArrowheads="1"/>
          </p:cNvSpPr>
          <p:nvPr/>
        </p:nvSpPr>
        <p:spPr bwMode="auto">
          <a:xfrm>
            <a:off x="3006725" y="207486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C1</a:t>
            </a:r>
          </a:p>
        </p:txBody>
      </p:sp>
      <p:sp>
        <p:nvSpPr>
          <p:cNvPr id="2153479" name="Line 7"/>
          <p:cNvSpPr>
            <a:spLocks noChangeShapeType="1"/>
          </p:cNvSpPr>
          <p:nvPr/>
        </p:nvSpPr>
        <p:spPr bwMode="auto">
          <a:xfrm>
            <a:off x="5789613" y="19812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0" name="Line 8"/>
          <p:cNvSpPr>
            <a:spLocks noChangeShapeType="1"/>
          </p:cNvSpPr>
          <p:nvPr/>
        </p:nvSpPr>
        <p:spPr bwMode="auto">
          <a:xfrm>
            <a:off x="1631950" y="19050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1" name="Text Box 9"/>
          <p:cNvSpPr txBox="1">
            <a:spLocks noChangeArrowheads="1"/>
          </p:cNvSpPr>
          <p:nvPr/>
        </p:nvSpPr>
        <p:spPr bwMode="auto">
          <a:xfrm>
            <a:off x="5995988" y="2151063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  <a:latin typeface="Calibri" pitchFamily="34" charset="0"/>
              </a:rPr>
              <a:t>Listening</a:t>
            </a:r>
          </a:p>
        </p:txBody>
      </p:sp>
      <p:sp>
        <p:nvSpPr>
          <p:cNvPr id="2153482" name="Text Box 10"/>
          <p:cNvSpPr txBox="1">
            <a:spLocks noChangeArrowheads="1"/>
          </p:cNvSpPr>
          <p:nvPr/>
        </p:nvSpPr>
        <p:spPr bwMode="auto">
          <a:xfrm>
            <a:off x="6003925" y="2989263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Store data</a:t>
            </a:r>
          </a:p>
        </p:txBody>
      </p:sp>
      <p:sp>
        <p:nvSpPr>
          <p:cNvPr id="2153483" name="Line 11"/>
          <p:cNvSpPr>
            <a:spLocks noChangeShapeType="1"/>
          </p:cNvSpPr>
          <p:nvPr/>
        </p:nvSpPr>
        <p:spPr bwMode="auto">
          <a:xfrm flipH="1">
            <a:off x="5789613" y="3048000"/>
            <a:ext cx="1587" cy="29987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4" name="Line 12"/>
          <p:cNvSpPr>
            <a:spLocks noChangeShapeType="1"/>
          </p:cNvSpPr>
          <p:nvPr/>
        </p:nvSpPr>
        <p:spPr bwMode="auto">
          <a:xfrm>
            <a:off x="1631950" y="28956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5" name="Text Box 13"/>
          <p:cNvSpPr txBox="1">
            <a:spLocks noChangeArrowheads="1"/>
          </p:cNvSpPr>
          <p:nvPr/>
        </p:nvSpPr>
        <p:spPr bwMode="auto">
          <a:xfrm>
            <a:off x="3006725" y="268446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C2</a:t>
            </a:r>
          </a:p>
        </p:txBody>
      </p:sp>
      <p:sp>
        <p:nvSpPr>
          <p:cNvPr id="2153486" name="Line 14"/>
          <p:cNvSpPr>
            <a:spLocks noChangeShapeType="1"/>
          </p:cNvSpPr>
          <p:nvPr/>
        </p:nvSpPr>
        <p:spPr bwMode="auto">
          <a:xfrm>
            <a:off x="5867400" y="3657600"/>
            <a:ext cx="0" cy="23891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7" name="Line 15"/>
          <p:cNvSpPr>
            <a:spLocks noChangeShapeType="1"/>
          </p:cNvSpPr>
          <p:nvPr/>
        </p:nvSpPr>
        <p:spPr bwMode="auto">
          <a:xfrm>
            <a:off x="1631950" y="35544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88" name="Text Box 16"/>
          <p:cNvSpPr txBox="1">
            <a:spLocks noChangeArrowheads="1"/>
          </p:cNvSpPr>
          <p:nvPr/>
        </p:nvSpPr>
        <p:spPr bwMode="auto">
          <a:xfrm>
            <a:off x="3006725" y="3343275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C3</a:t>
            </a:r>
          </a:p>
        </p:txBody>
      </p:sp>
      <p:sp>
        <p:nvSpPr>
          <p:cNvPr id="2153489" name="Line 17"/>
          <p:cNvSpPr>
            <a:spLocks noChangeShapeType="1"/>
          </p:cNvSpPr>
          <p:nvPr/>
        </p:nvSpPr>
        <p:spPr bwMode="auto">
          <a:xfrm>
            <a:off x="5937250" y="4316413"/>
            <a:ext cx="6350" cy="17303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0" name="Line 18"/>
          <p:cNvSpPr>
            <a:spLocks noChangeShapeType="1"/>
          </p:cNvSpPr>
          <p:nvPr/>
        </p:nvSpPr>
        <p:spPr bwMode="auto">
          <a:xfrm>
            <a:off x="1631950" y="42402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1" name="Text Box 19"/>
          <p:cNvSpPr txBox="1">
            <a:spLocks noChangeArrowheads="1"/>
          </p:cNvSpPr>
          <p:nvPr/>
        </p:nvSpPr>
        <p:spPr bwMode="auto">
          <a:xfrm>
            <a:off x="3006725" y="4029075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C4</a:t>
            </a:r>
          </a:p>
        </p:txBody>
      </p:sp>
      <p:sp>
        <p:nvSpPr>
          <p:cNvPr id="2153492" name="Line 20"/>
          <p:cNvSpPr>
            <a:spLocks noChangeShapeType="1"/>
          </p:cNvSpPr>
          <p:nvPr/>
        </p:nvSpPr>
        <p:spPr bwMode="auto">
          <a:xfrm>
            <a:off x="6019800" y="5002213"/>
            <a:ext cx="0" cy="10445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3" name="Line 21"/>
          <p:cNvSpPr>
            <a:spLocks noChangeShapeType="1"/>
          </p:cNvSpPr>
          <p:nvPr/>
        </p:nvSpPr>
        <p:spPr bwMode="auto">
          <a:xfrm>
            <a:off x="1631950" y="48768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53494" name="Text Box 22"/>
          <p:cNvSpPr txBox="1">
            <a:spLocks noChangeArrowheads="1"/>
          </p:cNvSpPr>
          <p:nvPr/>
        </p:nvSpPr>
        <p:spPr bwMode="auto">
          <a:xfrm>
            <a:off x="3006725" y="466566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</a:rPr>
              <a:t>SYN</a:t>
            </a:r>
            <a:r>
              <a:rPr lang="en-US" sz="2400" baseline="-25000">
                <a:latin typeface="Calibri" pitchFamily="34" charset="0"/>
              </a:rPr>
              <a:t>C5</a:t>
            </a:r>
          </a:p>
        </p:txBody>
      </p:sp>
      <p:sp>
        <p:nvSpPr>
          <p:cNvPr id="2153495" name="Line 23"/>
          <p:cNvSpPr>
            <a:spLocks noChangeShapeType="1"/>
          </p:cNvSpPr>
          <p:nvPr/>
        </p:nvSpPr>
        <p:spPr bwMode="auto">
          <a:xfrm>
            <a:off x="6096000" y="5638800"/>
            <a:ext cx="0" cy="407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2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against SYN Attacks</a:t>
            </a:r>
          </a:p>
        </p:txBody>
      </p:sp>
      <p:sp>
        <p:nvSpPr>
          <p:cNvPr id="21555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 Cookies</a:t>
            </a:r>
          </a:p>
          <a:p>
            <a:pPr lvl="1"/>
            <a:r>
              <a:rPr lang="en-US"/>
              <a:t>Client sends SYN</a:t>
            </a:r>
          </a:p>
          <a:p>
            <a:pPr lvl="1"/>
            <a:r>
              <a:rPr lang="en-US"/>
              <a:t>Server responds to Client with SYN-ACK cookie</a:t>
            </a:r>
          </a:p>
          <a:p>
            <a:pPr lvl="2"/>
            <a:r>
              <a:rPr lang="en-US"/>
              <a:t>sqn = f(src addr, src port, dest addr, dest port, rand)</a:t>
            </a:r>
          </a:p>
          <a:p>
            <a:pPr lvl="2"/>
            <a:r>
              <a:rPr lang="en-US"/>
              <a:t>Server does not save state</a:t>
            </a:r>
          </a:p>
          <a:p>
            <a:pPr lvl="1"/>
            <a:r>
              <a:rPr lang="en-US"/>
              <a:t>Honest client responds with ACK(sqn)</a:t>
            </a:r>
          </a:p>
          <a:p>
            <a:pPr lvl="1"/>
            <a:r>
              <a:rPr lang="en-US"/>
              <a:t>Server checks response </a:t>
            </a:r>
          </a:p>
          <a:p>
            <a:pPr lvl="2"/>
            <a:r>
              <a:rPr lang="en-US"/>
              <a:t>If matches SYN-ACK, establishes connection</a:t>
            </a:r>
          </a:p>
          <a:p>
            <a:r>
              <a:rPr lang="en-US"/>
              <a:t>Drop Random TCB in SYN_RCVD state</a:t>
            </a:r>
            <a:br>
              <a:rPr lang="en-US"/>
            </a:br>
            <a:r>
              <a:rPr lang="en-US"/>
              <a:t>(likely to be attackers)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CD26B0-829D-42F3-856D-C28BAF0B67E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55524" name="Text Box 4"/>
          <p:cNvSpPr txBox="1">
            <a:spLocks noChangeArrowheads="1"/>
          </p:cNvSpPr>
          <p:nvPr/>
        </p:nvSpPr>
        <p:spPr bwMode="auto">
          <a:xfrm>
            <a:off x="6521450" y="457200"/>
            <a:ext cx="216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latin typeface="Tahoma" pitchFamily="34" charset="0"/>
              </a:rPr>
              <a:t>[Bernstein, Schenk]</a:t>
            </a:r>
          </a:p>
        </p:txBody>
      </p:sp>
    </p:spTree>
    <p:extLst>
      <p:ext uri="{BB962C8B-B14F-4D97-AF65-F5344CB8AC3E}">
        <p14:creationId xmlns:p14="http://schemas.microsoft.com/office/powerpoint/2010/main" val="647216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DoS (DDoS)</a:t>
            </a:r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Attacker compromises multiple hosts</a:t>
            </a:r>
          </a:p>
          <a:p>
            <a:r>
              <a:rPr lang="en-US"/>
              <a:t>Installs malicious program to do her biding</a:t>
            </a:r>
            <a:br>
              <a:rPr lang="en-US"/>
            </a:br>
            <a:r>
              <a:rPr lang="en-US"/>
              <a:t>(bots)</a:t>
            </a:r>
          </a:p>
          <a:p>
            <a:r>
              <a:rPr lang="en-US"/>
              <a:t>Bots flood (or otherwise attack) victims on command; Attack is coordinated</a:t>
            </a:r>
          </a:p>
          <a:p>
            <a:r>
              <a:rPr lang="en-US"/>
              <a:t>Bot-networks of 80k to 100k have been seen in the wild</a:t>
            </a:r>
          </a:p>
          <a:p>
            <a:pPr lvl="1"/>
            <a:r>
              <a:rPr lang="en-US"/>
              <a:t>Aggregate bandwidth &gt; 20Gbps (probably more)</a:t>
            </a:r>
          </a:p>
          <a:p>
            <a:r>
              <a:rPr lang="en-US"/>
              <a:t>E.g. Blue Frog (by Blue Security)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6EF96-22EE-4333-BE61-79E0D9926E2C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34257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an Encryption Scheme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9615" y="1311275"/>
            <a:ext cx="3810000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>
                <a:latin typeface="Gill Sans MT" charset="0"/>
              </a:rPr>
              <a:t>Trudy has ciphertext she can analyze</a:t>
            </a:r>
          </a:p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>
                <a:latin typeface="Gill Sans MT" charset="0"/>
              </a:rPr>
              <a:t>statistical analysis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402015" y="1311275"/>
            <a:ext cx="4119563" cy="4648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990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 Frog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Anti-spam tool: </a:t>
            </a:r>
          </a:p>
          <a:p>
            <a:pPr lvl="1"/>
            <a:r>
              <a:rPr lang="en-US"/>
              <a:t>Persuade spammers to remove community members’ addresses from their mailing list</a:t>
            </a:r>
          </a:p>
          <a:p>
            <a:r>
              <a:rPr lang="en-US"/>
              <a:t>Users register: Do Not Intrude Registry, Firefox, and IE plugins</a:t>
            </a:r>
          </a:p>
          <a:p>
            <a:r>
              <a:rPr lang="en-US"/>
              <a:t>Automatic reports: ISPs, law-enforcement, …</a:t>
            </a:r>
          </a:p>
          <a:p>
            <a:r>
              <a:rPr lang="en-US"/>
              <a:t>Spammers attacked</a:t>
            </a:r>
          </a:p>
          <a:p>
            <a:pPr lvl="1"/>
            <a:r>
              <a:rPr lang="en-US"/>
              <a:t>Intimidating e-mails</a:t>
            </a:r>
          </a:p>
          <a:p>
            <a:pPr lvl="1"/>
            <a:r>
              <a:rPr lang="en-US"/>
              <a:t>DDoS attack to “Blue Security” web page</a:t>
            </a:r>
          </a:p>
          <a:p>
            <a:pPr lvl="1"/>
            <a:r>
              <a:rPr lang="en-US"/>
              <a:t>Redirected to blogs.com </a:t>
            </a:r>
            <a:r>
              <a:rPr lang="en-US">
                <a:sym typeface="Wingdings" pitchFamily="2" charset="2"/>
              </a:rPr>
              <a:t> Collapse</a:t>
            </a:r>
          </a:p>
          <a:p>
            <a:pPr lvl="1"/>
            <a:r>
              <a:rPr lang="en-US"/>
              <a:t>Attackers identified</a:t>
            </a:r>
          </a:p>
          <a:p>
            <a:r>
              <a:rPr lang="en-US"/>
              <a:t>Blue Security ceased its anti-spam operation.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E2D31-D1BE-458C-84B8-148D4A0FFE9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89467298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Downlink? (Flooding)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attacker generates enough traffic to saturate downlink bandwidth.</a:t>
            </a:r>
          </a:p>
          <a:p>
            <a:r>
              <a:rPr lang="en-US"/>
              <a:t>What can the server do?</a:t>
            </a:r>
          </a:p>
          <a:p>
            <a:r>
              <a:rPr lang="en-US"/>
              <a:t>What can the network do?</a:t>
            </a:r>
          </a:p>
          <a:p>
            <a:pPr lvl="1"/>
            <a:r>
              <a:rPr lang="en-US"/>
              <a:t>Ideally want network to drop bad packets</a:t>
            </a:r>
          </a:p>
          <a:p>
            <a:pPr lvl="1"/>
            <a:r>
              <a:rPr lang="en-US"/>
              <a:t>How to tell if a packet is part of a legitimate flow?</a:t>
            </a:r>
            <a:br>
              <a:rPr lang="en-US"/>
            </a:br>
            <a:r>
              <a:rPr lang="en-US"/>
              <a:t>(requires per flow state?)</a:t>
            </a:r>
          </a:p>
          <a:p>
            <a:pPr lvl="1"/>
            <a:r>
              <a:rPr lang="en-US"/>
              <a:t>Even harder, how to tell if a SYN packet is part of a legitimate request?</a:t>
            </a:r>
          </a:p>
          <a:p>
            <a:r>
              <a:rPr lang="en-US"/>
              <a:t>Is the phone network immune to such attacks?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B392B-A339-4528-A88F-5E781FCC40E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7658109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 Aplenty</a:t>
            </a:r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Attacker guesses TCP seq. number for an existing connection:</a:t>
            </a:r>
          </a:p>
          <a:p>
            <a:pPr lvl="1"/>
            <a:r>
              <a:rPr lang="en-US"/>
              <a:t>Attacker can send Reset packet to close connection. Results in DoS.</a:t>
            </a:r>
          </a:p>
          <a:p>
            <a:pPr lvl="1"/>
            <a:r>
              <a:rPr lang="en-US"/>
              <a:t>Most systems allow for a large window of acceptable seq. #’s</a:t>
            </a:r>
          </a:p>
          <a:p>
            <a:pPr lvl="1"/>
            <a:r>
              <a:rPr lang="en-US"/>
              <a:t>Only have to a land a packet in </a:t>
            </a:r>
          </a:p>
          <a:p>
            <a:pPr lvl="1"/>
            <a:r>
              <a:rPr lang="en-US"/>
              <a:t>Attack is most effective against long lived connections, e.g. BGP.</a:t>
            </a:r>
          </a:p>
          <a:p>
            <a:r>
              <a:rPr lang="en-US"/>
              <a:t>Congestion control DoS attack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Generate TCP flow to force target to repeatedly enter retransmission timeout state</a:t>
            </a:r>
          </a:p>
          <a:p>
            <a:pPr lvl="1"/>
            <a:r>
              <a:rPr lang="en-US"/>
              <a:t>Difficult to detect because packet rate is low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F4A8EC-6813-4F94-B8F8-B0AC08139D9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61668" name="Line 4"/>
          <p:cNvSpPr>
            <a:spLocks noChangeShapeType="1"/>
          </p:cNvSpPr>
          <p:nvPr/>
        </p:nvSpPr>
        <p:spPr bwMode="auto">
          <a:xfrm>
            <a:off x="1219200" y="4486275"/>
            <a:ext cx="654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69" name="Line 5"/>
          <p:cNvSpPr>
            <a:spLocks noChangeShapeType="1"/>
          </p:cNvSpPr>
          <p:nvPr/>
        </p:nvSpPr>
        <p:spPr bwMode="auto">
          <a:xfrm>
            <a:off x="2552700" y="4486275"/>
            <a:ext cx="1306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0" name="Line 6"/>
          <p:cNvSpPr>
            <a:spLocks noChangeShapeType="1"/>
          </p:cNvSpPr>
          <p:nvPr/>
        </p:nvSpPr>
        <p:spPr bwMode="auto">
          <a:xfrm>
            <a:off x="7277100" y="405765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1" name="Line 7"/>
          <p:cNvSpPr>
            <a:spLocks noChangeShapeType="1"/>
          </p:cNvSpPr>
          <p:nvPr/>
        </p:nvSpPr>
        <p:spPr bwMode="auto">
          <a:xfrm>
            <a:off x="1873250" y="405765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2" name="Line 8"/>
          <p:cNvSpPr>
            <a:spLocks noChangeShapeType="1"/>
          </p:cNvSpPr>
          <p:nvPr/>
        </p:nvSpPr>
        <p:spPr bwMode="auto">
          <a:xfrm>
            <a:off x="3846513" y="4052888"/>
            <a:ext cx="681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3" name="Line 9"/>
          <p:cNvSpPr>
            <a:spLocks noChangeShapeType="1"/>
          </p:cNvSpPr>
          <p:nvPr/>
        </p:nvSpPr>
        <p:spPr bwMode="auto">
          <a:xfrm>
            <a:off x="727710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4" name="Line 10"/>
          <p:cNvSpPr>
            <a:spLocks noChangeShapeType="1"/>
          </p:cNvSpPr>
          <p:nvPr/>
        </p:nvSpPr>
        <p:spPr bwMode="auto">
          <a:xfrm>
            <a:off x="795655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5" name="Line 11"/>
          <p:cNvSpPr>
            <a:spLocks noChangeShapeType="1"/>
          </p:cNvSpPr>
          <p:nvPr/>
        </p:nvSpPr>
        <p:spPr bwMode="auto">
          <a:xfrm>
            <a:off x="187325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6" name="Line 12"/>
          <p:cNvSpPr>
            <a:spLocks noChangeShapeType="1"/>
          </p:cNvSpPr>
          <p:nvPr/>
        </p:nvSpPr>
        <p:spPr bwMode="auto">
          <a:xfrm>
            <a:off x="255270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7" name="Line 13"/>
          <p:cNvSpPr>
            <a:spLocks noChangeShapeType="1"/>
          </p:cNvSpPr>
          <p:nvPr/>
        </p:nvSpPr>
        <p:spPr bwMode="auto">
          <a:xfrm>
            <a:off x="3846513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8" name="Line 14"/>
          <p:cNvSpPr>
            <a:spLocks noChangeShapeType="1"/>
          </p:cNvSpPr>
          <p:nvPr/>
        </p:nvSpPr>
        <p:spPr bwMode="auto">
          <a:xfrm>
            <a:off x="4527550" y="4057650"/>
            <a:ext cx="0" cy="428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79" name="Line 15"/>
          <p:cNvSpPr>
            <a:spLocks noChangeShapeType="1"/>
          </p:cNvSpPr>
          <p:nvPr/>
        </p:nvSpPr>
        <p:spPr bwMode="auto">
          <a:xfrm>
            <a:off x="4527550" y="4486275"/>
            <a:ext cx="2749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80" name="Line 16"/>
          <p:cNvSpPr>
            <a:spLocks noChangeShapeType="1"/>
          </p:cNvSpPr>
          <p:nvPr/>
        </p:nvSpPr>
        <p:spPr bwMode="auto">
          <a:xfrm>
            <a:off x="7956550" y="4486275"/>
            <a:ext cx="654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61681" name="Text Box 17"/>
          <p:cNvSpPr txBox="1">
            <a:spLocks noChangeArrowheads="1"/>
          </p:cNvSpPr>
          <p:nvPr/>
        </p:nvSpPr>
        <p:spPr bwMode="auto">
          <a:xfrm>
            <a:off x="2905125" y="4495800"/>
            <a:ext cx="573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rgbClr val="FF3300"/>
                </a:solidFill>
                <a:latin typeface="Tahoma" pitchFamily="34" charset="0"/>
              </a:rPr>
              <a:t>RTO</a:t>
            </a:r>
          </a:p>
        </p:txBody>
      </p:sp>
      <p:sp>
        <p:nvSpPr>
          <p:cNvPr id="2161682" name="Text Box 18"/>
          <p:cNvSpPr txBox="1">
            <a:spLocks noChangeArrowheads="1"/>
          </p:cNvSpPr>
          <p:nvPr/>
        </p:nvSpPr>
        <p:spPr bwMode="auto">
          <a:xfrm>
            <a:off x="5584825" y="4495800"/>
            <a:ext cx="795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rgbClr val="FF3300"/>
                </a:solidFill>
                <a:latin typeface="Tahoma" pitchFamily="34" charset="0"/>
              </a:rPr>
              <a:t>2*RTO</a:t>
            </a:r>
          </a:p>
        </p:txBody>
      </p:sp>
      <p:sp>
        <p:nvSpPr>
          <p:cNvPr id="2161683" name="Text Box 19"/>
          <p:cNvSpPr txBox="1">
            <a:spLocks noChangeArrowheads="1"/>
          </p:cNvSpPr>
          <p:nvPr/>
        </p:nvSpPr>
        <p:spPr bwMode="auto">
          <a:xfrm>
            <a:off x="1687513" y="3657600"/>
            <a:ext cx="1052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rgbClr val="FF3300"/>
                </a:solidFill>
                <a:latin typeface="Tahoma" pitchFamily="34" charset="0"/>
              </a:rPr>
              <a:t>Congestion</a:t>
            </a:r>
          </a:p>
        </p:txBody>
      </p:sp>
      <p:sp>
        <p:nvSpPr>
          <p:cNvPr id="2161684" name="Text Box 20"/>
          <p:cNvSpPr txBox="1">
            <a:spLocks noChangeArrowheads="1"/>
          </p:cNvSpPr>
          <p:nvPr/>
        </p:nvSpPr>
        <p:spPr bwMode="auto">
          <a:xfrm>
            <a:off x="3709988" y="3654425"/>
            <a:ext cx="1052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rgbClr val="FF3300"/>
                </a:solidFill>
                <a:latin typeface="Tahoma" pitchFamily="34" charset="0"/>
              </a:rPr>
              <a:t>Congestion</a:t>
            </a:r>
          </a:p>
        </p:txBody>
      </p:sp>
      <p:sp>
        <p:nvSpPr>
          <p:cNvPr id="2161685" name="Text Box 21"/>
          <p:cNvSpPr txBox="1">
            <a:spLocks noChangeArrowheads="1"/>
          </p:cNvSpPr>
          <p:nvPr/>
        </p:nvSpPr>
        <p:spPr bwMode="auto">
          <a:xfrm>
            <a:off x="7064375" y="3654425"/>
            <a:ext cx="1052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400">
                <a:solidFill>
                  <a:srgbClr val="FF3300"/>
                </a:solidFill>
                <a:latin typeface="Tahoma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14762767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 Attacks</a:t>
            </a:r>
          </a:p>
        </p:txBody>
      </p:sp>
      <p:sp>
        <p:nvSpPr>
          <p:cNvPr id="21637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Rely on connecting to “end-points” to get content/access services</a:t>
            </a:r>
            <a:br>
              <a:rPr lang="en-US"/>
            </a:br>
            <a:endParaRPr lang="en-US"/>
          </a:p>
          <a:p>
            <a:r>
              <a:rPr lang="en-US"/>
              <a:t>Unfortunately network end-points (e.g. IPs, DNS names) are loosely bound</a:t>
            </a:r>
          </a:p>
          <a:p>
            <a:endParaRPr lang="en-US"/>
          </a:p>
          <a:p>
            <a:r>
              <a:rPr lang="en-US"/>
              <a:t>Long history of problems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65FA4-5632-4936-A157-61C298B5B4D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596092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6D977-7A82-4DBC-AF9A-00E8A47B8EC7}" type="slidenum">
              <a:rPr lang="en-US"/>
              <a:pPr/>
              <a:t>74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Fetching a Web Page</a:t>
            </a:r>
          </a:p>
        </p:txBody>
      </p:sp>
      <p:sp>
        <p:nvSpPr>
          <p:cNvPr id="2165763" name="Text Box 3"/>
          <p:cNvSpPr txBox="1">
            <a:spLocks noChangeArrowheads="1"/>
          </p:cNvSpPr>
          <p:nvPr/>
        </p:nvSpPr>
        <p:spPr bwMode="auto">
          <a:xfrm>
            <a:off x="3341688" y="1770063"/>
            <a:ext cx="196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DHCP Request</a:t>
            </a:r>
          </a:p>
        </p:txBody>
      </p:sp>
      <p:sp>
        <p:nvSpPr>
          <p:cNvPr id="2165764" name="Line 4"/>
          <p:cNvSpPr>
            <a:spLocks noChangeShapeType="1"/>
          </p:cNvSpPr>
          <p:nvPr/>
        </p:nvSpPr>
        <p:spPr bwMode="auto">
          <a:xfrm>
            <a:off x="1936750" y="2227263"/>
            <a:ext cx="5607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5765" name="Text Box 5"/>
          <p:cNvSpPr txBox="1">
            <a:spLocks noChangeArrowheads="1"/>
          </p:cNvSpPr>
          <p:nvPr/>
        </p:nvSpPr>
        <p:spPr bwMode="auto">
          <a:xfrm>
            <a:off x="703263" y="1633538"/>
            <a:ext cx="101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Calibri" pitchFamily="34" charset="0"/>
              </a:rPr>
              <a:t>Client</a:t>
            </a:r>
          </a:p>
        </p:txBody>
      </p:sp>
      <p:sp>
        <p:nvSpPr>
          <p:cNvPr id="2165766" name="Text Box 6"/>
          <p:cNvSpPr txBox="1">
            <a:spLocks noChangeArrowheads="1"/>
          </p:cNvSpPr>
          <p:nvPr/>
        </p:nvSpPr>
        <p:spPr bwMode="auto">
          <a:xfrm>
            <a:off x="2205038" y="2651125"/>
            <a:ext cx="466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ARP request (name server/gateway)</a:t>
            </a:r>
          </a:p>
        </p:txBody>
      </p:sp>
      <p:sp>
        <p:nvSpPr>
          <p:cNvPr id="2165767" name="Line 7"/>
          <p:cNvSpPr>
            <a:spLocks noChangeShapeType="1"/>
          </p:cNvSpPr>
          <p:nvPr/>
        </p:nvSpPr>
        <p:spPr bwMode="auto">
          <a:xfrm flipV="1">
            <a:off x="1974850" y="3144838"/>
            <a:ext cx="54927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5768" name="Text Box 8"/>
          <p:cNvSpPr txBox="1">
            <a:spLocks noChangeArrowheads="1"/>
          </p:cNvSpPr>
          <p:nvPr/>
        </p:nvSpPr>
        <p:spPr bwMode="auto">
          <a:xfrm>
            <a:off x="3357563" y="3575050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DNS request</a:t>
            </a:r>
          </a:p>
        </p:txBody>
      </p:sp>
      <p:sp>
        <p:nvSpPr>
          <p:cNvPr id="2165769" name="Line 9"/>
          <p:cNvSpPr>
            <a:spLocks noChangeShapeType="1"/>
          </p:cNvSpPr>
          <p:nvPr/>
        </p:nvSpPr>
        <p:spPr bwMode="auto">
          <a:xfrm flipV="1">
            <a:off x="1976438" y="4032250"/>
            <a:ext cx="5491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5770" name="Text Box 10"/>
          <p:cNvSpPr txBox="1">
            <a:spLocks noChangeArrowheads="1"/>
          </p:cNvSpPr>
          <p:nvPr/>
        </p:nvSpPr>
        <p:spPr bwMode="auto">
          <a:xfrm>
            <a:off x="3394075" y="4419600"/>
            <a:ext cx="190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HTTP Request</a:t>
            </a:r>
          </a:p>
        </p:txBody>
      </p:sp>
      <p:sp>
        <p:nvSpPr>
          <p:cNvPr id="2165771" name="Line 11"/>
          <p:cNvSpPr>
            <a:spLocks noChangeShapeType="1"/>
          </p:cNvSpPr>
          <p:nvPr/>
        </p:nvSpPr>
        <p:spPr bwMode="auto">
          <a:xfrm flipV="1">
            <a:off x="2012950" y="4876800"/>
            <a:ext cx="549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58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Vulnerability</a:t>
            </a:r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Users/hosts typically trust the host-address mapping provided by DNS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DC00B-7512-40A6-B91E-289512496FD2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013033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Bellovin/Mockapetris Attack</a:t>
            </a:r>
          </a:p>
        </p:txBody>
      </p:sp>
      <p:sp>
        <p:nvSpPr>
          <p:cNvPr id="216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Trust relationships use symbolic addresses</a:t>
            </a:r>
          </a:p>
          <a:p>
            <a:pPr lvl="1"/>
            <a:r>
              <a:rPr lang="en-US" dirty="0"/>
              <a:t>/etc/</a:t>
            </a:r>
            <a:r>
              <a:rPr lang="en-US" dirty="0" err="1"/>
              <a:t>hosts.equiv</a:t>
            </a:r>
            <a:r>
              <a:rPr lang="en-US" dirty="0"/>
              <a:t> contains friend.stanford.edu</a:t>
            </a:r>
          </a:p>
          <a:p>
            <a:r>
              <a:rPr lang="en-US" dirty="0"/>
              <a:t>Requests come with numeric source address</a:t>
            </a:r>
          </a:p>
          <a:p>
            <a:pPr lvl="1"/>
            <a:r>
              <a:rPr lang="en-US" dirty="0"/>
              <a:t>Use reverse DNS to find symbolic name</a:t>
            </a:r>
          </a:p>
          <a:p>
            <a:pPr lvl="1"/>
            <a:r>
              <a:rPr lang="en-US" dirty="0"/>
              <a:t>Decide access based on /etc/</a:t>
            </a:r>
            <a:r>
              <a:rPr lang="en-US" dirty="0" err="1"/>
              <a:t>hosts.equiv</a:t>
            </a:r>
            <a:r>
              <a:rPr lang="en-US" dirty="0"/>
              <a:t>, …</a:t>
            </a:r>
          </a:p>
          <a:p>
            <a:pPr lvl="1"/>
            <a:endParaRPr lang="en-US" dirty="0"/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Spoof reverse DNS to make host trust attacker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541EF-3F27-48A2-BAAF-67E45F9C7991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99206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DCED4-449E-4CAE-9078-8C2817EB570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DNS	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numeric IP address, find symbolic addr</a:t>
            </a:r>
          </a:p>
          <a:p>
            <a:endParaRPr lang="en-US"/>
          </a:p>
          <a:p>
            <a:r>
              <a:rPr lang="en-US"/>
              <a:t>To find 222.33.44.3,</a:t>
            </a:r>
          </a:p>
          <a:p>
            <a:pPr lvl="1"/>
            <a:r>
              <a:rPr lang="en-US"/>
              <a:t>Query 44.33.222.in-addr.arpa</a:t>
            </a:r>
          </a:p>
          <a:p>
            <a:pPr lvl="1"/>
            <a:r>
              <a:rPr lang="en-US"/>
              <a:t>Get list of symbolic addresses, e.g., 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1     IN    PTR     server.small.com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2     IN    PTR     boss.small.com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3     IN    PTR     ws1.small.com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4     IN    PTR     ws2.small.com</a:t>
            </a:r>
          </a:p>
        </p:txBody>
      </p:sp>
    </p:spTree>
    <p:extLst>
      <p:ext uri="{BB962C8B-B14F-4D97-AF65-F5344CB8AC3E}">
        <p14:creationId xmlns:p14="http://schemas.microsoft.com/office/powerpoint/2010/main" val="1795594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Gain control of DNS service for evil.org</a:t>
            </a:r>
          </a:p>
          <a:p>
            <a:r>
              <a:rPr lang="en-US"/>
              <a:t>Select target machine in good.net</a:t>
            </a:r>
          </a:p>
          <a:p>
            <a:r>
              <a:rPr lang="en-US"/>
              <a:t>Find trust relationships</a:t>
            </a:r>
          </a:p>
          <a:p>
            <a:pPr lvl="1"/>
            <a:r>
              <a:rPr lang="en-US"/>
              <a:t>SNMP, finger can help find active sessions, etc.</a:t>
            </a:r>
          </a:p>
          <a:p>
            <a:pPr lvl="1"/>
            <a:r>
              <a:rPr lang="en-US"/>
              <a:t>Example: target trusts host1.good.net</a:t>
            </a:r>
          </a:p>
          <a:p>
            <a:r>
              <a:rPr lang="en-US"/>
              <a:t>Connect</a:t>
            </a:r>
          </a:p>
          <a:p>
            <a:pPr lvl="1"/>
            <a:r>
              <a:rPr lang="en-US"/>
              <a:t>Attempt rlogin from coyote.evil.org</a:t>
            </a:r>
          </a:p>
          <a:p>
            <a:pPr lvl="1"/>
            <a:r>
              <a:rPr lang="en-US"/>
              <a:t>Target contacts reverse DNS server with IP addr</a:t>
            </a:r>
          </a:p>
          <a:p>
            <a:pPr lvl="1"/>
            <a:r>
              <a:rPr lang="en-US"/>
              <a:t>Use modified reverse DNS to say</a:t>
            </a:r>
            <a:br>
              <a:rPr lang="en-US"/>
            </a:br>
            <a:r>
              <a:rPr lang="en-US"/>
              <a:t>  “addr belongs to host1.good.net”</a:t>
            </a:r>
          </a:p>
          <a:p>
            <a:pPr lvl="1"/>
            <a:r>
              <a:rPr lang="en-US"/>
              <a:t>Target allows rlogin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2A02E-28BF-439B-9DE4-D15A053A5991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313093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Rebinding Attacks</a:t>
            </a:r>
          </a:p>
        </p:txBody>
      </p:sp>
      <p:sp>
        <p:nvSpPr>
          <p:cNvPr id="217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Modern browsers implement the same-origin policy.</a:t>
            </a:r>
          </a:p>
          <a:p>
            <a:pPr lvl="1"/>
            <a:r>
              <a:rPr lang="en-US" dirty="0"/>
              <a:t>Isolate distinct origins.</a:t>
            </a:r>
          </a:p>
          <a:p>
            <a:r>
              <a:rPr lang="en-US" dirty="0"/>
              <a:t>To attack:</a:t>
            </a:r>
          </a:p>
          <a:p>
            <a:pPr lvl="1"/>
            <a:r>
              <a:rPr lang="en-US" dirty="0"/>
              <a:t>Subvert the same-origin policy</a:t>
            </a:r>
          </a:p>
          <a:p>
            <a:pPr lvl="1"/>
            <a:r>
              <a:rPr lang="en-US" dirty="0"/>
              <a:t>Confuse browser to aggregate network resources.</a:t>
            </a:r>
          </a:p>
          <a:p>
            <a:r>
              <a:rPr lang="en-US" dirty="0"/>
              <a:t>DNS Rebinding Attacks:</a:t>
            </a:r>
          </a:p>
          <a:p>
            <a:pPr lvl="1"/>
            <a:r>
              <a:rPr lang="en-US" dirty="0"/>
              <a:t>register a domain, e.g. attacker.com</a:t>
            </a:r>
          </a:p>
          <a:p>
            <a:pPr lvl="1"/>
            <a:r>
              <a:rPr lang="en-US" dirty="0"/>
              <a:t>Answer DNS queries for attacker.com with your IP, short TTL, serve malicious JavaScript</a:t>
            </a:r>
          </a:p>
          <a:p>
            <a:pPr lvl="1"/>
            <a:r>
              <a:rPr lang="en-US" dirty="0"/>
              <a:t>Script requests IP address of attacker.com, feed the IP of private server</a:t>
            </a:r>
          </a:p>
          <a:p>
            <a:pPr lvl="1"/>
            <a:r>
              <a:rPr lang="en-US" dirty="0"/>
              <a:t>Read private information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2706F-0C44-4C0D-B9A1-8A13D012479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76005" name="Rectangle 5"/>
          <p:cNvSpPr>
            <a:spLocks noChangeArrowheads="1"/>
          </p:cNvSpPr>
          <p:nvPr/>
        </p:nvSpPr>
        <p:spPr bwMode="auto">
          <a:xfrm>
            <a:off x="228600" y="6188075"/>
            <a:ext cx="7162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dirty="0"/>
              <a:t>Protecting Browsers from DNS Rebinding Attacks, In Proceedings of ACM CCS 07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6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5475" y="4021138"/>
            <a:ext cx="8218488" cy="19796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13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0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4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45019" y="172243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491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– DNS Pinning</a:t>
            </a:r>
          </a:p>
        </p:txBody>
      </p:sp>
      <p:sp>
        <p:nvSpPr>
          <p:cNvPr id="234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a hostname is resolved to an IP address, cache the result for a while</a:t>
            </a:r>
          </a:p>
          <a:p>
            <a:pPr lvl="1"/>
            <a:r>
              <a:rPr lang="en-US"/>
              <a:t>Regardless of TTL</a:t>
            </a:r>
          </a:p>
          <a:p>
            <a:pPr lvl="1"/>
            <a:endParaRPr lang="en-US"/>
          </a:p>
          <a:p>
            <a:r>
              <a:rPr lang="en-US"/>
              <a:t>Plug-ins can cause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D2ED78-1048-4CA0-8CA4-C783E4762736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64745779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Spoofing</a:t>
            </a:r>
          </a:p>
        </p:txBody>
      </p:sp>
      <p:sp>
        <p:nvSpPr>
          <p:cNvPr id="217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TCP connection has an associated state</a:t>
            </a:r>
          </a:p>
          <a:p>
            <a:pPr lvl="1"/>
            <a:r>
              <a:rPr lang="en-US"/>
              <a:t>Client IP and port number; same for server</a:t>
            </a:r>
          </a:p>
          <a:p>
            <a:pPr lvl="1"/>
            <a:r>
              <a:rPr lang="en-US"/>
              <a:t>Sequence numbers for client, server flows</a:t>
            </a:r>
          </a:p>
          <a:p>
            <a:endParaRPr lang="en-US"/>
          </a:p>
          <a:p>
            <a:r>
              <a:rPr lang="en-US"/>
              <a:t>Problem</a:t>
            </a:r>
          </a:p>
          <a:p>
            <a:pPr lvl="1"/>
            <a:r>
              <a:rPr lang="en-US"/>
              <a:t>Easy to guess state</a:t>
            </a:r>
          </a:p>
          <a:p>
            <a:pPr lvl="2"/>
            <a:r>
              <a:rPr lang="en-US"/>
              <a:t>Port numbers are standard</a:t>
            </a:r>
          </a:p>
          <a:p>
            <a:pPr lvl="2"/>
            <a:r>
              <a:rPr lang="en-US"/>
              <a:t>Sequence numbers (used to be) chosen in predictable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4AADF-F1CF-4243-BB10-812A75DC2282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5961478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A, B trusted connection</a:t>
            </a:r>
          </a:p>
          <a:p>
            <a:pPr lvl="1"/>
            <a:r>
              <a:rPr lang="en-US" dirty="0"/>
              <a:t>Send packets with predictable </a:t>
            </a:r>
            <a:r>
              <a:rPr lang="en-US" dirty="0" err="1"/>
              <a:t>seq</a:t>
            </a:r>
            <a:r>
              <a:rPr lang="en-US" dirty="0"/>
              <a:t> numbers</a:t>
            </a:r>
          </a:p>
          <a:p>
            <a:r>
              <a:rPr lang="en-US" dirty="0"/>
              <a:t>E impersonates B to A</a:t>
            </a:r>
          </a:p>
          <a:p>
            <a:pPr lvl="1"/>
            <a:r>
              <a:rPr lang="en-US" dirty="0"/>
              <a:t>Opens connection to A to get initial </a:t>
            </a:r>
            <a:r>
              <a:rPr lang="en-US" dirty="0" err="1"/>
              <a:t>seq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SYN-floods B’s queue</a:t>
            </a:r>
          </a:p>
          <a:p>
            <a:pPr lvl="1"/>
            <a:r>
              <a:rPr lang="en-US" dirty="0"/>
              <a:t>Sends packets to A that resemble B’s transmission</a:t>
            </a:r>
          </a:p>
          <a:p>
            <a:pPr lvl="1"/>
            <a:r>
              <a:rPr lang="en-US" dirty="0"/>
              <a:t>E cannot receive, but may execute commands on A</a:t>
            </a:r>
          </a:p>
          <a:p>
            <a:r>
              <a:rPr lang="en-US" dirty="0"/>
              <a:t>Other ways to spoof source IP? </a:t>
            </a:r>
          </a:p>
          <a:p>
            <a:endParaRPr lang="en-US" dirty="0"/>
          </a:p>
        </p:txBody>
      </p:sp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Spoofing Attack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40750-A038-4054-8400-4ABACB9BAD7A}" type="slidenum">
              <a:rPr lang="en-US"/>
              <a:pPr/>
              <a:t>82</a:t>
            </a:fld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80100" name="Rectangle 4"/>
          <p:cNvSpPr>
            <a:spLocks noChangeArrowheads="1"/>
          </p:cNvSpPr>
          <p:nvPr/>
        </p:nvSpPr>
        <p:spPr bwMode="auto">
          <a:xfrm>
            <a:off x="685800" y="1447800"/>
            <a:ext cx="1803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Server A</a:t>
            </a:r>
          </a:p>
        </p:txBody>
      </p:sp>
      <p:sp>
        <p:nvSpPr>
          <p:cNvPr id="2180101" name="Rectangle 5"/>
          <p:cNvSpPr>
            <a:spLocks noChangeArrowheads="1"/>
          </p:cNvSpPr>
          <p:nvPr/>
        </p:nvSpPr>
        <p:spPr bwMode="auto">
          <a:xfrm>
            <a:off x="685800" y="4953000"/>
            <a:ext cx="1803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B</a:t>
            </a:r>
          </a:p>
        </p:txBody>
      </p:sp>
      <p:sp>
        <p:nvSpPr>
          <p:cNvPr id="2180102" name="Line 6"/>
          <p:cNvSpPr>
            <a:spLocks noChangeShapeType="1"/>
          </p:cNvSpPr>
          <p:nvPr/>
        </p:nvSpPr>
        <p:spPr bwMode="auto">
          <a:xfrm>
            <a:off x="11430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0103" name="Freeform 7"/>
          <p:cNvSpPr>
            <a:spLocks/>
          </p:cNvSpPr>
          <p:nvPr/>
        </p:nvSpPr>
        <p:spPr bwMode="auto">
          <a:xfrm>
            <a:off x="1295400" y="2971800"/>
            <a:ext cx="1806575" cy="666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2" y="352"/>
              </a:cxn>
              <a:cxn ang="0">
                <a:pos x="1138" y="409"/>
              </a:cxn>
            </a:cxnLst>
            <a:rect l="0" t="0" r="r" b="b"/>
            <a:pathLst>
              <a:path w="1138" h="420">
                <a:moveTo>
                  <a:pt x="0" y="0"/>
                </a:moveTo>
                <a:cubicBezTo>
                  <a:pt x="87" y="59"/>
                  <a:pt x="332" y="284"/>
                  <a:pt x="522" y="352"/>
                </a:cubicBezTo>
                <a:cubicBezTo>
                  <a:pt x="712" y="420"/>
                  <a:pt x="1010" y="397"/>
                  <a:pt x="1138" y="409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0104" name="Freeform 8"/>
          <p:cNvSpPr>
            <a:spLocks/>
          </p:cNvSpPr>
          <p:nvPr/>
        </p:nvSpPr>
        <p:spPr bwMode="auto">
          <a:xfrm flipV="1">
            <a:off x="1295400" y="3962400"/>
            <a:ext cx="1806575" cy="666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2" y="352"/>
              </a:cxn>
              <a:cxn ang="0">
                <a:pos x="1138" y="409"/>
              </a:cxn>
            </a:cxnLst>
            <a:rect l="0" t="0" r="r" b="b"/>
            <a:pathLst>
              <a:path w="1138" h="420">
                <a:moveTo>
                  <a:pt x="0" y="0"/>
                </a:moveTo>
                <a:cubicBezTo>
                  <a:pt x="87" y="59"/>
                  <a:pt x="332" y="284"/>
                  <a:pt x="522" y="352"/>
                </a:cubicBezTo>
                <a:cubicBezTo>
                  <a:pt x="712" y="420"/>
                  <a:pt x="1010" y="397"/>
                  <a:pt x="1138" y="409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0105" name="Rectangle 9"/>
          <p:cNvSpPr>
            <a:spLocks noChangeArrowheads="1"/>
          </p:cNvSpPr>
          <p:nvPr/>
        </p:nvSpPr>
        <p:spPr bwMode="auto">
          <a:xfrm>
            <a:off x="2819400" y="3200400"/>
            <a:ext cx="9906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666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Reconnaissance/Misc</a:t>
            </a:r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attack a victim, first discover available resources</a:t>
            </a:r>
          </a:p>
          <a:p>
            <a:r>
              <a:rPr lang="en-US"/>
              <a:t>Many commonly used reconnaissance techniques</a:t>
            </a:r>
          </a:p>
          <a:p>
            <a:pPr lvl="1"/>
            <a:r>
              <a:rPr lang="en-US"/>
              <a:t>Port scanning</a:t>
            </a:r>
          </a:p>
          <a:p>
            <a:pPr lvl="1"/>
            <a:r>
              <a:rPr lang="en-US"/>
              <a:t>Host/application fingerprinting</a:t>
            </a:r>
          </a:p>
          <a:p>
            <a:pPr lvl="1"/>
            <a:r>
              <a:rPr lang="en-US"/>
              <a:t>Traceroute</a:t>
            </a:r>
          </a:p>
          <a:p>
            <a:pPr lvl="1"/>
            <a:r>
              <a:rPr lang="en-US"/>
              <a:t>DNS (reverse DNS scanning, Zone transfer)</a:t>
            </a:r>
          </a:p>
          <a:p>
            <a:pPr lvl="1"/>
            <a:r>
              <a:rPr lang="en-US"/>
              <a:t>SNMP</a:t>
            </a:r>
          </a:p>
          <a:p>
            <a:r>
              <a:rPr lang="en-US"/>
              <a:t>These are meant for use by admins to diagnose network problems!</a:t>
            </a:r>
          </a:p>
          <a:p>
            <a:pPr lvl="1"/>
            <a:r>
              <a:rPr lang="en-US"/>
              <a:t>Trade-off between the ability to diagnose a network and reveal security sensitive information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E62CDA-7DB0-4B75-A64A-258F1AF4BF5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9947866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Anecdotes …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bot networks exist that scan the Internet daily looking for vulnerable hosts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Old worms still endemic on Internet (e.g. Code Red)</a:t>
            </a:r>
          </a:p>
          <a:p>
            <a:pPr lvl="1"/>
            <a:r>
              <a:rPr lang="en-US" dirty="0"/>
              <a:t>Seem to come and go in mass</a:t>
            </a:r>
          </a:p>
          <a:p>
            <a:pPr lvl="1"/>
            <a:r>
              <a:rPr lang="en-US" dirty="0"/>
              <a:t>Surreptitious scanning effort?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16AE3-94FE-4EF4-975C-4C51C8A334B1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4105329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311FB-9AAE-49E8-9BBC-4B0A8A5BD8CD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30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230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 Security Goals</a:t>
            </a:r>
          </a:p>
          <a:p>
            <a:r>
              <a:rPr lang="en-US"/>
              <a:t>Security vs. Internet Design</a:t>
            </a:r>
          </a:p>
          <a:p>
            <a:r>
              <a:rPr lang="en-US"/>
              <a:t>Attacks</a:t>
            </a:r>
          </a:p>
          <a:p>
            <a:r>
              <a:rPr lang="en-US"/>
              <a:t>Defenses</a:t>
            </a:r>
          </a:p>
        </p:txBody>
      </p:sp>
      <p:sp>
        <p:nvSpPr>
          <p:cNvPr id="2306052" name="AutoShape 4"/>
          <p:cNvSpPr>
            <a:spLocks noChangeArrowheads="1"/>
          </p:cNvSpPr>
          <p:nvPr/>
        </p:nvSpPr>
        <p:spPr bwMode="auto">
          <a:xfrm>
            <a:off x="381000" y="2514600"/>
            <a:ext cx="381000" cy="609600"/>
          </a:xfrm>
          <a:prstGeom prst="rightArrow">
            <a:avLst>
              <a:gd name="adj1" fmla="val 50000"/>
              <a:gd name="adj2" fmla="val 41144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7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2188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Keep out unwanted traffic</a:t>
            </a:r>
          </a:p>
          <a:p>
            <a:r>
              <a:rPr lang="en-US"/>
              <a:t>Can be done in the network (e.g. network perimeter) or at the host</a:t>
            </a:r>
          </a:p>
          <a:p>
            <a:r>
              <a:rPr lang="en-US"/>
              <a:t>Many mechanisms</a:t>
            </a:r>
          </a:p>
          <a:p>
            <a:pPr lvl="1"/>
            <a:r>
              <a:rPr lang="en-US"/>
              <a:t>Packet filters</a:t>
            </a:r>
          </a:p>
          <a:p>
            <a:pPr lvl="1"/>
            <a:r>
              <a:rPr lang="en-US"/>
              <a:t>Stateful packet filters</a:t>
            </a:r>
          </a:p>
          <a:p>
            <a:pPr lvl="1"/>
            <a:r>
              <a:rPr lang="en-US"/>
              <a:t>Proxies, gateways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FBBD9-96C3-4501-980B-5DA5D27AB4E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7326333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Filters</a:t>
            </a:r>
          </a:p>
        </p:txBody>
      </p:sp>
      <p:sp>
        <p:nvSpPr>
          <p:cNvPr id="2190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decision to drop a packet based on packet header</a:t>
            </a:r>
          </a:p>
          <a:p>
            <a:pPr lvl="1"/>
            <a:r>
              <a:rPr lang="en-US" dirty="0"/>
              <a:t>Protocol type</a:t>
            </a:r>
          </a:p>
          <a:p>
            <a:pPr lvl="1"/>
            <a:r>
              <a:rPr lang="en-US" dirty="0"/>
              <a:t>Transport ports</a:t>
            </a:r>
          </a:p>
          <a:p>
            <a:pPr lvl="1"/>
            <a:r>
              <a:rPr lang="en-US" dirty="0"/>
              <a:t>Source/</a:t>
            </a:r>
            <a:r>
              <a:rPr lang="en-US" dirty="0" err="1"/>
              <a:t>Dest</a:t>
            </a:r>
            <a:r>
              <a:rPr lang="en-US" dirty="0"/>
              <a:t> IP address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Usually done on router at perimeter of network</a:t>
            </a:r>
          </a:p>
          <a:p>
            <a:r>
              <a:rPr lang="en-US" dirty="0"/>
              <a:t>And on virtually all end-hosts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98E6B-9446-4442-B9E5-80CF7CFD0E2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2093235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Filters: Problem</a:t>
            </a:r>
          </a:p>
        </p:txBody>
      </p:sp>
      <p:sp>
        <p:nvSpPr>
          <p:cNvPr id="2192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firewall rule</a:t>
            </a:r>
            <a:br>
              <a:rPr lang="en-US" dirty="0"/>
            </a:br>
            <a:r>
              <a:rPr lang="en-US" dirty="0"/>
              <a:t>(allow from port 53 and port 80)</a:t>
            </a:r>
          </a:p>
          <a:p>
            <a:r>
              <a:rPr lang="en-US" dirty="0"/>
              <a:t>Easy for an attacker to send packets from port 53 or 80</a:t>
            </a:r>
          </a:p>
          <a:p>
            <a:r>
              <a:rPr lang="en-US" dirty="0"/>
              <a:t>Further attacker can forge source</a:t>
            </a:r>
          </a:p>
          <a:p>
            <a:r>
              <a:rPr lang="en-US" dirty="0">
                <a:solidFill>
                  <a:srgbClr val="FF0000"/>
                </a:solidFill>
              </a:rPr>
              <a:t>Not very effective for stopping packets from unwanted senders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9CC66-CA7A-443E-8BA0-EA80E2E4B541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145562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Packet Filter</a:t>
            </a:r>
          </a:p>
        </p:txBody>
      </p:sp>
      <p:sp>
        <p:nvSpPr>
          <p:cNvPr id="2194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Idea: Only allow traffic initiated by client</a:t>
            </a:r>
          </a:p>
          <a:p>
            <a:pPr lvl="1"/>
            <a:r>
              <a:rPr lang="en-US"/>
              <a:t>For each flow request (e.g. SYN or DNS req)</a:t>
            </a:r>
            <a:br>
              <a:rPr lang="en-US"/>
            </a:br>
            <a:r>
              <a:rPr lang="en-US"/>
              <a:t>keep a little state</a:t>
            </a:r>
          </a:p>
          <a:p>
            <a:pPr lvl="1"/>
            <a:r>
              <a:rPr lang="en-US"/>
              <a:t>Ensure packets received from Internet belong to an existing flow</a:t>
            </a:r>
          </a:p>
          <a:p>
            <a:pPr lvl="1"/>
            <a:r>
              <a:rPr lang="en-US"/>
              <a:t>To be effective must keep around sequence numbers per flow</a:t>
            </a:r>
          </a:p>
          <a:p>
            <a:r>
              <a:rPr lang="en-US"/>
              <a:t>Very common, used in all NAT boxes today</a:t>
            </a:r>
          </a:p>
          <a:p>
            <a:pPr lvl="1"/>
            <a:r>
              <a:rPr lang="en-US"/>
              <a:t>Stateful NATs downside: failure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all connection state is lost!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62FEE-B4C9-422A-A12E-203F844D9914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6827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Encryption Scheme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4513" y="1398588"/>
            <a:ext cx="8077200" cy="1214437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16" name="Picture 25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0958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2196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look “deeper” into packets</a:t>
            </a:r>
          </a:p>
          <a:p>
            <a:pPr lvl="1"/>
            <a:r>
              <a:rPr lang="en-US" dirty="0"/>
              <a:t>Application type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Can do by reconstructing TCP flows and “peering” in, however this is really hard </a:t>
            </a:r>
          </a:p>
          <a:p>
            <a:pPr lvl="1"/>
            <a:r>
              <a:rPr lang="en-US" dirty="0"/>
              <a:t>(Digression next slide)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0F894-FBF2-47E4-B961-19D35E32200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1751291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 Reconstruction of TCP Stream</a:t>
            </a:r>
          </a:p>
        </p:txBody>
      </p:sp>
      <p:sp>
        <p:nvSpPr>
          <p:cNvPr id="219854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passive network element to reconstruct TCP streams</a:t>
            </a:r>
          </a:p>
          <a:p>
            <a:r>
              <a:rPr lang="en-US"/>
              <a:t>“Peer” into stream to find harmful payload</a:t>
            </a:r>
            <a:br>
              <a:rPr lang="en-US"/>
            </a:br>
            <a:r>
              <a:rPr lang="en-US"/>
              <a:t>(e.g. virus signatures)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Why is this really hard?</a:t>
            </a:r>
          </a:p>
          <a:p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C8364-7A2E-4607-801B-65158E22CCB1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198532" name="Line 4"/>
          <p:cNvSpPr>
            <a:spLocks noChangeShapeType="1"/>
          </p:cNvSpPr>
          <p:nvPr/>
        </p:nvSpPr>
        <p:spPr bwMode="auto">
          <a:xfrm>
            <a:off x="4800600" y="4953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8533" name="Oval 5"/>
          <p:cNvSpPr>
            <a:spLocks noChangeArrowheads="1"/>
          </p:cNvSpPr>
          <p:nvPr/>
        </p:nvSpPr>
        <p:spPr bwMode="auto">
          <a:xfrm>
            <a:off x="6096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4" name="Line 6"/>
          <p:cNvSpPr>
            <a:spLocks noChangeShapeType="1"/>
          </p:cNvSpPr>
          <p:nvPr/>
        </p:nvSpPr>
        <p:spPr bwMode="auto">
          <a:xfrm>
            <a:off x="63246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8535" name="Rectangle 7"/>
          <p:cNvSpPr>
            <a:spLocks noChangeArrowheads="1"/>
          </p:cNvSpPr>
          <p:nvPr/>
        </p:nvSpPr>
        <p:spPr bwMode="auto">
          <a:xfrm>
            <a:off x="7467600" y="44958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6" name="Rectangle 8"/>
          <p:cNvSpPr>
            <a:spLocks noChangeArrowheads="1"/>
          </p:cNvSpPr>
          <p:nvPr/>
        </p:nvSpPr>
        <p:spPr bwMode="auto">
          <a:xfrm>
            <a:off x="6248400" y="3657600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7" name="Rectangle 9"/>
          <p:cNvSpPr>
            <a:spLocks noChangeArrowheads="1"/>
          </p:cNvSpPr>
          <p:nvPr/>
        </p:nvSpPr>
        <p:spPr bwMode="auto">
          <a:xfrm>
            <a:off x="6294438" y="36972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8" name="Rectangle 10"/>
          <p:cNvSpPr>
            <a:spLocks noChangeArrowheads="1"/>
          </p:cNvSpPr>
          <p:nvPr/>
        </p:nvSpPr>
        <p:spPr bwMode="auto">
          <a:xfrm>
            <a:off x="6410325" y="36972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39" name="Rectangle 11"/>
          <p:cNvSpPr>
            <a:spLocks noChangeArrowheads="1"/>
          </p:cNvSpPr>
          <p:nvPr/>
        </p:nvSpPr>
        <p:spPr bwMode="auto">
          <a:xfrm>
            <a:off x="6524625" y="36972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0" name="Rectangle 12"/>
          <p:cNvSpPr>
            <a:spLocks noChangeArrowheads="1"/>
          </p:cNvSpPr>
          <p:nvPr/>
        </p:nvSpPr>
        <p:spPr bwMode="auto">
          <a:xfrm>
            <a:off x="6256338" y="3889375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1" name="Rectangle 13"/>
          <p:cNvSpPr>
            <a:spLocks noChangeArrowheads="1"/>
          </p:cNvSpPr>
          <p:nvPr/>
        </p:nvSpPr>
        <p:spPr bwMode="auto">
          <a:xfrm>
            <a:off x="6302375" y="3929063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2" name="Rectangle 14"/>
          <p:cNvSpPr>
            <a:spLocks noChangeArrowheads="1"/>
          </p:cNvSpPr>
          <p:nvPr/>
        </p:nvSpPr>
        <p:spPr bwMode="auto">
          <a:xfrm>
            <a:off x="7485063" y="3619500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3" name="Rectangle 15"/>
          <p:cNvSpPr>
            <a:spLocks noChangeArrowheads="1"/>
          </p:cNvSpPr>
          <p:nvPr/>
        </p:nvSpPr>
        <p:spPr bwMode="auto">
          <a:xfrm>
            <a:off x="7531100" y="36591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4" name="Rectangle 16"/>
          <p:cNvSpPr>
            <a:spLocks noChangeArrowheads="1"/>
          </p:cNvSpPr>
          <p:nvPr/>
        </p:nvSpPr>
        <p:spPr bwMode="auto">
          <a:xfrm>
            <a:off x="7646988" y="36591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5" name="Rectangle 17"/>
          <p:cNvSpPr>
            <a:spLocks noChangeArrowheads="1"/>
          </p:cNvSpPr>
          <p:nvPr/>
        </p:nvSpPr>
        <p:spPr bwMode="auto">
          <a:xfrm>
            <a:off x="7761288" y="365918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6" name="Rectangle 18"/>
          <p:cNvSpPr>
            <a:spLocks noChangeArrowheads="1"/>
          </p:cNvSpPr>
          <p:nvPr/>
        </p:nvSpPr>
        <p:spPr bwMode="auto">
          <a:xfrm>
            <a:off x="7493000" y="3851275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8547" name="Rectangle 19"/>
          <p:cNvSpPr>
            <a:spLocks noChangeArrowheads="1"/>
          </p:cNvSpPr>
          <p:nvPr/>
        </p:nvSpPr>
        <p:spPr bwMode="auto">
          <a:xfrm>
            <a:off x="7539038" y="3890963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39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Reconstructing Streams</a:t>
            </a:r>
          </a:p>
        </p:txBody>
      </p:sp>
      <p:sp>
        <p:nvSpPr>
          <p:cNvPr id="2200598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know the client’s view of data</a:t>
            </a:r>
          </a:p>
          <a:p>
            <a:pPr lvl="1"/>
            <a:r>
              <a:rPr lang="en-US"/>
              <a:t>Have to know if packet reaches destination</a:t>
            </a:r>
            <a:br>
              <a:rPr lang="en-US"/>
            </a:br>
            <a:r>
              <a:rPr lang="en-US"/>
              <a:t>(may not if TTL is too short)</a:t>
            </a:r>
          </a:p>
          <a:p>
            <a:pPr lvl="1"/>
            <a:r>
              <a:rPr lang="en-US"/>
              <a:t>Have to know how end-host manages overlapping TCP sequence numbers</a:t>
            </a:r>
          </a:p>
          <a:p>
            <a:pPr lvl="1"/>
            <a:r>
              <a:rPr lang="en-US"/>
              <a:t>Have to know how end-host manages overlapping fragments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2691F5-C451-4DDF-A38E-F903131119E6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200599" name="Rectangle 2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0" name="Line 4"/>
          <p:cNvSpPr>
            <a:spLocks noChangeShapeType="1"/>
          </p:cNvSpPr>
          <p:nvPr/>
        </p:nvSpPr>
        <p:spPr bwMode="auto">
          <a:xfrm>
            <a:off x="1957388" y="6137275"/>
            <a:ext cx="2649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81" name="Oval 5"/>
          <p:cNvSpPr>
            <a:spLocks noChangeArrowheads="1"/>
          </p:cNvSpPr>
          <p:nvPr/>
        </p:nvSpPr>
        <p:spPr bwMode="auto">
          <a:xfrm>
            <a:off x="3352800" y="54721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2" name="Line 6"/>
          <p:cNvSpPr>
            <a:spLocks noChangeShapeType="1"/>
          </p:cNvSpPr>
          <p:nvPr/>
        </p:nvSpPr>
        <p:spPr bwMode="auto">
          <a:xfrm flipH="1">
            <a:off x="3570288" y="594518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83" name="Rectangle 7"/>
          <p:cNvSpPr>
            <a:spLocks noChangeArrowheads="1"/>
          </p:cNvSpPr>
          <p:nvPr/>
        </p:nvSpPr>
        <p:spPr bwMode="auto">
          <a:xfrm>
            <a:off x="6375400" y="57912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Calibri" pitchFamily="34" charset="0"/>
              </a:rPr>
              <a:t>End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host</a:t>
            </a:r>
          </a:p>
        </p:txBody>
      </p:sp>
      <p:sp>
        <p:nvSpPr>
          <p:cNvPr id="2200584" name="Oval 8"/>
          <p:cNvSpPr>
            <a:spLocks noChangeArrowheads="1"/>
          </p:cNvSpPr>
          <p:nvPr/>
        </p:nvSpPr>
        <p:spPr bwMode="auto">
          <a:xfrm>
            <a:off x="4608513" y="5929313"/>
            <a:ext cx="649287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Calibri" pitchFamily="34" charset="0"/>
              </a:rPr>
              <a:t>router</a:t>
            </a:r>
          </a:p>
        </p:txBody>
      </p:sp>
      <p:sp>
        <p:nvSpPr>
          <p:cNvPr id="2200585" name="Line 9"/>
          <p:cNvSpPr>
            <a:spLocks noChangeShapeType="1"/>
          </p:cNvSpPr>
          <p:nvPr/>
        </p:nvSpPr>
        <p:spPr bwMode="auto">
          <a:xfrm>
            <a:off x="5260975" y="6137275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86" name="Rectangle 10"/>
          <p:cNvSpPr>
            <a:spLocks noChangeArrowheads="1"/>
          </p:cNvSpPr>
          <p:nvPr/>
        </p:nvSpPr>
        <p:spPr bwMode="auto">
          <a:xfrm>
            <a:off x="6400800" y="4862513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7" name="Rectangle 11"/>
          <p:cNvSpPr>
            <a:spLocks noChangeArrowheads="1"/>
          </p:cNvSpPr>
          <p:nvPr/>
        </p:nvSpPr>
        <p:spPr bwMode="auto">
          <a:xfrm>
            <a:off x="6446838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8" name="Rectangle 12"/>
          <p:cNvSpPr>
            <a:spLocks noChangeArrowheads="1"/>
          </p:cNvSpPr>
          <p:nvPr/>
        </p:nvSpPr>
        <p:spPr bwMode="auto">
          <a:xfrm>
            <a:off x="6719888" y="490855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89" name="Rectangle 13"/>
          <p:cNvSpPr>
            <a:spLocks noChangeArrowheads="1"/>
          </p:cNvSpPr>
          <p:nvPr/>
        </p:nvSpPr>
        <p:spPr bwMode="auto">
          <a:xfrm>
            <a:off x="3352800" y="4862513"/>
            <a:ext cx="914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0" name="Rectangle 14"/>
          <p:cNvSpPr>
            <a:spLocks noChangeArrowheads="1"/>
          </p:cNvSpPr>
          <p:nvPr/>
        </p:nvSpPr>
        <p:spPr bwMode="auto">
          <a:xfrm>
            <a:off x="3398838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1" name="Rectangle 15"/>
          <p:cNvSpPr>
            <a:spLocks noChangeArrowheads="1"/>
          </p:cNvSpPr>
          <p:nvPr/>
        </p:nvSpPr>
        <p:spPr bwMode="auto">
          <a:xfrm>
            <a:off x="3514725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2" name="Rectangle 16"/>
          <p:cNvSpPr>
            <a:spLocks noChangeArrowheads="1"/>
          </p:cNvSpPr>
          <p:nvPr/>
        </p:nvSpPr>
        <p:spPr bwMode="auto">
          <a:xfrm>
            <a:off x="3629025" y="49022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3" name="Oval 17"/>
          <p:cNvSpPr>
            <a:spLocks noChangeArrowheads="1"/>
          </p:cNvSpPr>
          <p:nvPr/>
        </p:nvSpPr>
        <p:spPr bwMode="auto">
          <a:xfrm flipV="1">
            <a:off x="6565900" y="4870450"/>
            <a:ext cx="115888" cy="1143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4" name="Line 18"/>
          <p:cNvSpPr>
            <a:spLocks noChangeShapeType="1"/>
          </p:cNvSpPr>
          <p:nvPr/>
        </p:nvSpPr>
        <p:spPr bwMode="auto">
          <a:xfrm>
            <a:off x="2189163" y="5254625"/>
            <a:ext cx="272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0595" name="Rectangle 19"/>
          <p:cNvSpPr>
            <a:spLocks noChangeArrowheads="1"/>
          </p:cNvSpPr>
          <p:nvPr/>
        </p:nvSpPr>
        <p:spPr bwMode="auto">
          <a:xfrm>
            <a:off x="4914900" y="5214938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0596" name="Text Box 20"/>
          <p:cNvSpPr txBox="1">
            <a:spLocks noChangeArrowheads="1"/>
          </p:cNvSpPr>
          <p:nvPr/>
        </p:nvSpPr>
        <p:spPr bwMode="auto">
          <a:xfrm>
            <a:off x="4800600" y="5027613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X</a:t>
            </a:r>
          </a:p>
        </p:txBody>
      </p:sp>
      <p:sp>
        <p:nvSpPr>
          <p:cNvPr id="2200597" name="Text Box 21"/>
          <p:cNvSpPr txBox="1">
            <a:spLocks noChangeArrowheads="1"/>
          </p:cNvSpPr>
          <p:nvPr/>
        </p:nvSpPr>
        <p:spPr bwMode="auto">
          <a:xfrm>
            <a:off x="4454525" y="4643438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TTL = 0</a:t>
            </a:r>
          </a:p>
        </p:txBody>
      </p:sp>
    </p:spTree>
    <p:extLst>
      <p:ext uri="{BB962C8B-B14F-4D97-AF65-F5344CB8AC3E}">
        <p14:creationId xmlns:p14="http://schemas.microsoft.com/office/powerpoint/2010/main" val="27099343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2202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Full TCP termination in the network</a:t>
            </a:r>
          </a:p>
          <a:p>
            <a:r>
              <a:rPr lang="en-US"/>
              <a:t>Often done transparently (e.g. HTTP proxies)</a:t>
            </a:r>
          </a:p>
          <a:p>
            <a:r>
              <a:rPr lang="en-US"/>
              <a:t>Allows access to objects passed over network</a:t>
            </a:r>
          </a:p>
          <a:p>
            <a:pPr lvl="1"/>
            <a:r>
              <a:rPr lang="en-US"/>
              <a:t>E.g. files, streams etc.</a:t>
            </a:r>
          </a:p>
          <a:p>
            <a:r>
              <a:rPr lang="en-US"/>
              <a:t>Does not have same problems as stream reconstruction</a:t>
            </a:r>
          </a:p>
          <a:p>
            <a:r>
              <a:rPr lang="en-US"/>
              <a:t>Plus can do lots of other fun things</a:t>
            </a:r>
          </a:p>
          <a:p>
            <a:pPr lvl="1"/>
            <a:r>
              <a:rPr lang="en-US"/>
              <a:t>E.g. content caching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E58D2-C1CB-4B97-B049-807732D72E87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26568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Discussion</a:t>
            </a:r>
          </a:p>
        </p:txBody>
      </p:sp>
      <p:sp>
        <p:nvSpPr>
          <p:cNvPr id="2204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Proxies duplicate per-flow state held by clients</a:t>
            </a:r>
          </a:p>
          <a:p>
            <a:r>
              <a:rPr lang="en-US"/>
              <a:t>How does this break end-to-end semantics of TCP?</a:t>
            </a:r>
          </a:p>
          <a:p>
            <a:pPr lvl="1"/>
            <a:r>
              <a:rPr lang="en-US"/>
              <a:t>E.g. what if proxy crashes right after reading from client? (lost data!)</a:t>
            </a:r>
          </a:p>
          <a:p>
            <a:r>
              <a:rPr lang="en-US"/>
              <a:t>How to fix?</a:t>
            </a:r>
          </a:p>
          <a:p>
            <a:pPr lvl="1"/>
            <a:r>
              <a:rPr lang="en-US"/>
              <a:t>Lots of work in this area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5E36F-A866-4F0A-9637-B070734E7E2E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1894795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Comments</a:t>
            </a:r>
          </a:p>
        </p:txBody>
      </p:sp>
      <p:sp>
        <p:nvSpPr>
          <p:cNvPr id="220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not designed for security</a:t>
            </a:r>
          </a:p>
          <a:p>
            <a:r>
              <a:rPr lang="en-US"/>
              <a:t>Many, many attacks</a:t>
            </a:r>
          </a:p>
          <a:p>
            <a:pPr lvl="1"/>
            <a:r>
              <a:rPr lang="en-US"/>
              <a:t>Defense is very difficult</a:t>
            </a:r>
          </a:p>
          <a:p>
            <a:pPr lvl="1"/>
            <a:r>
              <a:rPr lang="en-US"/>
              <a:t>Attackers are smart; Broken network aids them!</a:t>
            </a:r>
          </a:p>
          <a:p>
            <a:r>
              <a:rPr lang="en-US"/>
              <a:t>Retrofitting solutions often break original design principles</a:t>
            </a:r>
          </a:p>
          <a:p>
            <a:pPr lvl="1"/>
            <a:r>
              <a:rPr lang="en-US"/>
              <a:t>Some of these solutions work, some of the time</a:t>
            </a:r>
          </a:p>
          <a:p>
            <a:pPr lvl="1"/>
            <a:r>
              <a:rPr lang="en-US"/>
              <a:t>Some make the network inflexible, brittle</a:t>
            </a:r>
          </a:p>
          <a:p>
            <a:r>
              <a:rPr lang="en-US"/>
              <a:t>Time for new designs/principles?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CSC 458/CSC 2209 –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D83D9-7EC8-4DC6-ACEF-7DDC4975C75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  <p:extLst>
      <p:ext uri="{BB962C8B-B14F-4D97-AF65-F5344CB8AC3E}">
        <p14:creationId xmlns:p14="http://schemas.microsoft.com/office/powerpoint/2010/main" val="362289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YG-Custom">
      <a:dk1>
        <a:sysClr val="windowText" lastClr="000000"/>
      </a:dk1>
      <a:lt1>
        <a:sysClr val="window" lastClr="FFFFFF"/>
      </a:lt1>
      <a:dk2>
        <a:srgbClr val="000082"/>
      </a:dk2>
      <a:lt2>
        <a:srgbClr val="BFBFBF"/>
      </a:lt2>
      <a:accent1>
        <a:srgbClr val="C5C0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1B1BFF"/>
      </a:hlink>
      <a:folHlink>
        <a:srgbClr val="ACC0DE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6221</Words>
  <Application>Microsoft Macintosh PowerPoint</Application>
  <PresentationFormat>On-screen Show (4:3)</PresentationFormat>
  <Paragraphs>1429</Paragraphs>
  <Slides>95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2" baseType="lpstr">
      <vt:lpstr>Arial Unicode MS</vt:lpstr>
      <vt:lpstr>Calibri</vt:lpstr>
      <vt:lpstr>Comic Sans MS</vt:lpstr>
      <vt:lpstr>Constantia</vt:lpstr>
      <vt:lpstr>Courier New</vt:lpstr>
      <vt:lpstr>Gill Sans MT</vt:lpstr>
      <vt:lpstr>HGP明朝E</vt:lpstr>
      <vt:lpstr>Mangal</vt:lpstr>
      <vt:lpstr>ＭＳ Ｐゴシック</vt:lpstr>
      <vt:lpstr>SimSun</vt:lpstr>
      <vt:lpstr>Tahoma</vt:lpstr>
      <vt:lpstr>Times New Roman</vt:lpstr>
      <vt:lpstr>Wingdings</vt:lpstr>
      <vt:lpstr>Wingdings 2</vt:lpstr>
      <vt:lpstr>ZapfDingbats</vt:lpstr>
      <vt:lpstr>Arial</vt:lpstr>
      <vt:lpstr>Flow</vt:lpstr>
      <vt:lpstr>Handout # 22 Network Security &amp; Final Review</vt:lpstr>
      <vt:lpstr>Announcements</vt:lpstr>
      <vt:lpstr>Network Security</vt:lpstr>
      <vt:lpstr>What is Network Security</vt:lpstr>
      <vt:lpstr>What can a “bad guy/gal” do?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More on DES</vt:lpstr>
      <vt:lpstr>AES: Advanced Encrytion Standard</vt:lpstr>
      <vt:lpstr>Public Key Crytography</vt:lpstr>
      <vt:lpstr>Public Key Cryptography</vt:lpstr>
      <vt:lpstr>Public Key Encryption Algorithms</vt:lpstr>
      <vt:lpstr>RSA: Creating public/private Key Pair</vt:lpstr>
      <vt:lpstr>RSA: Encryption, Decryption</vt:lpstr>
      <vt:lpstr>RSA Example:</vt:lpstr>
      <vt:lpstr>RSA: Another Important Property</vt:lpstr>
      <vt:lpstr>RSA in practice: Session Keys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Digital Signatures</vt:lpstr>
      <vt:lpstr>Digital Signatures</vt:lpstr>
      <vt:lpstr>Digital Signatures</vt:lpstr>
      <vt:lpstr>Message Digests</vt:lpstr>
      <vt:lpstr>Internet checksum: poor crypto hash function</vt:lpstr>
      <vt:lpstr>Digital signature = signed message digest</vt:lpstr>
      <vt:lpstr>Hash function algorithms</vt:lpstr>
      <vt:lpstr>SSL: Secure Sockets Layer</vt:lpstr>
      <vt:lpstr>SSL and TCP/IP</vt:lpstr>
      <vt:lpstr>SSL Cipher Suite</vt:lpstr>
      <vt:lpstr>SSL Record Protocol</vt:lpstr>
      <vt:lpstr>SSL Record Format</vt:lpstr>
      <vt:lpstr>What is network-layer confidentiality?</vt:lpstr>
      <vt:lpstr>Virtual Private Networks (VPNs)</vt:lpstr>
      <vt:lpstr>Virtual Private Networks (VPNs)</vt:lpstr>
      <vt:lpstr>Life Just Before Slammer</vt:lpstr>
      <vt:lpstr>Connectivity: Good vs. Evil </vt:lpstr>
      <vt:lpstr>Life Just After Slammer</vt:lpstr>
      <vt:lpstr>A Lesson in Economy</vt:lpstr>
      <vt:lpstr>Why Security?</vt:lpstr>
      <vt:lpstr>Witty Worm</vt:lpstr>
      <vt:lpstr>Witty Worm – Cont’d </vt:lpstr>
      <vt:lpstr>Internet Design</vt:lpstr>
      <vt:lpstr>Internet Design vs. Security</vt:lpstr>
      <vt:lpstr>Internet Design vs. Security</vt:lpstr>
      <vt:lpstr>Internet Design vs. Security</vt:lpstr>
      <vt:lpstr>Internet Design vs. Security</vt:lpstr>
      <vt:lpstr>Internet Design vs. Security</vt:lpstr>
      <vt:lpstr>Internet Design vs. Security</vt:lpstr>
      <vt:lpstr>DoS: Via Resource Exhaustion</vt:lpstr>
      <vt:lpstr>DoS: Via Resource Exhaustion</vt:lpstr>
      <vt:lpstr>Who Is Responsible?</vt:lpstr>
      <vt:lpstr>TCP Handshake</vt:lpstr>
      <vt:lpstr>Example: SYN Flooding</vt:lpstr>
      <vt:lpstr>Protection against SYN Attacks</vt:lpstr>
      <vt:lpstr>Distributed DoS (DDoS)</vt:lpstr>
      <vt:lpstr>Blue Frog</vt:lpstr>
      <vt:lpstr>What About Downlink? (Flooding)</vt:lpstr>
      <vt:lpstr>DoS Aplenty</vt:lpstr>
      <vt:lpstr>Indirection Attacks</vt:lpstr>
      <vt:lpstr>Example: Fetching a Web Page</vt:lpstr>
      <vt:lpstr>DNS Vulnerability</vt:lpstr>
      <vt:lpstr>Bellovin/Mockapetris Attack</vt:lpstr>
      <vt:lpstr>Reverse DNS </vt:lpstr>
      <vt:lpstr>Attack</vt:lpstr>
      <vt:lpstr>DNS Rebinding Attacks</vt:lpstr>
      <vt:lpstr>Solution – DNS Pinning</vt:lpstr>
      <vt:lpstr>TCP Connection Spoofing</vt:lpstr>
      <vt:lpstr>IP Spoofing Attack</vt:lpstr>
      <vt:lpstr>Reconnaissance/Misc</vt:lpstr>
      <vt:lpstr>Anecdotes …</vt:lpstr>
      <vt:lpstr>Today</vt:lpstr>
      <vt:lpstr>Firewalls</vt:lpstr>
      <vt:lpstr>Packet Filters</vt:lpstr>
      <vt:lpstr>Packet Filters: Problem</vt:lpstr>
      <vt:lpstr>Stateful Packet Filter</vt:lpstr>
      <vt:lpstr>Proxies</vt:lpstr>
      <vt:lpstr>Passive Reconstruction of TCP Stream</vt:lpstr>
      <vt:lpstr>Reconstructing Streams</vt:lpstr>
      <vt:lpstr>Proxies</vt:lpstr>
      <vt:lpstr>Proxy Discussion</vt:lpstr>
      <vt:lpstr>Final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Yashar</dc:creator>
  <cp:lastModifiedBy>Peiqi Wang</cp:lastModifiedBy>
  <cp:revision>352</cp:revision>
  <cp:lastPrinted>2012-12-04T16:38:31Z</cp:lastPrinted>
  <dcterms:created xsi:type="dcterms:W3CDTF">2006-08-16T00:00:00Z</dcterms:created>
  <dcterms:modified xsi:type="dcterms:W3CDTF">2017-12-13T20:43:15Z</dcterms:modified>
</cp:coreProperties>
</file>