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17"/>
  </p:notesMasterIdLst>
  <p:handoutMasterIdLst>
    <p:handoutMasterId r:id="rId118"/>
  </p:handoutMasterIdLst>
  <p:sldIdLst>
    <p:sldId id="256" r:id="rId2"/>
    <p:sldId id="257" r:id="rId3"/>
    <p:sldId id="258" r:id="rId4"/>
    <p:sldId id="327" r:id="rId5"/>
    <p:sldId id="328" r:id="rId6"/>
    <p:sldId id="345" r:id="rId7"/>
    <p:sldId id="378" r:id="rId8"/>
    <p:sldId id="259" r:id="rId9"/>
    <p:sldId id="357" r:id="rId10"/>
    <p:sldId id="379" r:id="rId11"/>
    <p:sldId id="380" r:id="rId12"/>
    <p:sldId id="260" r:id="rId13"/>
    <p:sldId id="315" r:id="rId14"/>
    <p:sldId id="316" r:id="rId15"/>
    <p:sldId id="318" r:id="rId16"/>
    <p:sldId id="317" r:id="rId17"/>
    <p:sldId id="262" r:id="rId18"/>
    <p:sldId id="261" r:id="rId19"/>
    <p:sldId id="307" r:id="rId20"/>
    <p:sldId id="325" r:id="rId21"/>
    <p:sldId id="402" r:id="rId22"/>
    <p:sldId id="263" r:id="rId23"/>
    <p:sldId id="264" r:id="rId24"/>
    <p:sldId id="280" r:id="rId25"/>
    <p:sldId id="383" r:id="rId26"/>
    <p:sldId id="265" r:id="rId27"/>
    <p:sldId id="266" r:id="rId28"/>
    <p:sldId id="267" r:id="rId29"/>
    <p:sldId id="312" r:id="rId30"/>
    <p:sldId id="319" r:id="rId31"/>
    <p:sldId id="270" r:id="rId32"/>
    <p:sldId id="269" r:id="rId33"/>
    <p:sldId id="271" r:id="rId34"/>
    <p:sldId id="272" r:id="rId35"/>
    <p:sldId id="273" r:id="rId36"/>
    <p:sldId id="274" r:id="rId37"/>
    <p:sldId id="382" r:id="rId38"/>
    <p:sldId id="275" r:id="rId39"/>
    <p:sldId id="313" r:id="rId40"/>
    <p:sldId id="277" r:id="rId41"/>
    <p:sldId id="341" r:id="rId42"/>
    <p:sldId id="278" r:id="rId43"/>
    <p:sldId id="291" r:id="rId44"/>
    <p:sldId id="384" r:id="rId45"/>
    <p:sldId id="279" r:id="rId46"/>
    <p:sldId id="311" r:id="rId47"/>
    <p:sldId id="342" r:id="rId48"/>
    <p:sldId id="314" r:id="rId49"/>
    <p:sldId id="343" r:id="rId50"/>
    <p:sldId id="281" r:id="rId51"/>
    <p:sldId id="282" r:id="rId52"/>
    <p:sldId id="344" r:id="rId53"/>
    <p:sldId id="385" r:id="rId54"/>
    <p:sldId id="283" r:id="rId55"/>
    <p:sldId id="386" r:id="rId56"/>
    <p:sldId id="284" r:id="rId57"/>
    <p:sldId id="285" r:id="rId58"/>
    <p:sldId id="350" r:id="rId59"/>
    <p:sldId id="286" r:id="rId60"/>
    <p:sldId id="407" r:id="rId61"/>
    <p:sldId id="352" r:id="rId62"/>
    <p:sldId id="353" r:id="rId63"/>
    <p:sldId id="355" r:id="rId64"/>
    <p:sldId id="359" r:id="rId65"/>
    <p:sldId id="360" r:id="rId66"/>
    <p:sldId id="289" r:id="rId67"/>
    <p:sldId id="361" r:id="rId68"/>
    <p:sldId id="403" r:id="rId69"/>
    <p:sldId id="290" r:id="rId70"/>
    <p:sldId id="362" r:id="rId71"/>
    <p:sldId id="309" r:id="rId72"/>
    <p:sldId id="292" r:id="rId73"/>
    <p:sldId id="322" r:id="rId74"/>
    <p:sldId id="323" r:id="rId75"/>
    <p:sldId id="320" r:id="rId76"/>
    <p:sldId id="387" r:id="rId77"/>
    <p:sldId id="339" r:id="rId78"/>
    <p:sldId id="340" r:id="rId79"/>
    <p:sldId id="366" r:id="rId80"/>
    <p:sldId id="293" r:id="rId81"/>
    <p:sldId id="367" r:id="rId82"/>
    <p:sldId id="405" r:id="rId83"/>
    <p:sldId id="368" r:id="rId84"/>
    <p:sldId id="369" r:id="rId85"/>
    <p:sldId id="371" r:id="rId86"/>
    <p:sldId id="365" r:id="rId87"/>
    <p:sldId id="294" r:id="rId88"/>
    <p:sldId id="404" r:id="rId89"/>
    <p:sldId id="326" r:id="rId90"/>
    <p:sldId id="388" r:id="rId91"/>
    <p:sldId id="310" r:id="rId92"/>
    <p:sldId id="331" r:id="rId93"/>
    <p:sldId id="296" r:id="rId94"/>
    <p:sldId id="297" r:id="rId95"/>
    <p:sldId id="298" r:id="rId96"/>
    <p:sldId id="299" r:id="rId97"/>
    <p:sldId id="390" r:id="rId98"/>
    <p:sldId id="391" r:id="rId99"/>
    <p:sldId id="393" r:id="rId100"/>
    <p:sldId id="394" r:id="rId101"/>
    <p:sldId id="395" r:id="rId102"/>
    <p:sldId id="396" r:id="rId103"/>
    <p:sldId id="397" r:id="rId104"/>
    <p:sldId id="398" r:id="rId105"/>
    <p:sldId id="389" r:id="rId106"/>
    <p:sldId id="372" r:id="rId107"/>
    <p:sldId id="373" r:id="rId108"/>
    <p:sldId id="374" r:id="rId109"/>
    <p:sldId id="375" r:id="rId110"/>
    <p:sldId id="377" r:id="rId111"/>
    <p:sldId id="399" r:id="rId112"/>
    <p:sldId id="400" r:id="rId113"/>
    <p:sldId id="401" r:id="rId114"/>
    <p:sldId id="308" r:id="rId115"/>
    <p:sldId id="406" r:id="rId1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98644" autoAdjust="0"/>
  </p:normalViewPr>
  <p:slideViewPr>
    <p:cSldViewPr snapToGrid="0" snapToObjects="1" showGuides="1">
      <p:cViewPr varScale="1">
        <p:scale>
          <a:sx n="74" d="100"/>
          <a:sy n="74" d="100"/>
        </p:scale>
        <p:origin x="1128" y="72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7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7010F-C012-244C-8B8E-141B219D2220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35B0-DC35-5E44-BFC5-F68A08AC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3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A0D7A-6BF2-6841-B9D8-9FC63D4FBF66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7D0AD-A2F4-6941-8ED2-A2DE4898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710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7D0AD-A2F4-6941-8ED2-A2DE4898DC2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76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7D0AD-A2F4-6941-8ED2-A2DE4898DC2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99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7D0AD-A2F4-6941-8ED2-A2DE4898DC2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99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7D0AD-A2F4-6941-8ED2-A2DE4898DC2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55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7D0AD-A2F4-6941-8ED2-A2DE4898DC2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5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7D0AD-A2F4-6941-8ED2-A2DE4898DC2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76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7D0AD-A2F4-6941-8ED2-A2DE4898DC2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76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7D0AD-A2F4-6941-8ED2-A2DE4898DC2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60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7D0AD-A2F4-6941-8ED2-A2DE4898DC2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70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7D0AD-A2F4-6941-8ED2-A2DE4898DC2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70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7D0AD-A2F4-6941-8ED2-A2DE4898DC2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9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BF1C-DA60-6845-ABCE-6D323BC20273}" type="datetime3">
              <a:rPr lang="en-CA" smtClean="0"/>
              <a:t>19 September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4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178-D1C2-1045-A922-28B12F7D41FE}" type="datetime3">
              <a:rPr lang="en-CA" smtClean="0"/>
              <a:t>19 September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1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16"/>
            <a:ext cx="8229600" cy="1143000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576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952A-1D6F-664B-9EC8-7D33F0B1BD09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5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8354"/>
            <a:ext cx="77724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2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883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480C4-07D6-6547-BD1B-35C8EDAE10EF}" type="datetime3">
              <a:rPr lang="en-CA" smtClean="0"/>
              <a:t>19 September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3045E-CF0E-5540-9157-DE9932EB0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4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50" r:id="rId3"/>
    <p:sldLayoutId id="2147483649" r:id="rId4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/>
              <a:t>CSC148 Ramp-up</a:t>
            </a:r>
            <a:br>
              <a:rPr lang="en-US" sz="6000" b="1" dirty="0" smtClean="0"/>
            </a:br>
            <a:r>
              <a:rPr lang="en-US" sz="6000" b="1" dirty="0" smtClean="0"/>
              <a:t>Fall 2015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200" y="3744532"/>
            <a:ext cx="7213600" cy="2425700"/>
          </a:xfrm>
        </p:spPr>
        <p:txBody>
          <a:bodyPr>
            <a:noAutofit/>
          </a:bodyPr>
          <a:lstStyle/>
          <a:p>
            <a:r>
              <a:rPr lang="en-US" dirty="0" smtClean="0"/>
              <a:t>Larry Zhang</a:t>
            </a:r>
          </a:p>
          <a:p>
            <a:r>
              <a:rPr lang="en-US" dirty="0" smtClean="0"/>
              <a:t>(Based on slides from Michael </a:t>
            </a:r>
            <a:r>
              <a:rPr lang="en-US" dirty="0" err="1" smtClean="0"/>
              <a:t>Kimmins</a:t>
            </a:r>
            <a:r>
              <a:rPr lang="en-US" dirty="0" smtClean="0"/>
              <a:t>)</a:t>
            </a:r>
          </a:p>
          <a:p>
            <a:r>
              <a:rPr lang="en-US" sz="2800" dirty="0" smtClean="0"/>
              <a:t>(Based on slides from Orion </a:t>
            </a:r>
            <a:r>
              <a:rPr lang="en-US" sz="2800" dirty="0" err="1" smtClean="0"/>
              <a:t>Buske</a:t>
            </a:r>
            <a:r>
              <a:rPr lang="en-US" sz="2800" dirty="0" smtClean="0"/>
              <a:t>)</a:t>
            </a:r>
          </a:p>
          <a:p>
            <a:r>
              <a:rPr lang="en-US" sz="2400" dirty="0" smtClean="0"/>
              <a:t>(based on notes by </a:t>
            </a:r>
            <a:r>
              <a:rPr lang="en-US" sz="2400" dirty="0" err="1" smtClean="0"/>
              <a:t>Velian</a:t>
            </a:r>
            <a:r>
              <a:rPr lang="en-US" sz="2400" dirty="0" smtClean="0"/>
              <a:t> </a:t>
            </a:r>
            <a:r>
              <a:rPr lang="en-US" sz="2400" dirty="0" err="1" smtClean="0"/>
              <a:t>Pandeliev</a:t>
            </a:r>
            <a:r>
              <a:rPr lang="en-US" sz="2400" dirty="0" smtClean="0"/>
              <a:t>, Jonathan Taylor, Noah Lockwood, and software-</a:t>
            </a:r>
            <a:r>
              <a:rPr lang="en-US" sz="2400" dirty="0" err="1" smtClean="0"/>
              <a:t>carpentry.org</a:t>
            </a:r>
            <a:r>
              <a:rPr lang="en-US" sz="2400" dirty="0" smtClean="0"/>
              <a:t>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889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178-D1C2-1045-A922-28B12F7D41FE}" type="datetime3">
              <a:rPr lang="en-CA" smtClean="0"/>
              <a:t>19 September 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518935"/>
            <a:ext cx="8229600" cy="1143000"/>
          </a:xfrm>
        </p:spPr>
        <p:txBody>
          <a:bodyPr/>
          <a:lstStyle/>
          <a:p>
            <a:r>
              <a:rPr lang="en-US" dirty="0" smtClean="0"/>
              <a:t>Whitespace matters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4096" y="2163651"/>
            <a:ext cx="4185634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foo(x):</a:t>
            </a:r>
          </a:p>
          <a:p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x &gt; 10:</a:t>
            </a:r>
          </a:p>
          <a:p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print(</a:t>
            </a:r>
            <a:r>
              <a:rPr lang="en-US" sz="2400" dirty="0">
                <a:latin typeface="Courier New"/>
                <a:cs typeface="Courier New"/>
              </a:rPr>
              <a:t>'</a:t>
            </a:r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r>
              <a:rPr lang="en-US" sz="2400" dirty="0">
                <a:latin typeface="Courier New"/>
                <a:cs typeface="Courier New"/>
              </a:rPr>
              <a:t>'</a:t>
            </a:r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print(</a:t>
            </a:r>
            <a:r>
              <a:rPr lang="en-US" sz="2400" dirty="0">
                <a:latin typeface="Courier New"/>
                <a:cs typeface="Courier New"/>
              </a:rPr>
              <a:t>'</a:t>
            </a:r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Bye</a:t>
            </a:r>
            <a:r>
              <a:rPr lang="en-US" sz="2400" dirty="0">
                <a:latin typeface="Courier New"/>
                <a:cs typeface="Courier New"/>
              </a:rPr>
              <a:t>'</a:t>
            </a:r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25156" y="4235027"/>
            <a:ext cx="4185634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foo(x):</a:t>
            </a:r>
          </a:p>
          <a:p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x &gt; 10:</a:t>
            </a:r>
          </a:p>
          <a:p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print(</a:t>
            </a:r>
            <a:r>
              <a:rPr lang="en-US" sz="2400" dirty="0">
                <a:latin typeface="Courier New"/>
                <a:cs typeface="Courier New"/>
              </a:rPr>
              <a:t>'</a:t>
            </a:r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r>
              <a:rPr lang="en-US" sz="2400" dirty="0">
                <a:latin typeface="Courier New"/>
                <a:cs typeface="Courier New"/>
              </a:rPr>
              <a:t>'</a:t>
            </a:r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</a:t>
            </a:r>
            <a:r>
              <a:rPr lang="en-US" sz="2400" dirty="0">
                <a:latin typeface="Courier New"/>
                <a:cs typeface="Courier New"/>
              </a:rPr>
              <a:t>'</a:t>
            </a:r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Bye</a:t>
            </a:r>
            <a:r>
              <a:rPr lang="en-US" sz="2400" dirty="0">
                <a:latin typeface="Courier New"/>
                <a:cs typeface="Courier New"/>
              </a:rPr>
              <a:t>'</a:t>
            </a:r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69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function design recipe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577"/>
            <a:ext cx="4423893" cy="2980968"/>
          </a:xfrm>
        </p:spPr>
        <p:txBody>
          <a:bodyPr/>
          <a:lstStyle/>
          <a:p>
            <a:pPr marL="0" indent="0">
              <a:buNone/>
            </a:pPr>
            <a:r>
              <a:rPr lang="en-CA" b="1" dirty="0" smtClean="0"/>
              <a:t>2. Type contract</a:t>
            </a:r>
          </a:p>
          <a:p>
            <a:r>
              <a:rPr lang="en-CA" dirty="0" smtClean="0"/>
              <a:t>Describe the types of the parameters and any return values</a:t>
            </a:r>
            <a:endParaRPr lang="en-CA" dirty="0"/>
          </a:p>
          <a:p>
            <a:r>
              <a:rPr lang="en-CA" dirty="0" smtClean="0"/>
              <a:t>such 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952A-1D6F-664B-9EC8-7D33F0B1BD09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99</a:t>
            </a:fld>
            <a:endParaRPr lang="en-US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790940" y="1442435"/>
            <a:ext cx="4024648" cy="4713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””” 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@type value: </a:t>
            </a:r>
            <a:r>
              <a:rPr lang="en-CA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CA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CA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rtype</a:t>
            </a:r>
            <a:r>
              <a:rPr lang="en-CA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bool</a:t>
            </a:r>
          </a:p>
          <a:p>
            <a:pPr marL="0" indent="0">
              <a:buNone/>
            </a:pPr>
            <a:endParaRPr lang="en-CA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CA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CA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”””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505" y="4974280"/>
            <a:ext cx="6870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@type </a:t>
            </a:r>
            <a:r>
              <a:rPr lang="en-CA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param_name</a:t>
            </a:r>
            <a:r>
              <a:rPr lang="en-CA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CA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type_name</a:t>
            </a:r>
            <a:endParaRPr lang="en-CA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CA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rtype</a:t>
            </a:r>
            <a:r>
              <a:rPr lang="en-CA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CA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return_type_name</a:t>
            </a:r>
            <a:endParaRPr lang="en-CA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2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function design recipe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576"/>
            <a:ext cx="4423893" cy="4525963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3</a:t>
            </a:r>
            <a:r>
              <a:rPr lang="en-CA" b="1" dirty="0" smtClean="0"/>
              <a:t>. Header</a:t>
            </a:r>
          </a:p>
          <a:p>
            <a:r>
              <a:rPr lang="en-CA" dirty="0" smtClean="0"/>
              <a:t>Write the function header above the </a:t>
            </a:r>
            <a:r>
              <a:rPr lang="en-CA" dirty="0" err="1" smtClean="0"/>
              <a:t>docstring</a:t>
            </a:r>
            <a:endParaRPr lang="en-CA" dirty="0" smtClean="0"/>
          </a:p>
          <a:p>
            <a:r>
              <a:rPr lang="en-CA" dirty="0" smtClean="0"/>
              <a:t>Give each parameter a meaning name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952A-1D6F-664B-9EC8-7D33F0B1BD09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100</a:t>
            </a:fld>
            <a:endParaRPr lang="en-US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790940" y="1442435"/>
            <a:ext cx="4024648" cy="4713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CA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(value):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”””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@type value: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rtype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marL="0" indent="0">
              <a:buNone/>
            </a:pP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</a:t>
            </a:r>
            <a:r>
              <a:rPr lang="en-CA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True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</a:t>
            </a:r>
            <a:r>
              <a:rPr lang="en-CA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False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”””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3464417" y="5476977"/>
            <a:ext cx="3593206" cy="1120462"/>
          </a:xfrm>
          <a:prstGeom prst="wedgeRectCallout">
            <a:avLst>
              <a:gd name="adj1" fmla="val -1813"/>
              <a:gd name="adj2" fmla="val -21622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Note the indentation!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63728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function design recipe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576"/>
            <a:ext cx="4423893" cy="4525963"/>
          </a:xfrm>
        </p:spPr>
        <p:txBody>
          <a:bodyPr/>
          <a:lstStyle/>
          <a:p>
            <a:pPr marL="0" indent="0">
              <a:buNone/>
            </a:pPr>
            <a:r>
              <a:rPr lang="en-CA" b="1" dirty="0" smtClean="0"/>
              <a:t>4. Description</a:t>
            </a:r>
          </a:p>
          <a:p>
            <a:r>
              <a:rPr lang="en-CA" dirty="0" smtClean="0"/>
              <a:t>Describe what the function does and mention each parameter by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952A-1D6F-664B-9EC8-7D33F0B1BD09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101</a:t>
            </a:fld>
            <a:endParaRPr lang="en-US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04575" y="1320576"/>
            <a:ext cx="4597757" cy="4713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CA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(value):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”””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A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CA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en-CA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en-CA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is  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divisible by 2</a:t>
            </a:r>
            <a:r>
              <a:rPr lang="en-CA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CA" sz="20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value: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rtype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marL="0" indent="0">
              <a:buNone/>
            </a:pP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</a:t>
            </a:r>
            <a:r>
              <a:rPr lang="en-CA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True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</a:t>
            </a:r>
            <a:r>
              <a:rPr lang="en-CA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False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”””</a:t>
            </a:r>
          </a:p>
        </p:txBody>
      </p:sp>
    </p:spTree>
    <p:extLst>
      <p:ext uri="{BB962C8B-B14F-4D97-AF65-F5344CB8AC3E}">
        <p14:creationId xmlns:p14="http://schemas.microsoft.com/office/powerpoint/2010/main" val="293891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function design recipe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20576"/>
            <a:ext cx="4179194" cy="4525963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5</a:t>
            </a:r>
            <a:r>
              <a:rPr lang="en-CA" b="1" dirty="0" smtClean="0"/>
              <a:t>. Body</a:t>
            </a:r>
          </a:p>
          <a:p>
            <a:r>
              <a:rPr lang="en-CA" dirty="0" smtClean="0"/>
              <a:t>Write the implementation of the function.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952A-1D6F-664B-9EC8-7D33F0B1BD09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102</a:t>
            </a:fld>
            <a:endParaRPr lang="en-US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04575" y="1320576"/>
            <a:ext cx="4597757" cy="5157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CA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(value):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”””</a:t>
            </a: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is  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divisible by 2.</a:t>
            </a:r>
          </a:p>
          <a:p>
            <a:pPr marL="0" indent="0">
              <a:buNone/>
            </a:pP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@type value: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rtype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bool</a:t>
            </a:r>
          </a:p>
          <a:p>
            <a:pPr marL="0" indent="0">
              <a:buNone/>
            </a:pP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True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False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”””</a:t>
            </a:r>
            <a:r>
              <a:rPr lang="en-CA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value % 2 == 0</a:t>
            </a:r>
          </a:p>
        </p:txBody>
      </p:sp>
    </p:spTree>
    <p:extLst>
      <p:ext uri="{BB962C8B-B14F-4D97-AF65-F5344CB8AC3E}">
        <p14:creationId xmlns:p14="http://schemas.microsoft.com/office/powerpoint/2010/main" val="248778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function design recipe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20576"/>
            <a:ext cx="3947374" cy="4525963"/>
          </a:xfrm>
        </p:spPr>
        <p:txBody>
          <a:bodyPr/>
          <a:lstStyle/>
          <a:p>
            <a:pPr marL="0" indent="0">
              <a:buNone/>
            </a:pPr>
            <a:r>
              <a:rPr lang="en-CA" b="1" dirty="0" smtClean="0"/>
              <a:t>6. Test</a:t>
            </a:r>
          </a:p>
          <a:p>
            <a:r>
              <a:rPr lang="en-CA" dirty="0" smtClean="0"/>
              <a:t>Test your function on all example cases, and any additional cases.</a:t>
            </a:r>
          </a:p>
          <a:p>
            <a:r>
              <a:rPr lang="en-CA" dirty="0" smtClean="0"/>
              <a:t>Try it on tricky and corner cases.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952A-1D6F-664B-9EC8-7D33F0B1BD09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103</a:t>
            </a:fld>
            <a:endParaRPr lang="en-US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04575" y="1320576"/>
            <a:ext cx="4597757" cy="54008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CA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(value):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”””</a:t>
            </a: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is  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divisible by 2.</a:t>
            </a:r>
          </a:p>
          <a:p>
            <a:pPr marL="0" indent="0">
              <a:buNone/>
            </a:pP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@type value: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rtype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bool</a:t>
            </a:r>
          </a:p>
          <a:p>
            <a:pPr marL="0" indent="0">
              <a:buNone/>
            </a:pP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True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False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”””</a:t>
            </a:r>
            <a:r>
              <a:rPr lang="en-CA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value % 2 == 0</a:t>
            </a:r>
          </a:p>
        </p:txBody>
      </p:sp>
    </p:spTree>
    <p:extLst>
      <p:ext uri="{BB962C8B-B14F-4D97-AF65-F5344CB8AC3E}">
        <p14:creationId xmlns:p14="http://schemas.microsoft.com/office/powerpoint/2010/main" val="262969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5176"/>
            <a:ext cx="7772400" cy="1470025"/>
          </a:xfrm>
        </p:spPr>
        <p:txBody>
          <a:bodyPr>
            <a:normAutofit/>
          </a:bodyPr>
          <a:lstStyle/>
          <a:p>
            <a:r>
              <a:rPr lang="en-CA" sz="8800" dirty="0" smtClean="0"/>
              <a:t>Testing</a:t>
            </a:r>
            <a:endParaRPr lang="en-CA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3219719" y="3889420"/>
            <a:ext cx="32969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4400" dirty="0" smtClean="0"/>
              <a:t>Unit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4400" dirty="0" err="1" smtClean="0"/>
              <a:t>Doctest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70022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8605-0CFE-2945-B4F1-96433B470810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105</a:t>
            </a:fld>
            <a:endParaRPr lang="en-US" dirty="0"/>
          </a:p>
        </p:txBody>
      </p:sp>
      <p:pic>
        <p:nvPicPr>
          <p:cNvPr id="9" name="Picture 8" descr="unit-te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853" y="940158"/>
            <a:ext cx="6539593" cy="490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9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4500" dirty="0" smtClean="0"/>
              <a:t>Testing the code</a:t>
            </a:r>
            <a:endParaRPr lang="en-US" sz="45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8605-0CFE-2945-B4F1-96433B470810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106</a:t>
            </a:fld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320576"/>
            <a:ext cx="8229600" cy="4910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Why test?</a:t>
            </a:r>
          </a:p>
          <a:p>
            <a:pPr marL="457200" lvl="1" indent="0">
              <a:buNone/>
            </a:pPr>
            <a:r>
              <a:rPr lang="en-US" dirty="0" smtClean="0"/>
              <a:t>Assures correctness of the program under specific conditions</a:t>
            </a:r>
          </a:p>
          <a:p>
            <a:pPr marL="457200" lvl="1" indent="0">
              <a:buNone/>
            </a:pPr>
            <a:r>
              <a:rPr lang="en-US" dirty="0" smtClean="0"/>
              <a:t>Thinking of testing while coding makes the coder design a code that is better designed</a:t>
            </a:r>
          </a:p>
          <a:p>
            <a:pPr marL="457200" lvl="1" indent="0">
              <a:buNone/>
            </a:pPr>
            <a:r>
              <a:rPr lang="en-US" dirty="0" smtClean="0"/>
              <a:t>Helps you think about edge cases (e.g. What if user tries to delete a file that isn’t there? What if a function that takes mutable data is given an immutable type?)</a:t>
            </a:r>
          </a:p>
          <a:p>
            <a:pPr marL="457200" lvl="1" indent="0">
              <a:buNone/>
            </a:pPr>
            <a:endParaRPr lang="en-US" sz="2000" dirty="0" smtClean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933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4500" dirty="0" smtClean="0"/>
              <a:t>Testing the code</a:t>
            </a:r>
            <a:endParaRPr lang="en-US" sz="45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8605-0CFE-2945-B4F1-96433B470810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107</a:t>
            </a:fld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320577"/>
            <a:ext cx="8229600" cy="830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even.py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902299" y="1138013"/>
            <a:ext cx="4597757" cy="54008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CA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(value):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”””</a:t>
            </a: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is  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divisible by 2.</a:t>
            </a:r>
          </a:p>
          <a:p>
            <a:pPr marL="0" indent="0">
              <a:buNone/>
            </a:pP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@type value: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rtype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bool</a:t>
            </a:r>
          </a:p>
          <a:p>
            <a:pPr marL="0" indent="0">
              <a:buNone/>
            </a:pP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True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False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”””</a:t>
            </a:r>
            <a:r>
              <a:rPr lang="en-CA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value % 2 == 0</a:t>
            </a:r>
          </a:p>
        </p:txBody>
      </p:sp>
    </p:spTree>
    <p:extLst>
      <p:ext uri="{BB962C8B-B14F-4D97-AF65-F5344CB8AC3E}">
        <p14:creationId xmlns:p14="http://schemas.microsoft.com/office/powerpoint/2010/main" val="398050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4500" dirty="0" smtClean="0"/>
              <a:t>Testing the code</a:t>
            </a:r>
            <a:endParaRPr lang="en-US" sz="45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8605-0CFE-2945-B4F1-96433B470810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108</a:t>
            </a:fld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344357" y="1146070"/>
            <a:ext cx="8342443" cy="1223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/>
              <a:t>Docstrings</a:t>
            </a:r>
            <a:r>
              <a:rPr lang="en-US" sz="2800" dirty="0" smtClean="0"/>
              <a:t> omitted for space!</a:t>
            </a:r>
          </a:p>
          <a:p>
            <a:r>
              <a:rPr lang="en-US" sz="2800" dirty="0" smtClean="0"/>
              <a:t>create a new file called </a:t>
            </a:r>
            <a:r>
              <a:rPr lang="en-US" sz="2800" b="1" dirty="0" smtClean="0"/>
              <a:t>test_even.py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3341" y="2516372"/>
            <a:ext cx="696747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 smtClean="0">
                <a:latin typeface="Courier New"/>
                <a:cs typeface="Courier New"/>
              </a:rPr>
              <a:t>import </a:t>
            </a:r>
            <a:r>
              <a:rPr lang="en-US" sz="2000" b="1" dirty="0" err="1" smtClean="0">
                <a:latin typeface="Courier New"/>
                <a:cs typeface="Courier New"/>
              </a:rPr>
              <a:t>unittest</a:t>
            </a:r>
            <a:endParaRPr lang="en-US" sz="2000" b="1" dirty="0" smtClean="0">
              <a:latin typeface="Courier New"/>
              <a:cs typeface="Courier New"/>
            </a:endParaRPr>
          </a:p>
          <a:p>
            <a:pPr lvl="1"/>
            <a:r>
              <a:rPr lang="en-US" sz="2000" b="1" dirty="0" smtClean="0">
                <a:latin typeface="Courier New"/>
                <a:cs typeface="Courier New"/>
              </a:rPr>
              <a:t>from even import </a:t>
            </a:r>
            <a:r>
              <a:rPr lang="en-US" sz="2000" b="1" dirty="0" err="1" smtClean="0">
                <a:latin typeface="Courier New"/>
                <a:cs typeface="Courier New"/>
              </a:rPr>
              <a:t>is_even</a:t>
            </a:r>
            <a:endParaRPr lang="en-US" sz="2000" b="1" dirty="0">
              <a:latin typeface="Courier New"/>
              <a:cs typeface="Courier New"/>
            </a:endParaRPr>
          </a:p>
          <a:p>
            <a:pPr lvl="1"/>
            <a:endParaRPr lang="en-US" sz="2000" b="1" dirty="0">
              <a:latin typeface="Courier New"/>
              <a:cs typeface="Courier New"/>
            </a:endParaRPr>
          </a:p>
          <a:p>
            <a:pPr lvl="1"/>
            <a:r>
              <a:rPr lang="en-US" sz="2000" b="1" dirty="0">
                <a:latin typeface="Courier New"/>
                <a:cs typeface="Courier New"/>
              </a:rPr>
              <a:t>class </a:t>
            </a:r>
            <a:r>
              <a:rPr lang="en-US" sz="2000" b="1" dirty="0" err="1" smtClean="0">
                <a:latin typeface="Courier New"/>
                <a:cs typeface="Courier New"/>
              </a:rPr>
              <a:t>EvenTestCase</a:t>
            </a:r>
            <a:r>
              <a:rPr lang="en-US" sz="2000" b="1" dirty="0" smtClean="0">
                <a:latin typeface="Courier New"/>
                <a:cs typeface="Courier New"/>
              </a:rPr>
              <a:t>(</a:t>
            </a:r>
            <a:r>
              <a:rPr lang="en-US" sz="2000" b="1" dirty="0" err="1" smtClean="0">
                <a:latin typeface="Courier New"/>
                <a:cs typeface="Courier New"/>
              </a:rPr>
              <a:t>unittest.TestCase</a:t>
            </a:r>
            <a:r>
              <a:rPr lang="en-US" sz="2000" b="1" dirty="0" smtClean="0">
                <a:latin typeface="Courier New"/>
                <a:cs typeface="Courier New"/>
              </a:rPr>
              <a:t>):</a:t>
            </a:r>
          </a:p>
          <a:p>
            <a:pPr lvl="1"/>
            <a:endParaRPr lang="en-US" sz="2000" b="1" dirty="0">
              <a:latin typeface="Courier New"/>
              <a:cs typeface="Courier New"/>
            </a:endParaRPr>
          </a:p>
          <a:p>
            <a:pPr lvl="1"/>
            <a:r>
              <a:rPr lang="en-US" sz="2000" b="1" dirty="0">
                <a:latin typeface="Courier New"/>
                <a:cs typeface="Courier New"/>
              </a:rPr>
              <a:t>    </a:t>
            </a:r>
            <a:r>
              <a:rPr lang="en-US" sz="2000" b="1" dirty="0" err="1">
                <a:latin typeface="Courier New"/>
                <a:cs typeface="Courier New"/>
              </a:rPr>
              <a:t>def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test_is_two_even</a:t>
            </a:r>
            <a:r>
              <a:rPr lang="en-US" sz="2000" b="1" dirty="0">
                <a:latin typeface="Courier New"/>
                <a:cs typeface="Courier New"/>
              </a:rPr>
              <a:t>(self):</a:t>
            </a:r>
          </a:p>
          <a:p>
            <a:pPr lvl="1"/>
            <a:r>
              <a:rPr lang="en-US" sz="2000" b="1" dirty="0">
                <a:latin typeface="Courier New"/>
                <a:cs typeface="Courier New"/>
              </a:rPr>
              <a:t>        </a:t>
            </a:r>
            <a:r>
              <a:rPr lang="en-US" sz="2000" b="1" dirty="0" err="1">
                <a:latin typeface="Courier New"/>
                <a:cs typeface="Courier New"/>
              </a:rPr>
              <a:t>self.assertTrue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is_even</a:t>
            </a:r>
            <a:r>
              <a:rPr lang="en-US" sz="2000" b="1" dirty="0">
                <a:latin typeface="Courier New"/>
                <a:cs typeface="Courier New"/>
              </a:rPr>
              <a:t>(2</a:t>
            </a:r>
            <a:r>
              <a:rPr lang="en-US" sz="2000" b="1" dirty="0" smtClean="0">
                <a:latin typeface="Courier New"/>
                <a:cs typeface="Courier New"/>
              </a:rPr>
              <a:t>))</a:t>
            </a:r>
          </a:p>
          <a:p>
            <a:pPr lvl="1"/>
            <a:endParaRPr lang="en-US" sz="2000" b="1" dirty="0">
              <a:latin typeface="Courier New"/>
              <a:cs typeface="Courier New"/>
            </a:endParaRPr>
          </a:p>
          <a:p>
            <a:pPr lvl="1"/>
            <a:r>
              <a:rPr lang="en-US" sz="2000" b="1" dirty="0">
                <a:latin typeface="Courier New"/>
                <a:cs typeface="Courier New"/>
              </a:rPr>
              <a:t>if __name__ == '__main__': </a:t>
            </a:r>
            <a:r>
              <a:rPr lang="en-US" sz="2000" b="1" dirty="0" smtClean="0">
                <a:latin typeface="Courier New"/>
                <a:cs typeface="Courier New"/>
              </a:rPr>
              <a:t>      </a:t>
            </a:r>
          </a:p>
          <a:p>
            <a:pPr lvl="1"/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   </a:t>
            </a:r>
            <a:r>
              <a:rPr lang="en-US" sz="2000" b="1" dirty="0" err="1" smtClean="0">
                <a:latin typeface="Courier New"/>
                <a:cs typeface="Courier New"/>
              </a:rPr>
              <a:t>unittest.main</a:t>
            </a:r>
            <a:r>
              <a:rPr lang="en-US" sz="2000" b="1" dirty="0">
                <a:latin typeface="Courier New"/>
                <a:cs typeface="Courier New"/>
              </a:rPr>
              <a:t>()</a:t>
            </a:r>
            <a:r>
              <a:rPr lang="en-US" sz="2000" b="1" dirty="0"/>
              <a:t>    </a:t>
            </a:r>
          </a:p>
          <a:p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368737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Python is dynamically typed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type of a variable is interpreted at runtime (instead of specified at compile time)</a:t>
            </a:r>
          </a:p>
          <a:p>
            <a:r>
              <a:rPr lang="en-CA" dirty="0" smtClean="0"/>
              <a:t>One variable can change type during runtime.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952A-1D6F-664B-9EC8-7D33F0B1BD09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629125"/>
            <a:ext cx="8229600" cy="1898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/>
              <a:buNone/>
            </a:pPr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# Comments start with a '#' character.</a:t>
            </a:r>
            <a:endParaRPr lang="en-US" sz="2000" b="1" dirty="0" smtClean="0">
              <a:latin typeface="Courier New"/>
              <a:cs typeface="Courier New"/>
            </a:endParaRPr>
          </a:p>
          <a:p>
            <a:pPr marL="57150" indent="0">
              <a:buFont typeface="Arial"/>
              <a:buNone/>
            </a:pPr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# Python has dynamic typing, so:</a:t>
            </a:r>
          </a:p>
          <a:p>
            <a:pPr marL="57150" indent="0">
              <a:buFont typeface="Arial"/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x = 5  </a:t>
            </a:r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# assignment statement (no type specified)</a:t>
            </a:r>
          </a:p>
          <a:p>
            <a:pPr marL="5715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x = </a:t>
            </a:r>
            <a:r>
              <a:rPr lang="en-US" sz="2000" dirty="0" smtClean="0">
                <a:latin typeface="Courier New"/>
                <a:cs typeface="Courier New"/>
              </a:rPr>
              <a:t>'</a:t>
            </a:r>
            <a:r>
              <a:rPr lang="en-US" sz="2000" b="1" dirty="0" smtClean="0">
                <a:latin typeface="Courier New"/>
                <a:cs typeface="Courier New"/>
              </a:rPr>
              <a:t>jabberwocky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b="1" dirty="0" smtClean="0">
                <a:latin typeface="Courier New"/>
                <a:cs typeface="Courier New"/>
              </a:rPr>
              <a:t>  </a:t>
            </a:r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# re-assign x to a string</a:t>
            </a:r>
          </a:p>
          <a:p>
            <a:pPr marL="5715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print(x)  </a:t>
            </a:r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# prints 'jabberwocky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endParaRPr lang="en-US" sz="2000" b="1" dirty="0" smtClean="0">
              <a:latin typeface="Courier New"/>
              <a:cs typeface="Courier New"/>
            </a:endParaRPr>
          </a:p>
          <a:p>
            <a:pPr marL="57150" indent="0">
              <a:buFont typeface="Arial"/>
              <a:buNone/>
            </a:pP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0720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320576"/>
            <a:ext cx="8229600" cy="4910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unit testing, test_* methods are recognized by the module.</a:t>
            </a:r>
          </a:p>
          <a:p>
            <a:endParaRPr lang="en-US" sz="2000" dirty="0" smtClean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4500" dirty="0" smtClean="0"/>
              <a:t>Testing the code</a:t>
            </a:r>
            <a:endParaRPr lang="en-US" sz="45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8605-0CFE-2945-B4F1-96433B470810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109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3341" y="2516372"/>
            <a:ext cx="696747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 smtClean="0">
                <a:latin typeface="Courier New"/>
                <a:cs typeface="Courier New"/>
              </a:rPr>
              <a:t>import </a:t>
            </a:r>
            <a:r>
              <a:rPr lang="en-US" sz="2000" b="1" dirty="0" err="1" smtClean="0">
                <a:latin typeface="Courier New"/>
                <a:cs typeface="Courier New"/>
              </a:rPr>
              <a:t>unittest</a:t>
            </a:r>
            <a:endParaRPr lang="en-US" sz="2000" b="1" dirty="0" smtClean="0">
              <a:latin typeface="Courier New"/>
              <a:cs typeface="Courier New"/>
            </a:endParaRPr>
          </a:p>
          <a:p>
            <a:pPr lvl="1"/>
            <a:r>
              <a:rPr lang="en-US" sz="2000" b="1" dirty="0" smtClean="0">
                <a:latin typeface="Courier New"/>
                <a:cs typeface="Courier New"/>
              </a:rPr>
              <a:t>from even import </a:t>
            </a:r>
            <a:r>
              <a:rPr lang="en-US" sz="2000" b="1" dirty="0" err="1" smtClean="0">
                <a:latin typeface="Courier New"/>
                <a:cs typeface="Courier New"/>
              </a:rPr>
              <a:t>is_even</a:t>
            </a:r>
            <a:endParaRPr lang="en-US" sz="2000" b="1" dirty="0">
              <a:latin typeface="Courier New"/>
              <a:cs typeface="Courier New"/>
            </a:endParaRPr>
          </a:p>
          <a:p>
            <a:pPr lvl="1"/>
            <a:endParaRPr lang="en-US" sz="2000" b="1" dirty="0">
              <a:latin typeface="Courier New"/>
              <a:cs typeface="Courier New"/>
            </a:endParaRPr>
          </a:p>
          <a:p>
            <a:pPr lvl="1"/>
            <a:r>
              <a:rPr lang="en-US" sz="2000" b="1" dirty="0">
                <a:latin typeface="Courier New"/>
                <a:cs typeface="Courier New"/>
              </a:rPr>
              <a:t>class </a:t>
            </a:r>
            <a:r>
              <a:rPr lang="en-US" sz="2000" b="1" dirty="0" err="1" smtClean="0">
                <a:latin typeface="Courier New"/>
                <a:cs typeface="Courier New"/>
              </a:rPr>
              <a:t>EvenTestCase</a:t>
            </a:r>
            <a:r>
              <a:rPr lang="en-US" sz="2000" b="1" dirty="0" smtClean="0">
                <a:latin typeface="Courier New"/>
                <a:cs typeface="Courier New"/>
              </a:rPr>
              <a:t>(</a:t>
            </a:r>
            <a:r>
              <a:rPr lang="en-US" sz="2000" b="1" dirty="0" err="1" smtClean="0">
                <a:latin typeface="Courier New"/>
                <a:cs typeface="Courier New"/>
              </a:rPr>
              <a:t>unittest.TestCase</a:t>
            </a:r>
            <a:r>
              <a:rPr lang="en-US" sz="2000" b="1" dirty="0" smtClean="0">
                <a:latin typeface="Courier New"/>
                <a:cs typeface="Courier New"/>
              </a:rPr>
              <a:t>):</a:t>
            </a:r>
          </a:p>
          <a:p>
            <a:pPr lvl="1"/>
            <a:endParaRPr lang="en-US" sz="2000" b="1" dirty="0">
              <a:latin typeface="Courier New"/>
              <a:cs typeface="Courier New"/>
            </a:endParaRPr>
          </a:p>
          <a:p>
            <a:pPr lvl="1"/>
            <a:r>
              <a:rPr lang="en-US" sz="2000" b="1" dirty="0">
                <a:latin typeface="Courier New"/>
                <a:cs typeface="Courier New"/>
              </a:rPr>
              <a:t>    </a:t>
            </a:r>
            <a:r>
              <a:rPr lang="en-US" sz="2000" b="1" dirty="0" err="1">
                <a:latin typeface="Courier New"/>
                <a:cs typeface="Courier New"/>
              </a:rPr>
              <a:t>def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test_</a:t>
            </a:r>
            <a:r>
              <a:rPr lang="en-US" sz="2000" b="1" dirty="0" err="1">
                <a:latin typeface="Courier New"/>
                <a:cs typeface="Courier New"/>
              </a:rPr>
              <a:t>is_two_even</a:t>
            </a:r>
            <a:r>
              <a:rPr lang="en-US" sz="2000" b="1" dirty="0">
                <a:latin typeface="Courier New"/>
                <a:cs typeface="Courier New"/>
              </a:rPr>
              <a:t>(self):</a:t>
            </a:r>
          </a:p>
          <a:p>
            <a:pPr lvl="1"/>
            <a:r>
              <a:rPr lang="en-US" sz="2000" b="1" dirty="0">
                <a:latin typeface="Courier New"/>
                <a:cs typeface="Courier New"/>
              </a:rPr>
              <a:t>        </a:t>
            </a:r>
            <a:r>
              <a:rPr lang="en-US" sz="2000" b="1" dirty="0" err="1">
                <a:latin typeface="Courier New"/>
                <a:cs typeface="Courier New"/>
              </a:rPr>
              <a:t>self.assertTrue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is_even</a:t>
            </a:r>
            <a:r>
              <a:rPr lang="en-US" sz="2000" b="1" dirty="0">
                <a:latin typeface="Courier New"/>
                <a:cs typeface="Courier New"/>
              </a:rPr>
              <a:t>(2</a:t>
            </a:r>
            <a:r>
              <a:rPr lang="en-US" sz="2000" b="1" dirty="0" smtClean="0">
                <a:latin typeface="Courier New"/>
                <a:cs typeface="Courier New"/>
              </a:rPr>
              <a:t>))</a:t>
            </a:r>
          </a:p>
          <a:p>
            <a:pPr lvl="1"/>
            <a:endParaRPr lang="en-US" sz="2000" b="1" dirty="0">
              <a:latin typeface="Courier New"/>
              <a:cs typeface="Courier New"/>
            </a:endParaRPr>
          </a:p>
          <a:p>
            <a:pPr lvl="1"/>
            <a:r>
              <a:rPr lang="en-US" sz="2000" b="1" dirty="0">
                <a:latin typeface="Courier New"/>
                <a:cs typeface="Courier New"/>
              </a:rPr>
              <a:t>if __name__ == '__main__': </a:t>
            </a:r>
            <a:r>
              <a:rPr lang="en-US" sz="2000" b="1" dirty="0" smtClean="0">
                <a:latin typeface="Courier New"/>
                <a:cs typeface="Courier New"/>
              </a:rPr>
              <a:t>      </a:t>
            </a:r>
          </a:p>
          <a:p>
            <a:pPr lvl="1"/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   </a:t>
            </a:r>
            <a:r>
              <a:rPr lang="en-US" sz="2000" b="1" dirty="0" err="1" smtClean="0">
                <a:latin typeface="Courier New"/>
                <a:cs typeface="Courier New"/>
              </a:rPr>
              <a:t>unittest.main</a:t>
            </a:r>
            <a:r>
              <a:rPr lang="en-US" sz="2000" b="1" dirty="0">
                <a:latin typeface="Courier New"/>
                <a:cs typeface="Courier New"/>
              </a:rPr>
              <a:t>()</a:t>
            </a:r>
            <a:r>
              <a:rPr lang="en-US" sz="2000" b="1" dirty="0"/>
              <a:t>    </a:t>
            </a:r>
          </a:p>
          <a:p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13910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4"/>
          <p:cNvSpPr txBox="1">
            <a:spLocks/>
          </p:cNvSpPr>
          <p:nvPr/>
        </p:nvSpPr>
        <p:spPr>
          <a:xfrm>
            <a:off x="4404575" y="962856"/>
            <a:ext cx="4597757" cy="54008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CA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(value):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”””</a:t>
            </a: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is  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divisible by 2.</a:t>
            </a:r>
          </a:p>
          <a:p>
            <a:pPr marL="0" indent="0">
              <a:buNone/>
            </a:pP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@type value: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rtype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bool</a:t>
            </a:r>
          </a:p>
          <a:p>
            <a:pPr marL="0" indent="0">
              <a:buNone/>
            </a:pP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True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False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”””</a:t>
            </a:r>
            <a:r>
              <a:rPr lang="en-CA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value % 2 ==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936"/>
            <a:ext cx="8229600" cy="1143000"/>
          </a:xfrm>
        </p:spPr>
        <p:txBody>
          <a:bodyPr/>
          <a:lstStyle/>
          <a:p>
            <a:r>
              <a:rPr lang="en-CA" dirty="0" err="1" smtClean="0"/>
              <a:t>Doctest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178-D1C2-1045-A922-28B12F7D41FE}" type="datetime3">
              <a:rPr lang="en-CA" smtClean="0"/>
              <a:t>19 September 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1" y="1337936"/>
            <a:ext cx="3767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Test cases that are written in the </a:t>
            </a:r>
            <a:r>
              <a:rPr lang="en-CA" sz="3200" dirty="0" err="1" smtClean="0"/>
              <a:t>docstring</a:t>
            </a:r>
            <a:r>
              <a:rPr lang="en-CA" sz="3200" dirty="0" smtClean="0"/>
              <a:t>.</a:t>
            </a:r>
            <a:endParaRPr lang="en-CA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4765183" y="3850782"/>
            <a:ext cx="2730321" cy="15068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ular Callout 7"/>
          <p:cNvSpPr/>
          <p:nvPr/>
        </p:nvSpPr>
        <p:spPr>
          <a:xfrm>
            <a:off x="592427" y="3618962"/>
            <a:ext cx="2859111" cy="1455313"/>
          </a:xfrm>
          <a:prstGeom prst="wedgeRectCallout">
            <a:avLst>
              <a:gd name="adj1" fmla="val 92167"/>
              <a:gd name="adj2" fmla="val 1883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 smtClean="0"/>
              <a:t>We already wrote some!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29227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936"/>
            <a:ext cx="8229600" cy="1143000"/>
          </a:xfrm>
        </p:spPr>
        <p:txBody>
          <a:bodyPr/>
          <a:lstStyle/>
          <a:p>
            <a:r>
              <a:rPr lang="en-CA" dirty="0" err="1" smtClean="0"/>
              <a:t>Doctest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178-D1C2-1045-A922-28B12F7D41FE}" type="datetime3">
              <a:rPr lang="en-CA" smtClean="0"/>
              <a:t>19 September 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111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1585644"/>
            <a:ext cx="35352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The </a:t>
            </a:r>
            <a:r>
              <a:rPr lang="en-CA" sz="2800" dirty="0" err="1" smtClean="0"/>
              <a:t>doctest</a:t>
            </a:r>
            <a:r>
              <a:rPr lang="en-CA" sz="2800" dirty="0" smtClean="0"/>
              <a:t> module </a:t>
            </a:r>
            <a:r>
              <a:rPr lang="en-CA" sz="2800" b="1" dirty="0" smtClean="0"/>
              <a:t>scans</a:t>
            </a:r>
            <a:r>
              <a:rPr lang="en-CA" sz="2800" dirty="0" smtClean="0"/>
              <a:t> all the </a:t>
            </a:r>
            <a:r>
              <a:rPr lang="en-CA" sz="2800" dirty="0" err="1" smtClean="0"/>
              <a:t>docstrings</a:t>
            </a:r>
            <a:r>
              <a:rPr lang="en-CA" sz="2800" dirty="0" smtClean="0"/>
              <a:t> and </a:t>
            </a:r>
            <a:r>
              <a:rPr lang="en-CA" sz="2800" b="1" dirty="0" smtClean="0"/>
              <a:t>search</a:t>
            </a:r>
            <a:r>
              <a:rPr lang="en-CA" sz="2800" dirty="0" smtClean="0"/>
              <a:t> for pieces of text that look like </a:t>
            </a:r>
            <a:r>
              <a:rPr lang="en-CA" sz="2800" b="1" dirty="0" smtClean="0"/>
              <a:t>interactive Python sessions</a:t>
            </a:r>
            <a:r>
              <a:rPr lang="en-CA" sz="2800" dirty="0" smtClean="0"/>
              <a:t>, then execute these sessions to verify that it works exactly as shown.</a:t>
            </a:r>
            <a:endParaRPr lang="en-CA" sz="28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404575" y="962856"/>
            <a:ext cx="4597757" cy="54008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CA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(value):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”””</a:t>
            </a: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is  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divisible by 2.</a:t>
            </a:r>
          </a:p>
          <a:p>
            <a:pPr marL="0" indent="0">
              <a:buNone/>
            </a:pP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@type value: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rtype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bool</a:t>
            </a:r>
          </a:p>
          <a:p>
            <a:pPr marL="0" indent="0">
              <a:buNone/>
            </a:pP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True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False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”””</a:t>
            </a:r>
            <a:r>
              <a:rPr lang="en-CA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value % 2 == 0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65183" y="3850782"/>
            <a:ext cx="2730321" cy="15068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603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936"/>
            <a:ext cx="8229600" cy="1143000"/>
          </a:xfrm>
        </p:spPr>
        <p:txBody>
          <a:bodyPr/>
          <a:lstStyle/>
          <a:p>
            <a:r>
              <a:rPr lang="en-CA" dirty="0" smtClean="0"/>
              <a:t>To run </a:t>
            </a:r>
            <a:r>
              <a:rPr lang="en-CA" dirty="0" err="1" smtClean="0"/>
              <a:t>doctest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178-D1C2-1045-A922-28B12F7D41FE}" type="datetime3">
              <a:rPr lang="en-CA" smtClean="0"/>
              <a:t>19 September 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112</a:t>
            </a:fld>
            <a:endParaRPr lang="en-US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254321" y="207815"/>
            <a:ext cx="4091189" cy="6148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(value):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”””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 </a:t>
            </a:r>
            <a:r>
              <a:rPr lang="en-CA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en-CA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is  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divisible by 2.</a:t>
            </a:r>
          </a:p>
          <a:p>
            <a:pPr marL="0" indent="0">
              <a:buNone/>
            </a:pPr>
            <a:endParaRPr lang="en-CA" sz="1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@type value: </a:t>
            </a:r>
            <a:r>
              <a:rPr lang="en-CA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CA" sz="1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CA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rtype</a:t>
            </a:r>
            <a:r>
              <a:rPr lang="en-CA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bool</a:t>
            </a:r>
          </a:p>
          <a:p>
            <a:pPr marL="0" indent="0">
              <a:buNone/>
            </a:pPr>
            <a:endParaRPr lang="en-CA" sz="1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</a:t>
            </a:r>
            <a:r>
              <a:rPr lang="en-CA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True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</a:t>
            </a:r>
            <a:r>
              <a:rPr lang="en-CA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False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”””</a:t>
            </a:r>
            <a:r>
              <a:rPr lang="en-CA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value % 2 == 0</a:t>
            </a:r>
          </a:p>
          <a:p>
            <a:pPr marL="0" indent="0">
              <a:buNone/>
            </a:pPr>
            <a:endParaRPr lang="en-CA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__name__ == </a:t>
            </a:r>
            <a:r>
              <a:rPr lang="en-US" sz="1800" dirty="0">
                <a:solidFill>
                  <a:srgbClr val="C00000"/>
                </a:solidFill>
                <a:latin typeface="Courier New"/>
                <a:cs typeface="Courier New"/>
              </a:rPr>
              <a:t>'</a:t>
            </a:r>
            <a:r>
              <a:rPr lang="en-CA" sz="1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__main__</a:t>
            </a:r>
            <a:r>
              <a:rPr lang="en-US" sz="1800" dirty="0">
                <a:solidFill>
                  <a:srgbClr val="C00000"/>
                </a:solidFill>
                <a:latin typeface="Courier New"/>
                <a:cs typeface="Courier New"/>
              </a:rPr>
              <a:t>'</a:t>
            </a:r>
            <a:r>
              <a:rPr lang="en-CA" sz="1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import </a:t>
            </a:r>
            <a:r>
              <a:rPr lang="en-CA" sz="1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endParaRPr lang="en-CA" sz="18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A" sz="1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doctest.testmod</a:t>
            </a:r>
            <a:r>
              <a:rPr lang="en-CA" sz="1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8780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178-D1C2-1045-A922-28B12F7D41FE}" type="datetime3">
              <a:rPr lang="en-CA" smtClean="0">
                <a:solidFill>
                  <a:schemeClr val="tx1"/>
                </a:solidFill>
              </a:rPr>
              <a:t>19 September 2015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>
                <a:solidFill>
                  <a:schemeClr val="tx1"/>
                </a:solidFill>
              </a:rPr>
              <a:t>113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028" name="Picture 4" descr="https://goodmorningaomori.files.wordpress.com/2014/09/the-hunger-games-trailer-2-effie-trinket-28836148-1920-10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9196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87510" y="5492298"/>
            <a:ext cx="6542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chemeClr val="bg1"/>
                </a:solidFill>
              </a:rPr>
              <a:t>Congratulations! You survived this!</a:t>
            </a:r>
            <a:endParaRPr lang="en-CA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9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3682" y="5528106"/>
            <a:ext cx="7505163" cy="943227"/>
          </a:xfrm>
        </p:spPr>
        <p:txBody>
          <a:bodyPr/>
          <a:lstStyle/>
          <a:p>
            <a:pPr algn="r"/>
            <a:r>
              <a:rPr lang="en-CA" dirty="0" smtClean="0"/>
              <a:t>fin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19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programs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CBBD-0162-5844-833C-E324B62AE197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11238"/>
            <a:ext cx="8229600" cy="212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Programs are stored in .</a:t>
            </a:r>
            <a:r>
              <a:rPr lang="en-US" sz="2800" dirty="0" err="1" smtClean="0"/>
              <a:t>py</a:t>
            </a:r>
            <a:r>
              <a:rPr lang="en-US" sz="2800" dirty="0" smtClean="0"/>
              <a:t> files</a:t>
            </a:r>
          </a:p>
          <a:p>
            <a:r>
              <a:rPr lang="en-US" sz="2800" dirty="0" smtClean="0"/>
              <a:t>Using the </a:t>
            </a:r>
            <a:r>
              <a:rPr lang="en-US" sz="2800" dirty="0" err="1" smtClean="0"/>
              <a:t>PyCharm</a:t>
            </a:r>
            <a:r>
              <a:rPr lang="en-US" sz="2800" dirty="0" smtClean="0"/>
              <a:t> IDE (Integrated Development Environment)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20" y="2471067"/>
            <a:ext cx="7770651" cy="4370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ular Callout 2"/>
          <p:cNvSpPr/>
          <p:nvPr/>
        </p:nvSpPr>
        <p:spPr>
          <a:xfrm>
            <a:off x="721217" y="5679582"/>
            <a:ext cx="3271234" cy="676767"/>
          </a:xfrm>
          <a:prstGeom prst="wedgeRectCallout">
            <a:avLst>
              <a:gd name="adj1" fmla="val -29305"/>
              <a:gd name="adj2" fmla="val -191360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1"/>
                </a:solidFill>
              </a:rPr>
              <a:t>Edit Python files here</a:t>
            </a:r>
            <a:endParaRPr lang="en-CA" sz="2400" b="1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270539" y="2337127"/>
            <a:ext cx="3139503" cy="676767"/>
          </a:xfrm>
          <a:prstGeom prst="wedgeRectCallout">
            <a:avLst>
              <a:gd name="adj1" fmla="val -113777"/>
              <a:gd name="adj2" fmla="val 6552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1"/>
                </a:solidFill>
              </a:rPr>
              <a:t>Run the current file</a:t>
            </a:r>
            <a:endParaRPr lang="en-CA" sz="2400" b="1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719033" y="4872269"/>
            <a:ext cx="3668334" cy="951961"/>
          </a:xfrm>
          <a:prstGeom prst="wedgeRectCallout">
            <a:avLst>
              <a:gd name="adj1" fmla="val -18946"/>
              <a:gd name="adj2" fmla="val -185802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1"/>
                </a:solidFill>
              </a:rPr>
              <a:t>File output and interactive Python “shell”</a:t>
            </a:r>
            <a:endParaRPr lang="en-CA" sz="24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25014" y="2613693"/>
            <a:ext cx="189561" cy="2093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4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blueprint of a Python file: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4796"/>
            <a:ext cx="8229600" cy="4428194"/>
          </a:xfrm>
        </p:spPr>
        <p:txBody>
          <a:bodyPr/>
          <a:lstStyle/>
          <a:p>
            <a:pPr marL="57150" indent="0">
              <a:buNone/>
            </a:pPr>
            <a:endParaRPr lang="en-US" sz="2000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 sz="2000" b="1" dirty="0" smtClean="0">
                <a:latin typeface="Courier New"/>
                <a:cs typeface="Courier New"/>
              </a:rPr>
              <a:t> random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randint</a:t>
            </a:r>
            <a:endParaRPr lang="en-US" sz="2000" b="1" dirty="0" smtClean="0"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 sz="2000" b="1" dirty="0" smtClean="0">
                <a:latin typeface="Courier New"/>
                <a:cs typeface="Courier New"/>
              </a:rPr>
              <a:t> math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cos</a:t>
            </a:r>
            <a:endParaRPr lang="en-US" sz="2000" b="1" dirty="0" smtClean="0">
              <a:latin typeface="Courier New"/>
              <a:cs typeface="Courier New"/>
            </a:endParaRPr>
          </a:p>
          <a:p>
            <a:pPr marL="57150" indent="0">
              <a:buNone/>
            </a:pP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CBBD-0162-5844-833C-E324B62AE197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12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835554" y="1432651"/>
            <a:ext cx="0" cy="7488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79774" y="1286131"/>
            <a:ext cx="36070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import names from other modules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2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blueprint of a Python file: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4796"/>
            <a:ext cx="8229600" cy="4428194"/>
          </a:xfrm>
        </p:spPr>
        <p:txBody>
          <a:bodyPr/>
          <a:lstStyle/>
          <a:p>
            <a:pPr marL="57150" indent="0">
              <a:buNone/>
            </a:pPr>
            <a:endParaRPr lang="en-US" sz="2000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 sz="2000" b="1" dirty="0" smtClean="0">
                <a:latin typeface="Courier New"/>
                <a:cs typeface="Courier New"/>
              </a:rPr>
              <a:t> random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randint</a:t>
            </a:r>
            <a:endParaRPr lang="en-US" sz="2000" b="1" dirty="0" smtClean="0"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 sz="2000" b="1" dirty="0" smtClean="0">
                <a:latin typeface="Courier New"/>
                <a:cs typeface="Courier New"/>
              </a:rPr>
              <a:t> math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cos</a:t>
            </a:r>
            <a:endParaRPr lang="en-US" sz="2000" b="1" dirty="0" smtClean="0">
              <a:latin typeface="Courier New"/>
              <a:cs typeface="Courier New"/>
            </a:endParaRPr>
          </a:p>
          <a:p>
            <a:pPr marL="57150" indent="0">
              <a:buNone/>
            </a:pPr>
            <a:endParaRPr lang="en-US" sz="2000" b="1" dirty="0" smtClean="0"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2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my_function</a:t>
            </a:r>
            <a:r>
              <a:rPr lang="en-US" sz="2000" b="1" dirty="0" smtClean="0">
                <a:latin typeface="Courier New"/>
                <a:cs typeface="Courier New"/>
              </a:rPr>
              <a:t>(</a:t>
            </a:r>
            <a:r>
              <a:rPr lang="en-US" sz="2000" b="1" dirty="0" err="1" smtClean="0">
                <a:latin typeface="Courier New"/>
                <a:cs typeface="Courier New"/>
              </a:rPr>
              <a:t>arg</a:t>
            </a:r>
            <a:r>
              <a:rPr lang="en-US" sz="2000" b="1" dirty="0" smtClean="0">
                <a:latin typeface="Courier New"/>
                <a:cs typeface="Courier New"/>
              </a:rPr>
              <a:t>):</a:t>
            </a:r>
          </a:p>
          <a:p>
            <a:pPr marL="5715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   ...</a:t>
            </a:r>
          </a:p>
          <a:p>
            <a:pPr marL="5715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  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2000" b="1" dirty="0" smtClean="0">
                <a:latin typeface="Courier New"/>
                <a:cs typeface="Courier New"/>
              </a:rPr>
              <a:t> answer</a:t>
            </a:r>
          </a:p>
          <a:p>
            <a:pPr marL="5715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MyClass</a:t>
            </a:r>
            <a:r>
              <a:rPr lang="en-US" sz="2000" b="1" dirty="0" smtClean="0">
                <a:latin typeface="Courier New"/>
                <a:cs typeface="Courier New"/>
              </a:rPr>
              <a:t>:</a:t>
            </a:r>
            <a:endParaRPr lang="en-US" sz="2000" b="1" dirty="0"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 ..</a:t>
            </a:r>
            <a:r>
              <a:rPr lang="en-US" sz="2000" b="1" dirty="0" smtClean="0">
                <a:latin typeface="Courier New"/>
                <a:cs typeface="Courier New"/>
              </a:rPr>
              <a:t>.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CBBD-0162-5844-833C-E324B62AE197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13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835554" y="1432651"/>
            <a:ext cx="0" cy="7488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35554" y="2578139"/>
            <a:ext cx="0" cy="2045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79774" y="1286131"/>
            <a:ext cx="36070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import names from other modules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079774" y="3082823"/>
            <a:ext cx="3321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define functions and classes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39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blueprint of a Python file: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4796"/>
            <a:ext cx="8229600" cy="4428194"/>
          </a:xfrm>
        </p:spPr>
        <p:txBody>
          <a:bodyPr/>
          <a:lstStyle/>
          <a:p>
            <a:pPr marL="57150" indent="0">
              <a:buNone/>
            </a:pPr>
            <a:endParaRPr lang="en-US" sz="2000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 sz="2000" b="1" dirty="0" smtClean="0">
                <a:latin typeface="Courier New"/>
                <a:cs typeface="Courier New"/>
              </a:rPr>
              <a:t> random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randint</a:t>
            </a:r>
            <a:endParaRPr lang="en-US" sz="2000" b="1" dirty="0" smtClean="0"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 sz="2000" b="1" dirty="0" smtClean="0">
                <a:latin typeface="Courier New"/>
                <a:cs typeface="Courier New"/>
              </a:rPr>
              <a:t> math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cos</a:t>
            </a:r>
            <a:endParaRPr lang="en-US" sz="2000" b="1" dirty="0" smtClean="0">
              <a:latin typeface="Courier New"/>
              <a:cs typeface="Courier New"/>
            </a:endParaRPr>
          </a:p>
          <a:p>
            <a:pPr marL="57150" indent="0">
              <a:buNone/>
            </a:pPr>
            <a:endParaRPr lang="en-US" sz="2000" b="1" dirty="0" smtClean="0"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2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my_function</a:t>
            </a:r>
            <a:r>
              <a:rPr lang="en-US" sz="2000" b="1" dirty="0" smtClean="0">
                <a:latin typeface="Courier New"/>
                <a:cs typeface="Courier New"/>
              </a:rPr>
              <a:t>(</a:t>
            </a:r>
            <a:r>
              <a:rPr lang="en-US" sz="2000" b="1" dirty="0" err="1" smtClean="0">
                <a:latin typeface="Courier New"/>
                <a:cs typeface="Courier New"/>
              </a:rPr>
              <a:t>arg</a:t>
            </a:r>
            <a:r>
              <a:rPr lang="en-US" sz="2000" b="1" dirty="0" smtClean="0">
                <a:latin typeface="Courier New"/>
                <a:cs typeface="Courier New"/>
              </a:rPr>
              <a:t>):</a:t>
            </a:r>
          </a:p>
          <a:p>
            <a:pPr marL="5715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   ...</a:t>
            </a:r>
          </a:p>
          <a:p>
            <a:pPr marL="5715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  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2000" b="1" dirty="0" smtClean="0">
                <a:latin typeface="Courier New"/>
                <a:cs typeface="Courier New"/>
              </a:rPr>
              <a:t> answer</a:t>
            </a:r>
          </a:p>
          <a:p>
            <a:pPr marL="5715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MyClass</a:t>
            </a:r>
            <a:r>
              <a:rPr lang="en-US" sz="2000" b="1" dirty="0" smtClean="0">
                <a:latin typeface="Courier New"/>
                <a:cs typeface="Courier New"/>
              </a:rPr>
              <a:t>:</a:t>
            </a:r>
            <a:endParaRPr lang="en-US" sz="2000" b="1" dirty="0"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 ...</a:t>
            </a:r>
          </a:p>
          <a:p>
            <a:pPr marL="5715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sz="2000" b="1" dirty="0" smtClean="0">
                <a:latin typeface="Courier New"/>
                <a:cs typeface="Courier New"/>
              </a:rPr>
              <a:t> __name__ == </a:t>
            </a:r>
            <a:r>
              <a:rPr lang="en-US" sz="2000" b="1" dirty="0">
                <a:latin typeface="Courier New"/>
                <a:cs typeface="Courier New"/>
              </a:rPr>
              <a:t>'__</a:t>
            </a:r>
            <a:r>
              <a:rPr lang="en-US" sz="2000" b="1" dirty="0" smtClean="0">
                <a:latin typeface="Courier New"/>
                <a:cs typeface="Courier New"/>
              </a:rPr>
              <a:t>main</a:t>
            </a:r>
            <a:r>
              <a:rPr lang="en-US" sz="2000" b="1" dirty="0">
                <a:latin typeface="Courier New"/>
                <a:cs typeface="Courier New"/>
              </a:rPr>
              <a:t>__'</a:t>
            </a:r>
            <a:r>
              <a:rPr lang="en-US" sz="2000" b="1" dirty="0" smtClean="0">
                <a:latin typeface="Courier New"/>
                <a:cs typeface="Courier New"/>
              </a:rPr>
              <a:t>:</a:t>
            </a:r>
          </a:p>
          <a:p>
            <a:pPr marL="5715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   </a:t>
            </a:r>
            <a:r>
              <a:rPr lang="en-US" sz="2000" b="1" dirty="0" err="1" smtClean="0">
                <a:latin typeface="Courier New"/>
                <a:cs typeface="Courier New"/>
              </a:rPr>
              <a:t>my_variable</a:t>
            </a:r>
            <a:r>
              <a:rPr lang="en-US" sz="2000" b="1" dirty="0" smtClean="0">
                <a:latin typeface="Courier New"/>
                <a:cs typeface="Courier New"/>
              </a:rPr>
              <a:t> = 21 * 2</a:t>
            </a:r>
          </a:p>
          <a:p>
            <a:pPr marL="5715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   ...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CBBD-0162-5844-833C-E324B62AE197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14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835554" y="1432651"/>
            <a:ext cx="0" cy="7488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35554" y="2578139"/>
            <a:ext cx="0" cy="2045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35554" y="5442990"/>
            <a:ext cx="0" cy="7651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79774" y="1286131"/>
            <a:ext cx="36070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import names from other modules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079774" y="3082823"/>
            <a:ext cx="3321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define functions and classes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232174" y="5279132"/>
            <a:ext cx="33539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your main block goes down here!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09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blueprint of a Python file: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4796"/>
            <a:ext cx="8229600" cy="4428194"/>
          </a:xfrm>
        </p:spPr>
        <p:txBody>
          <a:bodyPr/>
          <a:lstStyle/>
          <a:p>
            <a:pPr marL="57150" indent="0">
              <a:buNone/>
            </a:pPr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from random import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randint</a:t>
            </a:r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from math import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cos</a:t>
            </a:r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marL="57150" indent="0">
              <a:buNone/>
            </a:pPr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def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my_function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arg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):</a:t>
            </a:r>
          </a:p>
          <a:p>
            <a:pPr marL="57150" indent="0">
              <a:buNone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...</a:t>
            </a:r>
          </a:p>
          <a:p>
            <a:pPr marL="57150" indent="0">
              <a:buNone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return answer</a:t>
            </a:r>
          </a:p>
          <a:p>
            <a:pPr marL="57150" indent="0">
              <a:buNone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class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MyClass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: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...</a:t>
            </a:r>
          </a:p>
          <a:p>
            <a:pPr marL="5715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sz="2000" b="1" dirty="0" smtClean="0">
                <a:latin typeface="Courier New"/>
                <a:cs typeface="Courier New"/>
              </a:rPr>
              <a:t> __name__ == </a:t>
            </a:r>
            <a:r>
              <a:rPr lang="en-US" sz="2000" b="1" dirty="0">
                <a:latin typeface="Courier New"/>
                <a:cs typeface="Courier New"/>
              </a:rPr>
              <a:t>'</a:t>
            </a:r>
            <a:r>
              <a:rPr lang="en-US" sz="2000" b="1" dirty="0" smtClean="0">
                <a:latin typeface="Courier New"/>
                <a:cs typeface="Courier New"/>
              </a:rPr>
              <a:t>__main__</a:t>
            </a:r>
            <a:r>
              <a:rPr lang="en-US" sz="2000" b="1" dirty="0">
                <a:latin typeface="Courier New"/>
                <a:cs typeface="Courier New"/>
              </a:rPr>
              <a:t>':</a:t>
            </a:r>
            <a:endParaRPr lang="en-US" sz="2000" b="1" dirty="0" smtClean="0"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  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my_variable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 =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21 * 2</a:t>
            </a:r>
          </a:p>
          <a:p>
            <a:pPr marL="57150" indent="0"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   ...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CBBD-0162-5844-833C-E324B62AE197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15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91822" y="1568319"/>
            <a:ext cx="19227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the main block mantra</a:t>
            </a:r>
            <a:endParaRPr lang="en-US" sz="44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623899" y="4379352"/>
            <a:ext cx="967923" cy="667485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5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69900" y="3687220"/>
            <a:ext cx="8229600" cy="3136899"/>
          </a:xfrm>
        </p:spPr>
        <p:txBody>
          <a:bodyPr/>
          <a:lstStyle/>
          <a:p>
            <a:pPr marL="5715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Python </a:t>
            </a:r>
            <a:r>
              <a:rPr lang="en-US" sz="1800" b="1" dirty="0" smtClean="0">
                <a:latin typeface="Courier New"/>
                <a:cs typeface="Courier New"/>
              </a:rPr>
              <a:t>3.2.3</a:t>
            </a:r>
            <a:r>
              <a:rPr lang="en-US" sz="1800" dirty="0" smtClean="0">
                <a:latin typeface="Courier New"/>
                <a:cs typeface="Courier New"/>
              </a:rPr>
              <a:t> (v3.2.3:3d0686d90f55, Apr 10 2012, 11:25:50) </a:t>
            </a:r>
          </a:p>
          <a:p>
            <a:pPr marL="5715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Type "help", "copyright", "credits" or "license" for more information.</a:t>
            </a:r>
          </a:p>
          <a:p>
            <a:pPr marL="5715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&gt;&gt;&gt; </a:t>
            </a:r>
            <a:r>
              <a:rPr lang="en-US" sz="1800" b="1" dirty="0" smtClean="0">
                <a:latin typeface="Courier New"/>
                <a:cs typeface="Courier New"/>
              </a:rPr>
              <a:t>42</a:t>
            </a:r>
          </a:p>
          <a:p>
            <a:pPr marL="5715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42</a:t>
            </a:r>
          </a:p>
          <a:p>
            <a:pPr marL="5715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&gt;&gt;&gt; </a:t>
            </a:r>
            <a:r>
              <a:rPr lang="en-US" sz="1800" b="1" dirty="0" smtClean="0">
                <a:latin typeface="Courier New"/>
                <a:cs typeface="Courier New"/>
              </a:rPr>
              <a:t>(2 ** 3 - 4) / 8</a:t>
            </a:r>
          </a:p>
          <a:p>
            <a:pPr marL="5715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0.5</a:t>
            </a:r>
          </a:p>
          <a:p>
            <a:pPr marL="5715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D67F-44B9-654F-8072-1CB6030B4247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156554"/>
            <a:ext cx="8229600" cy="212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Python can also be run interactively.</a:t>
            </a:r>
          </a:p>
          <a:p>
            <a:r>
              <a:rPr lang="en-US" sz="2800" dirty="0" smtClean="0"/>
              <a:t>The result is automatically shown (unlike in a program, where you must call </a:t>
            </a:r>
            <a:r>
              <a:rPr lang="en-US" sz="2400" dirty="0" smtClean="0">
                <a:latin typeface="Courier New"/>
                <a:cs typeface="Courier New"/>
              </a:rPr>
              <a:t>print</a:t>
            </a:r>
            <a:r>
              <a:rPr lang="en-US" sz="2800" dirty="0" smtClean="0"/>
              <a:t>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80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Official Python documentation: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http://</a:t>
            </a:r>
            <a:r>
              <a:rPr lang="en-US" sz="2400" dirty="0" err="1" smtClean="0">
                <a:latin typeface="Courier New"/>
                <a:cs typeface="Courier New"/>
              </a:rPr>
              <a:t>docs.python.org</a:t>
            </a:r>
            <a:r>
              <a:rPr lang="en-US" sz="2400" dirty="0" smtClean="0">
                <a:latin typeface="Courier New"/>
                <a:cs typeface="Courier New"/>
              </a:rPr>
              <a:t>/py3k/library/</a:t>
            </a:r>
          </a:p>
          <a:p>
            <a:pPr marL="0" indent="0"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sz="2400" dirty="0" smtClean="0">
                <a:solidFill>
                  <a:prstClr val="black"/>
                </a:solidFill>
                <a:latin typeface="Courier New"/>
                <a:cs typeface="Courier New"/>
              </a:rPr>
              <a:t>help </a:t>
            </a:r>
            <a:r>
              <a:rPr lang="en-US" dirty="0" smtClean="0"/>
              <a:t>function provides usage information: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&gt;&gt;&gt; help(print)</a:t>
            </a:r>
          </a:p>
          <a:p>
            <a:pPr marL="0" indent="0"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The </a:t>
            </a:r>
            <a:r>
              <a:rPr lang="en-US" sz="2400" dirty="0" err="1" smtClean="0">
                <a:latin typeface="Courier New"/>
                <a:cs typeface="Courier New"/>
              </a:rPr>
              <a:t>dir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function shows names within a given type, module, object: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&gt;&gt;&gt; </a:t>
            </a:r>
            <a:r>
              <a:rPr lang="en-US" sz="2400" dirty="0" err="1" smtClean="0">
                <a:latin typeface="Courier New"/>
                <a:cs typeface="Courier New"/>
              </a:rPr>
              <a:t>dir</a:t>
            </a:r>
            <a:r>
              <a:rPr lang="en-US" sz="2400" dirty="0" smtClean="0">
                <a:latin typeface="Courier New"/>
                <a:cs typeface="Courier New"/>
              </a:rPr>
              <a:t>(</a:t>
            </a:r>
            <a:r>
              <a:rPr lang="en-US" sz="2400" dirty="0" err="1" smtClean="0">
                <a:latin typeface="Courier New"/>
                <a:cs typeface="Courier New"/>
              </a:rPr>
              <a:t>str</a:t>
            </a:r>
            <a:r>
              <a:rPr lang="en-US" sz="24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2400" dirty="0" smtClean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8C6D-7DBB-9947-8CDE-32097F5FD20C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7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Moar</a:t>
            </a:r>
            <a:r>
              <a:rPr lang="en-US" dirty="0" smtClean="0"/>
              <a:t> resources!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Last term's 108 and 148 course websites: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http://www.cdf.toronto.edu/~</a:t>
            </a:r>
            <a:r>
              <a:rPr lang="en-US" sz="2000" dirty="0" smtClean="0">
                <a:latin typeface="Courier New"/>
                <a:cs typeface="Courier New"/>
              </a:rPr>
              <a:t>csc108h/summer/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http</a:t>
            </a:r>
            <a:r>
              <a:rPr lang="en-US" sz="2000" dirty="0">
                <a:latin typeface="Courier New"/>
                <a:cs typeface="Courier New"/>
              </a:rPr>
              <a:t>://www.cs.toronto.edu/~david/courses/csc148_f14/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/>
              <a:t>Software Carpentry (online lectures):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http://software-</a:t>
            </a:r>
            <a:r>
              <a:rPr lang="en-US" sz="2400" dirty="0" err="1">
                <a:latin typeface="Courier New"/>
                <a:cs typeface="Courier New"/>
              </a:rPr>
              <a:t>carpentry.org</a:t>
            </a:r>
            <a:r>
              <a:rPr lang="en-US" sz="2400" dirty="0" smtClean="0">
                <a:latin typeface="Courier New"/>
                <a:cs typeface="Courier New"/>
              </a:rPr>
              <a:t>/</a:t>
            </a:r>
          </a:p>
          <a:p>
            <a:pPr marL="0" indent="0"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Google!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http://</a:t>
            </a:r>
            <a:r>
              <a:rPr lang="en-US" sz="2400" dirty="0" err="1">
                <a:latin typeface="Courier New"/>
                <a:cs typeface="Courier New"/>
              </a:rPr>
              <a:t>lmgtfy.com</a:t>
            </a:r>
            <a:r>
              <a:rPr lang="en-US" sz="2400" dirty="0">
                <a:latin typeface="Courier New"/>
                <a:cs typeface="Courier New"/>
              </a:rPr>
              <a:t>/?q=</a:t>
            </a:r>
            <a:r>
              <a:rPr lang="en-US" sz="2400" dirty="0" err="1">
                <a:latin typeface="Courier New"/>
                <a:cs typeface="Courier New"/>
              </a:rPr>
              <a:t>python+add+to+list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 smtClean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8C6D-7DBB-9947-8CDE-32097F5FD20C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In the next 6 hours, we’ll cover the background required for CSC148.</a:t>
            </a:r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session is for students with programming experience who haven't necessarily taken the prerequisite, </a:t>
            </a:r>
            <a:r>
              <a:rPr lang="en-US" dirty="0" smtClean="0"/>
              <a:t>CSC108.</a:t>
            </a:r>
          </a:p>
          <a:p>
            <a:pPr marL="0" indent="0">
              <a:buNone/>
            </a:pPr>
            <a:r>
              <a:rPr lang="en-US" dirty="0" smtClean="0"/>
              <a:t>Please </a:t>
            </a:r>
            <a:r>
              <a:rPr lang="en-US" dirty="0"/>
              <a:t>ask </a:t>
            </a:r>
            <a:r>
              <a:rPr lang="en-US" dirty="0" smtClean="0"/>
              <a:t>questions anytime!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7011-F5B2-D94D-A91E-B8C50D913F16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6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you to good speak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Python's style guide: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http://</a:t>
            </a:r>
            <a:r>
              <a:rPr lang="en-US" sz="2400" dirty="0" err="1" smtClean="0">
                <a:latin typeface="Courier New"/>
                <a:cs typeface="Courier New"/>
              </a:rPr>
              <a:t>www.python.org</a:t>
            </a:r>
            <a:r>
              <a:rPr lang="en-US" sz="2400" dirty="0" smtClean="0">
                <a:latin typeface="Courier New"/>
                <a:cs typeface="Courier New"/>
              </a:rPr>
              <a:t>/</a:t>
            </a:r>
            <a:r>
              <a:rPr lang="en-US" sz="2400" dirty="0" err="1" smtClean="0">
                <a:latin typeface="Courier New"/>
                <a:cs typeface="Courier New"/>
              </a:rPr>
              <a:t>dev</a:t>
            </a:r>
            <a:r>
              <a:rPr lang="en-US" sz="2400" dirty="0" smtClean="0">
                <a:latin typeface="Courier New"/>
                <a:cs typeface="Courier New"/>
              </a:rPr>
              <a:t>/peps/pep-0008/</a:t>
            </a:r>
          </a:p>
          <a:p>
            <a:pPr marL="0" indent="0"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/>
              <a:t>Google's Python style guide: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http://</a:t>
            </a:r>
            <a:r>
              <a:rPr lang="en-US" sz="2400" dirty="0" err="1">
                <a:latin typeface="Courier New"/>
                <a:cs typeface="Courier New"/>
              </a:rPr>
              <a:t>google-styleguide.googlecode.com</a:t>
            </a:r>
            <a:r>
              <a:rPr lang="en-US" sz="2400" dirty="0">
                <a:latin typeface="Courier New"/>
                <a:cs typeface="Courier New"/>
              </a:rPr>
              <a:t>/</a:t>
            </a:r>
            <a:r>
              <a:rPr lang="en-US" sz="2400" dirty="0" err="1">
                <a:latin typeface="Courier New"/>
                <a:cs typeface="Courier New"/>
              </a:rPr>
              <a:t>svn</a:t>
            </a:r>
            <a:r>
              <a:rPr lang="en-US" sz="2400" dirty="0">
                <a:latin typeface="Courier New"/>
                <a:cs typeface="Courier New"/>
              </a:rPr>
              <a:t>/trunk/</a:t>
            </a:r>
            <a:r>
              <a:rPr lang="en-US" sz="2400" dirty="0" err="1" smtClean="0">
                <a:latin typeface="Courier New"/>
                <a:cs typeface="Courier New"/>
              </a:rPr>
              <a:t>pyguide.html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Expert mode: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pychecker</a:t>
            </a:r>
            <a:r>
              <a:rPr lang="en-US" sz="2400" dirty="0" smtClean="0">
                <a:latin typeface="Courier New"/>
                <a:cs typeface="Courier New"/>
              </a:rPr>
              <a:t>: http</a:t>
            </a:r>
            <a:r>
              <a:rPr lang="en-US" sz="2400" dirty="0">
                <a:latin typeface="Courier New"/>
                <a:cs typeface="Courier New"/>
              </a:rPr>
              <a:t>://pychecker.sourceforge.net</a:t>
            </a:r>
            <a:r>
              <a:rPr lang="en-US" sz="2400" dirty="0" smtClean="0">
                <a:latin typeface="Courier New"/>
                <a:cs typeface="Courier New"/>
              </a:rPr>
              <a:t>/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pyflakes</a:t>
            </a:r>
            <a:r>
              <a:rPr lang="en-US" sz="2400" dirty="0">
                <a:latin typeface="Courier New"/>
                <a:cs typeface="Courier New"/>
              </a:rPr>
              <a:t>: https://</a:t>
            </a:r>
            <a:r>
              <a:rPr lang="en-US" sz="2400" dirty="0" err="1">
                <a:latin typeface="Courier New"/>
                <a:cs typeface="Courier New"/>
              </a:rPr>
              <a:t>launchpad.net</a:t>
            </a:r>
            <a:r>
              <a:rPr lang="en-US" sz="2400" dirty="0">
                <a:latin typeface="Courier New"/>
                <a:cs typeface="Courier New"/>
              </a:rPr>
              <a:t>/</a:t>
            </a:r>
            <a:r>
              <a:rPr lang="en-US" sz="2400" dirty="0" err="1" smtClean="0">
                <a:latin typeface="Courier New"/>
                <a:cs typeface="Courier New"/>
              </a:rPr>
              <a:t>pyflakes</a:t>
            </a:r>
            <a:r>
              <a:rPr lang="en-US" sz="2400" dirty="0" smtClean="0">
                <a:latin typeface="Courier New"/>
                <a:cs typeface="Courier New"/>
              </a:rPr>
              <a:t>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8C6D-7DBB-9947-8CDE-32097F5FD20C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4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4856" y="2387786"/>
            <a:ext cx="69674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dirty="0">
                <a:solidFill>
                  <a:srgbClr val="222222"/>
                </a:solidFill>
                <a:latin typeface="+mj-lt"/>
              </a:rPr>
              <a:t>A </a:t>
            </a:r>
            <a:r>
              <a:rPr lang="en-CA" sz="3200" dirty="0" smtClean="0">
                <a:solidFill>
                  <a:srgbClr val="222222"/>
                </a:solidFill>
                <a:latin typeface="+mj-lt"/>
              </a:rPr>
              <a:t>programmer who </a:t>
            </a:r>
            <a:r>
              <a:rPr lang="en-CA" sz="3200" dirty="0">
                <a:solidFill>
                  <a:srgbClr val="222222"/>
                </a:solidFill>
                <a:latin typeface="+mj-lt"/>
              </a:rPr>
              <a:t>doesn't care about style is </a:t>
            </a:r>
            <a:r>
              <a:rPr lang="en-CA" sz="3200" dirty="0" smtClean="0">
                <a:solidFill>
                  <a:srgbClr val="222222"/>
                </a:solidFill>
                <a:latin typeface="+mj-lt"/>
              </a:rPr>
              <a:t>like a painter </a:t>
            </a:r>
            <a:r>
              <a:rPr lang="en-CA" sz="3200" dirty="0">
                <a:solidFill>
                  <a:srgbClr val="222222"/>
                </a:solidFill>
                <a:latin typeface="+mj-lt"/>
              </a:rPr>
              <a:t>who doesn't care about </a:t>
            </a:r>
            <a:r>
              <a:rPr lang="en-CA" sz="3200" dirty="0" smtClean="0">
                <a:solidFill>
                  <a:srgbClr val="222222"/>
                </a:solidFill>
                <a:latin typeface="+mj-lt"/>
              </a:rPr>
              <a:t>colour</a:t>
            </a:r>
            <a:r>
              <a:rPr lang="en-CA" sz="3200" dirty="0">
                <a:solidFill>
                  <a:srgbClr val="222222"/>
                </a:solidFill>
                <a:latin typeface="+mj-lt"/>
              </a:rPr>
              <a:t>.</a:t>
            </a:r>
            <a:endParaRPr lang="en-CA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29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(storing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1315"/>
            <a:ext cx="8394700" cy="556015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Variables refer to an </a:t>
            </a:r>
            <a:r>
              <a:rPr lang="en-US" sz="2800" b="1" dirty="0" smtClean="0"/>
              <a:t>object</a:t>
            </a:r>
            <a:r>
              <a:rPr lang="en-US" sz="2800" dirty="0" smtClean="0"/>
              <a:t> of some </a:t>
            </a:r>
            <a:r>
              <a:rPr lang="en-US" sz="2800" b="1" dirty="0" smtClean="0"/>
              <a:t>type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smtClean="0"/>
              <a:t>Several basic data types:</a:t>
            </a:r>
          </a:p>
          <a:p>
            <a:r>
              <a:rPr lang="en-US" sz="2800" dirty="0" smtClean="0"/>
              <a:t>Integers (whole numbers): </a:t>
            </a:r>
            <a:r>
              <a:rPr lang="en-US" sz="2800" b="1" dirty="0" err="1" smtClean="0">
                <a:latin typeface="Courier New"/>
                <a:cs typeface="Courier New"/>
              </a:rPr>
              <a:t>int</a:t>
            </a:r>
            <a:endParaRPr lang="en-US" sz="2800" b="1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&gt;&gt;&gt; </a:t>
            </a:r>
            <a:r>
              <a:rPr lang="en-US" sz="2400" dirty="0" err="1" smtClean="0">
                <a:latin typeface="Courier New"/>
                <a:cs typeface="Courier New"/>
              </a:rPr>
              <a:t>the_answer</a:t>
            </a:r>
            <a:r>
              <a:rPr lang="en-US" sz="2400" dirty="0" smtClean="0">
                <a:latin typeface="Courier New"/>
                <a:cs typeface="Courier New"/>
              </a:rPr>
              <a:t> = 42</a:t>
            </a:r>
            <a:endParaRPr lang="en-US" sz="2400" dirty="0" smtClean="0"/>
          </a:p>
          <a:p>
            <a:r>
              <a:rPr lang="en-US" sz="2800" dirty="0" smtClean="0"/>
              <a:t>Floating-point (decimal) numbers: </a:t>
            </a:r>
            <a:r>
              <a:rPr lang="en-US" sz="2800" b="1" dirty="0" smtClean="0">
                <a:latin typeface="Courier New"/>
                <a:cs typeface="Courier New"/>
              </a:rPr>
              <a:t>float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&gt;&gt;&gt; pi = 3.14159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&gt;&gt;&gt; radius = 2.0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&gt;&gt;&gt; pi * (radius ** 2)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12.56636</a:t>
            </a:r>
          </a:p>
          <a:p>
            <a:r>
              <a:rPr lang="en-US" sz="2800" dirty="0" smtClean="0"/>
              <a:t>operators:   </a:t>
            </a:r>
            <a:r>
              <a:rPr lang="en-US" sz="2800" dirty="0" smtClean="0">
                <a:latin typeface="Courier New"/>
                <a:cs typeface="Courier New"/>
              </a:rPr>
              <a:t>*  /  %  +  -  **  //</a:t>
            </a:r>
          </a:p>
          <a:p>
            <a:r>
              <a:rPr lang="en-US" sz="2800" dirty="0" smtClean="0">
                <a:cs typeface="Courier New"/>
              </a:rPr>
              <a:t>"shortcut" operators:</a:t>
            </a:r>
            <a:r>
              <a:rPr lang="en-US" sz="2800" dirty="0" smtClean="0">
                <a:latin typeface="Courier New"/>
                <a:cs typeface="Courier New"/>
              </a:rPr>
              <a:t> x = x + 1 </a:t>
            </a:r>
            <a:r>
              <a:rPr lang="en-US" sz="2800" dirty="0" smtClean="0">
                <a:latin typeface="Courier New"/>
                <a:cs typeface="Courier New"/>
                <a:sym typeface="Wingdings"/>
              </a:rPr>
              <a:t> x += 1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E200-1285-E344-AD51-DDC6026C38E1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21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076503" y="3567448"/>
            <a:ext cx="2775397" cy="1712889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dirty="0" smtClean="0"/>
              <a:t>&gt;&gt;&gt;  2**3</a:t>
            </a:r>
          </a:p>
          <a:p>
            <a:r>
              <a:rPr lang="en-CA" sz="2400" dirty="0" smtClean="0"/>
              <a:t>8</a:t>
            </a:r>
          </a:p>
          <a:p>
            <a:r>
              <a:rPr lang="en-CA" sz="2400" dirty="0" smtClean="0"/>
              <a:t>&gt;&gt;&gt; 5 // 2</a:t>
            </a:r>
          </a:p>
          <a:p>
            <a:r>
              <a:rPr lang="en-CA" sz="2400" dirty="0" smtClean="0"/>
              <a:t>2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83530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types (kinds of things)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/>
          <a:lstStyle/>
          <a:p>
            <a:r>
              <a:rPr lang="en-US" sz="2800" dirty="0" smtClean="0"/>
              <a:t>Boolean (True/False) values: </a:t>
            </a:r>
            <a:r>
              <a:rPr lang="en-US" sz="2800" b="1" dirty="0" err="1" smtClean="0">
                <a:latin typeface="Courier New"/>
                <a:cs typeface="Courier New"/>
              </a:rPr>
              <a:t>bool</a:t>
            </a:r>
            <a:endParaRPr lang="en-US" sz="2800" b="1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&gt;&gt;&gt; passed = False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&gt;&gt;&gt; not passed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True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&gt;&gt;&gt; 5 &lt; 4  </a:t>
            </a:r>
            <a:r>
              <a:rPr lang="en-US" sz="2400" dirty="0" smtClean="0">
                <a:solidFill>
                  <a:srgbClr val="008000"/>
                </a:solidFill>
                <a:latin typeface="Courier New"/>
                <a:cs typeface="Courier New"/>
              </a:rPr>
              <a:t># comparisons return </a:t>
            </a:r>
            <a:r>
              <a:rPr lang="en-US" sz="2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bool</a:t>
            </a:r>
            <a:endParaRPr lang="en-US" sz="2400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False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&gt;&gt;&gt; 5 and 4  </a:t>
            </a:r>
            <a:r>
              <a:rPr lang="en-US" sz="2400" dirty="0" smtClean="0">
                <a:solidFill>
                  <a:srgbClr val="008000"/>
                </a:solidFill>
                <a:latin typeface="Courier New"/>
                <a:cs typeface="Courier New"/>
              </a:rPr>
              <a:t># this can bite you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4</a:t>
            </a:r>
          </a:p>
          <a:p>
            <a:pPr marL="514350" indent="-457200"/>
            <a:r>
              <a:rPr lang="en-US" sz="2800" dirty="0" smtClean="0">
                <a:solidFill>
                  <a:prstClr val="black"/>
                </a:solidFill>
              </a:rPr>
              <a:t>Operators:</a:t>
            </a:r>
            <a:r>
              <a:rPr lang="en-US" sz="2000" dirty="0" smtClean="0">
                <a:solidFill>
                  <a:prstClr val="black"/>
                </a:solidFill>
                <a:latin typeface="Courier New"/>
                <a:cs typeface="Courier New"/>
              </a:rPr>
              <a:t>  </a:t>
            </a:r>
            <a:r>
              <a:rPr lang="en-US" sz="2400" dirty="0" smtClean="0">
                <a:solidFill>
                  <a:prstClr val="black"/>
                </a:solidFill>
                <a:latin typeface="Courier New"/>
                <a:cs typeface="Courier New"/>
              </a:rPr>
              <a:t>and  or  not</a:t>
            </a:r>
            <a:endParaRPr lang="en-US" sz="2400" dirty="0" smtClean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6564-33B7-E74C-8C73-FA5A486B80F7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5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types (kinds of things)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/>
          <a:lstStyle/>
          <a:p>
            <a:r>
              <a:rPr lang="en-US" sz="2800" dirty="0" smtClean="0"/>
              <a:t>None (it's Python's NULL)</a:t>
            </a:r>
            <a:endParaRPr lang="en-US" sz="2800" b="1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&gt;&gt;&gt; x = None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&gt;&gt;&gt; print(x)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None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&gt;&gt;&gt; x</a:t>
            </a:r>
          </a:p>
          <a:p>
            <a:pPr marL="457200" lvl="1" indent="0">
              <a:buNone/>
            </a:pPr>
            <a:endParaRPr lang="en-US" sz="2400" dirty="0" smtClean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9BC5-5C8C-884C-8AEE-B5866FC3EBB6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8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24878"/>
            <a:ext cx="7772400" cy="1470025"/>
          </a:xfrm>
        </p:spPr>
        <p:txBody>
          <a:bodyPr>
            <a:normAutofit/>
          </a:bodyPr>
          <a:lstStyle/>
          <a:p>
            <a:r>
              <a:rPr lang="en-CA" sz="7200" dirty="0" smtClean="0"/>
              <a:t>Strings</a:t>
            </a:r>
            <a:endParaRPr lang="en-CA" sz="7200" dirty="0"/>
          </a:p>
        </p:txBody>
      </p:sp>
    </p:spTree>
    <p:extLst>
      <p:ext uri="{BB962C8B-B14F-4D97-AF65-F5344CB8AC3E}">
        <p14:creationId xmlns:p14="http://schemas.microsoft.com/office/powerpoint/2010/main" val="101020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61316"/>
            <a:ext cx="8493617" cy="5042634"/>
          </a:xfrm>
        </p:spPr>
        <p:txBody>
          <a:bodyPr/>
          <a:lstStyle/>
          <a:p>
            <a:r>
              <a:rPr lang="en-US" sz="2800" dirty="0" smtClean="0"/>
              <a:t>Strings (basically lists of characters): </a:t>
            </a:r>
            <a:r>
              <a:rPr lang="en-US" sz="2800" b="1" dirty="0" err="1" smtClean="0">
                <a:latin typeface="Courier New"/>
                <a:cs typeface="Courier New"/>
              </a:rPr>
              <a:t>str</a:t>
            </a:r>
            <a:endParaRPr lang="en-US" sz="2800" b="1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welcome = </a:t>
            </a:r>
            <a:r>
              <a:rPr lang="en-US" sz="2000" b="1" dirty="0">
                <a:latin typeface="Courier New"/>
                <a:cs typeface="Courier New"/>
              </a:rPr>
              <a:t>'</a:t>
            </a:r>
            <a:r>
              <a:rPr lang="en-US" sz="2000" dirty="0" smtClean="0">
                <a:latin typeface="Courier New"/>
                <a:cs typeface="Courier New"/>
              </a:rPr>
              <a:t>Hello, world!</a:t>
            </a:r>
            <a:r>
              <a:rPr lang="en-US" sz="2000" b="1" dirty="0" smtClean="0">
                <a:latin typeface="Courier New"/>
                <a:cs typeface="Courier New"/>
              </a:rPr>
              <a:t>'</a:t>
            </a:r>
            <a:endParaRPr lang="en-US" sz="2000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welcome[1]   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# index, starting with 0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'e'</a:t>
            </a:r>
          </a:p>
          <a:p>
            <a:pPr marL="514350" indent="-457200"/>
            <a:r>
              <a:rPr lang="en-US" sz="2800" dirty="0" smtClean="0">
                <a:solidFill>
                  <a:prstClr val="black"/>
                </a:solidFill>
              </a:rPr>
              <a:t>Slices return substrings:</a:t>
            </a:r>
            <a:endParaRPr lang="en-US" sz="2000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welcome[1:5] 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lang="en-US" sz="2000" dirty="0" smtClean="0">
                <a:solidFill>
                  <a:srgbClr val="008000"/>
                </a:solidFill>
                <a:latin typeface="+mj-lt"/>
                <a:cs typeface="Courier New"/>
              </a:rPr>
              <a:t>slice from 1 (included) to 5 (not included)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'</a:t>
            </a:r>
            <a:r>
              <a:rPr lang="en-US" sz="2000" dirty="0" err="1" smtClean="0">
                <a:latin typeface="Courier New"/>
                <a:cs typeface="Courier New"/>
              </a:rPr>
              <a:t>ello</a:t>
            </a:r>
            <a:r>
              <a:rPr lang="en-US" sz="2000" dirty="0" smtClean="0">
                <a:latin typeface="Courier New"/>
                <a:cs typeface="Courier New"/>
              </a:rPr>
              <a:t>'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welcome[:3]  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lang="en-US" sz="2000" dirty="0" smtClean="0">
                <a:solidFill>
                  <a:srgbClr val="008000"/>
                </a:solidFill>
                <a:latin typeface="+mj-lt"/>
                <a:cs typeface="Courier New"/>
              </a:rPr>
              <a:t>from the start of 3 (not included)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‘</a:t>
            </a:r>
            <a:r>
              <a:rPr lang="en-US" sz="2000" dirty="0" smtClean="0">
                <a:latin typeface="Courier New"/>
                <a:cs typeface="Courier New"/>
              </a:rPr>
              <a:t>H</a:t>
            </a:r>
            <a:r>
              <a:rPr lang="en-US" sz="2000" dirty="0" smtClean="0">
                <a:latin typeface="Courier New"/>
                <a:cs typeface="Courier New"/>
              </a:rPr>
              <a:t>el</a:t>
            </a:r>
            <a:r>
              <a:rPr lang="en-US" sz="2000" dirty="0" smtClean="0">
                <a:latin typeface="Courier New"/>
                <a:cs typeface="Courier New"/>
              </a:rPr>
              <a:t>'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welcome[9:]  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lang="en-US" sz="2000" dirty="0" smtClean="0">
                <a:solidFill>
                  <a:srgbClr val="008000"/>
                </a:solidFill>
                <a:latin typeface="+mj-lt"/>
                <a:cs typeface="Courier New"/>
              </a:rPr>
              <a:t>from 9 (included) to the end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'</a:t>
            </a:r>
            <a:r>
              <a:rPr lang="en-US" sz="2000" dirty="0" err="1" smtClean="0">
                <a:latin typeface="Courier New"/>
                <a:cs typeface="Courier New"/>
              </a:rPr>
              <a:t>rld</a:t>
            </a:r>
            <a:r>
              <a:rPr lang="en-US" sz="2000" dirty="0" smtClean="0">
                <a:latin typeface="Courier New"/>
                <a:cs typeface="Courier New"/>
              </a:rPr>
              <a:t>!'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welcome[:-2] 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lang="en-US" sz="2000" dirty="0" smtClean="0">
                <a:solidFill>
                  <a:srgbClr val="008000"/>
                </a:solidFill>
                <a:latin typeface="+mj-lt"/>
                <a:cs typeface="Courier New"/>
              </a:rPr>
              <a:t>from the start to the second-last (not included)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'Hello, </a:t>
            </a:r>
            <a:r>
              <a:rPr lang="en-US" sz="2000" dirty="0" err="1" smtClean="0">
                <a:latin typeface="Courier New"/>
                <a:cs typeface="Courier New"/>
              </a:rPr>
              <a:t>worl</a:t>
            </a:r>
            <a:r>
              <a:rPr lang="en-US" sz="2000" dirty="0" smtClean="0">
                <a:latin typeface="Courier New"/>
                <a:cs typeface="Courier New"/>
              </a:rPr>
              <a:t>'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6226-80A5-6548-B3A6-74A470603E36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3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/>
          <a:lstStyle/>
          <a:p>
            <a:r>
              <a:rPr lang="en-US" sz="2800" dirty="0" smtClean="0"/>
              <a:t>Stick strings together (concatenation):</a:t>
            </a:r>
            <a:endParaRPr lang="en-US" sz="2800" dirty="0" smtClean="0">
              <a:latin typeface="Courier New"/>
              <a:cs typeface="Courier New"/>
            </a:endParaRPr>
          </a:p>
          <a:p>
            <a:pPr marL="177800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salutation = </a:t>
            </a:r>
            <a:r>
              <a:rPr lang="en-US" sz="2000" b="1" dirty="0">
                <a:latin typeface="Courier New"/>
                <a:cs typeface="Courier New"/>
              </a:rPr>
              <a:t>'</a:t>
            </a:r>
            <a:r>
              <a:rPr lang="en-US" sz="2000" dirty="0" smtClean="0">
                <a:latin typeface="Courier New"/>
                <a:cs typeface="Courier New"/>
              </a:rPr>
              <a:t>Hello, </a:t>
            </a:r>
            <a:r>
              <a:rPr lang="en-US" sz="2000" b="1" dirty="0">
                <a:latin typeface="Courier New"/>
                <a:cs typeface="Courier New"/>
              </a:rPr>
              <a:t>'</a:t>
            </a:r>
            <a:endParaRPr lang="en-US" sz="2000" dirty="0" smtClean="0">
              <a:latin typeface="Courier New"/>
              <a:cs typeface="Courier New"/>
            </a:endParaRPr>
          </a:p>
          <a:p>
            <a:pPr marL="177800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name = </a:t>
            </a:r>
            <a:r>
              <a:rPr lang="en-US" sz="2000" b="1" dirty="0" smtClean="0">
                <a:latin typeface="Courier New"/>
                <a:cs typeface="Courier New"/>
              </a:rPr>
              <a:t>'</a:t>
            </a:r>
            <a:r>
              <a:rPr lang="en-US" sz="2000" dirty="0" smtClean="0">
                <a:latin typeface="Courier New"/>
                <a:cs typeface="Courier New"/>
              </a:rPr>
              <a:t>Orion</a:t>
            </a:r>
            <a:r>
              <a:rPr lang="en-US" sz="2000" b="1" dirty="0">
                <a:latin typeface="Courier New"/>
                <a:cs typeface="Courier New"/>
              </a:rPr>
              <a:t>'</a:t>
            </a:r>
            <a:endParaRPr lang="en-US" sz="2000" dirty="0" smtClean="0">
              <a:latin typeface="Courier New"/>
              <a:cs typeface="Courier New"/>
            </a:endParaRPr>
          </a:p>
          <a:p>
            <a:pPr marL="177800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salutation + name  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# evaluates to a </a:t>
            </a:r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new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 string</a:t>
            </a:r>
          </a:p>
          <a:p>
            <a:pPr marL="177800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'Hello, Orion'</a:t>
            </a:r>
          </a:p>
          <a:p>
            <a:pPr marL="177800" lvl="1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The </a:t>
            </a:r>
            <a:r>
              <a:rPr lang="en-US" sz="2400" dirty="0" err="1" smtClean="0">
                <a:solidFill>
                  <a:prstClr val="black"/>
                </a:solidFill>
                <a:latin typeface="Courier New"/>
                <a:cs typeface="Courier New"/>
              </a:rPr>
              <a:t>len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function is useful:</a:t>
            </a:r>
            <a:endParaRPr lang="en-US" sz="2000" dirty="0" smtClean="0">
              <a:latin typeface="Courier New"/>
              <a:cs typeface="Courier New"/>
            </a:endParaRPr>
          </a:p>
          <a:p>
            <a:pPr marL="177800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</a:t>
            </a:r>
            <a:r>
              <a:rPr lang="en-US" sz="2000" dirty="0" err="1" smtClean="0">
                <a:latin typeface="Courier New"/>
                <a:cs typeface="Courier New"/>
              </a:rPr>
              <a:t>len</a:t>
            </a:r>
            <a:r>
              <a:rPr lang="en-US" sz="2000" dirty="0" smtClean="0">
                <a:latin typeface="Courier New"/>
                <a:cs typeface="Courier New"/>
              </a:rPr>
              <a:t>(name)  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# number of characters</a:t>
            </a:r>
          </a:p>
          <a:p>
            <a:pPr marL="177800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5</a:t>
            </a:r>
          </a:p>
          <a:p>
            <a:pPr marL="177800" lvl="1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F41C-FE5B-7742-BBC7-C2081305328E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6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Tons of useful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/>
          <a:lstStyle/>
          <a:p>
            <a:r>
              <a:rPr lang="en-US" sz="2800" dirty="0" smtClean="0"/>
              <a:t>Here are some, look at</a:t>
            </a:r>
            <a:r>
              <a:rPr lang="en-US" sz="2400" dirty="0" smtClean="0">
                <a:latin typeface="Courier New"/>
                <a:cs typeface="Courier New"/>
              </a:rPr>
              <a:t> help(</a:t>
            </a:r>
            <a:r>
              <a:rPr lang="en-US" sz="2400" dirty="0" err="1" smtClean="0">
                <a:latin typeface="Courier New"/>
                <a:cs typeface="Courier New"/>
              </a:rPr>
              <a:t>str</a:t>
            </a:r>
            <a:r>
              <a:rPr lang="en-US" sz="2400" dirty="0" smtClean="0">
                <a:latin typeface="Courier New"/>
                <a:cs typeface="Courier New"/>
              </a:rPr>
              <a:t>) </a:t>
            </a:r>
            <a:r>
              <a:rPr lang="en-US" sz="2800" dirty="0" smtClean="0"/>
              <a:t>for more:</a:t>
            </a:r>
            <a:endParaRPr lang="en-US" sz="2800" dirty="0" smtClean="0">
              <a:latin typeface="Courier New"/>
              <a:cs typeface="Courier New"/>
            </a:endParaRPr>
          </a:p>
          <a:p>
            <a:pPr marL="177800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name = 'Orion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endParaRPr lang="en-US" sz="2000" dirty="0" smtClean="0">
              <a:latin typeface="Courier New"/>
              <a:cs typeface="Courier New"/>
            </a:endParaRPr>
          </a:p>
          <a:p>
            <a:pPr marL="177800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</a:t>
            </a:r>
            <a:r>
              <a:rPr lang="en-US" sz="2000" dirty="0" err="1" smtClean="0">
                <a:latin typeface="Courier New"/>
                <a:cs typeface="Courier New"/>
              </a:rPr>
              <a:t>name.endswith</a:t>
            </a:r>
            <a:r>
              <a:rPr lang="en-US" sz="2000" dirty="0" smtClean="0">
                <a:latin typeface="Courier New"/>
                <a:cs typeface="Courier New"/>
              </a:rPr>
              <a:t>('ion')</a:t>
            </a:r>
          </a:p>
          <a:p>
            <a:pPr marL="177800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True</a:t>
            </a:r>
          </a:p>
          <a:p>
            <a:pPr marL="177800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'</a:t>
            </a:r>
            <a:r>
              <a:rPr lang="en-US" sz="2000" dirty="0" err="1" smtClean="0">
                <a:latin typeface="Courier New"/>
                <a:cs typeface="Courier New"/>
              </a:rPr>
              <a:t>rio</a:t>
            </a:r>
            <a:r>
              <a:rPr lang="en-US" sz="2000" dirty="0" smtClean="0">
                <a:latin typeface="Courier New"/>
                <a:cs typeface="Courier New"/>
              </a:rPr>
              <a:t>' in name 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substring testing</a:t>
            </a:r>
            <a:endParaRPr lang="en-US" sz="2000" dirty="0" smtClean="0">
              <a:latin typeface="Courier New"/>
              <a:cs typeface="Courier New"/>
            </a:endParaRPr>
          </a:p>
          <a:p>
            <a:pPr marL="177800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True</a:t>
            </a:r>
          </a:p>
          <a:p>
            <a:pPr marL="177800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</a:t>
            </a:r>
            <a:r>
              <a:rPr lang="en-US" sz="2000" dirty="0" err="1" smtClean="0">
                <a:latin typeface="Courier New"/>
                <a:cs typeface="Courier New"/>
              </a:rPr>
              <a:t>name.startswith</a:t>
            </a:r>
            <a:r>
              <a:rPr lang="en-US" sz="2000" dirty="0" smtClean="0">
                <a:latin typeface="Courier New"/>
                <a:cs typeface="Courier New"/>
              </a:rPr>
              <a:t>('</a:t>
            </a:r>
            <a:r>
              <a:rPr lang="en-US" sz="2000" dirty="0" err="1" smtClean="0">
                <a:latin typeface="Courier New"/>
                <a:cs typeface="Courier New"/>
              </a:rPr>
              <a:t>orio</a:t>
            </a:r>
            <a:r>
              <a:rPr lang="en-US" sz="2000" dirty="0" smtClean="0">
                <a:latin typeface="Courier New"/>
                <a:cs typeface="Courier New"/>
              </a:rPr>
              <a:t>')</a:t>
            </a:r>
          </a:p>
          <a:p>
            <a:pPr marL="177800" lvl="1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???? Thoughts?</a:t>
            </a:r>
            <a:endParaRPr lang="en-US" sz="2000" dirty="0">
              <a:latin typeface="Courier New"/>
              <a:cs typeface="Courier New"/>
            </a:endParaRPr>
          </a:p>
          <a:p>
            <a:pPr marL="1778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dirty="0" err="1">
                <a:latin typeface="Courier New"/>
                <a:cs typeface="Courier New"/>
              </a:rPr>
              <a:t>name.lower</a:t>
            </a:r>
            <a:r>
              <a:rPr lang="en-US" sz="2000" dirty="0">
                <a:latin typeface="Courier New"/>
                <a:cs typeface="Courier New"/>
              </a:rPr>
              <a:t>()</a:t>
            </a:r>
          </a:p>
          <a:p>
            <a:pPr marL="1778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 err="1">
                <a:latin typeface="Courier New"/>
                <a:cs typeface="Courier New"/>
              </a:rPr>
              <a:t>orion</a:t>
            </a:r>
            <a:r>
              <a:rPr lang="en-US" sz="2000" dirty="0">
                <a:latin typeface="Courier New"/>
                <a:cs typeface="Courier New"/>
              </a:rPr>
              <a:t>' 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# new string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!</a:t>
            </a:r>
            <a:endParaRPr lang="en-US" sz="2000" b="1" dirty="0" smtClean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177800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</a:t>
            </a:r>
            <a:r>
              <a:rPr lang="en-US" sz="2000" dirty="0" err="1" smtClean="0">
                <a:latin typeface="Courier New"/>
                <a:cs typeface="Courier New"/>
              </a:rPr>
              <a:t>name.index</a:t>
            </a:r>
            <a:r>
              <a:rPr lang="en-US" sz="2000" dirty="0" smtClean="0">
                <a:latin typeface="Courier New"/>
                <a:cs typeface="Courier New"/>
              </a:rPr>
              <a:t>('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')</a:t>
            </a:r>
          </a:p>
          <a:p>
            <a:pPr marL="177800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2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  # What did this do? Try </a:t>
            </a:r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help(</a:t>
            </a:r>
            <a:r>
              <a:rPr lang="en-US" sz="20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str.index</a:t>
            </a:r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  <a:endParaRPr lang="en-US" sz="2000" b="1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015D-076D-744E-B2A1-4B1025088B6A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1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Comic Sans MS"/>
                <a:cs typeface="Comic Sans MS"/>
              </a:rPr>
              <a:t>POP QUIZ!</a:t>
            </a:r>
            <a:endParaRPr lang="en-US" sz="5400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9137"/>
            <a:ext cx="8229600" cy="419730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Write a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expression that evaluates to: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True</a:t>
            </a:r>
            <a:r>
              <a:rPr lang="en-US" sz="2800" dirty="0" smtClean="0"/>
              <a:t> if the variable </a:t>
            </a:r>
            <a:r>
              <a:rPr lang="en-US" sz="2800" dirty="0" smtClean="0">
                <a:latin typeface="Courier New"/>
                <a:cs typeface="Courier New"/>
              </a:rPr>
              <a:t>response</a:t>
            </a:r>
            <a:r>
              <a:rPr lang="en-US" sz="2800" dirty="0" smtClean="0"/>
              <a:t> starts with the letter "q", case-insensitive, </a:t>
            </a:r>
          </a:p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False</a:t>
            </a:r>
            <a:r>
              <a:rPr lang="en-US" sz="2800" dirty="0" smtClean="0"/>
              <a:t> if it does not.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400" dirty="0" smtClean="0"/>
              <a:t>(in CS lingo, we'd say: </a:t>
            </a:r>
            <a:r>
              <a:rPr lang="en-US" sz="2400" dirty="0">
                <a:latin typeface="Courier New"/>
                <a:cs typeface="Courier New"/>
              </a:rPr>
              <a:t>True</a:t>
            </a:r>
            <a:r>
              <a:rPr lang="en-US" sz="2400" dirty="0"/>
              <a:t> </a:t>
            </a:r>
            <a:r>
              <a:rPr lang="en-US" sz="2400" dirty="0" err="1" smtClean="0"/>
              <a:t>iff</a:t>
            </a:r>
            <a:r>
              <a:rPr lang="en-US" sz="2400" dirty="0" smtClean="0"/>
              <a:t> (if and only if) </a:t>
            </a:r>
            <a:r>
              <a:rPr lang="en-US" sz="2400" dirty="0"/>
              <a:t>the variable </a:t>
            </a:r>
            <a:r>
              <a:rPr lang="en-US" sz="2400" dirty="0">
                <a:latin typeface="Courier New"/>
                <a:cs typeface="Courier New"/>
              </a:rPr>
              <a:t>response</a:t>
            </a:r>
            <a:r>
              <a:rPr lang="en-US" sz="2400" dirty="0"/>
              <a:t> starts with the letter "q", case-</a:t>
            </a:r>
            <a:r>
              <a:rPr lang="en-US" sz="2400" dirty="0" smtClean="0"/>
              <a:t>insensitive)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F41C-FE5B-7742-BBC7-C2081305328E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5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126"/>
            <a:ext cx="8229600" cy="5175224"/>
          </a:xfrm>
        </p:spPr>
        <p:txBody>
          <a:bodyPr>
            <a:noAutofit/>
          </a:bodyPr>
          <a:lstStyle/>
          <a:p>
            <a:r>
              <a:rPr lang="en-US" dirty="0" smtClean="0"/>
              <a:t>Talking</a:t>
            </a:r>
          </a:p>
          <a:p>
            <a:r>
              <a:rPr lang="en-US" dirty="0" smtClean="0"/>
              <a:t>Talking</a:t>
            </a:r>
          </a:p>
          <a:p>
            <a:r>
              <a:rPr lang="en-US" dirty="0" smtClean="0"/>
              <a:t>Talking</a:t>
            </a:r>
          </a:p>
          <a:p>
            <a:r>
              <a:rPr lang="en-US" dirty="0" smtClean="0"/>
              <a:t>Talking</a:t>
            </a:r>
          </a:p>
          <a:p>
            <a:r>
              <a:rPr lang="en-US" dirty="0" smtClean="0"/>
              <a:t>Lunch break</a:t>
            </a:r>
          </a:p>
          <a:p>
            <a:r>
              <a:rPr lang="en-US" dirty="0"/>
              <a:t>Talking</a:t>
            </a:r>
          </a:p>
          <a:p>
            <a:r>
              <a:rPr lang="en-US" dirty="0" smtClean="0"/>
              <a:t>Talking</a:t>
            </a:r>
          </a:p>
          <a:p>
            <a:r>
              <a:rPr lang="en-US" dirty="0" smtClean="0"/>
              <a:t>Talking</a:t>
            </a:r>
          </a:p>
          <a:p>
            <a:r>
              <a:rPr lang="en-US" dirty="0" smtClean="0"/>
              <a:t>Talking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5A61-2E26-2749-B23F-E51A060CC38F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3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Comic Sans MS"/>
                <a:cs typeface="Comic Sans MS"/>
              </a:rPr>
              <a:t>POP QUIZ!</a:t>
            </a:r>
            <a:endParaRPr lang="en-US" sz="5400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00180"/>
            <a:ext cx="8229600" cy="3556170"/>
          </a:xfrm>
        </p:spPr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err="1" smtClean="0">
                <a:latin typeface="Courier New"/>
                <a:cs typeface="Courier New"/>
              </a:rPr>
              <a:t>response.lower</a:t>
            </a:r>
            <a:r>
              <a:rPr lang="en-US" sz="2800" dirty="0" smtClean="0">
                <a:latin typeface="Courier New"/>
                <a:cs typeface="Courier New"/>
              </a:rPr>
              <a:t>().</a:t>
            </a:r>
            <a:r>
              <a:rPr lang="en-US" sz="2800" dirty="0" err="1" smtClean="0">
                <a:latin typeface="Courier New"/>
                <a:cs typeface="Courier New"/>
              </a:rPr>
              <a:t>startswith</a:t>
            </a:r>
            <a:r>
              <a:rPr lang="en-US" sz="2800" dirty="0" smtClean="0">
                <a:latin typeface="Courier New"/>
                <a:cs typeface="Courier New"/>
              </a:rPr>
              <a:t>('q')</a:t>
            </a:r>
            <a:endParaRPr lang="en-US" sz="2000" dirty="0" smtClean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F41C-FE5B-7742-BBC7-C2081305328E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4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strings pretty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09700"/>
            <a:ext cx="8229600" cy="4525963"/>
          </a:xfrm>
          <a:ln/>
        </p:spPr>
        <p:txBody>
          <a:bodyPr anchor="t"/>
          <a:lstStyle/>
          <a:p>
            <a:r>
              <a:rPr lang="en-US" sz="2800" dirty="0" smtClean="0"/>
              <a:t>String formatting (</a:t>
            </a:r>
            <a:r>
              <a:rPr lang="en-US" sz="2400" dirty="0" err="1" smtClean="0">
                <a:latin typeface="Courier New"/>
                <a:cs typeface="Courier New"/>
              </a:rPr>
              <a:t>str.format</a:t>
            </a:r>
            <a:r>
              <a:rPr lang="en-US" sz="2800" dirty="0" smtClean="0"/>
              <a:t>):</a:t>
            </a:r>
          </a:p>
          <a:p>
            <a:pPr lvl="1"/>
            <a:r>
              <a:rPr lang="en-US" sz="2400" dirty="0" smtClean="0"/>
              <a:t>http</a:t>
            </a:r>
            <a:r>
              <a:rPr lang="en-US" sz="2400" dirty="0"/>
              <a:t>://docs.python.org/release/3.1.5/library/string.html#</a:t>
            </a:r>
            <a:r>
              <a:rPr lang="en-US" sz="2400" dirty="0" smtClean="0"/>
              <a:t>formatstrings</a:t>
            </a:r>
          </a:p>
          <a:p>
            <a:pPr lvl="1"/>
            <a:r>
              <a:rPr lang="en-US" sz="2400" dirty="0" smtClean="0">
                <a:latin typeface="Courier New"/>
                <a:cs typeface="Courier New"/>
              </a:rPr>
              <a:t>{}</a:t>
            </a:r>
            <a:r>
              <a:rPr lang="en-US" sz="2400" dirty="0" smtClean="0"/>
              <a:t> are replaced by the arguments to format</a:t>
            </a:r>
          </a:p>
          <a:p>
            <a:pPr lvl="1"/>
            <a:r>
              <a:rPr lang="en-US" sz="2400" dirty="0" smtClean="0"/>
              <a:t>Formatting parameters can be specified using </a:t>
            </a:r>
            <a:r>
              <a:rPr lang="en-US" sz="2400" dirty="0" smtClean="0">
                <a:latin typeface="Courier New"/>
                <a:cs typeface="Courier New"/>
              </a:rPr>
              <a:t>:format</a:t>
            </a:r>
          </a:p>
          <a:p>
            <a:pPr lvl="2"/>
            <a:r>
              <a:rPr lang="en-US" sz="2000" dirty="0" smtClean="0">
                <a:cs typeface="Courier New"/>
              </a:rPr>
              <a:t>Similar to </a:t>
            </a:r>
            <a:r>
              <a:rPr lang="en-US" sz="2000" dirty="0" err="1" smtClean="0">
                <a:cs typeface="Courier New"/>
              </a:rPr>
              <a:t>printf</a:t>
            </a:r>
            <a:endParaRPr lang="en-US" sz="2000" dirty="0" smtClean="0">
              <a:cs typeface="Courier New"/>
            </a:endParaRPr>
          </a:p>
          <a:p>
            <a:pPr lvl="2"/>
            <a:endParaRPr lang="en-US" sz="2000" dirty="0" smtClean="0"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&gt;&gt;&gt; n = 99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&gt;&gt;&gt; where = </a:t>
            </a:r>
            <a:r>
              <a:rPr lang="en-US" sz="2000" dirty="0">
                <a:latin typeface="Courier New"/>
                <a:cs typeface="Courier New"/>
                <a:sym typeface="Courier" charset="0"/>
              </a:rPr>
              <a:t>'on </a:t>
            </a: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the </a:t>
            </a:r>
            <a:r>
              <a:rPr lang="en-US" sz="2000" dirty="0">
                <a:latin typeface="Courier New"/>
                <a:cs typeface="Courier New"/>
                <a:sym typeface="Courier" charset="0"/>
              </a:rPr>
              <a:t>wall'</a:t>
            </a:r>
            <a:endParaRPr lang="en-US" sz="2000" dirty="0" smtClean="0">
              <a:latin typeface="Courier New"/>
              <a:cs typeface="Courier New"/>
              <a:sym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&gt;&gt;&gt; '{} bottles of beer {}'.format(n, where)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  <a:sym typeface="Courier" charset="0"/>
              </a:rPr>
              <a:t>'99 bottles of beer on the wall</a:t>
            </a: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'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B09E-7D4B-EB41-ACDD-19486EBF4ABA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 smtClean="0"/>
              <a:t>Standard </a:t>
            </a:r>
            <a:r>
              <a:rPr lang="en-US" sz="4500" dirty="0"/>
              <a:t>i</a:t>
            </a:r>
            <a:r>
              <a:rPr lang="en-US" sz="4500" dirty="0" smtClean="0"/>
              <a:t>nput/output</a:t>
            </a:r>
            <a:endParaRPr lang="en-US" sz="4500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71830" y="1320576"/>
            <a:ext cx="8229600" cy="4848404"/>
          </a:xfrm>
          <a:ln/>
        </p:spPr>
        <p:txBody>
          <a:bodyPr anchor="t"/>
          <a:lstStyle/>
          <a:p>
            <a:r>
              <a:rPr lang="en-US" sz="2800" dirty="0" smtClean="0"/>
              <a:t>Generating output (</a:t>
            </a:r>
            <a:r>
              <a:rPr lang="en-US" sz="2800" dirty="0" err="1" smtClean="0"/>
              <a:t>stdout</a:t>
            </a:r>
            <a:r>
              <a:rPr lang="en-US" sz="2800" dirty="0" smtClean="0"/>
              <a:t>): </a:t>
            </a:r>
            <a:r>
              <a:rPr lang="en-US" sz="2800" b="1" dirty="0" smtClean="0">
                <a:solidFill>
                  <a:prstClr val="black"/>
                </a:solidFill>
                <a:latin typeface="Courier New"/>
                <a:cs typeface="Courier New"/>
                <a:sym typeface="Courier" charset="0"/>
              </a:rPr>
              <a:t>print()</a:t>
            </a:r>
            <a:endParaRPr lang="en-US" sz="2800" b="1" dirty="0" smtClean="0"/>
          </a:p>
          <a:p>
            <a:pPr lvl="1"/>
            <a:r>
              <a:rPr lang="en-US" sz="2400" dirty="0" smtClean="0"/>
              <a:t>Can take multiple arguments (will be joined with spaces)</a:t>
            </a:r>
          </a:p>
          <a:p>
            <a:r>
              <a:rPr lang="en-US" sz="2800" dirty="0" smtClean="0"/>
              <a:t>Reading keyboard input:</a:t>
            </a:r>
            <a:r>
              <a:rPr lang="en-US" sz="2000" dirty="0" smtClean="0"/>
              <a:t> </a:t>
            </a:r>
            <a:r>
              <a:rPr lang="en-US" sz="2800" b="1" dirty="0" smtClean="0">
                <a:latin typeface="Courier New"/>
                <a:cs typeface="Courier New"/>
                <a:sym typeface="Courier" charset="0"/>
              </a:rPr>
              <a:t>input()</a:t>
            </a:r>
          </a:p>
          <a:p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  &gt;&gt;&gt; name = input</a:t>
            </a: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(‘Type your name: ')</a:t>
            </a:r>
            <a:endParaRPr lang="en-US" sz="2000" dirty="0" smtClean="0">
              <a:latin typeface="Courier New"/>
              <a:cs typeface="Courier New"/>
              <a:sym typeface="Courier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  <a:sym typeface="Courier" charset="0"/>
              </a:rPr>
              <a:t> </a:t>
            </a: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 </a:t>
            </a: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Type you name: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  <a:sym typeface="Courier" charset="0"/>
              </a:rPr>
              <a:t>Orion</a:t>
            </a: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/>
            </a:r>
            <a:br>
              <a:rPr lang="en-US" sz="2000" dirty="0" smtClean="0">
                <a:latin typeface="Courier New"/>
                <a:cs typeface="Courier New"/>
                <a:sym typeface="Courier" charset="0"/>
              </a:rPr>
            </a:b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  &gt;&gt;&gt; name</a:t>
            </a:r>
            <a:br>
              <a:rPr lang="en-US" sz="2000" dirty="0" smtClean="0">
                <a:latin typeface="Courier New"/>
                <a:cs typeface="Courier New"/>
                <a:sym typeface="Courier" charset="0"/>
              </a:rPr>
            </a:b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  'Orion'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  &gt;&gt;&gt; print</a:t>
            </a:r>
            <a:r>
              <a:rPr lang="en-US" sz="2000" dirty="0">
                <a:latin typeface="Courier New"/>
                <a:cs typeface="Courier New"/>
                <a:sym typeface="Courier" charset="0"/>
              </a:rPr>
              <a:t>('Hello ' </a:t>
            </a: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+ name)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  Hello </a:t>
            </a:r>
            <a:r>
              <a:rPr lang="en-US" sz="2000" dirty="0">
                <a:latin typeface="Courier New"/>
                <a:cs typeface="Courier New"/>
                <a:sym typeface="Courier" charset="0"/>
              </a:rPr>
              <a:t>Orion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  <a:sym typeface="Courier" charset="0"/>
              </a:rPr>
              <a:t>  &gt;&gt;&gt; 'Hello {} '.format(name)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  <a:sym typeface="Courier" charset="0"/>
              </a:rPr>
              <a:t>  'Hello Orion' 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  <a:sym typeface="Courier" charset="0"/>
              </a:rPr>
              <a:t># Why quotes here?</a:t>
            </a:r>
          </a:p>
          <a:p>
            <a:pPr marL="0" indent="0">
              <a:buNone/>
            </a:pPr>
            <a:endParaRPr lang="en-US" sz="2000" dirty="0">
              <a:solidFill>
                <a:srgbClr val="008000"/>
              </a:solidFill>
              <a:latin typeface="Courier New"/>
              <a:cs typeface="Courier New"/>
              <a:sym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31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B06B-AB5F-8A44-BD6A-EB659356B5E5}" type="datetime3">
              <a:rPr lang="en-CA" smtClean="0"/>
              <a:t>19 September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8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 smtClean="0"/>
              <a:t>Converting between types</a:t>
            </a:r>
            <a:endParaRPr lang="en-US" sz="4500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anchor="t"/>
          <a:lstStyle/>
          <a:p>
            <a:r>
              <a:rPr lang="en-US" sz="2800" dirty="0" smtClean="0"/>
              <a:t>AKA: how to sanitize user input</a:t>
            </a:r>
          </a:p>
          <a:p>
            <a:r>
              <a:rPr lang="en-US" sz="2800" dirty="0" smtClean="0"/>
              <a:t>Functions: </a:t>
            </a:r>
            <a:r>
              <a:rPr lang="en-US" sz="2400" dirty="0" err="1" smtClean="0">
                <a:solidFill>
                  <a:prstClr val="black"/>
                </a:solidFill>
                <a:latin typeface="Courier New"/>
                <a:cs typeface="Courier New"/>
                <a:sym typeface="Courier" charset="0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ourier New"/>
                <a:cs typeface="Courier New"/>
                <a:sym typeface="Courier" charset="0"/>
              </a:rPr>
              <a:t>(), float(), </a:t>
            </a:r>
            <a:r>
              <a:rPr lang="en-US" sz="2400" dirty="0" err="1" smtClean="0">
                <a:solidFill>
                  <a:prstClr val="black"/>
                </a:solidFill>
                <a:latin typeface="Courier New"/>
                <a:cs typeface="Courier New"/>
                <a:sym typeface="Courier" charset="0"/>
              </a:rPr>
              <a:t>str</a:t>
            </a:r>
            <a:r>
              <a:rPr lang="en-US" sz="2400" dirty="0" smtClean="0">
                <a:solidFill>
                  <a:prstClr val="black"/>
                </a:solidFill>
                <a:latin typeface="Courier New"/>
                <a:cs typeface="Courier New"/>
                <a:sym typeface="Courier" charset="0"/>
              </a:rPr>
              <a:t>(), </a:t>
            </a:r>
            <a:r>
              <a:rPr lang="en-US" sz="2400" dirty="0" err="1" smtClean="0">
                <a:solidFill>
                  <a:prstClr val="black"/>
                </a:solidFill>
                <a:latin typeface="Courier New"/>
                <a:cs typeface="Courier New"/>
                <a:sym typeface="Courier" charset="0"/>
              </a:rPr>
              <a:t>bool</a:t>
            </a:r>
            <a:r>
              <a:rPr lang="en-US" sz="2400" dirty="0" smtClean="0">
                <a:solidFill>
                  <a:prstClr val="black"/>
                </a:solidFill>
                <a:latin typeface="Courier New"/>
                <a:cs typeface="Courier New"/>
                <a:sym typeface="Courier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&gt;&gt;&gt; float('3.14')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3.14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&gt;&gt;&gt;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(9 / 5)  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# truncates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1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&gt;&gt;&gt; float(3)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3.0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&gt;&gt;&gt; </a:t>
            </a:r>
            <a:r>
              <a:rPr lang="en-US" sz="2000" dirty="0" err="1" smtClean="0">
                <a:latin typeface="Courier New"/>
                <a:cs typeface="Courier New"/>
              </a:rPr>
              <a:t>str</a:t>
            </a:r>
            <a:r>
              <a:rPr lang="en-US" sz="2000" dirty="0" smtClean="0">
                <a:latin typeface="Courier New"/>
                <a:cs typeface="Courier New"/>
              </a:rPr>
              <a:t>(3.14)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'3.14'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&gt;&gt;&gt; '{:.4f}'.format(3.14159265358)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'3.1416'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32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5634-58F4-A441-AE56-DEA9B11E1C74}" type="datetime3">
              <a:rPr lang="en-CA" smtClean="0"/>
              <a:t>19 September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8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 smtClean="0"/>
              <a:t>Converting between types</a:t>
            </a:r>
            <a:endParaRPr lang="en-US" sz="4500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anchor="t"/>
          <a:lstStyle/>
          <a:p>
            <a:r>
              <a:rPr lang="en-US" sz="2800" dirty="0" smtClean="0"/>
              <a:t>Don't do anything silly: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  </a:t>
            </a: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smtClean="0">
                <a:latin typeface="Courier New"/>
                <a:cs typeface="Courier New"/>
              </a:rPr>
              <a:t>'fish'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</a:t>
            </a:r>
            <a:r>
              <a:rPr lang="en-US" sz="2000" dirty="0" err="1">
                <a:latin typeface="Courier New"/>
                <a:cs typeface="Courier New"/>
              </a:rPr>
              <a:t>Traceback</a:t>
            </a:r>
            <a:r>
              <a:rPr lang="en-US" sz="2000" dirty="0">
                <a:latin typeface="Courier New"/>
                <a:cs typeface="Courier New"/>
              </a:rPr>
              <a:t> (most recent call last):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File "&lt;</a:t>
            </a:r>
            <a:r>
              <a:rPr lang="en-US" sz="2000" dirty="0" err="1">
                <a:latin typeface="Courier New"/>
                <a:cs typeface="Courier New"/>
              </a:rPr>
              <a:t>stdin</a:t>
            </a:r>
            <a:r>
              <a:rPr lang="en-US" sz="2000" dirty="0">
                <a:latin typeface="Courier New"/>
                <a:cs typeface="Courier New"/>
              </a:rPr>
              <a:t>&gt;", line 1, in &lt;module&gt;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</a:t>
            </a:r>
            <a:r>
              <a:rPr lang="en-US" sz="2000" dirty="0" err="1">
                <a:latin typeface="Courier New"/>
                <a:cs typeface="Courier New"/>
              </a:rPr>
              <a:t>ValueError</a:t>
            </a:r>
            <a:r>
              <a:rPr lang="en-US" sz="2000" dirty="0">
                <a:latin typeface="Courier New"/>
                <a:cs typeface="Courier New"/>
              </a:rPr>
              <a:t>: invalid literal for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() with base 10: </a:t>
            </a:r>
            <a:r>
              <a:rPr lang="en-US" sz="2000" dirty="0" smtClean="0">
                <a:latin typeface="Courier New"/>
                <a:cs typeface="Courier New"/>
              </a:rPr>
              <a:t>'fish'</a:t>
            </a:r>
          </a:p>
          <a:p>
            <a:r>
              <a:rPr lang="en-US" sz="2800" dirty="0"/>
              <a:t>And beware: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&gt;&gt;&gt;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('3.0')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</a:t>
            </a:r>
            <a:r>
              <a:rPr lang="en-US" sz="2000" dirty="0" err="1">
                <a:latin typeface="Courier New"/>
                <a:cs typeface="Courier New"/>
              </a:rPr>
              <a:t>Traceback</a:t>
            </a:r>
            <a:r>
              <a:rPr lang="en-US" sz="2000" dirty="0">
                <a:latin typeface="Courier New"/>
                <a:cs typeface="Courier New"/>
              </a:rPr>
              <a:t> (most recent call last):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File "&lt;</a:t>
            </a:r>
            <a:r>
              <a:rPr lang="en-US" sz="2000" dirty="0" err="1">
                <a:latin typeface="Courier New"/>
                <a:cs typeface="Courier New"/>
              </a:rPr>
              <a:t>stdin</a:t>
            </a:r>
            <a:r>
              <a:rPr lang="en-US" sz="2000" dirty="0">
                <a:latin typeface="Courier New"/>
                <a:cs typeface="Courier New"/>
              </a:rPr>
              <a:t>&gt;", line 1, in &lt;module&gt;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</a:t>
            </a:r>
            <a:r>
              <a:rPr lang="en-US" sz="2000" dirty="0" err="1">
                <a:latin typeface="Courier New"/>
                <a:cs typeface="Courier New"/>
              </a:rPr>
              <a:t>ValueError</a:t>
            </a:r>
            <a:r>
              <a:rPr lang="en-US" sz="2000" dirty="0">
                <a:latin typeface="Courier New"/>
                <a:cs typeface="Courier New"/>
              </a:rPr>
              <a:t>: invalid literal for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() with base 10: '3.0</a:t>
            </a:r>
            <a:r>
              <a:rPr lang="en-US" sz="2000" dirty="0" smtClean="0">
                <a:latin typeface="Courier New"/>
                <a:cs typeface="Courier New"/>
              </a:rPr>
              <a:t>'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33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9DF2-6016-B94B-8F68-8EDAE40A9146}" type="datetime3">
              <a:rPr lang="en-CA" smtClean="0"/>
              <a:t>19 September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9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Temperature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>
              <a:buNone/>
            </a:pPr>
            <a:r>
              <a:rPr lang="en-US" dirty="0" smtClean="0"/>
              <a:t>C </a:t>
            </a:r>
            <a:r>
              <a:rPr lang="en-US" dirty="0"/>
              <a:t>= (5 / 9) * (F - 32</a:t>
            </a:r>
            <a:r>
              <a:rPr lang="en-US" dirty="0" smtClean="0"/>
              <a:t>)</a:t>
            </a:r>
          </a:p>
          <a:p>
            <a:pPr marL="57150" indent="0" algn="ctr">
              <a:buNone/>
            </a:pPr>
            <a:endParaRPr lang="en-US" dirty="0" smtClean="0"/>
          </a:p>
          <a:p>
            <a:r>
              <a:rPr lang="en-US" dirty="0" smtClean="0"/>
              <a:t>Write a program that:</a:t>
            </a:r>
          </a:p>
          <a:p>
            <a:pPr lvl="1"/>
            <a:r>
              <a:rPr lang="en-US" dirty="0" smtClean="0"/>
              <a:t>prompts the user for degrees in Fahrenheit</a:t>
            </a:r>
          </a:p>
          <a:p>
            <a:pPr lvl="1"/>
            <a:r>
              <a:rPr lang="en-US" dirty="0" smtClean="0"/>
              <a:t>converts the number into Celsius</a:t>
            </a:r>
          </a:p>
          <a:p>
            <a:pPr lvl="1"/>
            <a:r>
              <a:rPr lang="en-US" dirty="0" smtClean="0"/>
              <a:t>prints out the number in Celsius</a:t>
            </a:r>
          </a:p>
          <a:p>
            <a:pPr lvl="2"/>
            <a:r>
              <a:rPr lang="en-US" dirty="0" smtClean="0"/>
              <a:t>to just 2 decimal places, if you dare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514350" lvl="1" indent="0">
              <a:buNone/>
            </a:pPr>
            <a:r>
              <a:rPr lang="en-US" dirty="0" smtClean="0"/>
              <a:t>(You can assume the user enters a number)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D655-1580-6B4E-9C04-40C841EAF696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551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 New"/>
                <a:cs typeface="Courier New"/>
              </a:rPr>
              <a:t># Read in the input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fahrenheit</a:t>
            </a:r>
            <a:r>
              <a:rPr lang="en-US" sz="1800" dirty="0" smtClean="0">
                <a:latin typeface="Courier New"/>
                <a:cs typeface="Courier New"/>
              </a:rPr>
              <a:t> = </a:t>
            </a:r>
            <a:r>
              <a:rPr lang="en-US" sz="1800" b="1" dirty="0" smtClean="0">
                <a:latin typeface="Courier New"/>
                <a:cs typeface="Courier New"/>
              </a:rPr>
              <a:t>float</a:t>
            </a:r>
            <a:r>
              <a:rPr lang="en-US" sz="1800" dirty="0" smtClean="0">
                <a:latin typeface="Courier New"/>
                <a:cs typeface="Courier New"/>
              </a:rPr>
              <a:t>(input(</a:t>
            </a:r>
            <a:r>
              <a:rPr lang="en-US" sz="1800" dirty="0">
                <a:latin typeface="Courier New"/>
                <a:cs typeface="Courier New"/>
                <a:sym typeface="Courier" charset="0"/>
              </a:rPr>
              <a:t>'</a:t>
            </a:r>
            <a:r>
              <a:rPr lang="en-US" sz="1800" dirty="0" smtClean="0">
                <a:latin typeface="Courier New"/>
                <a:cs typeface="Courier New"/>
              </a:rPr>
              <a:t>Input </a:t>
            </a:r>
            <a:r>
              <a:rPr lang="en-US" sz="1800" dirty="0">
                <a:latin typeface="Courier New"/>
                <a:cs typeface="Courier New"/>
              </a:rPr>
              <a:t>temperature (F): </a:t>
            </a:r>
            <a:r>
              <a:rPr lang="en-US" sz="1800" dirty="0">
                <a:latin typeface="Courier New"/>
                <a:cs typeface="Courier New"/>
                <a:sym typeface="Courier" charset="0"/>
              </a:rPr>
              <a:t>'</a:t>
            </a:r>
            <a:r>
              <a:rPr lang="en-US" sz="1800" dirty="0" smtClean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 New"/>
                <a:cs typeface="Courier New"/>
              </a:rPr>
              <a:t># Convert to Celsius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celsius</a:t>
            </a:r>
            <a:r>
              <a:rPr lang="en-US" sz="1800" dirty="0" smtClean="0">
                <a:latin typeface="Courier New"/>
                <a:cs typeface="Courier New"/>
              </a:rPr>
              <a:t> = (5 / 9) * (</a:t>
            </a:r>
            <a:r>
              <a:rPr lang="en-US" sz="1800" dirty="0" err="1" smtClean="0">
                <a:latin typeface="Courier New"/>
                <a:cs typeface="Courier New"/>
              </a:rPr>
              <a:t>fahrenheit</a:t>
            </a:r>
            <a:r>
              <a:rPr lang="en-US" sz="1800" dirty="0" smtClean="0">
                <a:latin typeface="Courier New"/>
                <a:cs typeface="Courier New"/>
              </a:rPr>
              <a:t> - 32)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 New"/>
                <a:cs typeface="Courier New"/>
              </a:rPr>
              <a:t># Display the answer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print(</a:t>
            </a:r>
            <a:r>
              <a:rPr lang="en-US" sz="1800" dirty="0">
                <a:latin typeface="Courier New"/>
                <a:cs typeface="Courier New"/>
                <a:sym typeface="Courier" charset="0"/>
              </a:rPr>
              <a:t>'</a:t>
            </a:r>
            <a:r>
              <a:rPr lang="en-US" sz="1800" dirty="0" smtClean="0">
                <a:latin typeface="Courier New"/>
                <a:cs typeface="Courier New"/>
              </a:rPr>
              <a:t>Temperature is {:.2f} degrees </a:t>
            </a:r>
            <a:r>
              <a:rPr lang="en-US" sz="1800" dirty="0" err="1" smtClean="0">
                <a:latin typeface="Courier New"/>
                <a:cs typeface="Courier New"/>
              </a:rPr>
              <a:t>C</a:t>
            </a:r>
            <a:r>
              <a:rPr lang="en-US" sz="1800" dirty="0" err="1">
                <a:latin typeface="Courier New"/>
                <a:cs typeface="Courier New"/>
                <a:sym typeface="Courier" charset="0"/>
              </a:rPr>
              <a:t>'</a:t>
            </a:r>
            <a:r>
              <a:rPr lang="en-US" sz="1800" dirty="0" err="1" smtClean="0">
                <a:latin typeface="Courier New"/>
                <a:cs typeface="Courier New"/>
              </a:rPr>
              <a:t>.format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err="1" smtClean="0">
                <a:latin typeface="Courier New"/>
                <a:cs typeface="Courier New"/>
              </a:rPr>
              <a:t>celsius</a:t>
            </a:r>
            <a:r>
              <a:rPr lang="en-US" sz="1800" dirty="0" smtClean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F0A9-D219-FE45-B91D-311B486AF4DA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260126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Self-check:</a:t>
            </a:r>
            <a:r>
              <a:rPr lang="en-US" sz="2800" dirty="0"/>
              <a:t> </a:t>
            </a:r>
            <a:r>
              <a:rPr lang="en-US" sz="2800" dirty="0" smtClean="0"/>
              <a:t>does your code work for 98.6?</a:t>
            </a:r>
          </a:p>
        </p:txBody>
      </p:sp>
    </p:spTree>
    <p:extLst>
      <p:ext uri="{BB962C8B-B14F-4D97-AF65-F5344CB8AC3E}">
        <p14:creationId xmlns:p14="http://schemas.microsoft.com/office/powerpoint/2010/main" val="25689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44574"/>
            <a:ext cx="7772400" cy="1470025"/>
          </a:xfrm>
        </p:spPr>
        <p:txBody>
          <a:bodyPr>
            <a:normAutofit/>
          </a:bodyPr>
          <a:lstStyle/>
          <a:p>
            <a:r>
              <a:rPr lang="en-CA" sz="6000" dirty="0" smtClean="0"/>
              <a:t>Sequences</a:t>
            </a:r>
            <a:endParaRPr lang="en-CA" sz="6000" dirty="0"/>
          </a:p>
        </p:txBody>
      </p:sp>
    </p:spTree>
    <p:extLst>
      <p:ext uri="{BB962C8B-B14F-4D97-AF65-F5344CB8AC3E}">
        <p14:creationId xmlns:p14="http://schemas.microsoft.com/office/powerpoint/2010/main" val="85990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 smtClean="0"/>
              <a:t>Sequences, of, things!</a:t>
            </a:r>
            <a:endParaRPr lang="en-US" sz="4500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82700"/>
            <a:ext cx="8229600" cy="4525963"/>
          </a:xfrm>
          <a:ln/>
        </p:spPr>
        <p:txBody>
          <a:bodyPr anchor="t"/>
          <a:lstStyle/>
          <a:p>
            <a:pPr marL="0" indent="0">
              <a:buNone/>
            </a:pPr>
            <a:r>
              <a:rPr lang="en-US" sz="2800" dirty="0" smtClean="0"/>
              <a:t>There are two main kinds of sequences (things in an order) in Python: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5400" dirty="0" smtClean="0"/>
              <a:t>- The </a:t>
            </a:r>
            <a:r>
              <a:rPr lang="en-US" sz="5400" dirty="0" smtClean="0">
                <a:latin typeface="Arial Black"/>
                <a:cs typeface="Arial Black"/>
              </a:rPr>
              <a:t>[mighty]</a:t>
            </a:r>
            <a:r>
              <a:rPr lang="en-US" sz="5400" dirty="0" smtClean="0"/>
              <a:t> </a:t>
            </a:r>
            <a:r>
              <a:rPr lang="en-US" sz="5400" dirty="0" smtClean="0">
                <a:latin typeface="Courier New"/>
                <a:cs typeface="Courier New"/>
              </a:rPr>
              <a:t>list</a:t>
            </a:r>
          </a:p>
          <a:p>
            <a:pPr marL="0" indent="0">
              <a:buNone/>
            </a:pPr>
            <a:r>
              <a:rPr lang="en-US" sz="5400" dirty="0" smtClean="0"/>
              <a:t>- The </a:t>
            </a:r>
            <a:r>
              <a:rPr lang="en-US" sz="5400" dirty="0" smtClean="0">
                <a:latin typeface="Century Gothic"/>
                <a:cs typeface="Century Gothic"/>
              </a:rPr>
              <a:t>(humble,)</a:t>
            </a:r>
            <a:r>
              <a:rPr lang="en-US" sz="5400" dirty="0" smtClean="0"/>
              <a:t> </a:t>
            </a:r>
            <a:r>
              <a:rPr lang="en-US" sz="5400" dirty="0" smtClean="0">
                <a:latin typeface="Courier New"/>
                <a:cs typeface="Courier New"/>
              </a:rPr>
              <a:t>tuple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37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251F-BD2A-E747-A778-647A1A5A38B7}" type="datetime3">
              <a:rPr lang="en-CA" smtClean="0"/>
              <a:t>19 September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 smtClean="0"/>
              <a:t>[Lists, of, things]</a:t>
            </a:r>
            <a:endParaRPr lang="en-US" sz="4500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82700"/>
            <a:ext cx="8229600" cy="4525963"/>
          </a:xfrm>
          <a:ln/>
        </p:spPr>
        <p:txBody>
          <a:bodyPr anchor="t"/>
          <a:lstStyle/>
          <a:p>
            <a:r>
              <a:rPr lang="en-US" sz="2800" dirty="0" smtClean="0"/>
              <a:t>Lists are a very important data structure in Python</a:t>
            </a:r>
          </a:p>
          <a:p>
            <a:r>
              <a:rPr lang="en-US" sz="2800" dirty="0" smtClean="0"/>
              <a:t>They are a </a:t>
            </a:r>
            <a:r>
              <a:rPr lang="en-US" sz="2800" b="1" dirty="0" smtClean="0"/>
              <a:t>mutable</a:t>
            </a:r>
            <a:r>
              <a:rPr lang="en-US" sz="2800" dirty="0" smtClean="0"/>
              <a:t> </a:t>
            </a:r>
            <a:r>
              <a:rPr lang="en-US" sz="2800" b="1" dirty="0" smtClean="0"/>
              <a:t>sequence </a:t>
            </a:r>
            <a:r>
              <a:rPr lang="en-US" sz="2800" dirty="0" smtClean="0"/>
              <a:t>of</a:t>
            </a:r>
            <a:r>
              <a:rPr lang="en-US" sz="2800" b="1" dirty="0" smtClean="0"/>
              <a:t> any objects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&gt; </a:t>
            </a:r>
            <a:r>
              <a:rPr lang="en-US" sz="2000" dirty="0" err="1" smtClean="0">
                <a:latin typeface="Courier New"/>
                <a:cs typeface="Courier New"/>
              </a:rPr>
              <a:t>colours</a:t>
            </a:r>
            <a:r>
              <a:rPr lang="en-US" sz="2000" dirty="0" smtClean="0">
                <a:latin typeface="Courier New"/>
                <a:cs typeface="Courier New"/>
              </a:rPr>
              <a:t> = </a:t>
            </a:r>
            <a:r>
              <a:rPr lang="en-US" sz="2000" dirty="0">
                <a:latin typeface="Courier New"/>
                <a:cs typeface="Courier New"/>
              </a:rPr>
              <a:t>['red</a:t>
            </a:r>
            <a:r>
              <a:rPr lang="en-US" sz="2000" dirty="0" smtClean="0">
                <a:latin typeface="Courier New"/>
                <a:cs typeface="Courier New"/>
              </a:rPr>
              <a:t>', </a:t>
            </a:r>
            <a:r>
              <a:rPr lang="en-US" sz="2000" dirty="0">
                <a:latin typeface="Courier New"/>
                <a:cs typeface="Courier New"/>
              </a:rPr>
              <a:t>'blue</a:t>
            </a:r>
            <a:r>
              <a:rPr lang="en-US" sz="2000" dirty="0" smtClean="0">
                <a:latin typeface="Courier New"/>
                <a:cs typeface="Courier New"/>
              </a:rPr>
              <a:t>', 'yellow']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friends = []  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# forever alone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</a:t>
            </a:r>
            <a:r>
              <a:rPr lang="en-US" sz="2000" dirty="0" err="1" smtClean="0">
                <a:latin typeface="Courier New"/>
                <a:cs typeface="Courier New"/>
              </a:rPr>
              <a:t>random_stuff</a:t>
            </a:r>
            <a:r>
              <a:rPr lang="en-US" sz="2000" dirty="0" smtClean="0">
                <a:latin typeface="Courier New"/>
                <a:cs typeface="Courier New"/>
              </a:rPr>
              <a:t> = [42, 3.14, </a:t>
            </a:r>
            <a:r>
              <a:rPr lang="en-US" sz="2000" dirty="0">
                <a:latin typeface="Courier New"/>
                <a:cs typeface="Courier New"/>
              </a:rPr>
              <a:t>'eat </a:t>
            </a:r>
            <a:r>
              <a:rPr lang="en-US" sz="2000" dirty="0" smtClean="0">
                <a:latin typeface="Courier New"/>
                <a:cs typeface="Courier New"/>
              </a:rPr>
              <a:t>pie']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</a:t>
            </a:r>
            <a:r>
              <a:rPr lang="en-US" sz="2000" dirty="0" err="1" smtClean="0">
                <a:latin typeface="Courier New"/>
                <a:cs typeface="Courier New"/>
              </a:rPr>
              <a:t>wtf</a:t>
            </a:r>
            <a:r>
              <a:rPr lang="en-US" sz="2000" dirty="0" smtClean="0">
                <a:latin typeface="Courier New"/>
                <a:cs typeface="Courier New"/>
              </a:rPr>
              <a:t> = [[], [2, 3], friends]  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# this is crazy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</a:t>
            </a:r>
            <a:r>
              <a:rPr lang="en-US" sz="2000" dirty="0" err="1" smtClean="0">
                <a:latin typeface="Courier New"/>
                <a:cs typeface="Courier New"/>
              </a:rPr>
              <a:t>my_friends</a:t>
            </a:r>
            <a:r>
              <a:rPr lang="en-US" sz="2000" dirty="0" smtClean="0">
                <a:latin typeface="Courier New"/>
                <a:cs typeface="Courier New"/>
              </a:rPr>
              <a:t> = list(friends)  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# copy a list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800" dirty="0" smtClean="0"/>
              <a:t>Index and slice like strings:</a:t>
            </a:r>
            <a:endParaRPr lang="en-US" sz="2800" dirty="0"/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&gt; </a:t>
            </a:r>
            <a:r>
              <a:rPr lang="en-US" sz="2000" dirty="0" err="1" smtClean="0">
                <a:latin typeface="Courier New"/>
                <a:cs typeface="Courier New"/>
              </a:rPr>
              <a:t>colours</a:t>
            </a:r>
            <a:r>
              <a:rPr lang="en-US" sz="2000" dirty="0" smtClean="0">
                <a:latin typeface="Courier New"/>
                <a:cs typeface="Courier New"/>
              </a:rPr>
              <a:t>[0]       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indexing returns the element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'red</a:t>
            </a:r>
            <a:r>
              <a:rPr lang="en-US" sz="2000" dirty="0" smtClean="0">
                <a:latin typeface="Courier New"/>
                <a:cs typeface="Courier New"/>
              </a:rPr>
              <a:t>'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</a:t>
            </a:r>
            <a:r>
              <a:rPr lang="en-US" sz="2000" dirty="0" err="1" smtClean="0">
                <a:latin typeface="Courier New"/>
                <a:cs typeface="Courier New"/>
              </a:rPr>
              <a:t>random_stuff</a:t>
            </a:r>
            <a:r>
              <a:rPr lang="en-US" sz="2000" dirty="0" smtClean="0">
                <a:latin typeface="Courier New"/>
                <a:cs typeface="Courier New"/>
              </a:rPr>
              <a:t>[2:]  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# slicing returns a sub-list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['eat </a:t>
            </a:r>
            <a:r>
              <a:rPr lang="en-US" sz="2000" dirty="0" smtClean="0">
                <a:latin typeface="Courier New"/>
                <a:cs typeface="Courier New"/>
              </a:rPr>
              <a:t>pie']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38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251F-BD2A-E747-A778-647A1A5A38B7}" type="datetime3">
              <a:rPr lang="en-CA" smtClean="0"/>
              <a:t>19 September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More explicit o</a:t>
            </a:r>
            <a:r>
              <a:rPr lang="en-US" b="1" dirty="0" smtClean="0"/>
              <a:t>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4005"/>
            <a:ext cx="8229600" cy="4809768"/>
          </a:xfrm>
        </p:spPr>
        <p:txBody>
          <a:bodyPr>
            <a:noAutofit/>
          </a:bodyPr>
          <a:lstStyle/>
          <a:p>
            <a:r>
              <a:rPr lang="en-US" dirty="0" smtClean="0"/>
              <a:t>Overview of Python</a:t>
            </a:r>
          </a:p>
          <a:p>
            <a:r>
              <a:rPr lang="en-US" dirty="0" smtClean="0"/>
              <a:t>Variables and types</a:t>
            </a:r>
          </a:p>
          <a:p>
            <a:r>
              <a:rPr lang="en-US" dirty="0" smtClean="0"/>
              <a:t>Strings, lists, tuples</a:t>
            </a:r>
          </a:p>
          <a:p>
            <a:r>
              <a:rPr lang="en-US" dirty="0" smtClean="0"/>
              <a:t>For loops </a:t>
            </a:r>
            <a:r>
              <a:rPr lang="en-US" dirty="0"/>
              <a:t>and </a:t>
            </a:r>
            <a:r>
              <a:rPr lang="en-US" dirty="0" smtClean="0"/>
              <a:t>conditionals</a:t>
            </a:r>
          </a:p>
          <a:p>
            <a:r>
              <a:rPr lang="en-US" dirty="0" smtClean="0"/>
              <a:t>Lunch break</a:t>
            </a:r>
          </a:p>
          <a:p>
            <a:r>
              <a:rPr lang="en-US" dirty="0" smtClean="0"/>
              <a:t>Functions and Dictionaries</a:t>
            </a:r>
          </a:p>
          <a:p>
            <a:r>
              <a:rPr lang="en-US" dirty="0" smtClean="0"/>
              <a:t>Files and While loops</a:t>
            </a:r>
          </a:p>
          <a:p>
            <a:r>
              <a:rPr lang="en-US" dirty="0" smtClean="0"/>
              <a:t>Function design recipes</a:t>
            </a:r>
          </a:p>
          <a:p>
            <a:r>
              <a:rPr lang="en-US" dirty="0" smtClean="0"/>
              <a:t>Testing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5A61-2E26-2749-B23F-E51A060CC38F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2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 smtClean="0"/>
              <a:t>[Lists, of, things].stuff()</a:t>
            </a:r>
            <a:endParaRPr lang="en-US" sz="4500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82700"/>
            <a:ext cx="8229600" cy="4525963"/>
          </a:xfrm>
          <a:ln/>
        </p:spPr>
        <p:txBody>
          <a:bodyPr anchor="t"/>
          <a:lstStyle/>
          <a:p>
            <a:r>
              <a:rPr lang="en-US" sz="2800" dirty="0" smtClean="0"/>
              <a:t>We can change, add, and remove elements from lists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&gt;</a:t>
            </a:r>
            <a:r>
              <a:rPr lang="en-US" sz="2400" dirty="0">
                <a:latin typeface="Courier New"/>
                <a:cs typeface="Courier New"/>
              </a:rPr>
              <a:t>&gt;</a:t>
            </a:r>
            <a:r>
              <a:rPr lang="en-US" sz="2400" dirty="0" smtClean="0">
                <a:latin typeface="Courier New"/>
                <a:cs typeface="Courier New"/>
              </a:rPr>
              <a:t>&gt; marks = [98, None, 62, 54]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&gt;&gt;&gt; marks[</a:t>
            </a:r>
            <a:r>
              <a:rPr lang="en-US" sz="2400" dirty="0">
                <a:latin typeface="Courier New"/>
                <a:cs typeface="Courier New"/>
              </a:rPr>
              <a:t>1</a:t>
            </a:r>
            <a:r>
              <a:rPr lang="en-US" sz="2400" dirty="0" smtClean="0">
                <a:latin typeface="Courier New"/>
                <a:cs typeface="Courier New"/>
              </a:rPr>
              <a:t>] = 75  </a:t>
            </a:r>
            <a:r>
              <a:rPr lang="en-US" sz="2400" dirty="0" smtClean="0">
                <a:solidFill>
                  <a:srgbClr val="008000"/>
                </a:solidFill>
                <a:latin typeface="Courier New"/>
                <a:cs typeface="Courier New"/>
              </a:rPr>
              <a:t># change that None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&gt;&gt;&gt; </a:t>
            </a:r>
            <a:r>
              <a:rPr lang="en-US" sz="2400" dirty="0" err="1" smtClean="0">
                <a:latin typeface="Courier New"/>
                <a:cs typeface="Courier New"/>
              </a:rPr>
              <a:t>marks.append</a:t>
            </a:r>
            <a:r>
              <a:rPr lang="en-US" sz="2400" dirty="0" smtClean="0">
                <a:latin typeface="Courier New"/>
                <a:cs typeface="Courier New"/>
              </a:rPr>
              <a:t>(90</a:t>
            </a:r>
            <a:r>
              <a:rPr lang="en-US" sz="2400" dirty="0">
                <a:latin typeface="Courier New"/>
                <a:cs typeface="Courier New"/>
              </a:rPr>
              <a:t>)  </a:t>
            </a:r>
            <a:r>
              <a:rPr lang="en-US" sz="2400" dirty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lang="en-US" sz="2400" dirty="0" smtClean="0">
                <a:solidFill>
                  <a:srgbClr val="008000"/>
                </a:solidFill>
                <a:latin typeface="Courier New"/>
                <a:cs typeface="Courier New"/>
              </a:rPr>
              <a:t>add 90 to the end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&gt;&gt;&gt; </a:t>
            </a:r>
            <a:r>
              <a:rPr lang="en-US" sz="2400" dirty="0" err="1" smtClean="0">
                <a:latin typeface="Courier New"/>
                <a:cs typeface="Courier New"/>
              </a:rPr>
              <a:t>marks.remove</a:t>
            </a:r>
            <a:r>
              <a:rPr lang="en-US" sz="2400" dirty="0" smtClean="0">
                <a:latin typeface="Courier New"/>
                <a:cs typeface="Courier New"/>
              </a:rPr>
              <a:t>(</a:t>
            </a:r>
            <a:r>
              <a:rPr lang="en-US" sz="2400" dirty="0">
                <a:latin typeface="Courier New"/>
                <a:cs typeface="Courier New"/>
              </a:rPr>
              <a:t>62)  </a:t>
            </a:r>
            <a:r>
              <a:rPr lang="en-US" sz="2400" dirty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lang="en-US" sz="2400" dirty="0" smtClean="0">
                <a:solidFill>
                  <a:srgbClr val="008000"/>
                </a:solidFill>
                <a:latin typeface="Courier New"/>
                <a:cs typeface="Courier New"/>
              </a:rPr>
              <a:t>remove the 62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&gt;&gt;&gt; </a:t>
            </a:r>
            <a:r>
              <a:rPr lang="en-US" sz="2400" dirty="0" err="1" smtClean="0">
                <a:latin typeface="Courier New"/>
                <a:cs typeface="Courier New"/>
              </a:rPr>
              <a:t>marks.sort</a:t>
            </a:r>
            <a:r>
              <a:rPr lang="en-US" sz="2400" dirty="0" smtClean="0">
                <a:latin typeface="Courier New"/>
                <a:cs typeface="Courier New"/>
              </a:rPr>
              <a:t>(</a:t>
            </a:r>
            <a:r>
              <a:rPr lang="en-US" sz="2400" dirty="0">
                <a:latin typeface="Courier New"/>
                <a:cs typeface="Courier New"/>
              </a:rPr>
              <a:t>)  </a:t>
            </a:r>
            <a:r>
              <a:rPr lang="en-US" sz="2400" dirty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lang="en-US" sz="2400" dirty="0" smtClean="0">
                <a:solidFill>
                  <a:srgbClr val="008000"/>
                </a:solidFill>
                <a:latin typeface="Courier New"/>
                <a:cs typeface="Courier New"/>
              </a:rPr>
              <a:t>sort </a:t>
            </a:r>
            <a:r>
              <a:rPr lang="en-US" sz="2400" i="1" dirty="0" smtClean="0">
                <a:solidFill>
                  <a:srgbClr val="008000"/>
                </a:solidFill>
                <a:latin typeface="Courier New"/>
                <a:cs typeface="Courier New"/>
              </a:rPr>
              <a:t>in place</a:t>
            </a:r>
            <a:endParaRPr lang="en-US" sz="2400" i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&gt;&gt;&gt; print(marks)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??? Thoughts?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[54, 75, 90, 98]</a:t>
            </a:r>
            <a:endParaRPr lang="en-US" sz="2400" b="1" dirty="0" smtClean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39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5A26-2BD6-AA44-8D1A-08C9B445F4D5}" type="datetime3">
              <a:rPr lang="en-CA" smtClean="0"/>
              <a:t>19 September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1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 smtClean="0"/>
              <a:t>[Lists, of, things].stuff()</a:t>
            </a:r>
            <a:endParaRPr lang="en-US" sz="4500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82700"/>
            <a:ext cx="8229600" cy="4525963"/>
          </a:xfrm>
          <a:ln/>
        </p:spPr>
        <p:txBody>
          <a:bodyPr anchor="t"/>
          <a:lstStyle/>
          <a:p>
            <a:r>
              <a:rPr lang="en-US" sz="2800" dirty="0" smtClean="0"/>
              <a:t>Lots of other awesome features, too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&gt;</a:t>
            </a:r>
            <a:r>
              <a:rPr lang="en-US" sz="2400" dirty="0">
                <a:latin typeface="Courier New"/>
                <a:cs typeface="Courier New"/>
              </a:rPr>
              <a:t>&gt;</a:t>
            </a:r>
            <a:r>
              <a:rPr lang="en-US" sz="2400" dirty="0" smtClean="0">
                <a:latin typeface="Courier New"/>
                <a:cs typeface="Courier New"/>
              </a:rPr>
              <a:t>&gt; marks = [74, 62, 54]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&gt;&gt;&gt; </a:t>
            </a:r>
            <a:r>
              <a:rPr lang="en-US" sz="2400" dirty="0" err="1" smtClean="0">
                <a:latin typeface="Courier New"/>
                <a:cs typeface="Courier New"/>
              </a:rPr>
              <a:t>len</a:t>
            </a:r>
            <a:r>
              <a:rPr lang="en-US" sz="2400" dirty="0" smtClean="0">
                <a:latin typeface="Courier New"/>
                <a:cs typeface="Courier New"/>
              </a:rPr>
              <a:t>(</a:t>
            </a:r>
            <a:r>
              <a:rPr lang="en-US" sz="2400" dirty="0">
                <a:latin typeface="Courier New"/>
                <a:cs typeface="Courier New"/>
              </a:rPr>
              <a:t>marks)  </a:t>
            </a:r>
            <a:r>
              <a:rPr lang="en-US" sz="2400" dirty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lang="en-US" sz="2400" dirty="0" smtClean="0">
                <a:solidFill>
                  <a:srgbClr val="008000"/>
                </a:solidFill>
                <a:latin typeface="Courier New"/>
                <a:cs typeface="Courier New"/>
              </a:rPr>
              <a:t>size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3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&gt;&gt;&gt; 54 </a:t>
            </a:r>
            <a:r>
              <a:rPr lang="en-US" sz="2400" dirty="0">
                <a:latin typeface="Courier New"/>
                <a:cs typeface="Courier New"/>
              </a:rPr>
              <a:t>in marks  </a:t>
            </a:r>
            <a:r>
              <a:rPr lang="en-US" sz="2400" dirty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lang="en-US" sz="2400" dirty="0" smtClean="0">
                <a:solidFill>
                  <a:srgbClr val="008000"/>
                </a:solidFill>
                <a:latin typeface="Courier New"/>
                <a:cs typeface="Courier New"/>
              </a:rPr>
              <a:t>membership testing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True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&gt;&gt;&gt; </a:t>
            </a:r>
            <a:r>
              <a:rPr lang="en-US" sz="2400" dirty="0" err="1" smtClean="0">
                <a:latin typeface="Courier New"/>
                <a:cs typeface="Courier New"/>
              </a:rPr>
              <a:t>marks.pop</a:t>
            </a:r>
            <a:r>
              <a:rPr lang="en-US" sz="2400" dirty="0" smtClean="0">
                <a:latin typeface="Courier New"/>
                <a:cs typeface="Courier New"/>
              </a:rPr>
              <a:t>(1)  </a:t>
            </a:r>
            <a:r>
              <a:rPr lang="en-US" sz="2400" dirty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lang="en-US" sz="2400" dirty="0" smtClean="0">
                <a:solidFill>
                  <a:srgbClr val="008000"/>
                </a:solidFill>
                <a:latin typeface="+mj-lt"/>
                <a:cs typeface="Courier New"/>
              </a:rPr>
              <a:t>remove/return value at index 1</a:t>
            </a:r>
            <a:r>
              <a:rPr lang="en-US" sz="2400" dirty="0" smtClean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62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&gt;&gt;&gt; marks + [1, 2]  </a:t>
            </a:r>
            <a:r>
              <a:rPr lang="en-US" sz="2400" dirty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lang="en-US" sz="2400" dirty="0" smtClean="0">
                <a:solidFill>
                  <a:srgbClr val="008000"/>
                </a:solidFill>
                <a:latin typeface="Courier New"/>
                <a:cs typeface="Courier New"/>
              </a:rPr>
              <a:t>concatenation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[74, 54, 1, 2]  </a:t>
            </a:r>
            <a:r>
              <a:rPr lang="en-US" sz="2400" dirty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lang="en-US" sz="2400" dirty="0" smtClean="0">
                <a:solidFill>
                  <a:srgbClr val="008000"/>
                </a:solidFill>
                <a:latin typeface="Courier New"/>
                <a:cs typeface="Courier New"/>
              </a:rPr>
              <a:t>new list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 smtClean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40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5A26-2BD6-AA44-8D1A-08C9B445F4D5}" type="datetime3">
              <a:rPr lang="en-CA" smtClean="0"/>
              <a:t>19 September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9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 smtClean="0"/>
              <a:t>Variable aliasing</a:t>
            </a:r>
            <a:endParaRPr lang="en-US" sz="4500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82700"/>
            <a:ext cx="8229600" cy="4525963"/>
          </a:xfrm>
          <a:ln/>
        </p:spPr>
        <p:txBody>
          <a:bodyPr anchor="t"/>
          <a:lstStyle/>
          <a:p>
            <a:r>
              <a:rPr lang="en-US" sz="2400" dirty="0" smtClean="0"/>
              <a:t>Careful! Multiple variables might be referring to the </a:t>
            </a:r>
            <a:r>
              <a:rPr lang="en-US" sz="2400" b="1" dirty="0" smtClean="0"/>
              <a:t>same</a:t>
            </a:r>
            <a:r>
              <a:rPr lang="en-US" sz="2400" dirty="0" smtClean="0"/>
              <a:t> mutable data structure:</a:t>
            </a:r>
            <a:endParaRPr lang="en-US" sz="2400" dirty="0"/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</a:t>
            </a:r>
            <a:r>
              <a:rPr lang="en-US" sz="2000" dirty="0" err="1" smtClean="0">
                <a:latin typeface="Courier New"/>
                <a:cs typeface="Courier New"/>
              </a:rPr>
              <a:t>sorted_list</a:t>
            </a:r>
            <a:r>
              <a:rPr lang="en-US" sz="2000" dirty="0" smtClean="0">
                <a:latin typeface="Courier New"/>
                <a:cs typeface="Courier New"/>
              </a:rPr>
              <a:t> = [1, 2, 3]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</a:t>
            </a:r>
            <a:r>
              <a:rPr lang="en-US" sz="2000" dirty="0" err="1" smtClean="0">
                <a:latin typeface="Courier New"/>
                <a:cs typeface="Courier New"/>
              </a:rPr>
              <a:t>not_a_copy</a:t>
            </a:r>
            <a:r>
              <a:rPr lang="en-US" sz="2000" dirty="0" smtClean="0">
                <a:latin typeface="Courier New"/>
                <a:cs typeface="Courier New"/>
              </a:rPr>
              <a:t> = </a:t>
            </a:r>
            <a:r>
              <a:rPr lang="en-US" sz="2000" dirty="0" err="1" smtClean="0">
                <a:latin typeface="Courier New"/>
                <a:cs typeface="Courier New"/>
              </a:rPr>
              <a:t>sorted_list</a:t>
            </a:r>
            <a:r>
              <a:rPr lang="en-US" sz="2000" dirty="0" smtClean="0">
                <a:latin typeface="Courier New"/>
                <a:cs typeface="Courier New"/>
              </a:rPr>
              <a:t>  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# not a copy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</a:t>
            </a:r>
            <a:r>
              <a:rPr lang="en-US" sz="2000" dirty="0" err="1" smtClean="0">
                <a:latin typeface="Courier New"/>
                <a:cs typeface="Courier New"/>
              </a:rPr>
              <a:t>not_a_copy.append</a:t>
            </a:r>
            <a:r>
              <a:rPr lang="en-US" sz="2000" dirty="0" smtClean="0">
                <a:latin typeface="Courier New"/>
                <a:cs typeface="Courier New"/>
              </a:rPr>
              <a:t>(0)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</a:t>
            </a:r>
            <a:r>
              <a:rPr lang="en-US" sz="2000" dirty="0" err="1" smtClean="0">
                <a:latin typeface="Courier New"/>
                <a:cs typeface="Courier New"/>
              </a:rPr>
              <a:t>sorted_list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[1, 2, 3, 0]  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# crap</a:t>
            </a: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dirty="0" err="1" smtClean="0">
                <a:latin typeface="Courier New"/>
                <a:cs typeface="Courier New"/>
              </a:rPr>
              <a:t>actually_a_copy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= list(</a:t>
            </a:r>
            <a:r>
              <a:rPr lang="en-US" sz="2000" dirty="0" err="1" smtClean="0">
                <a:latin typeface="Courier New"/>
                <a:cs typeface="Courier New"/>
              </a:rPr>
              <a:t>sorted_list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dirty="0" err="1" smtClean="0">
                <a:latin typeface="Courier New"/>
                <a:cs typeface="Courier New"/>
              </a:rPr>
              <a:t>another_copy</a:t>
            </a:r>
            <a:r>
              <a:rPr lang="en-US" sz="2000" dirty="0" smtClean="0">
                <a:latin typeface="Courier New"/>
                <a:cs typeface="Courier New"/>
              </a:rPr>
              <a:t> = </a:t>
            </a:r>
            <a:r>
              <a:rPr lang="en-US" sz="2000" dirty="0" err="1" smtClean="0">
                <a:latin typeface="Courier New"/>
                <a:cs typeface="Courier New"/>
              </a:rPr>
              <a:t>sorted_list</a:t>
            </a:r>
            <a:r>
              <a:rPr lang="en-US" sz="2000" dirty="0" smtClean="0">
                <a:latin typeface="Courier New"/>
                <a:cs typeface="Courier New"/>
              </a:rPr>
              <a:t>[:]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41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0C4F-F15C-6E44-898B-217D3634A04B}" type="datetime3">
              <a:rPr lang="en-CA" smtClean="0"/>
              <a:t>19 September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 smtClean="0"/>
              <a:t>(Tuples, of, things)</a:t>
            </a:r>
            <a:endParaRPr lang="en-US" sz="4500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82700"/>
            <a:ext cx="8229600" cy="4912038"/>
          </a:xfrm>
          <a:ln/>
        </p:spPr>
        <p:txBody>
          <a:bodyPr anchor="t"/>
          <a:lstStyle/>
          <a:p>
            <a:r>
              <a:rPr lang="en-US" sz="2800" dirty="0" smtClean="0"/>
              <a:t>Tuples are like fast, simple lists, that are </a:t>
            </a:r>
            <a:r>
              <a:rPr lang="en-US" sz="2800" b="1" dirty="0" smtClean="0"/>
              <a:t>immutable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stuff = (42, 3.14, </a:t>
            </a:r>
            <a:r>
              <a:rPr lang="en-US" sz="2000" dirty="0">
                <a:latin typeface="Courier New"/>
                <a:cs typeface="Courier New"/>
              </a:rPr>
              <a:t>'eat </a:t>
            </a:r>
            <a:r>
              <a:rPr lang="en-US" sz="2000" dirty="0" smtClean="0">
                <a:latin typeface="Courier New"/>
                <a:cs typeface="Courier New"/>
              </a:rPr>
              <a:t>pie')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stuff[0] = 'a'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Traceback</a:t>
            </a:r>
            <a:r>
              <a:rPr lang="en-US" sz="2000" dirty="0">
                <a:latin typeface="Courier New"/>
                <a:cs typeface="Courier New"/>
              </a:rPr>
              <a:t> (most recent call last):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File "&lt;</a:t>
            </a:r>
            <a:r>
              <a:rPr lang="en-US" sz="2000" dirty="0" err="1">
                <a:latin typeface="Courier New"/>
                <a:cs typeface="Courier New"/>
              </a:rPr>
              <a:t>stdin</a:t>
            </a:r>
            <a:r>
              <a:rPr lang="en-US" sz="2000" dirty="0">
                <a:latin typeface="Courier New"/>
                <a:cs typeface="Courier New"/>
              </a:rPr>
              <a:t>&gt;", line 1, in &lt;module&gt;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TypeError</a:t>
            </a:r>
            <a:r>
              <a:rPr lang="en-US" sz="2000" dirty="0">
                <a:latin typeface="Courier New"/>
                <a:cs typeface="Courier New"/>
              </a:rPr>
              <a:t>: 'tuple' object does not support item </a:t>
            </a:r>
            <a:r>
              <a:rPr lang="en-US" sz="2000" dirty="0" smtClean="0">
                <a:latin typeface="Courier New"/>
                <a:cs typeface="Courier New"/>
              </a:rPr>
              <a:t>assignment</a:t>
            </a:r>
          </a:p>
          <a:p>
            <a:r>
              <a:rPr lang="en-US" sz="2800" dirty="0" smtClean="0"/>
              <a:t>Can always create a list from them:</a:t>
            </a:r>
            <a:endParaRPr lang="en-US" sz="2800" dirty="0"/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&gt; L = list(stuff)</a:t>
            </a:r>
            <a:endParaRPr lang="en-US" sz="2000" b="1"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42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251F-BD2A-E747-A778-647A1A5A38B7}" type="datetime3">
              <a:rPr lang="en-CA" smtClean="0"/>
              <a:t>19 September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7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93058"/>
            <a:ext cx="7772400" cy="1470025"/>
          </a:xfrm>
        </p:spPr>
        <p:txBody>
          <a:bodyPr>
            <a:normAutofit/>
          </a:bodyPr>
          <a:lstStyle/>
          <a:p>
            <a:r>
              <a:rPr lang="en-CA" sz="7200" dirty="0" smtClean="0"/>
              <a:t>For Loops</a:t>
            </a:r>
            <a:endParaRPr lang="en-CA" sz="7200" dirty="0"/>
          </a:p>
        </p:txBody>
      </p:sp>
    </p:spTree>
    <p:extLst>
      <p:ext uri="{BB962C8B-B14F-4D97-AF65-F5344CB8AC3E}">
        <p14:creationId xmlns:p14="http://schemas.microsoft.com/office/powerpoint/2010/main" val="260050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4500" dirty="0" smtClean="0"/>
              <a:t>For loops!</a:t>
            </a:r>
            <a:r>
              <a:rPr lang="en-US" sz="4500" dirty="0"/>
              <a:t> 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10517"/>
            <a:ext cx="8229600" cy="4525963"/>
          </a:xfrm>
          <a:ln/>
        </p:spPr>
        <p:txBody>
          <a:bodyPr anchor="t"/>
          <a:lstStyle/>
          <a:p>
            <a:r>
              <a:rPr lang="en-US" sz="2800" b="1" dirty="0" smtClean="0"/>
              <a:t>For loops </a:t>
            </a:r>
            <a:r>
              <a:rPr lang="en-US" sz="2800" dirty="0" smtClean="0"/>
              <a:t>repeat some code for </a:t>
            </a:r>
            <a:r>
              <a:rPr lang="en-US" sz="2800" b="1" dirty="0" smtClean="0"/>
              <a:t>each </a:t>
            </a:r>
            <a:r>
              <a:rPr lang="en-US" sz="2800" dirty="0" smtClean="0"/>
              <a:t>element in a sequence</a:t>
            </a:r>
          </a:p>
          <a:p>
            <a:pPr lvl="1"/>
            <a:r>
              <a:rPr lang="en-US" sz="2400" dirty="0" smtClean="0"/>
              <a:t>This is a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 loop in most languages</a:t>
            </a:r>
          </a:p>
          <a:p>
            <a:pPr lvl="1"/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&gt; </a:t>
            </a:r>
            <a:r>
              <a:rPr lang="en-US" sz="2000" dirty="0" err="1" smtClean="0">
                <a:latin typeface="Courier New"/>
                <a:cs typeface="Courier New"/>
              </a:rPr>
              <a:t>colours</a:t>
            </a:r>
            <a:r>
              <a:rPr lang="en-US" sz="2000" dirty="0" smtClean="0">
                <a:latin typeface="Courier New"/>
                <a:cs typeface="Courier New"/>
              </a:rPr>
              <a:t> = ['red', 'green', 'blue']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</a:t>
            </a:r>
            <a:r>
              <a:rPr lang="en-US" sz="2000" b="1" dirty="0" smtClean="0">
                <a:latin typeface="Courier New"/>
                <a:cs typeface="Courier New"/>
              </a:rPr>
              <a:t>for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colour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in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colours</a:t>
            </a:r>
            <a:r>
              <a:rPr lang="en-US" sz="2000" dirty="0" smtClean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...     print(</a:t>
            </a:r>
            <a:r>
              <a:rPr lang="en-US" sz="2000" dirty="0" err="1" smtClean="0">
                <a:latin typeface="Courier New"/>
                <a:cs typeface="Courier New"/>
              </a:rPr>
              <a:t>colour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red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green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blue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44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1983-DD1D-E74E-9345-0CD6545C4C45}" type="datetime3">
              <a:rPr lang="en-CA" smtClean="0"/>
              <a:t>19 September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9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4500" dirty="0"/>
              <a:t>For loops! 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10517"/>
            <a:ext cx="8229600" cy="4525963"/>
          </a:xfrm>
          <a:ln/>
        </p:spPr>
        <p:txBody>
          <a:bodyPr anchor="t"/>
          <a:lstStyle/>
          <a:p>
            <a:r>
              <a:rPr lang="en-US" sz="2800" dirty="0" smtClean="0"/>
              <a:t>But wait, I actually </a:t>
            </a:r>
            <a:r>
              <a:rPr lang="en-US" sz="2800" i="1" dirty="0" smtClean="0"/>
              <a:t>wanted</a:t>
            </a:r>
            <a:r>
              <a:rPr lang="en-US" sz="2800" dirty="0" smtClean="0"/>
              <a:t> the index!</a:t>
            </a:r>
            <a:endParaRPr lang="en-US" sz="2400" dirty="0" smtClean="0"/>
          </a:p>
          <a:p>
            <a:pPr lvl="1"/>
            <a:r>
              <a:rPr lang="en-US" sz="2400" dirty="0" smtClean="0"/>
              <a:t>Use </a:t>
            </a:r>
            <a:r>
              <a:rPr lang="en-US" sz="2400" b="1" dirty="0" smtClean="0">
                <a:latin typeface="Courier New"/>
                <a:cs typeface="Courier New"/>
              </a:rPr>
              <a:t>range</a:t>
            </a:r>
            <a:r>
              <a:rPr lang="en-US" sz="2400" dirty="0" smtClean="0">
                <a:latin typeface="Courier New"/>
                <a:cs typeface="Courier New"/>
              </a:rPr>
              <a:t>(n)</a:t>
            </a:r>
            <a:r>
              <a:rPr lang="en-US" sz="2400" dirty="0" smtClean="0"/>
              <a:t> in a for loop to loop over a range. </a:t>
            </a:r>
          </a:p>
          <a:p>
            <a:pPr lvl="1"/>
            <a:endParaRPr lang="en-US" sz="2800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for 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 in range(2):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...     print(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0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1</a:t>
            </a:r>
            <a:endParaRPr lang="en-US" sz="2400" dirty="0"/>
          </a:p>
          <a:p>
            <a:pPr lvl="1"/>
            <a:r>
              <a:rPr lang="en-US" sz="2400" dirty="0"/>
              <a:t>To start </a:t>
            </a:r>
            <a:r>
              <a:rPr lang="en-US" sz="2400" dirty="0" smtClean="0"/>
              <a:t>at a value other </a:t>
            </a:r>
            <a:r>
              <a:rPr lang="en-US" sz="2400" dirty="0"/>
              <a:t>than </a:t>
            </a:r>
            <a:r>
              <a:rPr lang="en-US" sz="2400" dirty="0" smtClean="0"/>
              <a:t>0: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for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 in range</a:t>
            </a:r>
            <a:r>
              <a:rPr lang="en-US" sz="2000" dirty="0" smtClean="0">
                <a:latin typeface="Courier New"/>
                <a:cs typeface="Courier New"/>
              </a:rPr>
              <a:t>(4, 6)</a:t>
            </a:r>
            <a:r>
              <a:rPr lang="en-US" sz="2000" dirty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...     </a:t>
            </a:r>
            <a:r>
              <a:rPr lang="en-US" sz="2000" dirty="0" smtClean="0">
                <a:latin typeface="Courier New"/>
                <a:cs typeface="Courier New"/>
              </a:rPr>
              <a:t>print(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4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5</a:t>
            </a:r>
            <a:endParaRPr lang="en-US" sz="2000" dirty="0">
              <a:latin typeface="Courier New"/>
              <a:cs typeface="Courier New"/>
            </a:endParaRPr>
          </a:p>
          <a:p>
            <a:pPr lvl="1"/>
            <a:endParaRPr lang="en-US" sz="2000" dirty="0" smtClean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45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1983-DD1D-E74E-9345-0CD6545C4C45}" type="datetime3">
              <a:rPr lang="en-CA" smtClean="0"/>
              <a:t>19 September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1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4500" dirty="0"/>
              <a:t>For loops! 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10517"/>
            <a:ext cx="8229600" cy="4525963"/>
          </a:xfrm>
          <a:ln/>
        </p:spPr>
        <p:txBody>
          <a:bodyPr anchor="t"/>
          <a:lstStyle/>
          <a:p>
            <a:r>
              <a:rPr lang="en-US" sz="2800" dirty="0" smtClean="0"/>
              <a:t>But wait, I actually </a:t>
            </a:r>
            <a:r>
              <a:rPr lang="en-US" sz="2800" i="1" dirty="0" smtClean="0"/>
              <a:t>wanted</a:t>
            </a:r>
            <a:r>
              <a:rPr lang="en-US" sz="2800" dirty="0" smtClean="0"/>
              <a:t> the index!</a:t>
            </a:r>
          </a:p>
          <a:p>
            <a:pPr lvl="1"/>
            <a:r>
              <a:rPr lang="en-US" sz="2400" dirty="0" smtClean="0"/>
              <a:t>How should we loop over the indices of a list?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dirty="0" err="1">
                <a:latin typeface="Courier New"/>
                <a:cs typeface="Courier New"/>
              </a:rPr>
              <a:t>colours</a:t>
            </a:r>
            <a:r>
              <a:rPr lang="en-US" sz="2000" dirty="0">
                <a:latin typeface="Courier New"/>
                <a:cs typeface="Courier New"/>
              </a:rPr>
              <a:t> = ['red', 'green', 'blue</a:t>
            </a:r>
            <a:r>
              <a:rPr lang="en-US" sz="2000" dirty="0" smtClean="0">
                <a:latin typeface="Courier New"/>
                <a:cs typeface="Courier New"/>
              </a:rPr>
              <a:t>']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for 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 in </a:t>
            </a:r>
            <a:r>
              <a:rPr lang="en-US" sz="2000" b="1" dirty="0" smtClean="0">
                <a:latin typeface="Courier New"/>
                <a:cs typeface="Courier New"/>
              </a:rPr>
              <a:t>range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b="1" dirty="0" err="1" smtClean="0">
                <a:latin typeface="Courier New"/>
                <a:cs typeface="Courier New"/>
              </a:rPr>
              <a:t>len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colours</a:t>
            </a:r>
            <a:r>
              <a:rPr lang="en-US" sz="2000" dirty="0" smtClean="0">
                <a:latin typeface="Courier New"/>
                <a:cs typeface="Courier New"/>
              </a:rPr>
              <a:t>)):</a:t>
            </a:r>
            <a:endParaRPr lang="en-US" sz="2000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...     print</a:t>
            </a:r>
            <a:r>
              <a:rPr lang="en-US" sz="2000" dirty="0">
                <a:latin typeface="Courier New"/>
                <a:cs typeface="Courier New"/>
              </a:rPr>
              <a:t>('{}. </a:t>
            </a:r>
            <a:r>
              <a:rPr lang="en-US" sz="2000" dirty="0" smtClean="0">
                <a:latin typeface="Courier New"/>
                <a:cs typeface="Courier New"/>
              </a:rPr>
              <a:t>{}'.format(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, </a:t>
            </a:r>
            <a:r>
              <a:rPr lang="en-US" sz="2000" dirty="0" err="1" smtClean="0">
                <a:latin typeface="Courier New"/>
                <a:cs typeface="Courier New"/>
              </a:rPr>
              <a:t>colours</a:t>
            </a:r>
            <a:r>
              <a:rPr lang="en-US" sz="2000" dirty="0" smtClean="0">
                <a:latin typeface="Courier New"/>
                <a:cs typeface="Courier New"/>
              </a:rPr>
              <a:t>[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]))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0. red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1. green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2. blue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46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1983-DD1D-E74E-9345-0CD6545C4C45}" type="datetime3">
              <a:rPr lang="en-CA" smtClean="0"/>
              <a:t>19 September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0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4500" dirty="0"/>
              <a:t>For loops! 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10517"/>
            <a:ext cx="8229600" cy="4525963"/>
          </a:xfrm>
          <a:ln/>
        </p:spPr>
        <p:txBody>
          <a:bodyPr anchor="t"/>
          <a:lstStyle/>
          <a:p>
            <a:r>
              <a:rPr lang="en-US" sz="2800" dirty="0" smtClean="0"/>
              <a:t>But wait, I actually </a:t>
            </a:r>
            <a:r>
              <a:rPr lang="en-US" sz="2800" i="1" dirty="0" smtClean="0"/>
              <a:t>wanted</a:t>
            </a:r>
            <a:r>
              <a:rPr lang="en-US" sz="2800" dirty="0" smtClean="0"/>
              <a:t> the index!</a:t>
            </a:r>
          </a:p>
          <a:p>
            <a:pPr lvl="1"/>
            <a:r>
              <a:rPr lang="en-US" sz="2400" dirty="0" smtClean="0"/>
              <a:t>Now, over the indices </a:t>
            </a:r>
            <a:r>
              <a:rPr lang="en-US" sz="2400" b="1" dirty="0" smtClean="0"/>
              <a:t>and items</a:t>
            </a:r>
            <a:r>
              <a:rPr lang="en-US" sz="2400" dirty="0" smtClean="0"/>
              <a:t>!</a:t>
            </a:r>
          </a:p>
          <a:p>
            <a:pPr marL="457200" lvl="1" indent="0">
              <a:buNone/>
            </a:pPr>
            <a:endParaRPr lang="en-US" sz="2400" dirty="0" smtClean="0"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dirty="0" err="1">
                <a:latin typeface="Courier New"/>
                <a:cs typeface="Courier New"/>
              </a:rPr>
              <a:t>colours</a:t>
            </a:r>
            <a:r>
              <a:rPr lang="en-US" sz="2000" dirty="0">
                <a:latin typeface="Courier New"/>
                <a:cs typeface="Courier New"/>
              </a:rPr>
              <a:t> = ['red', 'green', 'blue</a:t>
            </a:r>
            <a:r>
              <a:rPr lang="en-US" sz="2000" dirty="0" smtClean="0">
                <a:latin typeface="Courier New"/>
                <a:cs typeface="Courier New"/>
              </a:rPr>
              <a:t>']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n = </a:t>
            </a:r>
            <a:r>
              <a:rPr lang="en-US" sz="2000" dirty="0" err="1" smtClean="0">
                <a:latin typeface="Courier New"/>
                <a:cs typeface="Courier New"/>
              </a:rPr>
              <a:t>len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colours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for (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, </a:t>
            </a:r>
            <a:r>
              <a:rPr lang="en-US" sz="2000" dirty="0" err="1" smtClean="0">
                <a:latin typeface="Courier New"/>
                <a:cs typeface="Courier New"/>
              </a:rPr>
              <a:t>colour</a:t>
            </a:r>
            <a:r>
              <a:rPr lang="en-US" sz="2000" dirty="0" smtClean="0">
                <a:latin typeface="Courier New"/>
                <a:cs typeface="Courier New"/>
              </a:rPr>
              <a:t>) in </a:t>
            </a:r>
            <a:r>
              <a:rPr lang="en-US" sz="2000" b="1" dirty="0" smtClean="0">
                <a:latin typeface="Courier New"/>
                <a:cs typeface="Courier New"/>
              </a:rPr>
              <a:t>zip</a:t>
            </a:r>
            <a:r>
              <a:rPr lang="en-US" sz="2000" dirty="0" smtClean="0">
                <a:latin typeface="Courier New"/>
                <a:cs typeface="Courier New"/>
              </a:rPr>
              <a:t>(range(n), </a:t>
            </a:r>
            <a:r>
              <a:rPr lang="en-US" sz="2000" dirty="0" err="1" smtClean="0">
                <a:latin typeface="Courier New"/>
                <a:cs typeface="Courier New"/>
              </a:rPr>
              <a:t>colours</a:t>
            </a:r>
            <a:r>
              <a:rPr lang="en-US" sz="2000" dirty="0" smtClean="0">
                <a:latin typeface="Courier New"/>
                <a:cs typeface="Courier New"/>
              </a:rPr>
              <a:t>):</a:t>
            </a:r>
            <a:endParaRPr lang="en-US" sz="2000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...     print</a:t>
            </a:r>
            <a:r>
              <a:rPr lang="en-US" sz="2000" dirty="0">
                <a:latin typeface="Courier New"/>
                <a:cs typeface="Courier New"/>
              </a:rPr>
              <a:t>('{}. </a:t>
            </a:r>
            <a:r>
              <a:rPr lang="en-US" sz="2000" dirty="0" smtClean="0">
                <a:latin typeface="Courier New"/>
                <a:cs typeface="Courier New"/>
              </a:rPr>
              <a:t>{}'.format(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, </a:t>
            </a:r>
            <a:r>
              <a:rPr lang="en-US" sz="2000" dirty="0" err="1" smtClean="0">
                <a:latin typeface="Courier New"/>
                <a:cs typeface="Courier New"/>
              </a:rPr>
              <a:t>colour</a:t>
            </a:r>
            <a:r>
              <a:rPr lang="en-US" sz="2000" dirty="0" smtClean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0. red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1. green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2. blue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47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1983-DD1D-E74E-9345-0CD6545C4C45}" type="datetime3">
              <a:rPr lang="en-CA" smtClean="0"/>
              <a:t>19 September 2015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182533" y="3521656"/>
            <a:ext cx="50800" cy="982133"/>
          </a:xfrm>
          <a:prstGeom prst="straightConnector1">
            <a:avLst/>
          </a:prstGeom>
          <a:ln w="76200" cmpd="sng"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9467" y="4516202"/>
            <a:ext cx="41551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zip returns a list of pairs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39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4500" dirty="0"/>
              <a:t>For loops! 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10517"/>
            <a:ext cx="8229600" cy="4525963"/>
          </a:xfrm>
          <a:ln/>
        </p:spPr>
        <p:txBody>
          <a:bodyPr anchor="t"/>
          <a:lstStyle/>
          <a:p>
            <a:r>
              <a:rPr lang="en-US" sz="2800" dirty="0" smtClean="0"/>
              <a:t>But wait, I actually </a:t>
            </a:r>
            <a:r>
              <a:rPr lang="en-US" sz="2800" i="1" dirty="0" smtClean="0"/>
              <a:t>wanted</a:t>
            </a:r>
            <a:r>
              <a:rPr lang="en-US" sz="2800" dirty="0" smtClean="0"/>
              <a:t> the index!</a:t>
            </a:r>
          </a:p>
          <a:p>
            <a:pPr lvl="1"/>
            <a:r>
              <a:rPr lang="en-US" sz="2400" dirty="0" smtClean="0"/>
              <a:t>Now, over the </a:t>
            </a:r>
            <a:r>
              <a:rPr lang="en-US" sz="2400" dirty="0"/>
              <a:t>indices </a:t>
            </a:r>
            <a:r>
              <a:rPr lang="en-US" sz="2400" b="1" dirty="0"/>
              <a:t>and items</a:t>
            </a:r>
            <a:r>
              <a:rPr lang="en-US" sz="2400" dirty="0"/>
              <a:t>!</a:t>
            </a:r>
          </a:p>
          <a:p>
            <a:pPr lvl="1"/>
            <a:endParaRPr lang="en-US" sz="2400" dirty="0" smtClean="0"/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for (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, </a:t>
            </a:r>
            <a:r>
              <a:rPr lang="en-US" sz="2000" dirty="0" err="1" smtClean="0">
                <a:latin typeface="Courier New"/>
                <a:cs typeface="Courier New"/>
              </a:rPr>
              <a:t>colour</a:t>
            </a:r>
            <a:r>
              <a:rPr lang="en-US" sz="2000" dirty="0" smtClean="0">
                <a:latin typeface="Courier New"/>
                <a:cs typeface="Courier New"/>
              </a:rPr>
              <a:t>) in </a:t>
            </a:r>
            <a:r>
              <a:rPr lang="en-US" sz="2000" b="1" dirty="0" smtClean="0">
                <a:latin typeface="Courier New"/>
                <a:cs typeface="Courier New"/>
              </a:rPr>
              <a:t>enumerate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colours</a:t>
            </a:r>
            <a:r>
              <a:rPr lang="en-US" sz="2000" dirty="0" smtClean="0">
                <a:latin typeface="Courier New"/>
                <a:cs typeface="Courier New"/>
              </a:rPr>
              <a:t>):</a:t>
            </a:r>
            <a:endParaRPr lang="en-US" sz="2000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...     print</a:t>
            </a:r>
            <a:r>
              <a:rPr lang="en-US" sz="2000" dirty="0">
                <a:latin typeface="Courier New"/>
                <a:cs typeface="Courier New"/>
              </a:rPr>
              <a:t>('{}. </a:t>
            </a:r>
            <a:r>
              <a:rPr lang="en-US" sz="2000" dirty="0" smtClean="0">
                <a:latin typeface="Courier New"/>
                <a:cs typeface="Courier New"/>
              </a:rPr>
              <a:t>{}'.format(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, </a:t>
            </a:r>
            <a:r>
              <a:rPr lang="en-US" sz="2000" dirty="0" err="1" smtClean="0">
                <a:latin typeface="Courier New"/>
                <a:cs typeface="Courier New"/>
              </a:rPr>
              <a:t>colour</a:t>
            </a:r>
            <a:r>
              <a:rPr lang="en-US" sz="2000" dirty="0" smtClean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0. red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1. green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2. blue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48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1983-DD1D-E74E-9345-0CD6545C4C45}" type="datetime3">
              <a:rPr lang="en-CA" smtClean="0"/>
              <a:t>19 September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9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Python...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178-D1C2-1045-A922-28B12F7D41FE}" type="datetime3">
              <a:rPr lang="en-CA" smtClean="0"/>
              <a:t>19 September 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377" y="1677377"/>
            <a:ext cx="3490546" cy="349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Times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Compute (and store in a variable) a times table for the numbers 0 through 9 as a </a:t>
            </a:r>
            <a:r>
              <a:rPr lang="en-US" b="1" dirty="0" smtClean="0"/>
              <a:t>list of lists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example, if it were just from 0 through 3, you should create:</a:t>
            </a:r>
          </a:p>
          <a:p>
            <a:pPr marL="0" indent="0" algn="ctr">
              <a:buNone/>
            </a:pPr>
            <a:r>
              <a:rPr lang="en-US" sz="2800" dirty="0" smtClean="0">
                <a:latin typeface="Courier New"/>
                <a:cs typeface="Courier New"/>
              </a:rPr>
              <a:t>[[0, 0, 0, 0], </a:t>
            </a:r>
          </a:p>
          <a:p>
            <a:pPr marL="0" indent="0" algn="ctr">
              <a:buNone/>
            </a:pPr>
            <a:r>
              <a:rPr lang="en-US" sz="2800" dirty="0" smtClean="0">
                <a:latin typeface="Courier New"/>
                <a:cs typeface="Courier New"/>
              </a:rPr>
              <a:t> [0, 1, 2, 3], </a:t>
            </a:r>
          </a:p>
          <a:p>
            <a:pPr marL="0" indent="0" algn="ctr">
              <a:buNone/>
            </a:pPr>
            <a:r>
              <a:rPr lang="en-US" sz="2800" dirty="0" smtClean="0">
                <a:latin typeface="Courier New"/>
                <a:cs typeface="Courier New"/>
              </a:rPr>
              <a:t> [0, 2, 4, 6], </a:t>
            </a:r>
          </a:p>
          <a:p>
            <a:pPr marL="0" indent="0" algn="ctr">
              <a:buNone/>
            </a:pPr>
            <a:r>
              <a:rPr lang="en-US" sz="2800" dirty="0" smtClean="0">
                <a:latin typeface="Courier New"/>
                <a:cs typeface="Courier New"/>
              </a:rPr>
              <a:t> [0, 3, 6, 9]]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8FD-9E9D-4B47-9620-6F5A2A6EFF84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3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table = []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n = 10  </a:t>
            </a:r>
            <a:r>
              <a:rPr lang="en-US" sz="2400" dirty="0" smtClean="0">
                <a:solidFill>
                  <a:srgbClr val="008000"/>
                </a:solidFill>
                <a:latin typeface="Courier New"/>
                <a:cs typeface="Courier New"/>
              </a:rPr>
              <a:t># from 0 to (n - 1)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for </a:t>
            </a:r>
            <a:r>
              <a:rPr lang="en-US" sz="2400" dirty="0" err="1" smtClean="0">
                <a:latin typeface="Courier New"/>
                <a:cs typeface="Courier New"/>
              </a:rPr>
              <a:t>i</a:t>
            </a:r>
            <a:r>
              <a:rPr lang="en-US" sz="2400" dirty="0" smtClean="0">
                <a:latin typeface="Courier New"/>
                <a:cs typeface="Courier New"/>
              </a:rPr>
              <a:t> in range(n):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</a:t>
            </a:r>
            <a:r>
              <a:rPr lang="en-US" sz="2400" dirty="0" smtClean="0">
                <a:solidFill>
                  <a:srgbClr val="008000"/>
                </a:solidFill>
                <a:latin typeface="Courier New"/>
                <a:cs typeface="Courier New"/>
              </a:rPr>
              <a:t># Compute the </a:t>
            </a:r>
            <a:r>
              <a:rPr lang="en-US" sz="2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n'th</a:t>
            </a:r>
            <a:r>
              <a:rPr lang="en-US" sz="2400" dirty="0" smtClean="0">
                <a:solidFill>
                  <a:srgbClr val="008000"/>
                </a:solidFill>
                <a:latin typeface="Courier New"/>
                <a:cs typeface="Courier New"/>
              </a:rPr>
              <a:t> row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urier New"/>
                <a:cs typeface="Courier New"/>
              </a:rPr>
              <a:t>   </a:t>
            </a:r>
            <a:r>
              <a:rPr lang="en-US" sz="2400" dirty="0" smtClean="0">
                <a:latin typeface="Courier New"/>
                <a:cs typeface="Courier New"/>
              </a:rPr>
              <a:t>row = []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    for j in range(n):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        </a:t>
            </a:r>
            <a:r>
              <a:rPr lang="en-US" sz="2400" dirty="0" err="1" smtClean="0">
                <a:latin typeface="Courier New"/>
                <a:cs typeface="Courier New"/>
              </a:rPr>
              <a:t>row.append</a:t>
            </a:r>
            <a:r>
              <a:rPr lang="en-US" sz="2400" dirty="0" smtClean="0">
                <a:latin typeface="Courier New"/>
                <a:cs typeface="Courier New"/>
              </a:rPr>
              <a:t>(</a:t>
            </a:r>
            <a:r>
              <a:rPr lang="en-US" sz="2400" dirty="0" err="1" smtClean="0">
                <a:latin typeface="Courier New"/>
                <a:cs typeface="Courier New"/>
              </a:rPr>
              <a:t>i</a:t>
            </a:r>
            <a:r>
              <a:rPr lang="en-US" sz="2400" dirty="0" smtClean="0">
                <a:latin typeface="Courier New"/>
                <a:cs typeface="Courier New"/>
              </a:rPr>
              <a:t> * j)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</a:t>
            </a:r>
            <a:r>
              <a:rPr lang="en-US" sz="2400" dirty="0" smtClean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lang="en-US" sz="2400" dirty="0">
                <a:solidFill>
                  <a:srgbClr val="008000"/>
                </a:solidFill>
                <a:latin typeface="Courier New"/>
                <a:cs typeface="Courier New"/>
              </a:rPr>
              <a:t>Add row to full table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</a:t>
            </a:r>
            <a:r>
              <a:rPr lang="en-US" sz="2400" dirty="0" err="1">
                <a:latin typeface="Courier New"/>
                <a:cs typeface="Courier New"/>
              </a:rPr>
              <a:t>table.append</a:t>
            </a:r>
            <a:r>
              <a:rPr lang="en-US" sz="2400" dirty="0">
                <a:latin typeface="Courier New"/>
                <a:cs typeface="Courier New"/>
              </a:rPr>
              <a:t>(row)</a:t>
            </a:r>
            <a:endParaRPr lang="en-US" sz="24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    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7435-4BE1-154C-B6B3-FD78AAC624DE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6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646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table = []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n = 10  </a:t>
            </a:r>
            <a:r>
              <a:rPr lang="en-US" sz="2400" dirty="0" smtClean="0">
                <a:solidFill>
                  <a:srgbClr val="008000"/>
                </a:solidFill>
                <a:latin typeface="Courier New"/>
                <a:cs typeface="Courier New"/>
              </a:rPr>
              <a:t># from 0 to (n - 1)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for </a:t>
            </a:r>
            <a:r>
              <a:rPr lang="en-US" sz="2400" dirty="0" err="1" smtClean="0">
                <a:latin typeface="Courier New"/>
                <a:cs typeface="Courier New"/>
              </a:rPr>
              <a:t>i</a:t>
            </a:r>
            <a:r>
              <a:rPr lang="en-US" sz="2400" dirty="0" smtClean="0">
                <a:latin typeface="Courier New"/>
                <a:cs typeface="Courier New"/>
              </a:rPr>
              <a:t> in range(n):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</a:t>
            </a:r>
            <a:r>
              <a:rPr lang="en-US" sz="2400" dirty="0" smtClean="0">
                <a:solidFill>
                  <a:srgbClr val="008000"/>
                </a:solidFill>
                <a:latin typeface="Courier New"/>
                <a:cs typeface="Courier New"/>
              </a:rPr>
              <a:t># Compute the </a:t>
            </a:r>
            <a:r>
              <a:rPr lang="en-US" sz="2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n'th</a:t>
            </a:r>
            <a:r>
              <a:rPr lang="en-US" sz="2400" dirty="0" smtClean="0">
                <a:solidFill>
                  <a:srgbClr val="008000"/>
                </a:solidFill>
                <a:latin typeface="Courier New"/>
                <a:cs typeface="Courier New"/>
              </a:rPr>
              <a:t> row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8000"/>
                </a:solidFill>
                <a:latin typeface="Courier New"/>
                <a:cs typeface="Courier New"/>
              </a:rPr>
              <a:t>    </a:t>
            </a:r>
            <a:r>
              <a:rPr lang="en-US" sz="2400" dirty="0" smtClean="0">
                <a:latin typeface="Courier New"/>
                <a:cs typeface="Courier New"/>
              </a:rPr>
              <a:t>row = </a:t>
            </a:r>
            <a:r>
              <a:rPr lang="en-US" sz="2400" dirty="0">
                <a:latin typeface="Courier New"/>
                <a:cs typeface="Courier New"/>
              </a:rPr>
              <a:t>[]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</a:t>
            </a:r>
            <a:r>
              <a:rPr lang="en-US" sz="2400" b="1" dirty="0">
                <a:solidFill>
                  <a:srgbClr val="008000"/>
                </a:solidFill>
                <a:latin typeface="Courier New"/>
                <a:cs typeface="Courier New"/>
              </a:rPr>
              <a:t># Add row to full table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   </a:t>
            </a:r>
            <a:r>
              <a:rPr lang="en-US" sz="2400" b="1" dirty="0" err="1">
                <a:latin typeface="Courier New"/>
                <a:cs typeface="Courier New"/>
              </a:rPr>
              <a:t>table.append</a:t>
            </a:r>
            <a:r>
              <a:rPr lang="en-US" sz="2400" b="1" dirty="0">
                <a:latin typeface="Courier New"/>
                <a:cs typeface="Courier New"/>
              </a:rPr>
              <a:t>(row</a:t>
            </a:r>
            <a:r>
              <a:rPr lang="en-US" sz="2400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2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    for j in range(n):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        </a:t>
            </a:r>
            <a:r>
              <a:rPr lang="en-US" sz="2400" dirty="0" err="1" smtClean="0">
                <a:latin typeface="Courier New"/>
                <a:cs typeface="Courier New"/>
              </a:rPr>
              <a:t>row.append</a:t>
            </a:r>
            <a:r>
              <a:rPr lang="en-US" sz="2400" dirty="0" smtClean="0">
                <a:latin typeface="Courier New"/>
                <a:cs typeface="Courier New"/>
              </a:rPr>
              <a:t>(</a:t>
            </a:r>
            <a:r>
              <a:rPr lang="en-US" sz="2400" dirty="0" err="1" smtClean="0">
                <a:latin typeface="Courier New"/>
                <a:cs typeface="Courier New"/>
              </a:rPr>
              <a:t>i</a:t>
            </a:r>
            <a:r>
              <a:rPr lang="en-US" sz="2400" dirty="0" smtClean="0">
                <a:latin typeface="Courier New"/>
                <a:cs typeface="Courier New"/>
              </a:rPr>
              <a:t> * j)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7435-4BE1-154C-B6B3-FD78AAC624DE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51</a:t>
            </a:fld>
            <a:endParaRPr lang="en-US"/>
          </a:p>
        </p:txBody>
      </p:sp>
      <p:sp>
        <p:nvSpPr>
          <p:cNvPr id="12" name="Freeform 11"/>
          <p:cNvSpPr/>
          <p:nvPr/>
        </p:nvSpPr>
        <p:spPr>
          <a:xfrm rot="19067234" flipH="1">
            <a:off x="5234450" y="3991243"/>
            <a:ext cx="1067639" cy="1159586"/>
          </a:xfrm>
          <a:custGeom>
            <a:avLst/>
            <a:gdLst>
              <a:gd name="connsiteX0" fmla="*/ 127719 w 1567052"/>
              <a:gd name="connsiteY0" fmla="*/ 0 h 1511195"/>
              <a:gd name="connsiteX1" fmla="*/ 141830 w 1567052"/>
              <a:gd name="connsiteY1" fmla="*/ 1411111 h 1511195"/>
              <a:gd name="connsiteX2" fmla="*/ 1567052 w 1567052"/>
              <a:gd name="connsiteY2" fmla="*/ 1284111 h 1511195"/>
              <a:gd name="connsiteX0" fmla="*/ 99910 w 1129172"/>
              <a:gd name="connsiteY0" fmla="*/ 0 h 1514599"/>
              <a:gd name="connsiteX1" fmla="*/ 114021 w 1129172"/>
              <a:gd name="connsiteY1" fmla="*/ 1411111 h 1514599"/>
              <a:gd name="connsiteX2" fmla="*/ 1129172 w 1129172"/>
              <a:gd name="connsiteY2" fmla="*/ 1294116 h 1514599"/>
              <a:gd name="connsiteX0" fmla="*/ 99910 w 1129172"/>
              <a:gd name="connsiteY0" fmla="*/ 0 h 1576604"/>
              <a:gd name="connsiteX1" fmla="*/ 114021 w 1129172"/>
              <a:gd name="connsiteY1" fmla="*/ 1411111 h 1576604"/>
              <a:gd name="connsiteX2" fmla="*/ 1129172 w 1129172"/>
              <a:gd name="connsiteY2" fmla="*/ 1294116 h 1576604"/>
              <a:gd name="connsiteX0" fmla="*/ 131197 w 1102080"/>
              <a:gd name="connsiteY0" fmla="*/ 0 h 1105778"/>
              <a:gd name="connsiteX1" fmla="*/ 86929 w 1102080"/>
              <a:gd name="connsiteY1" fmla="*/ 968714 h 1105778"/>
              <a:gd name="connsiteX2" fmla="*/ 1102080 w 1102080"/>
              <a:gd name="connsiteY2" fmla="*/ 851719 h 1105778"/>
              <a:gd name="connsiteX0" fmla="*/ 258763 w 1229646"/>
              <a:gd name="connsiteY0" fmla="*/ 0 h 1105778"/>
              <a:gd name="connsiteX1" fmla="*/ 214495 w 1229646"/>
              <a:gd name="connsiteY1" fmla="*/ 968714 h 1105778"/>
              <a:gd name="connsiteX2" fmla="*/ 1229646 w 1229646"/>
              <a:gd name="connsiteY2" fmla="*/ 851719 h 1105778"/>
              <a:gd name="connsiteX0" fmla="*/ 249245 w 1032972"/>
              <a:gd name="connsiteY0" fmla="*/ 0 h 1202797"/>
              <a:gd name="connsiteX1" fmla="*/ 204977 w 1032972"/>
              <a:gd name="connsiteY1" fmla="*/ 968714 h 1202797"/>
              <a:gd name="connsiteX2" fmla="*/ 1032972 w 1032972"/>
              <a:gd name="connsiteY2" fmla="*/ 1002445 h 1202797"/>
              <a:gd name="connsiteX0" fmla="*/ 212016 w 1131612"/>
              <a:gd name="connsiteY0" fmla="*/ 0 h 1073959"/>
              <a:gd name="connsiteX1" fmla="*/ 303617 w 1131612"/>
              <a:gd name="connsiteY1" fmla="*/ 845461 h 1073959"/>
              <a:gd name="connsiteX2" fmla="*/ 1131612 w 1131612"/>
              <a:gd name="connsiteY2" fmla="*/ 879192 h 1073959"/>
              <a:gd name="connsiteX0" fmla="*/ 143283 w 1062879"/>
              <a:gd name="connsiteY0" fmla="*/ 0 h 1073959"/>
              <a:gd name="connsiteX1" fmla="*/ 234884 w 1062879"/>
              <a:gd name="connsiteY1" fmla="*/ 845461 h 1073959"/>
              <a:gd name="connsiteX2" fmla="*/ 1062879 w 1062879"/>
              <a:gd name="connsiteY2" fmla="*/ 879192 h 1073959"/>
              <a:gd name="connsiteX0" fmla="*/ 160973 w 1080569"/>
              <a:gd name="connsiteY0" fmla="*/ 0 h 1073959"/>
              <a:gd name="connsiteX1" fmla="*/ 252574 w 1080569"/>
              <a:gd name="connsiteY1" fmla="*/ 845461 h 1073959"/>
              <a:gd name="connsiteX2" fmla="*/ 1080569 w 1080569"/>
              <a:gd name="connsiteY2" fmla="*/ 879192 h 1073959"/>
              <a:gd name="connsiteX0" fmla="*/ 160973 w 1080569"/>
              <a:gd name="connsiteY0" fmla="*/ 0 h 1069377"/>
              <a:gd name="connsiteX1" fmla="*/ 252574 w 1080569"/>
              <a:gd name="connsiteY1" fmla="*/ 845461 h 1069377"/>
              <a:gd name="connsiteX2" fmla="*/ 1080569 w 1080569"/>
              <a:gd name="connsiteY2" fmla="*/ 879192 h 1069377"/>
              <a:gd name="connsiteX0" fmla="*/ 180701 w 1026166"/>
              <a:gd name="connsiteY0" fmla="*/ 0 h 1159586"/>
              <a:gd name="connsiteX1" fmla="*/ 198171 w 1026166"/>
              <a:gd name="connsiteY1" fmla="*/ 931760 h 1159586"/>
              <a:gd name="connsiteX2" fmla="*/ 1026166 w 1026166"/>
              <a:gd name="connsiteY2" fmla="*/ 965491 h 1159586"/>
              <a:gd name="connsiteX0" fmla="*/ 222174 w 1067639"/>
              <a:gd name="connsiteY0" fmla="*/ 0 h 1159586"/>
              <a:gd name="connsiteX1" fmla="*/ 239644 w 1067639"/>
              <a:gd name="connsiteY1" fmla="*/ 931760 h 1159586"/>
              <a:gd name="connsiteX2" fmla="*/ 1067639 w 1067639"/>
              <a:gd name="connsiteY2" fmla="*/ 965491 h 11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7639" h="1159586">
                <a:moveTo>
                  <a:pt x="222174" y="0"/>
                </a:moveTo>
                <a:cubicBezTo>
                  <a:pt x="-211353" y="413108"/>
                  <a:pt x="98733" y="770845"/>
                  <a:pt x="239644" y="931760"/>
                </a:cubicBezTo>
                <a:cubicBezTo>
                  <a:pt x="380555" y="1092675"/>
                  <a:pt x="655111" y="1334578"/>
                  <a:pt x="1067639" y="965491"/>
                </a:cubicBezTo>
              </a:path>
            </a:pathLst>
          </a:custGeom>
          <a:ln w="57150" cmpd="sng">
            <a:headEnd type="triangle" w="lg" len="med"/>
            <a:tailEnd type="triangle" w="lg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53201" y="3907864"/>
            <a:ext cx="2477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Does this still work?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9323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70332"/>
            <a:ext cx="7772400" cy="1470025"/>
          </a:xfrm>
        </p:spPr>
        <p:txBody>
          <a:bodyPr/>
          <a:lstStyle/>
          <a:p>
            <a:r>
              <a:rPr lang="en-CA" sz="7200" dirty="0" smtClean="0"/>
              <a:t>Conditionals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757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 smtClean="0"/>
              <a:t>Conditionals (if, </a:t>
            </a:r>
            <a:r>
              <a:rPr lang="en-US" sz="4500" dirty="0" err="1" smtClean="0"/>
              <a:t>elif</a:t>
            </a:r>
            <a:r>
              <a:rPr lang="en-US" sz="4500" dirty="0" smtClean="0"/>
              <a:t>, else)</a:t>
            </a:r>
            <a:endParaRPr lang="en-US" sz="4500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82700"/>
            <a:ext cx="8229600" cy="5181600"/>
          </a:xfrm>
          <a:noFill/>
          <a:ln/>
        </p:spPr>
        <p:txBody>
          <a:bodyPr anchor="t"/>
          <a:lstStyle/>
          <a:p>
            <a:r>
              <a:rPr lang="en-US" sz="2400" b="1" dirty="0" smtClean="0"/>
              <a:t>If statements</a:t>
            </a:r>
            <a:r>
              <a:rPr lang="en-US" sz="2400" dirty="0" smtClean="0"/>
              <a:t> allow you to execute code sometimes (based upon some </a:t>
            </a:r>
            <a:r>
              <a:rPr lang="en-US" sz="2400" b="1" dirty="0" smtClean="0"/>
              <a:t>condition</a:t>
            </a:r>
            <a:r>
              <a:rPr lang="en-US" sz="2400" dirty="0" smtClean="0"/>
              <a:t>)</a:t>
            </a:r>
          </a:p>
          <a:p>
            <a:r>
              <a:rPr lang="en-US" sz="2400" b="1" dirty="0" err="1" smtClean="0"/>
              <a:t>elif</a:t>
            </a:r>
            <a:r>
              <a:rPr lang="en-US" sz="2400" dirty="0" smtClean="0"/>
              <a:t> (meaning 'else if') and </a:t>
            </a:r>
            <a:r>
              <a:rPr lang="en-US" sz="2400" b="1" dirty="0" smtClean="0"/>
              <a:t>else</a:t>
            </a:r>
            <a:r>
              <a:rPr lang="en-US" sz="2400" dirty="0" smtClean="0"/>
              <a:t> are optional</a:t>
            </a:r>
          </a:p>
          <a:p>
            <a:pPr marL="0" indent="0">
              <a:buNone/>
            </a:pPr>
            <a:endParaRPr lang="en-US" sz="18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if </a:t>
            </a:r>
            <a:r>
              <a:rPr lang="en-US" sz="1800" dirty="0" smtClean="0">
                <a:latin typeface="Courier New"/>
                <a:cs typeface="Courier New"/>
              </a:rPr>
              <a:t>amount &gt; balance: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  </a:t>
            </a:r>
            <a:r>
              <a:rPr lang="en-US" sz="1800" dirty="0">
                <a:latin typeface="Courier New"/>
                <a:cs typeface="Courier New"/>
              </a:rPr>
              <a:t>print('You </a:t>
            </a:r>
            <a:r>
              <a:rPr lang="en-US" sz="1800" dirty="0" smtClean="0">
                <a:latin typeface="Courier New"/>
                <a:cs typeface="Courier New"/>
              </a:rPr>
              <a:t>have been charged a $</a:t>
            </a:r>
            <a:r>
              <a:rPr lang="en-US" sz="1800" dirty="0">
                <a:latin typeface="Courier New"/>
                <a:cs typeface="Courier New"/>
              </a:rPr>
              <a:t>20'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      </a:t>
            </a:r>
            <a:r>
              <a:rPr lang="en-US" sz="1800" dirty="0">
                <a:latin typeface="Courier New"/>
                <a:cs typeface="Courier New"/>
              </a:rPr>
              <a:t>' </a:t>
            </a:r>
            <a:r>
              <a:rPr lang="en-US" sz="1800" dirty="0" smtClean="0">
                <a:latin typeface="Courier New"/>
                <a:cs typeface="Courier New"/>
              </a:rPr>
              <a:t>overdraft fee. Enjoy</a:t>
            </a:r>
            <a:r>
              <a:rPr lang="en-US" sz="1800" dirty="0">
                <a:latin typeface="Courier New"/>
                <a:cs typeface="Courier New"/>
              </a:rPr>
              <a:t>. ')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balance -= 20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urier New"/>
                <a:cs typeface="Courier New"/>
              </a:rPr>
              <a:t>elif</a:t>
            </a:r>
            <a:r>
              <a:rPr lang="en-US" sz="1800" dirty="0" smtClean="0">
                <a:latin typeface="Courier New"/>
                <a:cs typeface="Courier New"/>
              </a:rPr>
              <a:t> amount == balance: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>
                <a:latin typeface="Courier New"/>
                <a:cs typeface="Courier New"/>
              </a:rPr>
              <a:t>print(</a:t>
            </a:r>
            <a:r>
              <a:rPr lang="en-US" sz="1800" dirty="0" smtClean="0">
                <a:latin typeface="Courier New"/>
                <a:cs typeface="Courier New"/>
              </a:rPr>
              <a:t>'You are now </a:t>
            </a:r>
            <a:r>
              <a:rPr lang="en-US" sz="1800" dirty="0">
                <a:latin typeface="Courier New"/>
                <a:cs typeface="Courier New"/>
              </a:rPr>
              <a:t>broke')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else</a:t>
            </a:r>
            <a:r>
              <a:rPr lang="en-US" sz="1800" dirty="0" smtClean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>
                <a:latin typeface="Courier New"/>
                <a:cs typeface="Courier New"/>
              </a:rPr>
              <a:t>print('Your </a:t>
            </a:r>
            <a:r>
              <a:rPr lang="en-US" sz="1800" dirty="0" smtClean="0">
                <a:latin typeface="Courier New"/>
                <a:cs typeface="Courier New"/>
              </a:rPr>
              <a:t>account has been </a:t>
            </a:r>
            <a:r>
              <a:rPr lang="en-US" sz="1800" dirty="0">
                <a:latin typeface="Courier New"/>
                <a:cs typeface="Courier New"/>
              </a:rPr>
              <a:t>charged')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balance -= amount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cs typeface="Courier New"/>
              </a:rPr>
              <a:t># deduct amount from account</a:t>
            </a:r>
            <a:endParaRPr lang="en-US" sz="1800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53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8605-0CFE-2945-B4F1-96433B470810}" type="datetime3">
              <a:rPr lang="en-CA" smtClean="0"/>
              <a:t>19 September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6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70332"/>
            <a:ext cx="7772400" cy="1470025"/>
          </a:xfrm>
        </p:spPr>
        <p:txBody>
          <a:bodyPr/>
          <a:lstStyle/>
          <a:p>
            <a:r>
              <a:rPr lang="en-CA" sz="7200" dirty="0" smtClean="0"/>
              <a:t>Functions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32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 smtClean="0"/>
              <a:t>Functions (</a:t>
            </a:r>
            <a:r>
              <a:rPr lang="en-US" sz="3200" dirty="0" smtClean="0"/>
              <a:t>basically the best things ever</a:t>
            </a:r>
            <a:r>
              <a:rPr lang="en-US" sz="4500" dirty="0" smtClean="0"/>
              <a:t>)</a:t>
            </a:r>
            <a:endParaRPr lang="en-US" sz="4500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82700"/>
            <a:ext cx="8229600" cy="5181600"/>
          </a:xfrm>
          <a:noFill/>
          <a:ln/>
        </p:spPr>
        <p:txBody>
          <a:bodyPr anchor="t"/>
          <a:lstStyle/>
          <a:p>
            <a:r>
              <a:rPr lang="en-US" sz="2400" dirty="0" smtClean="0"/>
              <a:t>They allow you to group together a bunch of statements into a block that you can call.</a:t>
            </a:r>
          </a:p>
          <a:p>
            <a:r>
              <a:rPr lang="en-US" sz="2400" dirty="0" smtClean="0"/>
              <a:t>"If you have the same code in two places, it will be wrong in one before long."</a:t>
            </a:r>
          </a:p>
          <a:p>
            <a:r>
              <a:rPr lang="en-US" sz="2400" dirty="0" smtClean="0"/>
              <a:t>"Never copy-paste code if at all possible."</a:t>
            </a:r>
          </a:p>
          <a:p>
            <a:r>
              <a:rPr lang="en-US" sz="2400" dirty="0" smtClean="0"/>
              <a:t>They can take in information (</a:t>
            </a:r>
            <a:r>
              <a:rPr lang="en-US" sz="2400" b="1" dirty="0" smtClean="0"/>
              <a:t>arguments</a:t>
            </a:r>
            <a:r>
              <a:rPr lang="en-US" sz="2400" dirty="0" smtClean="0"/>
              <a:t>) and give back information (</a:t>
            </a:r>
            <a:r>
              <a:rPr lang="en-US" sz="2400" b="1" dirty="0" smtClean="0"/>
              <a:t>return value</a:t>
            </a:r>
            <a:r>
              <a:rPr lang="en-US" sz="2400" dirty="0" smtClean="0"/>
              <a:t>).</a:t>
            </a:r>
          </a:p>
          <a:p>
            <a:r>
              <a:rPr lang="en-US" sz="2400" b="1" dirty="0" smtClean="0"/>
              <a:t>Important</a:t>
            </a:r>
            <a:r>
              <a:rPr lang="en-US" sz="2400" dirty="0" smtClean="0"/>
              <a:t>: If you don't specify a return value, it will be None</a:t>
            </a:r>
            <a:endParaRPr lang="en-US" sz="2400" dirty="0"/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/>
                <a:cs typeface="Courier New"/>
              </a:rPr>
              <a:t>def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celsius_to_fahrenheit</a:t>
            </a:r>
            <a:r>
              <a:rPr lang="en-US" sz="2000" dirty="0" smtClean="0">
                <a:latin typeface="Courier New"/>
                <a:cs typeface="Courier New"/>
              </a:rPr>
              <a:t>(degrees):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  return </a:t>
            </a:r>
            <a:r>
              <a:rPr lang="en-US" sz="2000" dirty="0" smtClean="0">
                <a:latin typeface="Courier New"/>
                <a:cs typeface="Courier New"/>
              </a:rPr>
              <a:t>(9 / 5) * degrees + 32</a:t>
            </a:r>
          </a:p>
          <a:p>
            <a:pPr marL="0" indent="0">
              <a:buNone/>
            </a:pPr>
            <a:endParaRPr lang="en-US" sz="20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f = </a:t>
            </a:r>
            <a:r>
              <a:rPr lang="en-US" sz="2000" dirty="0" err="1" smtClean="0">
                <a:latin typeface="Courier New"/>
                <a:cs typeface="Courier New"/>
              </a:rPr>
              <a:t>celsius_to_fahrenheit</a:t>
            </a:r>
            <a:r>
              <a:rPr lang="en-US" sz="2000" dirty="0" smtClean="0">
                <a:latin typeface="Courier New"/>
                <a:cs typeface="Courier New"/>
              </a:rPr>
              <a:t>(100)</a:t>
            </a:r>
            <a:endParaRPr lang="en-US" sz="2000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55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8605-0CFE-2945-B4F1-96433B470810}" type="datetime3">
              <a:rPr lang="en-CA" smtClean="0"/>
              <a:t>19 September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 err="1" smtClean="0"/>
              <a:t>Docstrings</a:t>
            </a:r>
            <a:endParaRPr lang="en-US" sz="4500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48616"/>
            <a:ext cx="8229600" cy="5181600"/>
          </a:xfrm>
          <a:noFill/>
          <a:ln/>
        </p:spPr>
        <p:txBody>
          <a:bodyPr anchor="t"/>
          <a:lstStyle/>
          <a:p>
            <a:r>
              <a:rPr lang="en-US" sz="2400" dirty="0" smtClean="0"/>
              <a:t>Each function should have a </a:t>
            </a:r>
            <a:r>
              <a:rPr lang="en-US" sz="2400" b="1" dirty="0" err="1" smtClean="0"/>
              <a:t>docstring</a:t>
            </a:r>
            <a:r>
              <a:rPr lang="en-US" sz="2400" dirty="0" smtClean="0"/>
              <a:t> (a multi-line, triple-quoted string right after the function declaration) </a:t>
            </a:r>
          </a:p>
          <a:p>
            <a:r>
              <a:rPr lang="en-US" sz="2400" dirty="0" smtClean="0"/>
              <a:t>Describes </a:t>
            </a:r>
            <a:r>
              <a:rPr lang="en-US" sz="2400" b="1" dirty="0" smtClean="0"/>
              <a:t>what</a:t>
            </a:r>
            <a:r>
              <a:rPr lang="en-US" sz="2400" dirty="0" smtClean="0"/>
              <a:t> the function does, </a:t>
            </a:r>
            <a:r>
              <a:rPr lang="en-US" sz="2400" b="1" dirty="0" smtClean="0"/>
              <a:t>not</a:t>
            </a:r>
            <a:r>
              <a:rPr lang="en-US" sz="2400" dirty="0" smtClean="0"/>
              <a:t> </a:t>
            </a:r>
            <a:r>
              <a:rPr lang="en-US" sz="2400" b="1" dirty="0" smtClean="0"/>
              <a:t>how</a:t>
            </a:r>
            <a:r>
              <a:rPr lang="en-US" sz="2400" dirty="0" smtClean="0"/>
              <a:t> it does it. </a:t>
            </a:r>
          </a:p>
          <a:p>
            <a:r>
              <a:rPr lang="en-US" sz="2400" dirty="0" smtClean="0"/>
              <a:t>Describe the argument and return types. </a:t>
            </a:r>
          </a:p>
          <a:p>
            <a:r>
              <a:rPr lang="en-US" sz="2400" dirty="0" smtClean="0"/>
              <a:t>It is shown when </a:t>
            </a:r>
            <a:r>
              <a:rPr lang="en-US" sz="2400" b="1" dirty="0" smtClean="0"/>
              <a:t>help</a:t>
            </a:r>
            <a:r>
              <a:rPr lang="en-US" sz="2400" dirty="0" smtClean="0"/>
              <a:t> is called on your function, so it should be sufficient for other people to know how to use your function.</a:t>
            </a:r>
          </a:p>
          <a:p>
            <a:pPr marL="0" indent="0">
              <a:buNone/>
            </a:pPr>
            <a:endParaRPr lang="en-US" sz="18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def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celsius_to_fahrenheit</a:t>
            </a:r>
            <a:r>
              <a:rPr lang="en-US" sz="2000" dirty="0" smtClean="0">
                <a:latin typeface="Courier New"/>
                <a:cs typeface="Courier New"/>
              </a:rPr>
              <a:t>(degrees):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</a:t>
            </a:r>
            <a:r>
              <a:rPr lang="en-US" sz="2000" b="1" dirty="0">
                <a:latin typeface="Courier New"/>
                <a:cs typeface="Courier New"/>
              </a:rPr>
              <a:t>"""Convert degrees from C to F.</a:t>
            </a:r>
          </a:p>
          <a:p>
            <a:pPr marL="0" indent="0">
              <a:buNone/>
            </a:pPr>
            <a:endParaRPr lang="en-US" sz="20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  @type degrees: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| float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   @</a:t>
            </a:r>
            <a:r>
              <a:rPr lang="en-US" sz="2000" b="1" dirty="0" err="1" smtClean="0">
                <a:latin typeface="Courier New"/>
                <a:cs typeface="Courier New"/>
              </a:rPr>
              <a:t>rtype</a:t>
            </a:r>
            <a:r>
              <a:rPr lang="en-US" sz="2000" b="1" dirty="0" smtClean="0">
                <a:latin typeface="Courier New"/>
                <a:cs typeface="Courier New"/>
              </a:rPr>
              <a:t>: float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   """</a:t>
            </a:r>
            <a:endParaRPr lang="en-US" sz="2000" dirty="0" smtClean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56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8605-0CFE-2945-B4F1-96433B470810}" type="datetime3">
              <a:rPr lang="en-CA" smtClean="0"/>
              <a:t>19 September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0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ood_c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00" y="0"/>
            <a:ext cx="4489770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57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8605-0CFE-2945-B4F1-96433B470810}" type="datetime3">
              <a:rPr lang="en-CA" smtClean="0"/>
              <a:t>19 September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0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 smtClean="0"/>
              <a:t>Changing things</a:t>
            </a:r>
            <a:endParaRPr lang="en-US" sz="4500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48616"/>
            <a:ext cx="8229600" cy="5181600"/>
          </a:xfrm>
          <a:noFill/>
          <a:ln/>
        </p:spPr>
        <p:txBody>
          <a:bodyPr anchor="t"/>
          <a:lstStyle/>
          <a:p>
            <a:r>
              <a:rPr lang="en-US" sz="2400" dirty="0" smtClean="0"/>
              <a:t>Functions can modify mutable arguments</a:t>
            </a:r>
          </a:p>
          <a:p>
            <a:pPr marL="0" indent="0">
              <a:buNone/>
            </a:pPr>
            <a:endParaRPr lang="en-US" sz="18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def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double(L):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</a:t>
            </a:r>
            <a:r>
              <a:rPr lang="en-US" sz="2000" dirty="0" smtClean="0">
                <a:latin typeface="Courier New"/>
                <a:cs typeface="Courier New"/>
              </a:rPr>
              <a:t>"""Modify L so it is equivalent to L + L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@type L: list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@</a:t>
            </a:r>
            <a:r>
              <a:rPr lang="en-US" sz="2000" dirty="0" err="1" smtClean="0">
                <a:latin typeface="Courier New"/>
                <a:cs typeface="Courier New"/>
              </a:rPr>
              <a:t>rtype</a:t>
            </a:r>
            <a:r>
              <a:rPr lang="en-US" sz="2000" dirty="0" smtClean="0">
                <a:latin typeface="Courier New"/>
                <a:cs typeface="Courier New"/>
              </a:rPr>
              <a:t>: None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    """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  </a:t>
            </a:r>
            <a:r>
              <a:rPr lang="en-US" sz="2000" dirty="0" smtClean="0">
                <a:latin typeface="Courier New"/>
                <a:cs typeface="Courier New"/>
              </a:rPr>
              <a:t>for 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 in range(</a:t>
            </a:r>
            <a:r>
              <a:rPr lang="en-US" sz="2000" dirty="0" err="1" smtClean="0">
                <a:latin typeface="Courier New"/>
                <a:cs typeface="Courier New"/>
              </a:rPr>
              <a:t>len</a:t>
            </a:r>
            <a:r>
              <a:rPr lang="en-US" sz="2000" dirty="0" smtClean="0">
                <a:latin typeface="Courier New"/>
                <a:cs typeface="Courier New"/>
              </a:rPr>
              <a:t>(L)):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    </a:t>
            </a:r>
            <a:r>
              <a:rPr lang="en-US" sz="2000" dirty="0" err="1" smtClean="0">
                <a:latin typeface="Courier New"/>
                <a:cs typeface="Courier New"/>
              </a:rPr>
              <a:t>L.append</a:t>
            </a:r>
            <a:r>
              <a:rPr lang="en-US" sz="2000" dirty="0" smtClean="0">
                <a:latin typeface="Courier New"/>
                <a:cs typeface="Courier New"/>
              </a:rPr>
              <a:t>(L[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])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L = [1, 2, 3]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L = double(L)  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Don't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 do this! Why?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# double(L) changes the list and then returns None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print(L</a:t>
            </a:r>
            <a:r>
              <a:rPr lang="en-US" sz="2000" dirty="0">
                <a:latin typeface="Courier New"/>
                <a:cs typeface="Courier New"/>
              </a:rPr>
              <a:t>)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None</a:t>
            </a:r>
            <a:endParaRPr lang="en-US" sz="20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b="1" dirty="0" smtClean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58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8605-0CFE-2945-B4F1-96433B470810}" type="datetime3">
              <a:rPr lang="en-CA" smtClean="0"/>
              <a:t>19 September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1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178-D1C2-1045-A922-28B12F7D41FE}" type="datetime3">
              <a:rPr lang="en-CA" smtClean="0"/>
              <a:t>19 September 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http://izquotes.com/quotes-pictures/quote-now-it-s-my-belief-that-python-is-a-lot-easier-than-to-teach-to-students-programming-and-teach-guido-van-rossum-1586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273935"/>
            <a:ext cx="8096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10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 smtClean="0"/>
              <a:t>Changing things</a:t>
            </a:r>
            <a:endParaRPr lang="en-US" sz="4500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48616"/>
            <a:ext cx="8229600" cy="5181600"/>
          </a:xfrm>
          <a:noFill/>
          <a:ln/>
        </p:spPr>
        <p:txBody>
          <a:bodyPr anchor="t"/>
          <a:lstStyle/>
          <a:p>
            <a:r>
              <a:rPr lang="en-US" sz="2400" dirty="0" smtClean="0"/>
              <a:t>Functions can modify mutable arguments</a:t>
            </a:r>
          </a:p>
          <a:p>
            <a:pPr marL="0" indent="0">
              <a:buNone/>
            </a:pPr>
            <a:endParaRPr lang="en-US" sz="18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def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double(L):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</a:t>
            </a:r>
            <a:r>
              <a:rPr lang="en-US" sz="2000" dirty="0" smtClean="0">
                <a:latin typeface="Courier New"/>
                <a:cs typeface="Courier New"/>
              </a:rPr>
              <a:t>"""Modify L so it is equivalent to L + L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@type L: list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@</a:t>
            </a:r>
            <a:r>
              <a:rPr lang="en-US" sz="2000" dirty="0" err="1" smtClean="0">
                <a:latin typeface="Courier New"/>
                <a:cs typeface="Courier New"/>
              </a:rPr>
              <a:t>rtype</a:t>
            </a:r>
            <a:r>
              <a:rPr lang="en-US" sz="2000" dirty="0" smtClean="0">
                <a:latin typeface="Courier New"/>
                <a:cs typeface="Courier New"/>
              </a:rPr>
              <a:t>: None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    """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  </a:t>
            </a:r>
            <a:r>
              <a:rPr lang="en-US" sz="2000" dirty="0" smtClean="0">
                <a:latin typeface="Courier New"/>
                <a:cs typeface="Courier New"/>
              </a:rPr>
              <a:t>for 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 in range(</a:t>
            </a:r>
            <a:r>
              <a:rPr lang="en-US" sz="2000" dirty="0" err="1" smtClean="0">
                <a:latin typeface="Courier New"/>
                <a:cs typeface="Courier New"/>
              </a:rPr>
              <a:t>len</a:t>
            </a:r>
            <a:r>
              <a:rPr lang="en-US" sz="2000" dirty="0" smtClean="0">
                <a:latin typeface="Courier New"/>
                <a:cs typeface="Courier New"/>
              </a:rPr>
              <a:t>(L)):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    </a:t>
            </a:r>
            <a:r>
              <a:rPr lang="en-US" sz="2000" dirty="0" err="1" smtClean="0">
                <a:latin typeface="Courier New"/>
                <a:cs typeface="Courier New"/>
              </a:rPr>
              <a:t>L.append</a:t>
            </a:r>
            <a:r>
              <a:rPr lang="en-US" sz="2000" dirty="0" smtClean="0">
                <a:latin typeface="Courier New"/>
                <a:cs typeface="Courier New"/>
              </a:rPr>
              <a:t>(L[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])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L = [1, 2, 3]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double(L)</a:t>
            </a:r>
            <a:endParaRPr lang="en-US" sz="2000" b="1" dirty="0" smtClean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# double(L) changes the list and then returns None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print(L</a:t>
            </a:r>
            <a:r>
              <a:rPr lang="en-US" sz="2000" dirty="0">
                <a:latin typeface="Courier New"/>
                <a:cs typeface="Courier New"/>
              </a:rPr>
              <a:t>)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[1, 2, 3, 1, 2, 3]</a:t>
            </a:r>
            <a:endParaRPr lang="en-US" sz="20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b="1" dirty="0" smtClean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59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8605-0CFE-2945-B4F1-96433B470810}" type="datetime3">
              <a:rPr lang="en-CA" smtClean="0"/>
              <a:t>19 September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9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 smtClean="0"/>
              <a:t>Changing things</a:t>
            </a:r>
            <a:endParaRPr lang="en-US" sz="4500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48616"/>
            <a:ext cx="8229600" cy="5181600"/>
          </a:xfrm>
          <a:noFill/>
          <a:ln/>
        </p:spPr>
        <p:txBody>
          <a:bodyPr anchor="t"/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Immutable: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&gt;</a:t>
            </a:r>
            <a:r>
              <a:rPr lang="en-US" sz="2400" dirty="0">
                <a:latin typeface="Courier New"/>
                <a:cs typeface="Courier New"/>
              </a:rPr>
              <a:t>&gt;&gt; stuff = (42, 3.14, 'carpe diem')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&gt;&gt;&gt; stuff[0] = 'a'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Traceback</a:t>
            </a:r>
            <a:r>
              <a:rPr lang="en-US" sz="2400" dirty="0">
                <a:latin typeface="Courier New"/>
                <a:cs typeface="Courier New"/>
              </a:rPr>
              <a:t> (most recent call last):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File "&lt;</a:t>
            </a:r>
            <a:r>
              <a:rPr lang="en-US" sz="2400" dirty="0" err="1">
                <a:latin typeface="Courier New"/>
                <a:cs typeface="Courier New"/>
              </a:rPr>
              <a:t>stdin</a:t>
            </a:r>
            <a:r>
              <a:rPr lang="en-US" sz="2400" dirty="0">
                <a:latin typeface="Courier New"/>
                <a:cs typeface="Courier New"/>
              </a:rPr>
              <a:t>&gt;", line 1, in &lt;module&gt;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TypeError</a:t>
            </a:r>
            <a:r>
              <a:rPr lang="en-US" sz="2400" dirty="0">
                <a:latin typeface="Courier New"/>
                <a:cs typeface="Courier New"/>
              </a:rPr>
              <a:t>: 'tuple' object does not support item </a:t>
            </a:r>
            <a:r>
              <a:rPr lang="en-US" sz="2400" dirty="0" smtClean="0">
                <a:latin typeface="Courier New"/>
                <a:cs typeface="Courier New"/>
              </a:rPr>
              <a:t>assignment</a:t>
            </a:r>
          </a:p>
          <a:p>
            <a:pPr marL="0" indent="0"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60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8605-0CFE-2945-B4F1-96433B470810}" type="datetime3">
              <a:rPr lang="en-CA" smtClean="0"/>
              <a:t>19 September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56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 smtClean="0"/>
              <a:t>Changing things</a:t>
            </a:r>
            <a:endParaRPr lang="en-US" sz="4500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48616"/>
            <a:ext cx="8229600" cy="5181600"/>
          </a:xfrm>
          <a:noFill/>
          <a:ln/>
        </p:spPr>
        <p:txBody>
          <a:bodyPr anchor="t"/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Immutable: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&gt;&gt;&gt; hi = </a:t>
            </a:r>
            <a:r>
              <a:rPr lang="en-US" sz="2400" dirty="0" smtClean="0">
                <a:latin typeface="Courier New"/>
                <a:cs typeface="Courier New"/>
              </a:rPr>
              <a:t>'hello</a:t>
            </a:r>
            <a:r>
              <a:rPr lang="en-US" sz="2400" dirty="0">
                <a:latin typeface="Courier New"/>
                <a:cs typeface="Courier New"/>
              </a:rPr>
              <a:t>'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&gt;&gt;&gt; hi[0]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'h'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&gt;&gt;&gt; hi[0</a:t>
            </a:r>
            <a:r>
              <a:rPr lang="en-US" sz="2400" dirty="0" smtClean="0">
                <a:latin typeface="Courier New"/>
                <a:cs typeface="Courier New"/>
              </a:rPr>
              <a:t>] = 'j</a:t>
            </a:r>
            <a:r>
              <a:rPr lang="en-US" sz="2400" dirty="0">
                <a:latin typeface="Courier New"/>
                <a:cs typeface="Courier New"/>
              </a:rPr>
              <a:t>'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Traceback</a:t>
            </a:r>
            <a:r>
              <a:rPr lang="en-US" sz="2400" dirty="0">
                <a:latin typeface="Courier New"/>
                <a:cs typeface="Courier New"/>
              </a:rPr>
              <a:t> (most recent call last):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File "&lt;</a:t>
            </a:r>
            <a:r>
              <a:rPr lang="en-US" sz="2400" dirty="0" err="1">
                <a:latin typeface="Courier New"/>
                <a:cs typeface="Courier New"/>
              </a:rPr>
              <a:t>stdin</a:t>
            </a:r>
            <a:r>
              <a:rPr lang="en-US" sz="2400" dirty="0">
                <a:latin typeface="Courier New"/>
                <a:cs typeface="Courier New"/>
              </a:rPr>
              <a:t>&gt;", line 1, in &lt;module&gt;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TypeError</a:t>
            </a:r>
            <a:r>
              <a:rPr lang="en-US" sz="2400" dirty="0">
                <a:latin typeface="Courier New"/>
                <a:cs typeface="Courier New"/>
              </a:rPr>
              <a:t>: '</a:t>
            </a:r>
            <a:r>
              <a:rPr lang="en-US" sz="2400" dirty="0" err="1">
                <a:latin typeface="Courier New"/>
                <a:cs typeface="Courier New"/>
              </a:rPr>
              <a:t>str</a:t>
            </a:r>
            <a:r>
              <a:rPr lang="en-US" sz="2400" dirty="0">
                <a:latin typeface="Courier New"/>
                <a:cs typeface="Courier New"/>
              </a:rPr>
              <a:t>' object does not support item assignment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61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8605-0CFE-2945-B4F1-96433B470810}" type="datetime3">
              <a:rPr lang="en-CA" smtClean="0"/>
              <a:t>19 September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2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 smtClean="0"/>
              <a:t>Changing things</a:t>
            </a:r>
            <a:endParaRPr lang="en-US" sz="4500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48616"/>
            <a:ext cx="8229600" cy="5181600"/>
          </a:xfrm>
          <a:noFill/>
          <a:ln/>
        </p:spPr>
        <p:txBody>
          <a:bodyPr anchor="t"/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mutable:</a:t>
            </a:r>
          </a:p>
          <a:p>
            <a:pPr marL="0" indent="0">
              <a:buNone/>
            </a:pPr>
            <a:r>
              <a:rPr lang="de-DE" sz="2400" dirty="0">
                <a:latin typeface="Courier New"/>
                <a:cs typeface="Courier New"/>
              </a:rPr>
              <a:t>&gt;&gt;&gt; </a:t>
            </a:r>
            <a:r>
              <a:rPr lang="de-DE" sz="2400" dirty="0" err="1">
                <a:latin typeface="Courier New"/>
                <a:cs typeface="Courier New"/>
              </a:rPr>
              <a:t>list</a:t>
            </a:r>
            <a:r>
              <a:rPr lang="de-DE" sz="2400" dirty="0">
                <a:latin typeface="Courier New"/>
                <a:cs typeface="Courier New"/>
              </a:rPr>
              <a:t> = [1,2,3,4]</a:t>
            </a:r>
          </a:p>
          <a:p>
            <a:pPr marL="0" indent="0">
              <a:buNone/>
            </a:pPr>
            <a:r>
              <a:rPr lang="de-DE" sz="2400" dirty="0">
                <a:latin typeface="Courier New"/>
                <a:cs typeface="Courier New"/>
              </a:rPr>
              <a:t>&gt;&gt;&gt; </a:t>
            </a:r>
            <a:r>
              <a:rPr lang="de-DE" sz="2400" dirty="0" err="1">
                <a:latin typeface="Courier New"/>
                <a:cs typeface="Courier New"/>
              </a:rPr>
              <a:t>list</a:t>
            </a:r>
            <a:r>
              <a:rPr lang="de-DE" sz="2400" dirty="0">
                <a:latin typeface="Courier New"/>
                <a:cs typeface="Courier New"/>
              </a:rPr>
              <a:t>[0]</a:t>
            </a:r>
          </a:p>
          <a:p>
            <a:pPr marL="0" indent="0">
              <a:buNone/>
            </a:pPr>
            <a:r>
              <a:rPr lang="de-DE" sz="2400" dirty="0">
                <a:latin typeface="Courier New"/>
                <a:cs typeface="Courier New"/>
              </a:rPr>
              <a:t>1</a:t>
            </a:r>
          </a:p>
          <a:p>
            <a:pPr marL="0" indent="0">
              <a:buNone/>
            </a:pPr>
            <a:r>
              <a:rPr lang="de-DE" sz="2400" dirty="0">
                <a:latin typeface="Courier New"/>
                <a:cs typeface="Courier New"/>
              </a:rPr>
              <a:t>&gt;&gt;&gt; </a:t>
            </a:r>
            <a:r>
              <a:rPr lang="de-DE" sz="2400" dirty="0" err="1">
                <a:latin typeface="Courier New"/>
                <a:cs typeface="Courier New"/>
              </a:rPr>
              <a:t>list</a:t>
            </a:r>
            <a:r>
              <a:rPr lang="de-DE" sz="2400" dirty="0">
                <a:latin typeface="Courier New"/>
                <a:cs typeface="Courier New"/>
              </a:rPr>
              <a:t>[0</a:t>
            </a:r>
            <a:r>
              <a:rPr lang="de-DE" sz="2400" dirty="0" smtClean="0">
                <a:latin typeface="Courier New"/>
                <a:cs typeface="Courier New"/>
              </a:rPr>
              <a:t>] = 10</a:t>
            </a:r>
            <a:endParaRPr lang="de-DE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e-DE" sz="2400" dirty="0">
                <a:latin typeface="Courier New"/>
                <a:cs typeface="Courier New"/>
              </a:rPr>
              <a:t>&gt;&gt;&gt; </a:t>
            </a:r>
            <a:r>
              <a:rPr lang="de-DE" sz="2400" dirty="0" err="1">
                <a:latin typeface="Courier New"/>
                <a:cs typeface="Courier New"/>
              </a:rPr>
              <a:t>list</a:t>
            </a:r>
            <a:endParaRPr lang="de-DE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e-DE" sz="2400" dirty="0">
                <a:latin typeface="Courier New"/>
                <a:cs typeface="Courier New"/>
              </a:rPr>
              <a:t>[10, 2, 3, 4]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62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8605-0CFE-2945-B4F1-96433B470810}" type="datetime3">
              <a:rPr lang="en-CA" smtClean="0"/>
              <a:t>19 September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8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control tools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7435-4BE1-154C-B6B3-FD78AAC624DE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63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20800"/>
            <a:ext cx="8229600" cy="3467100"/>
          </a:xfrm>
          <a:noFill/>
          <a:ln/>
        </p:spPr>
        <p:txBody>
          <a:bodyPr anchor="t"/>
          <a:lstStyle/>
          <a:p>
            <a:r>
              <a:rPr lang="en-US" sz="2400" dirty="0" smtClean="0"/>
              <a:t>Pass: A null operation. Nothing happens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&gt;</a:t>
            </a:r>
            <a:r>
              <a:rPr lang="en-US" sz="2400" dirty="0">
                <a:latin typeface="Courier New"/>
                <a:cs typeface="Courier New"/>
              </a:rPr>
              <a:t>&gt;&gt; </a:t>
            </a:r>
            <a:r>
              <a:rPr lang="en-US" sz="2400" dirty="0" err="1">
                <a:latin typeface="Courier New"/>
                <a:cs typeface="Courier New"/>
              </a:rPr>
              <a:t>def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do_something</a:t>
            </a:r>
            <a:r>
              <a:rPr lang="en-US" sz="2400" dirty="0">
                <a:latin typeface="Courier New"/>
                <a:cs typeface="Courier New"/>
              </a:rPr>
              <a:t>(number):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...     for index in range(number):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...         </a:t>
            </a:r>
            <a:r>
              <a:rPr lang="en-US" sz="2400" dirty="0">
                <a:latin typeface="Courier New"/>
                <a:cs typeface="Courier New"/>
              </a:rPr>
              <a:t>if number == 3: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...             </a:t>
            </a:r>
            <a:r>
              <a:rPr lang="en-US" sz="2400" dirty="0" smtClean="0">
                <a:latin typeface="Courier New"/>
                <a:cs typeface="Courier New"/>
              </a:rPr>
              <a:t>pass</a:t>
            </a:r>
          </a:p>
          <a:p>
            <a:pPr marL="0" indent="0">
              <a:buNone/>
            </a:pPr>
            <a:r>
              <a:rPr lang="de-DE" sz="2400" dirty="0" smtClean="0">
                <a:latin typeface="Courier New"/>
                <a:cs typeface="Courier New"/>
              </a:rPr>
              <a:t>...         </a:t>
            </a:r>
            <a:r>
              <a:rPr lang="de-DE" sz="2400" dirty="0" err="1" smtClean="0">
                <a:latin typeface="Courier New"/>
                <a:cs typeface="Courier New"/>
              </a:rPr>
              <a:t>else</a:t>
            </a:r>
            <a:r>
              <a:rPr lang="de-DE" sz="2400" dirty="0" smtClean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de-DE" sz="2400" dirty="0" smtClean="0">
                <a:latin typeface="Courier New"/>
                <a:cs typeface="Courier New"/>
              </a:rPr>
              <a:t>...             </a:t>
            </a:r>
            <a:r>
              <a:rPr lang="de-DE" sz="2400" dirty="0" err="1" smtClean="0">
                <a:latin typeface="Courier New"/>
                <a:cs typeface="Courier New"/>
              </a:rPr>
              <a:t>print</a:t>
            </a:r>
            <a:r>
              <a:rPr lang="de-DE" sz="2400" dirty="0" smtClean="0">
                <a:latin typeface="Courier New"/>
                <a:cs typeface="Courier New"/>
              </a:rPr>
              <a:t>(</a:t>
            </a:r>
            <a:r>
              <a:rPr lang="de-DE" sz="2400" dirty="0" err="1" smtClean="0">
                <a:latin typeface="Courier New"/>
                <a:cs typeface="Courier New"/>
              </a:rPr>
              <a:t>number</a:t>
            </a:r>
            <a:r>
              <a:rPr lang="de-DE" sz="24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de-DE" sz="2400" dirty="0" smtClean="0">
                <a:latin typeface="Courier New"/>
                <a:cs typeface="Courier New"/>
              </a:rPr>
              <a:t>...     </a:t>
            </a:r>
            <a:r>
              <a:rPr lang="de-DE" sz="2400" dirty="0" err="1" smtClean="0">
                <a:latin typeface="Courier New"/>
                <a:cs typeface="Courier New"/>
              </a:rPr>
              <a:t>return</a:t>
            </a:r>
            <a:r>
              <a:rPr lang="de-DE" sz="2400" dirty="0" smtClean="0">
                <a:latin typeface="Courier New"/>
                <a:cs typeface="Courier New"/>
              </a:rPr>
              <a:t> None</a:t>
            </a:r>
            <a:endParaRPr lang="de-DE" sz="2400" dirty="0">
              <a:latin typeface="Courier New"/>
              <a:cs typeface="Courier New"/>
            </a:endParaRPr>
          </a:p>
          <a:p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267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20576"/>
            <a:ext cx="8585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Two words are a reverse pair </a:t>
            </a:r>
            <a:r>
              <a:rPr lang="en-US" sz="2800" dirty="0" smtClean="0"/>
              <a:t>if </a:t>
            </a:r>
            <a:r>
              <a:rPr lang="en-US" sz="2800" dirty="0"/>
              <a:t>each word is the reverse of the other.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1) Write </a:t>
            </a:r>
            <a:r>
              <a:rPr lang="en-US" sz="2800" dirty="0"/>
              <a:t>a function </a:t>
            </a:r>
            <a:r>
              <a:rPr lang="en-US" sz="2400" dirty="0" err="1">
                <a:latin typeface="Courier New"/>
                <a:cs typeface="Courier New"/>
              </a:rPr>
              <a:t>is_reverse_pair</a:t>
            </a:r>
            <a:r>
              <a:rPr lang="en-US" sz="2400" dirty="0">
                <a:latin typeface="Courier New"/>
                <a:cs typeface="Courier New"/>
              </a:rPr>
              <a:t>(s1, s2</a:t>
            </a:r>
            <a:r>
              <a:rPr lang="en-US" sz="2400" dirty="0" smtClean="0">
                <a:latin typeface="Courier New"/>
                <a:cs typeface="Courier New"/>
              </a:rPr>
              <a:t>)</a:t>
            </a:r>
            <a:r>
              <a:rPr lang="en-US" sz="2800" dirty="0" smtClean="0"/>
              <a:t> that </a:t>
            </a:r>
            <a:r>
              <a:rPr lang="en-US" sz="2800" dirty="0"/>
              <a:t>returns </a:t>
            </a:r>
            <a:r>
              <a:rPr lang="en-US" sz="2400" dirty="0">
                <a:latin typeface="Courier New"/>
                <a:cs typeface="Courier New"/>
              </a:rPr>
              <a:t>True</a:t>
            </a:r>
            <a:r>
              <a:rPr lang="en-US" sz="2400" dirty="0"/>
              <a:t> </a:t>
            </a:r>
            <a:r>
              <a:rPr lang="en-US" sz="2800" dirty="0" err="1" smtClean="0"/>
              <a:t>iff</a:t>
            </a:r>
            <a:r>
              <a:rPr lang="en-US" sz="2800" dirty="0" smtClean="0"/>
              <a:t> </a:t>
            </a:r>
            <a:r>
              <a:rPr lang="en-US" sz="2800" dirty="0">
                <a:latin typeface="Courier New"/>
                <a:cs typeface="Courier New"/>
              </a:rPr>
              <a:t>s1</a:t>
            </a:r>
            <a:r>
              <a:rPr lang="en-US" sz="2800" dirty="0"/>
              <a:t> and </a:t>
            </a:r>
            <a:r>
              <a:rPr lang="en-US" sz="2800" dirty="0">
                <a:latin typeface="Courier New"/>
                <a:cs typeface="Courier New"/>
              </a:rPr>
              <a:t>s2</a:t>
            </a:r>
            <a:r>
              <a:rPr lang="en-US" sz="2800" dirty="0"/>
              <a:t> are a reverse </a:t>
            </a:r>
            <a:r>
              <a:rPr lang="en-US" sz="2800" dirty="0" smtClean="0"/>
              <a:t>pair.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8FD-9E9D-4B47-9620-6F5A2A6EFF84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0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3: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577"/>
            <a:ext cx="8229600" cy="346732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is_reverse_pair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(s1, s2): </a:t>
            </a:r>
            <a:endParaRPr lang="en-US" sz="20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pass</a:t>
            </a:r>
            <a:endParaRPr lang="da-DK" sz="2000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7435-4BE1-154C-B6B3-FD78AAC624DE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65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510356"/>
            <a:ext cx="8229600" cy="117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a-DK" sz="2000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787901"/>
            <a:ext cx="8229600" cy="609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a-DK" sz="2800" dirty="0" smtClean="0">
              <a:solidFill>
                <a:srgbClr val="000000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6574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3: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577"/>
            <a:ext cx="8229600" cy="346732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is_reverse_pair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(s1, s2): </a:t>
            </a:r>
            <a:endParaRPr lang="en-US" sz="20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if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(s1) !=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(s2):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return 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False </a:t>
            </a:r>
            <a:endParaRPr lang="en-US" sz="20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for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in range(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(s1)):</a:t>
            </a:r>
          </a:p>
          <a:p>
            <a:pPr marL="0" indent="0">
              <a:buNone/>
            </a:pPr>
            <a:r>
              <a:rPr lang="da-DK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if</a:t>
            </a:r>
            <a:r>
              <a:rPr lang="da-DK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2000" dirty="0">
                <a:solidFill>
                  <a:srgbClr val="000000"/>
                </a:solidFill>
                <a:latin typeface="Courier New"/>
                <a:cs typeface="Courier New"/>
              </a:rPr>
              <a:t>s1[i] != s2[len(s2) - 1 – </a:t>
            </a:r>
            <a:r>
              <a:rPr lang="da-DK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i]:</a:t>
            </a:r>
          </a:p>
          <a:p>
            <a:pPr marL="0" indent="0">
              <a:buNone/>
            </a:pPr>
            <a:r>
              <a:rPr lang="da-DK" sz="2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</a:t>
            </a:r>
            <a:r>
              <a:rPr lang="da-DK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return</a:t>
            </a:r>
            <a:r>
              <a:rPr lang="da-DK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False</a:t>
            </a:r>
          </a:p>
          <a:p>
            <a:pPr marL="0" indent="0">
              <a:buNone/>
            </a:pPr>
            <a:endParaRPr lang="da-DK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return</a:t>
            </a:r>
            <a:r>
              <a:rPr lang="da-DK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7435-4BE1-154C-B6B3-FD78AAC624DE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66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510356"/>
            <a:ext cx="8229600" cy="117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a-DK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def</a:t>
            </a:r>
            <a:r>
              <a:rPr lang="da-DK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is_reverse_pair</a:t>
            </a:r>
            <a:r>
              <a:rPr lang="da-DK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(s1, s2):</a:t>
            </a:r>
          </a:p>
          <a:p>
            <a:pPr marL="0" indent="0">
              <a:buFont typeface="Arial"/>
              <a:buNone/>
            </a:pPr>
            <a:r>
              <a:rPr lang="da-DK" sz="2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da-DK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return</a:t>
            </a:r>
            <a:r>
              <a:rPr lang="da-DK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s1[::-1] == s2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787901"/>
            <a:ext cx="8229600" cy="609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a-DK" sz="2800" dirty="0" smtClean="0">
                <a:solidFill>
                  <a:srgbClr val="000000"/>
                </a:solidFill>
                <a:cs typeface="Courier New"/>
              </a:rPr>
              <a:t>Or, </a:t>
            </a:r>
            <a:r>
              <a:rPr lang="da-DK" sz="2800" dirty="0" err="1" smtClean="0">
                <a:solidFill>
                  <a:srgbClr val="000000"/>
                </a:solidFill>
                <a:cs typeface="Courier New"/>
              </a:rPr>
              <a:t>using</a:t>
            </a:r>
            <a:r>
              <a:rPr lang="da-DK" sz="2800" dirty="0" smtClean="0">
                <a:solidFill>
                  <a:srgbClr val="000000"/>
                </a:solidFill>
                <a:cs typeface="Courier New"/>
              </a:rPr>
              <a:t> </a:t>
            </a:r>
            <a:r>
              <a:rPr lang="da-DK" sz="2800" dirty="0" err="1" smtClean="0">
                <a:solidFill>
                  <a:srgbClr val="000000"/>
                </a:solidFill>
                <a:cs typeface="Courier New"/>
              </a:rPr>
              <a:t>slicing</a:t>
            </a:r>
            <a:r>
              <a:rPr lang="da-DK" sz="2800" dirty="0">
                <a:solidFill>
                  <a:srgbClr val="000000"/>
                </a:solidFill>
                <a:cs typeface="Courier New"/>
              </a:rPr>
              <a:t>:</a:t>
            </a:r>
            <a:endParaRPr lang="da-DK" sz="2800" dirty="0" smtClean="0">
              <a:solidFill>
                <a:srgbClr val="000000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8736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20576"/>
            <a:ext cx="8585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Two words are a reverse pair </a:t>
            </a:r>
            <a:r>
              <a:rPr lang="en-US" sz="2800" dirty="0" smtClean="0"/>
              <a:t>if </a:t>
            </a:r>
            <a:r>
              <a:rPr lang="en-US" sz="2800" dirty="0"/>
              <a:t>each word is the reverse of the other.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1) Write </a:t>
            </a:r>
            <a:r>
              <a:rPr lang="en-US" sz="2800" dirty="0"/>
              <a:t>a function </a:t>
            </a:r>
            <a:r>
              <a:rPr lang="en-US" sz="2400" dirty="0" err="1">
                <a:latin typeface="Courier New"/>
                <a:cs typeface="Courier New"/>
              </a:rPr>
              <a:t>is_reverse_pair</a:t>
            </a:r>
            <a:r>
              <a:rPr lang="en-US" sz="2400" dirty="0">
                <a:latin typeface="Courier New"/>
                <a:cs typeface="Courier New"/>
              </a:rPr>
              <a:t>(s1, s2</a:t>
            </a:r>
            <a:r>
              <a:rPr lang="en-US" sz="2400" dirty="0" smtClean="0">
                <a:latin typeface="Courier New"/>
                <a:cs typeface="Courier New"/>
              </a:rPr>
              <a:t>)</a:t>
            </a:r>
            <a:r>
              <a:rPr lang="en-US" sz="2800" dirty="0" smtClean="0"/>
              <a:t> that </a:t>
            </a:r>
            <a:r>
              <a:rPr lang="en-US" sz="2800" dirty="0"/>
              <a:t>returns </a:t>
            </a:r>
            <a:r>
              <a:rPr lang="en-US" sz="2400" dirty="0">
                <a:latin typeface="Courier New"/>
                <a:cs typeface="Courier New"/>
              </a:rPr>
              <a:t>True</a:t>
            </a:r>
            <a:r>
              <a:rPr lang="en-US" sz="2400" dirty="0"/>
              <a:t> </a:t>
            </a:r>
            <a:r>
              <a:rPr lang="en-US" sz="2800" dirty="0" err="1" smtClean="0"/>
              <a:t>iff</a:t>
            </a:r>
            <a:r>
              <a:rPr lang="en-US" sz="2800" dirty="0" smtClean="0"/>
              <a:t> </a:t>
            </a:r>
            <a:r>
              <a:rPr lang="en-US" sz="2800" dirty="0">
                <a:latin typeface="Courier New"/>
                <a:cs typeface="Courier New"/>
              </a:rPr>
              <a:t>s1</a:t>
            </a:r>
            <a:r>
              <a:rPr lang="en-US" sz="2800" dirty="0"/>
              <a:t> and </a:t>
            </a:r>
            <a:r>
              <a:rPr lang="en-US" sz="2800" dirty="0">
                <a:latin typeface="Courier New"/>
                <a:cs typeface="Courier New"/>
              </a:rPr>
              <a:t>s2</a:t>
            </a:r>
            <a:r>
              <a:rPr lang="en-US" sz="2800" dirty="0"/>
              <a:t> are a reverse </a:t>
            </a:r>
            <a:r>
              <a:rPr lang="en-US" sz="2800" dirty="0" smtClean="0"/>
              <a:t>pair.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2) Write </a:t>
            </a:r>
            <a:r>
              <a:rPr lang="en-US" sz="2800" dirty="0"/>
              <a:t>a function </a:t>
            </a:r>
            <a:r>
              <a:rPr lang="en-US" sz="2400" dirty="0" err="1" smtClean="0">
                <a:latin typeface="Courier New"/>
                <a:cs typeface="Courier New"/>
              </a:rPr>
              <a:t>print_reverse_pairs</a:t>
            </a:r>
            <a:r>
              <a:rPr lang="en-US" sz="2400" dirty="0" smtClean="0">
                <a:latin typeface="Courier New"/>
                <a:cs typeface="Courier New"/>
              </a:rPr>
              <a:t>(wordlist)</a:t>
            </a:r>
            <a:r>
              <a:rPr lang="en-US" sz="2800" dirty="0" smtClean="0"/>
              <a:t> that </a:t>
            </a:r>
            <a:r>
              <a:rPr lang="en-US" sz="2800" dirty="0"/>
              <a:t>accepts a </a:t>
            </a:r>
            <a:r>
              <a:rPr lang="en-US" sz="2800" dirty="0" smtClean="0"/>
              <a:t>list of strings and </a:t>
            </a:r>
            <a:r>
              <a:rPr lang="en-US" sz="2800" dirty="0"/>
              <a:t>prints out all of the reverse pairs in the </a:t>
            </a:r>
            <a:r>
              <a:rPr lang="en-US" sz="2800" dirty="0" smtClean="0"/>
              <a:t>given list, each pair on a line.</a:t>
            </a:r>
            <a:endParaRPr lang="en-US" sz="2800" dirty="0" smtClean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8FD-9E9D-4B47-9620-6F5A2A6EFF84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2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3: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577"/>
            <a:ext cx="8229600" cy="346732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def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print_reverse_pairs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(wordlist)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pass</a:t>
            </a:r>
            <a:endParaRPr lang="da-DK" sz="2000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7435-4BE1-154C-B6B3-FD78AAC624DE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6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178-D1C2-1045-A922-28B12F7D41FE}" type="datetime3">
              <a:rPr lang="en-CA" smtClean="0"/>
              <a:t>19 September 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898" y="401064"/>
            <a:ext cx="75277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My favorite language for maintainability is Python. It has simple, clean syntax, object encapsulation, good library support, and optional named parameters</a:t>
            </a:r>
            <a:r>
              <a:rPr lang="en-CA" sz="2400" dirty="0" smtClean="0"/>
              <a:t>.</a:t>
            </a:r>
            <a:endParaRPr lang="en-CA" sz="2400" dirty="0"/>
          </a:p>
          <a:p>
            <a:r>
              <a:rPr lang="en-CA" sz="2400" dirty="0"/>
              <a:t>- Bram </a:t>
            </a:r>
            <a:r>
              <a:rPr lang="en-CA" sz="2400" dirty="0" smtClean="0"/>
              <a:t>Cohen</a:t>
            </a:r>
            <a:endParaRPr lang="en-CA" sz="2400" dirty="0"/>
          </a:p>
        </p:txBody>
      </p:sp>
      <p:sp>
        <p:nvSpPr>
          <p:cNvPr id="6" name="Rectangle 5"/>
          <p:cNvSpPr/>
          <p:nvPr/>
        </p:nvSpPr>
        <p:spPr>
          <a:xfrm>
            <a:off x="701898" y="2639516"/>
            <a:ext cx="75277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In many ways, it's a dull language, borrowing solid old concepts from many other languages &amp; styles: boring syntax, unsurprising semantics, few automatic coercions, </a:t>
            </a:r>
            <a:r>
              <a:rPr lang="en-CA" sz="2400" dirty="0" err="1"/>
              <a:t>etc</a:t>
            </a:r>
            <a:r>
              <a:rPr lang="en-CA" sz="2400" dirty="0"/>
              <a:t> etc. But that's one of the things I like about Python. </a:t>
            </a:r>
          </a:p>
          <a:p>
            <a:r>
              <a:rPr lang="en-CA" sz="2400" dirty="0"/>
              <a:t>- Tim Peters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704044" y="5282467"/>
            <a:ext cx="75277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smtClean="0"/>
              <a:t>Life is short, use Python</a:t>
            </a:r>
            <a:r>
              <a:rPr lang="en-CA" sz="2400" dirty="0"/>
              <a:t>.</a:t>
            </a:r>
          </a:p>
          <a:p>
            <a:r>
              <a:rPr lang="en-CA" sz="2400" dirty="0"/>
              <a:t>- </a:t>
            </a:r>
            <a:r>
              <a:rPr lang="en-CA" sz="2400" dirty="0" smtClean="0"/>
              <a:t>Anonymous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03847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3: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577"/>
            <a:ext cx="8229600" cy="346732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def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print_reverse_pairs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(wordlist)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for 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s1 in 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wordlist: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   for 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s2 in wordlist: </a:t>
            </a:r>
            <a:endParaRPr lang="en-US" sz="20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if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is_reverse_pair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(s1, s2)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print(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{}, {}</a:t>
            </a:r>
            <a:r>
              <a:rPr lang="en-US" sz="2000" dirty="0" smtClean="0">
                <a:latin typeface="Courier New"/>
                <a:cs typeface="Courier New"/>
              </a:rPr>
              <a:t>'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.format(s1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, s2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  <a:endParaRPr lang="da-DK" sz="2000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7435-4BE1-154C-B6B3-FD78AAC624DE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7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Dictionaries</a:t>
            </a:r>
            <a:endParaRPr lang="en-US" sz="7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178-D1C2-1045-A922-28B12F7D41FE}" type="datetime3">
              <a:rPr lang="en-CA" smtClean="0"/>
              <a:t>19 September 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7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/>
              <a:t>{</a:t>
            </a:r>
            <a:r>
              <a:rPr lang="en-US" sz="4500" dirty="0" smtClean="0"/>
              <a:t>'dictionaries': 'awesome'}</a:t>
            </a:r>
            <a:endParaRPr lang="en-US" sz="4500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042785"/>
            <a:ext cx="8229600" cy="4525963"/>
          </a:xfrm>
          <a:ln/>
        </p:spPr>
        <p:txBody>
          <a:bodyPr anchor="t"/>
          <a:lstStyle/>
          <a:p>
            <a:r>
              <a:rPr lang="en-US" b="1" dirty="0" smtClean="0"/>
              <a:t>Dictionaries</a:t>
            </a:r>
            <a:r>
              <a:rPr lang="en-US" dirty="0" smtClean="0"/>
              <a:t> (type </a:t>
            </a:r>
            <a:r>
              <a:rPr lang="en-US" b="1" dirty="0" err="1" smtClean="0">
                <a:latin typeface="Courier New"/>
                <a:cs typeface="Courier New"/>
              </a:rPr>
              <a:t>dict</a:t>
            </a:r>
            <a:r>
              <a:rPr lang="en-US" dirty="0" smtClean="0"/>
              <a:t>) are an </a:t>
            </a:r>
            <a:r>
              <a:rPr lang="en-US" b="1" dirty="0" smtClean="0"/>
              <a:t>unordered</a:t>
            </a:r>
            <a:r>
              <a:rPr lang="en-US" dirty="0" smtClean="0"/>
              <a:t> association of </a:t>
            </a:r>
            <a:r>
              <a:rPr lang="en-US" b="1" dirty="0" smtClean="0"/>
              <a:t>keys</a:t>
            </a:r>
            <a:r>
              <a:rPr lang="en-US" dirty="0" smtClean="0"/>
              <a:t> with </a:t>
            </a:r>
            <a:r>
              <a:rPr lang="en-US" b="1" dirty="0" smtClean="0"/>
              <a:t>values</a:t>
            </a:r>
          </a:p>
          <a:p>
            <a:r>
              <a:rPr lang="en-US" dirty="0" smtClean="0"/>
              <a:t>We usually use them to store associations:</a:t>
            </a:r>
          </a:p>
          <a:p>
            <a:pPr lvl="1"/>
            <a:r>
              <a:rPr lang="en-US" dirty="0" smtClean="0"/>
              <a:t>like name -&gt; phone number</a:t>
            </a:r>
          </a:p>
          <a:p>
            <a:pPr lvl="1"/>
            <a:r>
              <a:rPr lang="en-US" dirty="0" smtClean="0"/>
              <a:t>phone number -&gt; name</a:t>
            </a:r>
          </a:p>
          <a:p>
            <a:pPr lvl="1"/>
            <a:r>
              <a:rPr lang="en-US" dirty="0" smtClean="0"/>
              <a:t>student id -&gt; grade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71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251F-BD2A-E747-A778-647A1A5A38B7}" type="datetime3">
              <a:rPr lang="en-CA" smtClean="0"/>
              <a:t>19 September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5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/>
              <a:t>{</a:t>
            </a:r>
            <a:r>
              <a:rPr lang="en-US" sz="4500" dirty="0" smtClean="0"/>
              <a:t>'dictionaries': 'awesome'}</a:t>
            </a:r>
            <a:endParaRPr lang="en-US" sz="4500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042785"/>
            <a:ext cx="8229600" cy="4525963"/>
          </a:xfrm>
          <a:ln/>
        </p:spPr>
        <p:txBody>
          <a:bodyPr anchor="t"/>
          <a:lstStyle/>
          <a:p>
            <a:r>
              <a:rPr lang="en-US" b="1" dirty="0" smtClean="0"/>
              <a:t>Dictionaries</a:t>
            </a:r>
            <a:r>
              <a:rPr lang="en-US" dirty="0" smtClean="0"/>
              <a:t> (type </a:t>
            </a:r>
            <a:r>
              <a:rPr lang="en-US" b="1" dirty="0" err="1" smtClean="0">
                <a:latin typeface="Courier New"/>
                <a:cs typeface="Courier New"/>
              </a:rPr>
              <a:t>dict</a:t>
            </a:r>
            <a:r>
              <a:rPr lang="en-US" dirty="0" smtClean="0"/>
              <a:t>) are an </a:t>
            </a:r>
            <a:r>
              <a:rPr lang="en-US" b="1" dirty="0" smtClean="0"/>
              <a:t>unordered</a:t>
            </a:r>
            <a:r>
              <a:rPr lang="en-US" dirty="0" smtClean="0"/>
              <a:t> association of </a:t>
            </a:r>
            <a:r>
              <a:rPr lang="en-US" b="1" dirty="0" smtClean="0"/>
              <a:t>keys</a:t>
            </a:r>
            <a:r>
              <a:rPr lang="en-US" dirty="0" smtClean="0"/>
              <a:t> with </a:t>
            </a:r>
            <a:r>
              <a:rPr lang="en-US" b="1" dirty="0" smtClean="0"/>
              <a:t>values</a:t>
            </a:r>
          </a:p>
          <a:p>
            <a:r>
              <a:rPr lang="en-US" dirty="0" smtClean="0"/>
              <a:t>We usually use them to store associations:</a:t>
            </a:r>
          </a:p>
          <a:p>
            <a:pPr lvl="1"/>
            <a:r>
              <a:rPr lang="en-US" dirty="0" smtClean="0"/>
              <a:t>like name -&gt; phone number</a:t>
            </a:r>
          </a:p>
          <a:p>
            <a:pPr lvl="1"/>
            <a:r>
              <a:rPr lang="en-US" dirty="0" smtClean="0"/>
              <a:t>phone number -&gt; name</a:t>
            </a:r>
          </a:p>
          <a:p>
            <a:pPr lvl="1"/>
            <a:r>
              <a:rPr lang="en-US" dirty="0" smtClean="0"/>
              <a:t>student id -&gt; grade</a:t>
            </a:r>
          </a:p>
          <a:p>
            <a:pPr lvl="1"/>
            <a:r>
              <a:rPr lang="en-US" dirty="0" smtClean="0"/>
              <a:t>grade -&gt; student id  </a:t>
            </a:r>
            <a:r>
              <a:rPr lang="en-US" b="1" dirty="0" smtClean="0">
                <a:solidFill>
                  <a:srgbClr val="FF0000"/>
                </a:solidFill>
              </a:rPr>
              <a:t>#BAD,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72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251F-BD2A-E747-A778-647A1A5A38B7}" type="datetime3">
              <a:rPr lang="en-CA" smtClean="0"/>
              <a:t>19 September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5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/>
              <a:t>{</a:t>
            </a:r>
            <a:r>
              <a:rPr lang="en-US" sz="4500" dirty="0" smtClean="0"/>
              <a:t>'dictionaries': 'awesome'}</a:t>
            </a:r>
            <a:endParaRPr lang="en-US" sz="4500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042785"/>
            <a:ext cx="8229600" cy="4525963"/>
          </a:xfrm>
          <a:ln/>
        </p:spPr>
        <p:txBody>
          <a:bodyPr anchor="t"/>
          <a:lstStyle/>
          <a:p>
            <a:r>
              <a:rPr lang="en-US" b="1" dirty="0" smtClean="0"/>
              <a:t>Dictionaries</a:t>
            </a:r>
            <a:r>
              <a:rPr lang="en-US" dirty="0" smtClean="0"/>
              <a:t> (type </a:t>
            </a:r>
            <a:r>
              <a:rPr lang="en-US" b="1" dirty="0" err="1" smtClean="0">
                <a:latin typeface="Courier New"/>
                <a:cs typeface="Courier New"/>
              </a:rPr>
              <a:t>dict</a:t>
            </a:r>
            <a:r>
              <a:rPr lang="en-US" dirty="0" smtClean="0"/>
              <a:t>) are an </a:t>
            </a:r>
            <a:r>
              <a:rPr lang="en-US" b="1" dirty="0" smtClean="0"/>
              <a:t>unordered</a:t>
            </a:r>
            <a:r>
              <a:rPr lang="en-US" dirty="0" smtClean="0"/>
              <a:t> association of </a:t>
            </a:r>
            <a:r>
              <a:rPr lang="en-US" b="1" dirty="0" smtClean="0"/>
              <a:t>keys</a:t>
            </a:r>
            <a:r>
              <a:rPr lang="en-US" dirty="0" smtClean="0"/>
              <a:t> with </a:t>
            </a:r>
            <a:r>
              <a:rPr lang="en-US" b="1" dirty="0" smtClean="0"/>
              <a:t>values</a:t>
            </a:r>
          </a:p>
          <a:p>
            <a:r>
              <a:rPr lang="en-US" dirty="0" smtClean="0"/>
              <a:t>We usually use them to store associations:</a:t>
            </a:r>
          </a:p>
          <a:p>
            <a:pPr lvl="1"/>
            <a:r>
              <a:rPr lang="en-US" dirty="0" smtClean="0"/>
              <a:t>like name -&gt; phone number</a:t>
            </a:r>
          </a:p>
          <a:p>
            <a:pPr lvl="1"/>
            <a:r>
              <a:rPr lang="en-US" dirty="0" smtClean="0"/>
              <a:t>phone number -&gt; name</a:t>
            </a:r>
          </a:p>
          <a:p>
            <a:pPr lvl="1"/>
            <a:r>
              <a:rPr lang="en-US" dirty="0" smtClean="0"/>
              <a:t>student id -&gt; grade</a:t>
            </a:r>
          </a:p>
          <a:p>
            <a:pPr lvl="1"/>
            <a:r>
              <a:rPr lang="en-US" dirty="0" smtClean="0"/>
              <a:t>grade -&gt; list of student ids</a:t>
            </a:r>
          </a:p>
          <a:p>
            <a:r>
              <a:rPr lang="en-US" dirty="0" smtClean="0"/>
              <a:t>Keys must be </a:t>
            </a:r>
            <a:r>
              <a:rPr lang="en-US" b="1" dirty="0" smtClean="0"/>
              <a:t>unique</a:t>
            </a:r>
            <a:r>
              <a:rPr lang="en-US" dirty="0" smtClean="0"/>
              <a:t> and </a:t>
            </a:r>
            <a:r>
              <a:rPr lang="en-US" b="1" dirty="0" smtClean="0"/>
              <a:t>immutable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73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251F-BD2A-E747-A778-647A1A5A38B7}" type="datetime3">
              <a:rPr lang="en-CA" smtClean="0"/>
              <a:t>19 September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3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/>
              <a:t>{</a:t>
            </a:r>
            <a:r>
              <a:rPr lang="en-US" sz="4500" dirty="0" smtClean="0"/>
              <a:t>'dictionaries': 'awesome'}</a:t>
            </a:r>
            <a:endParaRPr lang="en-US" sz="4500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075345"/>
            <a:ext cx="8229600" cy="4525963"/>
          </a:xfrm>
          <a:ln/>
        </p:spPr>
        <p:txBody>
          <a:bodyPr anchor="t"/>
          <a:lstStyle/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scores = {'Alice': 90, 'Bob': 76, 'Eve': 82}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scores['Alice'] </a:t>
            </a:r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# get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90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scores['Charlie'] = 64  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# set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&gt;&gt;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scores.pop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('Bob')</a:t>
            </a:r>
            <a:r>
              <a:rPr lang="en-US" sz="2000" dirty="0">
                <a:latin typeface="Courier New"/>
                <a:cs typeface="Courier New"/>
              </a:rPr>
              <a:t> 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delete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76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&gt;&gt;&gt; 'Eve' in scores 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membership testing</a:t>
            </a:r>
            <a:endParaRPr lang="en-US" sz="20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True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for name in scores:  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# loops over keys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...     print</a:t>
            </a:r>
            <a:r>
              <a:rPr lang="en-US" sz="2000" dirty="0">
                <a:latin typeface="Courier New"/>
                <a:cs typeface="Courier New"/>
              </a:rPr>
              <a:t>('{}: </a:t>
            </a:r>
            <a:r>
              <a:rPr lang="en-US" sz="2000" dirty="0" smtClean="0">
                <a:latin typeface="Courier New"/>
                <a:cs typeface="Courier New"/>
              </a:rPr>
              <a:t>{}'.format(name, scores[name]))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Charlie: 64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Alice: 88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Eve: 82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74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251F-BD2A-E747-A778-647A1A5A38B7}" type="datetime3">
              <a:rPr lang="en-CA" smtClean="0"/>
              <a:t>19 September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131" y="2267301"/>
            <a:ext cx="8058955" cy="1470025"/>
          </a:xfrm>
        </p:spPr>
        <p:txBody>
          <a:bodyPr/>
          <a:lstStyle/>
          <a:p>
            <a:r>
              <a:rPr lang="en-CA" dirty="0" smtClean="0"/>
              <a:t>A brief detour to open some files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470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 smtClean="0"/>
              <a:t>A brief detour to open some files</a:t>
            </a:r>
            <a:endParaRPr lang="en-US" sz="4500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anchor="t"/>
          <a:lstStyle/>
          <a:p>
            <a:r>
              <a:rPr lang="en-US" sz="2800" dirty="0" smtClean="0"/>
              <a:t>The naïve way: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  <a:sym typeface="Courier" charset="0"/>
              </a:rPr>
              <a:t>  f = open(</a:t>
            </a:r>
            <a:r>
              <a:rPr lang="en-US" sz="2400" dirty="0" smtClean="0">
                <a:latin typeface="Courier New"/>
                <a:cs typeface="Courier New"/>
              </a:rPr>
              <a:t>'</a:t>
            </a:r>
            <a:r>
              <a:rPr lang="en-US" sz="2400" dirty="0" smtClean="0">
                <a:latin typeface="Courier New"/>
                <a:cs typeface="Courier New"/>
                <a:sym typeface="Courier" charset="0"/>
              </a:rPr>
              <a:t>myfile.txt</a:t>
            </a:r>
            <a:r>
              <a:rPr lang="en-US" sz="2400" dirty="0">
                <a:latin typeface="Courier New"/>
                <a:cs typeface="Courier New"/>
              </a:rPr>
              <a:t>'</a:t>
            </a:r>
            <a:r>
              <a:rPr lang="en-US" sz="2400" dirty="0" smtClean="0">
                <a:latin typeface="Courier New"/>
                <a:cs typeface="Courier New"/>
                <a:sym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  <a:sym typeface="Courier" charset="0"/>
              </a:rPr>
              <a:t> </a:t>
            </a:r>
            <a:r>
              <a:rPr lang="en-US" sz="2400" dirty="0" smtClean="0">
                <a:latin typeface="Courier New"/>
                <a:cs typeface="Courier New"/>
                <a:sym typeface="Courier" charset="0"/>
              </a:rPr>
              <a:t> for line in f: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  <a:sym typeface="Courier" charset="0"/>
              </a:rPr>
              <a:t> </a:t>
            </a:r>
            <a:r>
              <a:rPr lang="en-US" sz="2400" dirty="0" smtClean="0">
                <a:latin typeface="Courier New"/>
                <a:cs typeface="Courier New"/>
                <a:sym typeface="Courier" charset="0"/>
              </a:rPr>
              <a:t>   ...  </a:t>
            </a:r>
            <a:r>
              <a:rPr lang="en-US" sz="2400" dirty="0" smtClean="0">
                <a:solidFill>
                  <a:srgbClr val="008000"/>
                </a:solidFill>
                <a:latin typeface="Courier New"/>
                <a:cs typeface="Courier New"/>
                <a:sym typeface="Courier" charset="0"/>
              </a:rPr>
              <a:t># do something with each line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  <a:sym typeface="Courier" charset="0"/>
              </a:rPr>
              <a:t> </a:t>
            </a:r>
            <a:r>
              <a:rPr lang="en-US" sz="2400" dirty="0" smtClean="0">
                <a:latin typeface="Courier New"/>
                <a:cs typeface="Courier New"/>
                <a:sym typeface="Courier" charset="0"/>
              </a:rPr>
              <a:t> </a:t>
            </a:r>
            <a:r>
              <a:rPr lang="en-US" sz="2400" dirty="0" err="1" smtClean="0">
                <a:latin typeface="Courier New"/>
                <a:cs typeface="Courier New"/>
                <a:sym typeface="Courier" charset="0"/>
              </a:rPr>
              <a:t>f.close</a:t>
            </a:r>
            <a:r>
              <a:rPr lang="en-US" sz="2400" dirty="0" smtClean="0">
                <a:latin typeface="Courier New"/>
                <a:cs typeface="Courier New"/>
                <a:sym typeface="Courier" charset="0"/>
              </a:rPr>
              <a:t>()</a:t>
            </a:r>
          </a:p>
          <a:p>
            <a:pPr marL="0" indent="0">
              <a:buNone/>
            </a:pPr>
            <a:endParaRPr lang="en-US" sz="2400" dirty="0">
              <a:solidFill>
                <a:srgbClr val="008000"/>
              </a:solidFill>
              <a:latin typeface="Courier New"/>
              <a:cs typeface="Courier New"/>
              <a:sym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8000"/>
                </a:solidFill>
                <a:latin typeface="Courier New"/>
                <a:cs typeface="Courier New"/>
                <a:sym typeface="Courier" charset="0"/>
              </a:rPr>
              <a:t>  # What happens if an error occurs?</a:t>
            </a:r>
            <a:endParaRPr lang="en-US" sz="2400" dirty="0">
              <a:solidFill>
                <a:srgbClr val="008000"/>
              </a:solidFill>
              <a:latin typeface="Courier New"/>
              <a:cs typeface="Courier New"/>
              <a:sym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76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B06B-AB5F-8A44-BD6A-EB659356B5E5}" type="datetime3">
              <a:rPr lang="en-CA" smtClean="0"/>
              <a:t>19 September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47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 smtClean="0"/>
              <a:t>A brief detour to open some files</a:t>
            </a:r>
            <a:endParaRPr lang="en-US" sz="4500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anchor="t"/>
          <a:lstStyle/>
          <a:p>
            <a:r>
              <a:rPr lang="en-US" sz="2800" dirty="0" smtClean="0"/>
              <a:t>Use </a:t>
            </a:r>
            <a:r>
              <a:rPr lang="en-US" sz="2800" dirty="0" smtClean="0">
                <a:latin typeface="Courier New"/>
                <a:cs typeface="Courier New"/>
              </a:rPr>
              <a:t>with/as</a:t>
            </a:r>
            <a:r>
              <a:rPr lang="en-US" sz="2800" dirty="0" smtClean="0"/>
              <a:t> to open something for a while, but always close it, even if something goes wrong.</a:t>
            </a:r>
          </a:p>
          <a:p>
            <a:endParaRPr lang="en-US" sz="2800" dirty="0" smtClean="0"/>
          </a:p>
          <a:p>
            <a:r>
              <a:rPr lang="en-US" sz="2800" dirty="0" smtClean="0"/>
              <a:t>Easiest way to read files: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  </a:t>
            </a:r>
            <a:r>
              <a:rPr lang="en-US" sz="2000" b="1" dirty="0" smtClean="0">
                <a:latin typeface="Courier New"/>
                <a:cs typeface="Courier New"/>
                <a:sym typeface="Courier" charset="0"/>
              </a:rPr>
              <a:t>with</a:t>
            </a: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 open('</a:t>
            </a:r>
            <a:r>
              <a:rPr lang="en-US" sz="2000" dirty="0" err="1" smtClean="0">
                <a:latin typeface="Courier New"/>
                <a:cs typeface="Courier New"/>
                <a:sym typeface="Courier" charset="0"/>
              </a:rPr>
              <a:t>myfile.txt</a:t>
            </a:r>
            <a:r>
              <a:rPr lang="en-US" sz="2000" dirty="0">
                <a:latin typeface="Courier New"/>
                <a:cs typeface="Courier New"/>
                <a:sym typeface="Courier" charset="0"/>
              </a:rPr>
              <a:t>'</a:t>
            </a: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) </a:t>
            </a:r>
            <a:r>
              <a:rPr lang="en-US" sz="2000" b="1" dirty="0" smtClean="0">
                <a:latin typeface="Courier New"/>
                <a:cs typeface="Courier New"/>
                <a:sym typeface="Courier" charset="0"/>
              </a:rPr>
              <a:t>as</a:t>
            </a: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 </a:t>
            </a:r>
            <a:r>
              <a:rPr lang="en-US" sz="2000" dirty="0" err="1" smtClean="0">
                <a:latin typeface="Courier New"/>
                <a:cs typeface="Courier New"/>
                <a:sym typeface="Courier" charset="0"/>
              </a:rPr>
              <a:t>open_file</a:t>
            </a: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  <a:sym typeface="Courier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  <a:sym typeface="Courier" charset="0"/>
              </a:rPr>
              <a:t>   </a:t>
            </a: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for line in </a:t>
            </a:r>
            <a:r>
              <a:rPr lang="en-US" sz="2000" dirty="0" err="1" smtClean="0">
                <a:latin typeface="Courier New"/>
                <a:cs typeface="Courier New"/>
                <a:sym typeface="Courier" charset="0"/>
              </a:rPr>
              <a:t>open_file</a:t>
            </a: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      ... 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  <a:sym typeface="Courier" charset="0"/>
              </a:rPr>
              <a:t># do something with each line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  <a:sym typeface="Courier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  <a:sym typeface="Courier" charset="0"/>
              </a:rPr>
              <a:t> </a:t>
            </a:r>
            <a:endParaRPr lang="en-US" sz="2000" dirty="0">
              <a:solidFill>
                <a:srgbClr val="008000"/>
              </a:solidFill>
              <a:latin typeface="Courier New"/>
              <a:cs typeface="Courier New"/>
              <a:sym typeface="Courier" charset="0"/>
            </a:endParaRPr>
          </a:p>
          <a:p>
            <a:r>
              <a:rPr lang="en-US" sz="2800" dirty="0" smtClean="0"/>
              <a:t>Easiest way to write to files: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  </a:t>
            </a:r>
            <a:r>
              <a:rPr lang="en-US" sz="2000" dirty="0">
                <a:latin typeface="Courier New"/>
                <a:cs typeface="Courier New"/>
                <a:sym typeface="Courier" charset="0"/>
              </a:rPr>
              <a:t>with open</a:t>
            </a: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('</a:t>
            </a:r>
            <a:r>
              <a:rPr lang="en-US" sz="2000" dirty="0" err="1" smtClean="0">
                <a:latin typeface="Courier New"/>
                <a:cs typeface="Courier New"/>
                <a:sym typeface="Courier" charset="0"/>
              </a:rPr>
              <a:t>myfile.txt</a:t>
            </a: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', </a:t>
            </a:r>
            <a:r>
              <a:rPr lang="en-US" sz="2000" b="1" dirty="0" smtClean="0">
                <a:latin typeface="Courier New"/>
                <a:cs typeface="Courier New"/>
                <a:sym typeface="Courier" charset="0"/>
              </a:rPr>
              <a:t>'w'</a:t>
            </a: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) </a:t>
            </a:r>
            <a:r>
              <a:rPr lang="en-US" sz="2000" dirty="0">
                <a:latin typeface="Courier New"/>
                <a:cs typeface="Courier New"/>
                <a:sym typeface="Courier" charset="0"/>
              </a:rPr>
              <a:t>as </a:t>
            </a:r>
            <a:r>
              <a:rPr lang="en-US" sz="2000" dirty="0" err="1">
                <a:latin typeface="Courier New"/>
                <a:cs typeface="Courier New"/>
                <a:sym typeface="Courier" charset="0"/>
              </a:rPr>
              <a:t>open_file</a:t>
            </a:r>
            <a:r>
              <a:rPr lang="en-US" sz="2000" dirty="0">
                <a:latin typeface="Courier New"/>
                <a:cs typeface="Courier New"/>
                <a:sym typeface="Courier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  <a:sym typeface="Courier" charset="0"/>
              </a:rPr>
              <a:t>    </a:t>
            </a:r>
            <a:r>
              <a:rPr lang="en-US" sz="2000" dirty="0" err="1" smtClean="0">
                <a:latin typeface="Courier New"/>
                <a:cs typeface="Courier New"/>
                <a:sym typeface="Courier" charset="0"/>
              </a:rPr>
              <a:t>open_file.write</a:t>
            </a: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(data) 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  <a:sym typeface="Courier" charset="0"/>
              </a:rPr>
              <a:t># write to the file</a:t>
            </a:r>
            <a:endParaRPr lang="en-US" sz="2000" dirty="0">
              <a:solidFill>
                <a:srgbClr val="008000"/>
              </a:solidFill>
              <a:latin typeface="Courier New"/>
              <a:cs typeface="Courier New"/>
              <a:sym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77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B06B-AB5F-8A44-BD6A-EB659356B5E5}" type="datetime3">
              <a:rPr lang="en-CA" smtClean="0"/>
              <a:t>19 September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199" y="1282700"/>
            <a:ext cx="9208911" cy="5181600"/>
          </a:xfrm>
          <a:noFill/>
          <a:ln/>
        </p:spPr>
        <p:txBody>
          <a:bodyPr anchor="t"/>
          <a:lstStyle/>
          <a:p>
            <a:r>
              <a:rPr lang="en-US" sz="2800" dirty="0" smtClean="0">
                <a:sym typeface="Courier" charset="0"/>
              </a:rPr>
              <a:t>Writing</a:t>
            </a:r>
          </a:p>
          <a:p>
            <a:endParaRPr lang="en-US" sz="2000" dirty="0">
              <a:solidFill>
                <a:srgbClr val="008000"/>
              </a:solidFill>
              <a:latin typeface="Courier New"/>
              <a:cs typeface="Courier New"/>
              <a:sym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balance = 40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with open(</a:t>
            </a:r>
            <a:r>
              <a:rPr lang="en-US" sz="2000" dirty="0" smtClean="0">
                <a:latin typeface="Courier New"/>
                <a:cs typeface="Courier New"/>
              </a:rPr>
              <a:t>'</a:t>
            </a: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output.txt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, </a:t>
            </a:r>
            <a:r>
              <a:rPr lang="en-US" sz="2000" dirty="0" smtClean="0">
                <a:latin typeface="Courier New"/>
                <a:cs typeface="Courier New"/>
              </a:rPr>
              <a:t>'</a:t>
            </a: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w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) </a:t>
            </a:r>
            <a:r>
              <a:rPr lang="en-US" sz="2000" dirty="0">
                <a:latin typeface="Courier New"/>
                <a:cs typeface="Courier New"/>
                <a:sym typeface="Courier" charset="0"/>
              </a:rPr>
              <a:t>as </a:t>
            </a: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file: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    </a:t>
            </a:r>
            <a:r>
              <a:rPr lang="en-US" sz="2000" dirty="0" err="1" smtClean="0">
                <a:latin typeface="Courier New"/>
                <a:cs typeface="Courier New"/>
                <a:sym typeface="Courier" charset="0"/>
              </a:rPr>
              <a:t>file.write</a:t>
            </a: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(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I can write\n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    </a:t>
            </a:r>
            <a:r>
              <a:rPr lang="en-US" sz="2000" dirty="0" err="1" smtClean="0">
                <a:latin typeface="Courier New"/>
                <a:cs typeface="Courier New"/>
                <a:sym typeface="Courier" charset="0"/>
              </a:rPr>
              <a:t>file.write</a:t>
            </a: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(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Account balance{}\</a:t>
            </a:r>
            <a:r>
              <a:rPr lang="en-US" sz="2000" dirty="0" err="1" smtClean="0">
                <a:latin typeface="Courier New"/>
                <a:cs typeface="Courier New"/>
                <a:sym typeface="Courier" charset="0"/>
              </a:rPr>
              <a:t>n</a:t>
            </a:r>
            <a:r>
              <a:rPr lang="en-US" sz="2000" dirty="0" err="1">
                <a:latin typeface="Courier New"/>
                <a:cs typeface="Courier New"/>
              </a:rPr>
              <a:t>'</a:t>
            </a:r>
            <a:r>
              <a:rPr lang="en-US" sz="2000" dirty="0" err="1" smtClean="0">
                <a:latin typeface="Courier New"/>
                <a:cs typeface="Courier New"/>
                <a:sym typeface="Courier" charset="0"/>
              </a:rPr>
              <a:t>.format</a:t>
            </a:r>
            <a:r>
              <a:rPr lang="en-US" sz="2000" dirty="0" smtClean="0">
                <a:latin typeface="Courier New"/>
                <a:cs typeface="Courier New"/>
                <a:sym typeface="Courier" charset="0"/>
              </a:rPr>
              <a:t>(balance))</a:t>
            </a:r>
            <a:endParaRPr lang="en-US" sz="2000" dirty="0">
              <a:latin typeface="Courier New"/>
              <a:cs typeface="Courier New"/>
              <a:sym typeface="Courier" charset="0"/>
            </a:endParaRPr>
          </a:p>
          <a:p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78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8605-0CFE-2945-B4F1-96433B470810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>
          <a:xfrm>
            <a:off x="457199" y="141093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 smtClean="0"/>
              <a:t>A brief detour to open some files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59979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speak some Python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C988-947E-864A-A0DF-9A99AA29A44B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4169" y="1244404"/>
            <a:ext cx="8229600" cy="3842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Python is </a:t>
            </a:r>
            <a:r>
              <a:rPr lang="en-US" sz="2800" b="1" dirty="0" smtClean="0"/>
              <a:t>interpreted</a:t>
            </a:r>
            <a:r>
              <a:rPr lang="en-US" sz="2800" dirty="0" smtClean="0"/>
              <a:t> (no compilation necessary)</a:t>
            </a:r>
          </a:p>
          <a:p>
            <a:r>
              <a:rPr lang="en-US" sz="2800" dirty="0" smtClean="0"/>
              <a:t>No end-of-line character (no semicolons!)</a:t>
            </a:r>
          </a:p>
          <a:p>
            <a:r>
              <a:rPr lang="en-US" sz="2800" b="1" dirty="0"/>
              <a:t>Whitespace</a:t>
            </a:r>
            <a:r>
              <a:rPr lang="en-US" sz="2800" dirty="0"/>
              <a:t> matters (4 spaces for indentation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No extra code needed to start (no "public static ...")</a:t>
            </a:r>
          </a:p>
          <a:p>
            <a:r>
              <a:rPr lang="en-US" sz="2800" dirty="0" smtClean="0"/>
              <a:t>Python is </a:t>
            </a:r>
            <a:r>
              <a:rPr lang="en-US" sz="2800" b="1" dirty="0" smtClean="0"/>
              <a:t>dynamically typed </a:t>
            </a:r>
          </a:p>
        </p:txBody>
      </p:sp>
    </p:spTree>
    <p:extLst>
      <p:ext uri="{BB962C8B-B14F-4D97-AF65-F5344CB8AC3E}">
        <p14:creationId xmlns:p14="http://schemas.microsoft.com/office/powerpoint/2010/main" val="23435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2444"/>
            <a:ext cx="8229600" cy="495582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Write a file </a:t>
            </a:r>
            <a:r>
              <a:rPr lang="en-US" sz="2000" dirty="0" err="1">
                <a:latin typeface="Courier New"/>
                <a:cs typeface="Courier New"/>
              </a:rPr>
              <a:t>tolkien.txt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/>
              <a:t>that </a:t>
            </a:r>
            <a:r>
              <a:rPr lang="en-US" sz="2000" dirty="0" smtClean="0"/>
              <a:t>takes </a:t>
            </a:r>
            <a:r>
              <a:rPr lang="en-US" sz="2000" dirty="0"/>
              <a:t>a </a:t>
            </a:r>
            <a:r>
              <a:rPr lang="en-US" sz="2000" dirty="0" smtClean="0"/>
              <a:t>list, </a:t>
            </a:r>
            <a:r>
              <a:rPr lang="en-US" sz="2000" dirty="0"/>
              <a:t>and writes down the given list entries to the file. </a:t>
            </a:r>
          </a:p>
          <a:p>
            <a:pPr marL="0" indent="0">
              <a:buNone/>
            </a:pPr>
            <a:r>
              <a:rPr lang="en-US" sz="2000" dirty="0"/>
              <a:t>The function should take in this list: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&gt;&gt; </a:t>
            </a:r>
            <a:r>
              <a:rPr lang="en-US" sz="2000" dirty="0" smtClean="0">
                <a:latin typeface="Courier New"/>
                <a:cs typeface="Courier New"/>
              </a:rPr>
              <a:t>characters </a:t>
            </a:r>
            <a:r>
              <a:rPr lang="en-US" sz="2000" dirty="0">
                <a:latin typeface="Courier New"/>
                <a:cs typeface="Courier New"/>
              </a:rPr>
              <a:t>= ['Frodo Baggins', '</a:t>
            </a:r>
            <a:r>
              <a:rPr lang="en-US" sz="2000" dirty="0" err="1">
                <a:latin typeface="Courier New"/>
                <a:cs typeface="Courier New"/>
              </a:rPr>
              <a:t>Samwise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Gamgee</a:t>
            </a:r>
            <a:r>
              <a:rPr lang="en-US" sz="2000" dirty="0">
                <a:latin typeface="Courier New"/>
                <a:cs typeface="Courier New"/>
              </a:rPr>
              <a:t>', </a:t>
            </a:r>
            <a:r>
              <a:rPr lang="en-US" sz="2000" dirty="0" smtClean="0">
                <a:latin typeface="Courier New"/>
                <a:cs typeface="Courier New"/>
              </a:rPr>
              <a:t>'Gandalf</a:t>
            </a:r>
            <a:r>
              <a:rPr lang="en-US" sz="2000" dirty="0">
                <a:latin typeface="Courier New"/>
                <a:cs typeface="Courier New"/>
              </a:rPr>
              <a:t>', 'Aragorn II', '</a:t>
            </a:r>
            <a:r>
              <a:rPr lang="en-US" sz="2000" dirty="0" err="1">
                <a:latin typeface="Courier New"/>
                <a:cs typeface="Courier New"/>
              </a:rPr>
              <a:t>Legolas</a:t>
            </a:r>
            <a:r>
              <a:rPr lang="en-US" sz="2000" dirty="0">
                <a:latin typeface="Courier New"/>
                <a:cs typeface="Courier New"/>
              </a:rPr>
              <a:t> Greenleaf', '</a:t>
            </a:r>
            <a:r>
              <a:rPr lang="en-US" sz="2000" dirty="0" err="1">
                <a:latin typeface="Courier New"/>
                <a:cs typeface="Courier New"/>
              </a:rPr>
              <a:t>Meriadoc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Brandybuck</a:t>
            </a:r>
            <a:r>
              <a:rPr lang="en-US" sz="2000" dirty="0">
                <a:latin typeface="Courier New"/>
                <a:cs typeface="Courier New"/>
              </a:rPr>
              <a:t>', '</a:t>
            </a:r>
            <a:r>
              <a:rPr lang="en-US" sz="2000" dirty="0" err="1">
                <a:latin typeface="Courier New"/>
                <a:cs typeface="Courier New"/>
              </a:rPr>
              <a:t>Peregrin</a:t>
            </a:r>
            <a:r>
              <a:rPr lang="en-US" sz="2000" dirty="0">
                <a:latin typeface="Courier New"/>
                <a:cs typeface="Courier New"/>
              </a:rPr>
              <a:t> Took']</a:t>
            </a: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8FD-9E9D-4B47-9620-6F5A2A6EFF84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79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639200"/>
            <a:ext cx="8229600" cy="334462"/>
          </a:xfrm>
        </p:spPr>
        <p:txBody>
          <a:bodyPr>
            <a:normAutofit fontScale="90000"/>
          </a:bodyPr>
          <a:lstStyle/>
          <a:p>
            <a:r>
              <a:rPr lang="en-US" dirty="0"/>
              <a:t>A brief detour to open some files</a:t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>
          <a:xfrm>
            <a:off x="510823" y="170716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125697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2444"/>
            <a:ext cx="8229600" cy="495582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Write </a:t>
            </a:r>
            <a:r>
              <a:rPr lang="en-US" sz="2000" dirty="0" smtClean="0"/>
              <a:t>a file </a:t>
            </a:r>
            <a:r>
              <a:rPr lang="en-US" sz="2000" dirty="0" err="1" smtClean="0">
                <a:latin typeface="Courier New"/>
                <a:cs typeface="Courier New"/>
              </a:rPr>
              <a:t>tolkien.txt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smtClean="0"/>
              <a:t>that takes a list, and writes down the given list entries to the file.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The function should take in this list: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dirty="0" smtClean="0">
                <a:latin typeface="Courier New"/>
                <a:cs typeface="Courier New"/>
              </a:rPr>
              <a:t>characters </a:t>
            </a:r>
            <a:r>
              <a:rPr lang="en-US" sz="2000" dirty="0">
                <a:latin typeface="Courier New"/>
                <a:cs typeface="Courier New"/>
              </a:rPr>
              <a:t>= ['Frodo Baggins', '</a:t>
            </a:r>
            <a:r>
              <a:rPr lang="en-US" sz="2000" dirty="0" err="1">
                <a:latin typeface="Courier New"/>
                <a:cs typeface="Courier New"/>
              </a:rPr>
              <a:t>Samwise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Gamgee</a:t>
            </a:r>
            <a:r>
              <a:rPr lang="en-US" sz="2000" dirty="0">
                <a:latin typeface="Courier New"/>
                <a:cs typeface="Courier New"/>
              </a:rPr>
              <a:t>', </a:t>
            </a:r>
            <a:r>
              <a:rPr lang="en-US" sz="2000" dirty="0" smtClean="0">
                <a:latin typeface="Courier New"/>
                <a:cs typeface="Courier New"/>
              </a:rPr>
              <a:t>'Gandalf</a:t>
            </a:r>
            <a:r>
              <a:rPr lang="en-US" sz="2000" dirty="0">
                <a:latin typeface="Courier New"/>
                <a:cs typeface="Courier New"/>
              </a:rPr>
              <a:t>', 'Aragorn II', '</a:t>
            </a:r>
            <a:r>
              <a:rPr lang="en-US" sz="2000" dirty="0" err="1">
                <a:latin typeface="Courier New"/>
                <a:cs typeface="Courier New"/>
              </a:rPr>
              <a:t>Legolas</a:t>
            </a:r>
            <a:r>
              <a:rPr lang="en-US" sz="2000" dirty="0">
                <a:latin typeface="Courier New"/>
                <a:cs typeface="Courier New"/>
              </a:rPr>
              <a:t> Greenleaf', '</a:t>
            </a:r>
            <a:r>
              <a:rPr lang="en-US" sz="2000" dirty="0" err="1">
                <a:latin typeface="Courier New"/>
                <a:cs typeface="Courier New"/>
              </a:rPr>
              <a:t>Meriadoc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Brandybuck</a:t>
            </a:r>
            <a:r>
              <a:rPr lang="en-US" sz="2000" dirty="0">
                <a:latin typeface="Courier New"/>
                <a:cs typeface="Courier New"/>
              </a:rPr>
              <a:t>', '</a:t>
            </a:r>
            <a:r>
              <a:rPr lang="en-US" sz="2000" dirty="0" err="1">
                <a:latin typeface="Courier New"/>
                <a:cs typeface="Courier New"/>
              </a:rPr>
              <a:t>Peregrin</a:t>
            </a:r>
            <a:r>
              <a:rPr lang="en-US" sz="2000" dirty="0">
                <a:latin typeface="Courier New"/>
                <a:cs typeface="Courier New"/>
              </a:rPr>
              <a:t> Took']</a:t>
            </a: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with open(</a:t>
            </a:r>
            <a:r>
              <a:rPr lang="en-US" sz="2000" dirty="0" smtClean="0">
                <a:latin typeface="Courier New"/>
                <a:cs typeface="Courier New"/>
              </a:rPr>
              <a:t>'tolkien.txt</a:t>
            </a:r>
            <a:r>
              <a:rPr lang="en-US" sz="2000" dirty="0">
                <a:latin typeface="Courier New"/>
                <a:cs typeface="Courier New"/>
              </a:rPr>
              <a:t>', </a:t>
            </a:r>
            <a:r>
              <a:rPr lang="en-US" sz="2000" dirty="0" smtClean="0">
                <a:latin typeface="Courier New"/>
                <a:cs typeface="Courier New"/>
              </a:rPr>
              <a:t>'w</a:t>
            </a:r>
            <a:r>
              <a:rPr lang="en-US" sz="2000" dirty="0">
                <a:latin typeface="Courier New"/>
                <a:cs typeface="Courier New"/>
              </a:rPr>
              <a:t>') as file: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...     for name in </a:t>
            </a:r>
            <a:r>
              <a:rPr lang="en-US" sz="2000" dirty="0" smtClean="0">
                <a:latin typeface="Courier New"/>
                <a:cs typeface="Courier New"/>
              </a:rPr>
              <a:t>characters: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...         </a:t>
            </a:r>
            <a:r>
              <a:rPr lang="en-US" sz="2000" dirty="0" err="1">
                <a:latin typeface="Courier New"/>
                <a:cs typeface="Courier New"/>
              </a:rPr>
              <a:t>file.write</a:t>
            </a:r>
            <a:r>
              <a:rPr lang="en-US" sz="2000" dirty="0">
                <a:latin typeface="Courier New"/>
                <a:cs typeface="Courier New"/>
              </a:rPr>
              <a:t>('{}\</a:t>
            </a:r>
            <a:r>
              <a:rPr lang="en-US" sz="2000" dirty="0" err="1">
                <a:latin typeface="Courier New"/>
                <a:cs typeface="Courier New"/>
              </a:rPr>
              <a:t>n'.format</a:t>
            </a:r>
            <a:r>
              <a:rPr lang="en-US" sz="2000" dirty="0">
                <a:latin typeface="Courier New"/>
                <a:cs typeface="Courier New"/>
              </a:rPr>
              <a:t>(name))</a:t>
            </a: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8FD-9E9D-4B47-9620-6F5A2A6EFF84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80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639200"/>
            <a:ext cx="8229600" cy="334462"/>
          </a:xfrm>
        </p:spPr>
        <p:txBody>
          <a:bodyPr>
            <a:normAutofit fontScale="90000"/>
          </a:bodyPr>
          <a:lstStyle/>
          <a:p>
            <a:r>
              <a:rPr lang="en-US" dirty="0"/>
              <a:t>A brief detour to open some files</a:t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>
          <a:xfrm>
            <a:off x="510823" y="170716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373173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9633" y="1709772"/>
            <a:ext cx="50420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Frodo Baggins</a:t>
            </a:r>
          </a:p>
          <a:p>
            <a:r>
              <a:rPr lang="en-US" sz="3200" dirty="0" err="1" smtClean="0">
                <a:latin typeface="Courier New"/>
                <a:cs typeface="Courier New"/>
              </a:rPr>
              <a:t>Samwise</a:t>
            </a:r>
            <a:r>
              <a:rPr lang="en-US" sz="3200" dirty="0" smtClean="0">
                <a:latin typeface="Courier New"/>
                <a:cs typeface="Courier New"/>
              </a:rPr>
              <a:t> </a:t>
            </a:r>
            <a:r>
              <a:rPr lang="en-US" sz="3200" dirty="0" err="1" smtClean="0">
                <a:latin typeface="Courier New"/>
                <a:cs typeface="Courier New"/>
              </a:rPr>
              <a:t>Gamgee</a:t>
            </a:r>
            <a:endParaRPr lang="en-US" sz="3200" dirty="0" smtClean="0">
              <a:latin typeface="Courier New"/>
              <a:cs typeface="Courier New"/>
            </a:endParaRPr>
          </a:p>
          <a:p>
            <a:r>
              <a:rPr lang="en-US" sz="3200" dirty="0" smtClean="0">
                <a:latin typeface="Courier New"/>
                <a:cs typeface="Courier New"/>
              </a:rPr>
              <a:t>Gandalf</a:t>
            </a:r>
          </a:p>
          <a:p>
            <a:r>
              <a:rPr lang="en-US" sz="3200" dirty="0" smtClean="0">
                <a:latin typeface="Courier New"/>
                <a:cs typeface="Courier New"/>
              </a:rPr>
              <a:t>Aragorn II</a:t>
            </a:r>
          </a:p>
          <a:p>
            <a:r>
              <a:rPr lang="en-US" sz="3200" dirty="0" err="1" smtClean="0">
                <a:latin typeface="Courier New"/>
                <a:cs typeface="Courier New"/>
              </a:rPr>
              <a:t>Legolas</a:t>
            </a:r>
            <a:r>
              <a:rPr lang="en-US" sz="3200" dirty="0" smtClean="0">
                <a:latin typeface="Courier New"/>
                <a:cs typeface="Courier New"/>
              </a:rPr>
              <a:t> Greenleaf</a:t>
            </a:r>
          </a:p>
          <a:p>
            <a:r>
              <a:rPr lang="en-US" sz="3200" dirty="0" err="1" smtClean="0">
                <a:latin typeface="Courier New"/>
                <a:cs typeface="Courier New"/>
              </a:rPr>
              <a:t>Meriadoc</a:t>
            </a:r>
            <a:r>
              <a:rPr lang="en-US" sz="3200" dirty="0" smtClean="0">
                <a:latin typeface="Courier New"/>
                <a:cs typeface="Courier New"/>
              </a:rPr>
              <a:t> </a:t>
            </a:r>
            <a:r>
              <a:rPr lang="en-US" sz="3200" dirty="0" err="1" smtClean="0">
                <a:latin typeface="Courier New"/>
                <a:cs typeface="Courier New"/>
              </a:rPr>
              <a:t>Brandybuck</a:t>
            </a:r>
            <a:endParaRPr lang="en-US" sz="3200" dirty="0" smtClean="0">
              <a:latin typeface="Courier New"/>
              <a:cs typeface="Courier New"/>
            </a:endParaRPr>
          </a:p>
          <a:p>
            <a:r>
              <a:rPr lang="en-US" sz="3200" dirty="0" err="1" smtClean="0">
                <a:latin typeface="Courier New"/>
                <a:cs typeface="Courier New"/>
              </a:rPr>
              <a:t>Peregrin</a:t>
            </a:r>
            <a:r>
              <a:rPr lang="en-US" sz="3200" dirty="0" smtClean="0">
                <a:latin typeface="Courier New"/>
                <a:cs typeface="Courier New"/>
              </a:rPr>
              <a:t> Took</a:t>
            </a:r>
            <a:endParaRPr lang="en-CA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95459" y="489398"/>
            <a:ext cx="4481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/>
              <a:t>tolkien.txt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43442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2444"/>
            <a:ext cx="8229600" cy="495582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Use the text file we made right now, read from the file </a:t>
            </a:r>
            <a:r>
              <a:rPr lang="en-US" sz="2000" dirty="0" err="1" smtClean="0">
                <a:latin typeface="Courier New"/>
                <a:cs typeface="Courier New"/>
              </a:rPr>
              <a:t>tolkien.txt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smtClean="0"/>
              <a:t>and store each line in a list </a:t>
            </a:r>
            <a:r>
              <a:rPr lang="en-US" sz="2000" dirty="0" smtClean="0">
                <a:latin typeface="Courier New"/>
                <a:cs typeface="Courier New"/>
              </a:rPr>
              <a:t>characters</a:t>
            </a:r>
            <a:r>
              <a:rPr lang="en-US" sz="2000" dirty="0"/>
              <a:t> </a:t>
            </a:r>
            <a:r>
              <a:rPr lang="en-US" sz="2000" dirty="0" smtClean="0"/>
              <a:t>within Python.</a:t>
            </a:r>
            <a:endParaRPr lang="en-US" sz="2000" dirty="0"/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8FD-9E9D-4B47-9620-6F5A2A6EFF84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82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639200"/>
            <a:ext cx="8229600" cy="334462"/>
          </a:xfrm>
        </p:spPr>
        <p:txBody>
          <a:bodyPr>
            <a:normAutofit fontScale="90000"/>
          </a:bodyPr>
          <a:lstStyle/>
          <a:p>
            <a:r>
              <a:rPr lang="en-US" dirty="0"/>
              <a:t>A brief detour to open some files</a:t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>
          <a:xfrm>
            <a:off x="510823" y="170716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356255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2444"/>
            <a:ext cx="8229600" cy="495582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Use the text file we made right now, read from </a:t>
            </a:r>
            <a:r>
              <a:rPr lang="en-US" sz="2000" dirty="0"/>
              <a:t>a </a:t>
            </a:r>
            <a:r>
              <a:rPr lang="en-US" sz="2000" dirty="0" smtClean="0"/>
              <a:t>a file </a:t>
            </a:r>
            <a:r>
              <a:rPr lang="en-US" sz="2000" dirty="0" err="1" smtClean="0">
                <a:latin typeface="Courier New"/>
                <a:cs typeface="Courier New"/>
              </a:rPr>
              <a:t>tolkien.txt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smtClean="0"/>
              <a:t>and store each line in a list </a:t>
            </a:r>
            <a:r>
              <a:rPr lang="en-US" sz="2000" dirty="0" smtClean="0">
                <a:latin typeface="Courier New"/>
                <a:cs typeface="Courier New"/>
              </a:rPr>
              <a:t>characters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with open(</a:t>
            </a:r>
            <a:r>
              <a:rPr lang="en-US" sz="2000" dirty="0" smtClean="0">
                <a:latin typeface="Courier New"/>
                <a:cs typeface="Courier New"/>
              </a:rPr>
              <a:t>'tolkien.txt</a:t>
            </a:r>
            <a:r>
              <a:rPr lang="en-US" sz="2000" dirty="0">
                <a:latin typeface="Courier New"/>
                <a:cs typeface="Courier New"/>
              </a:rPr>
              <a:t>') as file: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...     </a:t>
            </a:r>
            <a:r>
              <a:rPr lang="en-US" sz="2000" dirty="0" smtClean="0">
                <a:latin typeface="Courier New"/>
                <a:cs typeface="Courier New"/>
              </a:rPr>
              <a:t>characters = </a:t>
            </a:r>
            <a:r>
              <a:rPr lang="en-US" sz="2000" dirty="0" err="1">
                <a:latin typeface="Courier New"/>
                <a:cs typeface="Courier New"/>
              </a:rPr>
              <a:t>file.readlines</a:t>
            </a:r>
            <a:r>
              <a:rPr lang="en-US" sz="2000" dirty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...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dirty="0" smtClean="0">
                <a:latin typeface="Courier New"/>
                <a:cs typeface="Courier New"/>
              </a:rPr>
              <a:t>characters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['Frodo Baggins\n', '</a:t>
            </a:r>
            <a:r>
              <a:rPr lang="en-US" sz="2000" dirty="0" err="1">
                <a:latin typeface="Courier New"/>
                <a:cs typeface="Courier New"/>
              </a:rPr>
              <a:t>Samwise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Gamgee</a:t>
            </a:r>
            <a:r>
              <a:rPr lang="en-US" sz="2000" dirty="0">
                <a:latin typeface="Courier New"/>
                <a:cs typeface="Courier New"/>
              </a:rPr>
              <a:t>\n', 'Gandalf\n', 'Aragorn II\n', '</a:t>
            </a:r>
            <a:r>
              <a:rPr lang="en-US" sz="2000" dirty="0" err="1">
                <a:latin typeface="Courier New"/>
                <a:cs typeface="Courier New"/>
              </a:rPr>
              <a:t>Legolas</a:t>
            </a:r>
            <a:r>
              <a:rPr lang="en-US" sz="2000" dirty="0">
                <a:latin typeface="Courier New"/>
                <a:cs typeface="Courier New"/>
              </a:rPr>
              <a:t> Greenleaf\n', '</a:t>
            </a:r>
            <a:r>
              <a:rPr lang="en-US" sz="2000" dirty="0" err="1">
                <a:latin typeface="Courier New"/>
                <a:cs typeface="Courier New"/>
              </a:rPr>
              <a:t>Meriadoc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Brandybuck</a:t>
            </a:r>
            <a:r>
              <a:rPr lang="en-US" sz="2000" dirty="0">
                <a:latin typeface="Courier New"/>
                <a:cs typeface="Courier New"/>
              </a:rPr>
              <a:t>\n', '</a:t>
            </a:r>
            <a:r>
              <a:rPr lang="en-US" sz="2000" dirty="0" err="1">
                <a:latin typeface="Courier New"/>
                <a:cs typeface="Courier New"/>
              </a:rPr>
              <a:t>Peregrin</a:t>
            </a:r>
            <a:r>
              <a:rPr lang="en-US" sz="2000" dirty="0">
                <a:latin typeface="Courier New"/>
                <a:cs typeface="Courier New"/>
              </a:rPr>
              <a:t> Took\n']</a:t>
            </a: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8FD-9E9D-4B47-9620-6F5A2A6EFF84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83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639200"/>
            <a:ext cx="8229600" cy="334462"/>
          </a:xfrm>
        </p:spPr>
        <p:txBody>
          <a:bodyPr>
            <a:normAutofit fontScale="90000"/>
          </a:bodyPr>
          <a:lstStyle/>
          <a:p>
            <a:r>
              <a:rPr lang="en-US" dirty="0"/>
              <a:t>A brief detour to open some files</a:t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>
          <a:xfrm>
            <a:off x="510823" y="170716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500" dirty="0"/>
          </a:p>
        </p:txBody>
      </p:sp>
      <p:sp>
        <p:nvSpPr>
          <p:cNvPr id="7" name="TextBox 6"/>
          <p:cNvSpPr txBox="1"/>
          <p:nvPr/>
        </p:nvSpPr>
        <p:spPr>
          <a:xfrm>
            <a:off x="5161631" y="5759221"/>
            <a:ext cx="23451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happened?</a:t>
            </a:r>
            <a:endParaRPr lang="en-US" sz="2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6904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2444"/>
            <a:ext cx="8229600" cy="495582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Use the text file we made right now, read from </a:t>
            </a:r>
            <a:r>
              <a:rPr lang="en-US" sz="2000" dirty="0"/>
              <a:t>a </a:t>
            </a:r>
            <a:r>
              <a:rPr lang="en-US" sz="2000" dirty="0" smtClean="0"/>
              <a:t>a file </a:t>
            </a:r>
            <a:r>
              <a:rPr lang="en-US" sz="2000" dirty="0" err="1" smtClean="0">
                <a:latin typeface="Courier New"/>
                <a:cs typeface="Courier New"/>
              </a:rPr>
              <a:t>tolkien.txt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smtClean="0"/>
              <a:t>and store each line in a list </a:t>
            </a:r>
            <a:r>
              <a:rPr lang="en-US" sz="2000" dirty="0" smtClean="0">
                <a:latin typeface="Courier New"/>
                <a:cs typeface="Courier New"/>
              </a:rPr>
              <a:t>characters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dirty="0" smtClean="0">
                <a:latin typeface="Courier New"/>
                <a:cs typeface="Courier New"/>
              </a:rPr>
              <a:t>characters </a:t>
            </a:r>
            <a:r>
              <a:rPr lang="en-US" sz="2000" dirty="0">
                <a:latin typeface="Courier New"/>
                <a:cs typeface="Courier New"/>
              </a:rPr>
              <a:t>= </a:t>
            </a:r>
            <a:r>
              <a:rPr lang="en-US" sz="2000" dirty="0" smtClean="0">
                <a:latin typeface="Courier New"/>
                <a:cs typeface="Courier New"/>
              </a:rPr>
              <a:t>[]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with open(‘tolkien.txt’) as file: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... </a:t>
            </a:r>
            <a:r>
              <a:rPr lang="en-US" sz="2000" dirty="0" smtClean="0">
                <a:latin typeface="Courier New"/>
                <a:cs typeface="Courier New"/>
              </a:rPr>
              <a:t>    for line in file: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...         </a:t>
            </a:r>
            <a:r>
              <a:rPr lang="en-US" sz="2000" dirty="0" err="1" smtClean="0">
                <a:latin typeface="Courier New"/>
                <a:cs typeface="Courier New"/>
              </a:rPr>
              <a:t>characters.append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line.</a:t>
            </a:r>
            <a:r>
              <a:rPr lang="en-US" sz="2000" b="1" dirty="0" err="1" smtClean="0">
                <a:latin typeface="Courier New"/>
                <a:cs typeface="Courier New"/>
              </a:rPr>
              <a:t>strip</a:t>
            </a:r>
            <a:r>
              <a:rPr lang="en-US" sz="2000" b="1" dirty="0">
                <a:latin typeface="Courier New"/>
                <a:cs typeface="Courier New"/>
              </a:rPr>
              <a:t>()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dirty="0" smtClean="0">
                <a:latin typeface="Courier New"/>
                <a:cs typeface="Courier New"/>
              </a:rPr>
              <a:t>characters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['Frodo Baggins', '</a:t>
            </a:r>
            <a:r>
              <a:rPr lang="en-US" sz="2000" dirty="0" err="1">
                <a:latin typeface="Courier New"/>
                <a:cs typeface="Courier New"/>
              </a:rPr>
              <a:t>Samwise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Gamgee</a:t>
            </a:r>
            <a:r>
              <a:rPr lang="en-US" sz="2000" dirty="0">
                <a:latin typeface="Courier New"/>
                <a:cs typeface="Courier New"/>
              </a:rPr>
              <a:t>', 'Gandalf', 'Aragorn II', '</a:t>
            </a:r>
            <a:r>
              <a:rPr lang="en-US" sz="2000" dirty="0" err="1">
                <a:latin typeface="Courier New"/>
                <a:cs typeface="Courier New"/>
              </a:rPr>
              <a:t>Legolas</a:t>
            </a:r>
            <a:r>
              <a:rPr lang="en-US" sz="2000" dirty="0">
                <a:latin typeface="Courier New"/>
                <a:cs typeface="Courier New"/>
              </a:rPr>
              <a:t> Greenleaf', '</a:t>
            </a:r>
            <a:r>
              <a:rPr lang="en-US" sz="2000" dirty="0" err="1">
                <a:latin typeface="Courier New"/>
                <a:cs typeface="Courier New"/>
              </a:rPr>
              <a:t>Meriadoc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Brandybuck</a:t>
            </a:r>
            <a:r>
              <a:rPr lang="en-US" sz="2000" dirty="0">
                <a:latin typeface="Courier New"/>
                <a:cs typeface="Courier New"/>
              </a:rPr>
              <a:t>', '</a:t>
            </a:r>
            <a:r>
              <a:rPr lang="en-US" sz="2000" dirty="0" err="1">
                <a:latin typeface="Courier New"/>
                <a:cs typeface="Courier New"/>
              </a:rPr>
              <a:t>Peregrin</a:t>
            </a:r>
            <a:r>
              <a:rPr lang="en-US" sz="2000" dirty="0">
                <a:latin typeface="Courier New"/>
                <a:cs typeface="Courier New"/>
              </a:rPr>
              <a:t> Took']</a:t>
            </a: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8FD-9E9D-4B47-9620-6F5A2A6EFF84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84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639200"/>
            <a:ext cx="8229600" cy="334462"/>
          </a:xfrm>
        </p:spPr>
        <p:txBody>
          <a:bodyPr>
            <a:normAutofit fontScale="90000"/>
          </a:bodyPr>
          <a:lstStyle/>
          <a:p>
            <a:r>
              <a:rPr lang="en-US" dirty="0"/>
              <a:t>A brief detour to open some files</a:t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>
          <a:xfrm>
            <a:off x="510823" y="170716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500" dirty="0"/>
          </a:p>
        </p:txBody>
      </p:sp>
      <p:sp>
        <p:nvSpPr>
          <p:cNvPr id="7" name="TextBox 6"/>
          <p:cNvSpPr txBox="1"/>
          <p:nvPr/>
        </p:nvSpPr>
        <p:spPr>
          <a:xfrm>
            <a:off x="5161631" y="5759221"/>
            <a:ext cx="103285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Better.</a:t>
            </a:r>
            <a:endParaRPr lang="en-US" sz="2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693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4: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0388"/>
            <a:ext cx="8229600" cy="513787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Write </a:t>
            </a:r>
            <a:r>
              <a:rPr lang="en-US" sz="2400" dirty="0"/>
              <a:t>a function </a:t>
            </a:r>
            <a:r>
              <a:rPr lang="en-US" sz="2000" dirty="0" err="1" smtClean="0">
                <a:latin typeface="Courier New"/>
                <a:cs typeface="Courier New"/>
              </a:rPr>
              <a:t>print_record</a:t>
            </a:r>
            <a:r>
              <a:rPr lang="en-US" sz="2000" dirty="0" smtClean="0"/>
              <a:t> </a:t>
            </a:r>
            <a:r>
              <a:rPr lang="en-US" sz="2400" dirty="0"/>
              <a:t>that takes a dictionary as input. Keys are student numbers (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400" dirty="0"/>
              <a:t>), values are names (</a:t>
            </a:r>
            <a:r>
              <a:rPr lang="en-US" sz="2000" dirty="0" err="1">
                <a:latin typeface="Courier New"/>
                <a:cs typeface="Courier New"/>
              </a:rPr>
              <a:t>str</a:t>
            </a:r>
            <a:r>
              <a:rPr lang="en-US" sz="2400" dirty="0"/>
              <a:t>)</a:t>
            </a:r>
            <a:r>
              <a:rPr lang="en-US" sz="2400" dirty="0" smtClean="0"/>
              <a:t>. The </a:t>
            </a:r>
            <a:r>
              <a:rPr lang="en-US" sz="2400" dirty="0"/>
              <a:t>function should print out all records, nicely formatted.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&gt;&gt;&gt; record = {</a:t>
            </a:r>
            <a:r>
              <a:rPr lang="en-US" sz="1800" dirty="0" smtClean="0">
                <a:latin typeface="Courier New"/>
                <a:cs typeface="Courier New"/>
              </a:rPr>
              <a:t>1234: 'Tony Stark', 1138: 'Steve Rogers'}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&gt;</a:t>
            </a:r>
            <a:r>
              <a:rPr lang="en-US" sz="1800" dirty="0">
                <a:latin typeface="Courier New"/>
                <a:cs typeface="Courier New"/>
              </a:rPr>
              <a:t>&gt;&gt; </a:t>
            </a:r>
            <a:r>
              <a:rPr lang="en-US" sz="1800" dirty="0" err="1" smtClean="0">
                <a:latin typeface="Courier New"/>
                <a:cs typeface="Courier New"/>
              </a:rPr>
              <a:t>print_record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>
                <a:latin typeface="Courier New"/>
                <a:cs typeface="Courier New"/>
              </a:rPr>
              <a:t>record) 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Tony </a:t>
            </a:r>
            <a:r>
              <a:rPr lang="en-US" sz="1800" dirty="0">
                <a:latin typeface="Courier New"/>
                <a:cs typeface="Courier New"/>
              </a:rPr>
              <a:t>Stark </a:t>
            </a:r>
            <a:r>
              <a:rPr lang="en-US" sz="1800" dirty="0" smtClean="0">
                <a:latin typeface="Courier New"/>
                <a:cs typeface="Courier New"/>
              </a:rPr>
              <a:t>(#1234)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Steve Rogers (#1138)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8FD-9E9D-4B47-9620-6F5A2A6EFF84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0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4: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577"/>
            <a:ext cx="8229600" cy="346732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def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print_record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record)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: </a:t>
            </a:r>
            <a:endParaRPr lang="en-US" sz="20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for pin in record: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print('{} (#{})'.format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(record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[pin]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pin))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da-DK" sz="2000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7435-4BE1-154C-B6B3-FD78AAC624DE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4: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0388"/>
            <a:ext cx="8229600" cy="513787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Write </a:t>
            </a:r>
            <a:r>
              <a:rPr lang="en-US" sz="2400" dirty="0"/>
              <a:t>a function </a:t>
            </a:r>
            <a:r>
              <a:rPr lang="en-US" sz="2000" dirty="0" err="1" smtClean="0">
                <a:latin typeface="Courier New"/>
                <a:cs typeface="Courier New"/>
              </a:rPr>
              <a:t>print_record</a:t>
            </a:r>
            <a:r>
              <a:rPr lang="en-US" sz="2000" dirty="0" smtClean="0"/>
              <a:t> </a:t>
            </a:r>
            <a:r>
              <a:rPr lang="en-US" sz="2400" dirty="0"/>
              <a:t>that takes a dictionary as input. Keys are student numbers (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400" dirty="0"/>
              <a:t>), values are names (</a:t>
            </a:r>
            <a:r>
              <a:rPr lang="en-US" sz="2000" dirty="0" err="1">
                <a:latin typeface="Courier New"/>
                <a:cs typeface="Courier New"/>
              </a:rPr>
              <a:t>str</a:t>
            </a:r>
            <a:r>
              <a:rPr lang="en-US" sz="2400" dirty="0"/>
              <a:t>)</a:t>
            </a:r>
            <a:r>
              <a:rPr lang="en-US" sz="2400" dirty="0" smtClean="0"/>
              <a:t>. The </a:t>
            </a:r>
            <a:r>
              <a:rPr lang="en-US" sz="2400" dirty="0"/>
              <a:t>function should print out all records, nicely formatted.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&gt;&gt;&gt; record = {</a:t>
            </a:r>
            <a:r>
              <a:rPr lang="en-US" sz="1800" dirty="0" smtClean="0">
                <a:latin typeface="Courier New"/>
                <a:cs typeface="Courier New"/>
              </a:rPr>
              <a:t>1234: 'Tony Stark', 1138: 'Steve Rogers'}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&gt;</a:t>
            </a:r>
            <a:r>
              <a:rPr lang="en-US" sz="1800" dirty="0">
                <a:latin typeface="Courier New"/>
                <a:cs typeface="Courier New"/>
              </a:rPr>
              <a:t>&gt;&gt; </a:t>
            </a:r>
            <a:r>
              <a:rPr lang="en-US" sz="1800" dirty="0" err="1" smtClean="0">
                <a:latin typeface="Courier New"/>
                <a:cs typeface="Courier New"/>
              </a:rPr>
              <a:t>print_record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>
                <a:latin typeface="Courier New"/>
                <a:cs typeface="Courier New"/>
              </a:rPr>
              <a:t>record) 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Tony </a:t>
            </a:r>
            <a:r>
              <a:rPr lang="en-US" sz="1800" dirty="0">
                <a:latin typeface="Courier New"/>
                <a:cs typeface="Courier New"/>
              </a:rPr>
              <a:t>Stark </a:t>
            </a:r>
            <a:r>
              <a:rPr lang="en-US" sz="1800" dirty="0" smtClean="0">
                <a:latin typeface="Courier New"/>
                <a:cs typeface="Courier New"/>
              </a:rPr>
              <a:t>(#1234)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Steve Rogers (#1138)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/>
              <a:t>Write a function </a:t>
            </a:r>
            <a:r>
              <a:rPr lang="en-US" sz="2000" dirty="0" err="1" smtClean="0">
                <a:latin typeface="Courier New"/>
                <a:cs typeface="Courier New"/>
              </a:rPr>
              <a:t>count_occurrences</a:t>
            </a:r>
            <a:r>
              <a:rPr lang="en-US" sz="2000" dirty="0" smtClean="0"/>
              <a:t> </a:t>
            </a:r>
            <a:r>
              <a:rPr lang="en-US" sz="2400" dirty="0" smtClean="0"/>
              <a:t>that takes an open file as input, and returns a dictionary with key/value pairs of each word and the number of occurrences of that word. (a word is a white-space delimited token, and can have punctuation)</a:t>
            </a:r>
          </a:p>
          <a:p>
            <a:pPr marL="0" indent="0">
              <a:buNone/>
            </a:pPr>
            <a:r>
              <a:rPr lang="tr-TR" sz="1800" dirty="0" smtClean="0">
                <a:latin typeface="Courier New"/>
                <a:cs typeface="Courier New"/>
              </a:rPr>
              <a:t>&gt;&gt;&gt; </a:t>
            </a:r>
            <a:r>
              <a:rPr lang="tr-TR" sz="1800" dirty="0" err="1" smtClean="0">
                <a:latin typeface="Courier New"/>
                <a:cs typeface="Courier New"/>
              </a:rPr>
              <a:t>open_file</a:t>
            </a:r>
            <a:r>
              <a:rPr lang="tr-TR" sz="1800" dirty="0" smtClean="0">
                <a:latin typeface="Courier New"/>
                <a:cs typeface="Courier New"/>
              </a:rPr>
              <a:t> </a:t>
            </a:r>
            <a:r>
              <a:rPr lang="tr-TR" sz="1800" dirty="0">
                <a:latin typeface="Courier New"/>
                <a:cs typeface="Courier New"/>
              </a:rPr>
              <a:t>= </a:t>
            </a:r>
            <a:r>
              <a:rPr lang="tr-TR" sz="1800" dirty="0" err="1">
                <a:latin typeface="Courier New"/>
                <a:cs typeface="Courier New"/>
              </a:rPr>
              <a:t>io.StringIO</a:t>
            </a:r>
            <a:r>
              <a:rPr lang="tr-TR" sz="1800" dirty="0">
                <a:latin typeface="Courier New"/>
                <a:cs typeface="Courier New"/>
              </a:rPr>
              <a:t>('a b a a c c a.')</a:t>
            </a:r>
            <a:endParaRPr lang="tr-TR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tr-TR" sz="1800" dirty="0" smtClean="0">
                <a:latin typeface="Courier New"/>
                <a:cs typeface="Courier New"/>
              </a:rPr>
              <a:t>&gt;</a:t>
            </a:r>
            <a:r>
              <a:rPr lang="tr-TR" sz="1800" dirty="0">
                <a:latin typeface="Courier New"/>
                <a:cs typeface="Courier New"/>
              </a:rPr>
              <a:t>&gt;&gt; </a:t>
            </a:r>
            <a:r>
              <a:rPr lang="tr-TR" sz="1800" dirty="0" err="1">
                <a:latin typeface="Courier New"/>
                <a:cs typeface="Courier New"/>
              </a:rPr>
              <a:t>count_occurences</a:t>
            </a:r>
            <a:r>
              <a:rPr lang="tr-TR" sz="1800" dirty="0" smtClean="0">
                <a:latin typeface="Courier New"/>
                <a:cs typeface="Courier New"/>
              </a:rPr>
              <a:t>(</a:t>
            </a:r>
            <a:r>
              <a:rPr lang="tr-TR" sz="1800" dirty="0" err="1" smtClean="0">
                <a:latin typeface="Courier New"/>
                <a:cs typeface="Courier New"/>
              </a:rPr>
              <a:t>open_file</a:t>
            </a:r>
            <a:r>
              <a:rPr lang="tr-TR" sz="18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tr-TR" sz="1800" dirty="0" smtClean="0">
                <a:latin typeface="Courier New"/>
                <a:cs typeface="Courier New"/>
              </a:rPr>
              <a:t>{'a': </a:t>
            </a:r>
            <a:r>
              <a:rPr lang="tr-TR" sz="1800" dirty="0">
                <a:latin typeface="Courier New"/>
                <a:cs typeface="Courier New"/>
              </a:rPr>
              <a:t>3, </a:t>
            </a:r>
            <a:r>
              <a:rPr lang="tr-TR" sz="1800" dirty="0" smtClean="0">
                <a:latin typeface="Courier New"/>
                <a:cs typeface="Courier New"/>
              </a:rPr>
              <a:t>'b': </a:t>
            </a:r>
            <a:r>
              <a:rPr lang="tr-TR" sz="1800" dirty="0">
                <a:latin typeface="Courier New"/>
                <a:cs typeface="Courier New"/>
              </a:rPr>
              <a:t>1, </a:t>
            </a:r>
            <a:r>
              <a:rPr lang="tr-TR" sz="1800" dirty="0" smtClean="0">
                <a:latin typeface="Courier New"/>
                <a:cs typeface="Courier New"/>
              </a:rPr>
              <a:t>'a.': 1, 'c': </a:t>
            </a:r>
            <a:r>
              <a:rPr lang="tr-TR" sz="1800" dirty="0">
                <a:latin typeface="Courier New"/>
                <a:cs typeface="Courier New"/>
              </a:rPr>
              <a:t>2</a:t>
            </a:r>
            <a:r>
              <a:rPr lang="tr-TR" sz="1800" dirty="0" smtClean="0">
                <a:latin typeface="Courier New"/>
                <a:cs typeface="Courier New"/>
              </a:rPr>
              <a:t>}</a:t>
            </a:r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8FD-9E9D-4B47-9620-6F5A2A6EFF84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87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61631" y="5759221"/>
            <a:ext cx="35929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hints: </a:t>
            </a:r>
            <a:r>
              <a:rPr lang="en-US" sz="2400" b="1" dirty="0" smtClean="0">
                <a:latin typeface="Courier New"/>
                <a:cs typeface="Courier New"/>
              </a:rPr>
              <a:t>in</a:t>
            </a:r>
            <a:r>
              <a:rPr lang="en-US" sz="2400" dirty="0" smtClean="0"/>
              <a:t> and </a:t>
            </a:r>
            <a:r>
              <a:rPr lang="en-US" sz="2400" b="1" dirty="0" err="1" smtClean="0">
                <a:latin typeface="Courier New"/>
                <a:cs typeface="Courier New"/>
              </a:rPr>
              <a:t>str.split</a:t>
            </a:r>
            <a:endParaRPr lang="en-US" sz="2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58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4: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577"/>
            <a:ext cx="8229600" cy="389489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def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count_occurrences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(file)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: </a:t>
            </a:r>
            <a:endParaRPr lang="en-US" sz="20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counts = 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{}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for line in file: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   for word in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line.split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():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if 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word in 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counts: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counts[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word] 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+= 1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else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counts[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word] = 1 </a:t>
            </a:r>
            <a:endParaRPr lang="en-US" sz="20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    return counts</a:t>
            </a:r>
            <a:endParaRPr lang="da-DK" sz="2000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7435-4BE1-154C-B6B3-FD78AAC624DE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178-D1C2-1045-A922-28B12F7D41FE}" type="datetime3">
              <a:rPr lang="en-CA" smtClean="0"/>
              <a:t>19 September 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8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518935"/>
            <a:ext cx="8229600" cy="1143000"/>
          </a:xfrm>
        </p:spPr>
        <p:txBody>
          <a:bodyPr/>
          <a:lstStyle/>
          <a:p>
            <a:r>
              <a:rPr lang="en-US" dirty="0" smtClean="0"/>
              <a:t>Whitespace matters</a:t>
            </a:r>
            <a:endParaRPr lang="en-US" dirty="0"/>
          </a:p>
        </p:txBody>
      </p:sp>
      <p:pic>
        <p:nvPicPr>
          <p:cNvPr id="2" name="Picture 1" descr="Screen Shot 2014-09-02 at 11.15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05756"/>
            <a:ext cx="2260600" cy="2641600"/>
          </a:xfrm>
          <a:prstGeom prst="rect">
            <a:avLst/>
          </a:prstGeom>
        </p:spPr>
      </p:pic>
      <p:pic>
        <p:nvPicPr>
          <p:cNvPr id="5" name="Picture 4" descr="Screen Shot 2014-09-02 at 11.17.5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71"/>
          <a:stretch/>
        </p:blipFill>
        <p:spPr>
          <a:xfrm>
            <a:off x="3683708" y="2428523"/>
            <a:ext cx="4853514" cy="2349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59419" y="3513667"/>
            <a:ext cx="497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vs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52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96089"/>
            <a:ext cx="7772400" cy="1470025"/>
          </a:xfrm>
        </p:spPr>
        <p:txBody>
          <a:bodyPr>
            <a:normAutofit/>
          </a:bodyPr>
          <a:lstStyle/>
          <a:p>
            <a:r>
              <a:rPr lang="en-CA" sz="6600" dirty="0" smtClean="0"/>
              <a:t>While Loops</a:t>
            </a:r>
            <a:endParaRPr lang="en-CA" sz="6600" dirty="0"/>
          </a:p>
        </p:txBody>
      </p:sp>
    </p:spTree>
    <p:extLst>
      <p:ext uri="{BB962C8B-B14F-4D97-AF65-F5344CB8AC3E}">
        <p14:creationId xmlns:p14="http://schemas.microsoft.com/office/powerpoint/2010/main" val="56612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82700"/>
            <a:ext cx="8229600" cy="5073650"/>
          </a:xfrm>
          <a:ln/>
        </p:spPr>
        <p:txBody>
          <a:bodyPr anchor="t"/>
          <a:lstStyle/>
          <a:p>
            <a:r>
              <a:rPr lang="en-US" sz="2800" b="1" dirty="0" smtClean="0"/>
              <a:t>While loops </a:t>
            </a:r>
            <a:r>
              <a:rPr lang="en-US" sz="2800" dirty="0" smtClean="0"/>
              <a:t>keep repeating a block of code while a condition is </a:t>
            </a:r>
            <a:r>
              <a:rPr lang="en-US" sz="2400" dirty="0" smtClean="0">
                <a:latin typeface="Courier New"/>
                <a:cs typeface="Courier New"/>
              </a:rPr>
              <a:t>True</a:t>
            </a:r>
            <a:endParaRPr lang="en-US" sz="28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# What does this code do?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val</a:t>
            </a:r>
            <a:r>
              <a:rPr lang="en-US" sz="2000" dirty="0" smtClean="0">
                <a:latin typeface="Courier New"/>
                <a:cs typeface="Courier New"/>
              </a:rPr>
              <a:t> = 10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while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val</a:t>
            </a:r>
            <a:r>
              <a:rPr lang="en-US" sz="2000" dirty="0" smtClean="0">
                <a:latin typeface="Courier New"/>
                <a:cs typeface="Courier New"/>
              </a:rPr>
              <a:t> &gt; 0: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print(</a:t>
            </a:r>
            <a:r>
              <a:rPr lang="en-US" sz="2000" dirty="0" smtClean="0">
                <a:latin typeface="Courier New"/>
                <a:cs typeface="Courier New"/>
              </a:rPr>
              <a:t>'hello</a:t>
            </a:r>
            <a:r>
              <a:rPr lang="en-US" sz="2000" dirty="0">
                <a:latin typeface="Courier New"/>
                <a:cs typeface="Courier New"/>
              </a:rPr>
              <a:t>')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dirty="0" err="1" smtClean="0">
                <a:latin typeface="Courier New"/>
                <a:cs typeface="Courier New"/>
              </a:rPr>
              <a:t>val</a:t>
            </a:r>
            <a:r>
              <a:rPr lang="en-US" sz="2000" dirty="0" smtClean="0">
                <a:latin typeface="Courier New"/>
                <a:cs typeface="Courier New"/>
              </a:rPr>
              <a:t> -= 1</a:t>
            </a: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lang="en-US" sz="2000" b="1" smtClean="0">
                <a:solidFill>
                  <a:srgbClr val="008000"/>
                </a:solidFill>
                <a:latin typeface="Courier New"/>
                <a:cs typeface="Courier New"/>
              </a:rPr>
              <a:t>prints </a:t>
            </a:r>
            <a:r>
              <a:rPr lang="en-US" sz="2000" smtClean="0">
                <a:latin typeface="Courier New"/>
                <a:cs typeface="Courier New"/>
              </a:rPr>
              <a:t>'</a:t>
            </a:r>
            <a:r>
              <a:rPr lang="en-US" sz="2000" b="1" smtClean="0">
                <a:solidFill>
                  <a:srgbClr val="008000"/>
                </a:solidFill>
                <a:latin typeface="Courier New"/>
                <a:cs typeface="Courier New"/>
              </a:rPr>
              <a:t>hello</a:t>
            </a:r>
            <a:r>
              <a:rPr lang="en-US" sz="2000">
                <a:latin typeface="Courier New"/>
                <a:cs typeface="Courier New"/>
              </a:rPr>
              <a:t>'</a:t>
            </a:r>
            <a:r>
              <a:rPr lang="en-US" sz="2000" b="1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10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90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1983-DD1D-E74E-9345-0CD6545C4C45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8316"/>
            <a:ext cx="8229600" cy="1143000"/>
          </a:xfrm>
          <a:ln/>
        </p:spPr>
        <p:txBody>
          <a:bodyPr>
            <a:normAutofit/>
          </a:bodyPr>
          <a:lstStyle/>
          <a:p>
            <a:pPr algn="l"/>
            <a:r>
              <a:rPr lang="en-US" sz="4500" dirty="0" smtClean="0"/>
              <a:t>While loops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251312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82700"/>
            <a:ext cx="8229600" cy="5073650"/>
          </a:xfrm>
          <a:ln/>
        </p:spPr>
        <p:txBody>
          <a:bodyPr anchor="t"/>
          <a:lstStyle/>
          <a:p>
            <a:r>
              <a:rPr lang="en-US" sz="2800" b="1" dirty="0" smtClean="0"/>
              <a:t>While loops </a:t>
            </a:r>
            <a:r>
              <a:rPr lang="en-US" sz="2800" dirty="0" smtClean="0"/>
              <a:t>keep repeating a block of code while a condition is </a:t>
            </a:r>
            <a:r>
              <a:rPr lang="en-US" sz="2400" dirty="0" smtClean="0">
                <a:latin typeface="Courier New"/>
                <a:cs typeface="Courier New"/>
              </a:rPr>
              <a:t>True</a:t>
            </a:r>
            <a:endParaRPr lang="en-US" sz="28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# What does this code do?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val</a:t>
            </a:r>
            <a:r>
              <a:rPr lang="en-US" sz="2000" dirty="0" smtClean="0">
                <a:latin typeface="Courier New"/>
                <a:cs typeface="Courier New"/>
              </a:rPr>
              <a:t> = 167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while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val</a:t>
            </a:r>
            <a:r>
              <a:rPr lang="en-US" sz="2000" dirty="0" smtClean="0">
                <a:latin typeface="Courier New"/>
                <a:cs typeface="Courier New"/>
              </a:rPr>
              <a:t> &gt; 0: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    if </a:t>
            </a:r>
            <a:r>
              <a:rPr lang="en-US" sz="2000" dirty="0" err="1" smtClean="0">
                <a:latin typeface="Courier New"/>
                <a:cs typeface="Courier New"/>
              </a:rPr>
              <a:t>val</a:t>
            </a:r>
            <a:r>
              <a:rPr lang="en-US" sz="2000" dirty="0" smtClean="0">
                <a:latin typeface="Courier New"/>
                <a:cs typeface="Courier New"/>
              </a:rPr>
              <a:t> % 2 == 0: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        </a:t>
            </a:r>
            <a:r>
              <a:rPr lang="en-US" sz="2000" dirty="0">
                <a:latin typeface="Courier New"/>
                <a:cs typeface="Courier New"/>
              </a:rPr>
              <a:t>print(</a:t>
            </a:r>
            <a:r>
              <a:rPr lang="en-US" sz="2000" dirty="0" smtClean="0">
                <a:latin typeface="Courier New"/>
                <a:cs typeface="Courier New"/>
              </a:rPr>
              <a:t>'0</a:t>
            </a:r>
            <a:r>
              <a:rPr lang="en-US" sz="2000" dirty="0">
                <a:latin typeface="Courier New"/>
                <a:cs typeface="Courier New"/>
              </a:rPr>
              <a:t>')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    else: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        </a:t>
            </a:r>
            <a:r>
              <a:rPr lang="en-US" sz="2000" dirty="0">
                <a:latin typeface="Courier New"/>
                <a:cs typeface="Courier New"/>
              </a:rPr>
              <a:t>print(</a:t>
            </a:r>
            <a:r>
              <a:rPr lang="en-US" sz="2000" dirty="0" smtClean="0">
                <a:latin typeface="Courier New"/>
                <a:cs typeface="Courier New"/>
              </a:rPr>
              <a:t>'1</a:t>
            </a:r>
            <a:r>
              <a:rPr lang="en-US" sz="2000" dirty="0">
                <a:latin typeface="Courier New"/>
                <a:cs typeface="Courier New"/>
              </a:rPr>
              <a:t>')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dirty="0" err="1" smtClean="0">
                <a:latin typeface="Courier New"/>
                <a:cs typeface="Courier New"/>
              </a:rPr>
              <a:t>val</a:t>
            </a:r>
            <a:r>
              <a:rPr lang="en-US" sz="2000" dirty="0" smtClean="0">
                <a:latin typeface="Courier New"/>
                <a:cs typeface="Courier New"/>
              </a:rPr>
              <a:t> =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val</a:t>
            </a:r>
            <a:r>
              <a:rPr lang="en-US" sz="2000" dirty="0" smtClean="0">
                <a:latin typeface="Courier New"/>
                <a:cs typeface="Courier New"/>
              </a:rPr>
              <a:t> / 2)</a:t>
            </a: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# prints (reverse) binary representation of </a:t>
            </a:r>
            <a:r>
              <a:rPr lang="en-US" sz="20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val</a:t>
            </a:r>
            <a:endParaRPr lang="en-US" sz="2000" b="1" dirty="0" smtClean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91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1983-DD1D-E74E-9345-0CD6545C4C45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8316"/>
            <a:ext cx="8229600" cy="1143000"/>
          </a:xfrm>
          <a:ln/>
        </p:spPr>
        <p:txBody>
          <a:bodyPr>
            <a:normAutofit/>
          </a:bodyPr>
          <a:lstStyle/>
          <a:p>
            <a:pPr algn="l"/>
            <a:r>
              <a:rPr lang="en-US" sz="4500" dirty="0" smtClean="0"/>
              <a:t>While loops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303222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82700"/>
            <a:ext cx="8229600" cy="4525963"/>
          </a:xfrm>
          <a:ln/>
        </p:spPr>
        <p:txBody>
          <a:bodyPr anchor="t"/>
          <a:lstStyle/>
          <a:p>
            <a:r>
              <a:rPr lang="en-US" sz="2800" b="1" dirty="0" smtClean="0">
                <a:latin typeface="Courier New"/>
                <a:cs typeface="Courier New"/>
              </a:rPr>
              <a:t>break </a:t>
            </a:r>
            <a:r>
              <a:rPr lang="en-US" sz="2800" dirty="0" smtClean="0"/>
              <a:t>can be used to exit a loop early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What does this code do?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while</a:t>
            </a:r>
            <a:r>
              <a:rPr lang="en-US" sz="2000" dirty="0" smtClean="0">
                <a:latin typeface="Courier New"/>
                <a:cs typeface="Courier New"/>
              </a:rPr>
              <a:t> True: 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 # This is an infinite loop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    # Stop when the user types 'quit', 'Q', etc.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    response = </a:t>
            </a:r>
            <a:r>
              <a:rPr lang="en-US" sz="2000" dirty="0">
                <a:latin typeface="Courier New"/>
                <a:cs typeface="Courier New"/>
              </a:rPr>
              <a:t>input('Enter </a:t>
            </a:r>
            <a:r>
              <a:rPr lang="en-US" sz="2000" dirty="0" smtClean="0">
                <a:latin typeface="Courier New"/>
                <a:cs typeface="Courier New"/>
              </a:rPr>
              <a:t>number or ”quit”:')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    if </a:t>
            </a:r>
            <a:r>
              <a:rPr lang="en-US" sz="2000" dirty="0" err="1" smtClean="0">
                <a:latin typeface="Courier New"/>
                <a:cs typeface="Courier New"/>
              </a:rPr>
              <a:t>response.lower</a:t>
            </a:r>
            <a:r>
              <a:rPr lang="en-US" sz="2000" dirty="0" smtClean="0">
                <a:latin typeface="Courier New"/>
                <a:cs typeface="Courier New"/>
              </a:rPr>
              <a:t>().</a:t>
            </a:r>
            <a:r>
              <a:rPr lang="en-US" sz="2000" dirty="0" err="1" smtClean="0">
                <a:latin typeface="Courier New"/>
                <a:cs typeface="Courier New"/>
              </a:rPr>
              <a:t>startswith</a:t>
            </a:r>
            <a:r>
              <a:rPr lang="en-US" sz="2000" dirty="0" smtClean="0">
                <a:latin typeface="Courier New"/>
                <a:cs typeface="Courier New"/>
              </a:rPr>
              <a:t>('q'):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    </a:t>
            </a:r>
            <a:r>
              <a:rPr lang="en-US" sz="2000" b="1" dirty="0" smtClean="0">
                <a:latin typeface="Courier New"/>
                <a:cs typeface="Courier New"/>
              </a:rPr>
              <a:t>break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 #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This 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breaks out of the loop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...</a:t>
            </a: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92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1983-DD1D-E74E-9345-0CD6545C4C45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8316"/>
            <a:ext cx="8229600" cy="1143000"/>
          </a:xfrm>
          <a:ln/>
        </p:spPr>
        <p:txBody>
          <a:bodyPr>
            <a:normAutofit/>
          </a:bodyPr>
          <a:lstStyle/>
          <a:p>
            <a:pPr algn="l"/>
            <a:r>
              <a:rPr lang="en-US" sz="4500" dirty="0" smtClean="0"/>
              <a:t>While loops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325158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 algn="l"/>
            <a:r>
              <a:rPr lang="en-US" sz="4500" dirty="0" smtClean="0"/>
              <a:t>Modules (</a:t>
            </a:r>
            <a:r>
              <a:rPr lang="en-US" sz="3600" dirty="0" smtClean="0"/>
              <a:t>why reinvent the wheel?</a:t>
            </a:r>
            <a:r>
              <a:rPr lang="en-US" sz="4500" dirty="0" smtClean="0"/>
              <a:t>)</a:t>
            </a:r>
            <a:endParaRPr lang="en-US" sz="4500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48616"/>
            <a:ext cx="8229600" cy="5181600"/>
          </a:xfrm>
          <a:noFill/>
          <a:ln/>
        </p:spPr>
        <p:txBody>
          <a:bodyPr anchor="t"/>
          <a:lstStyle/>
          <a:p>
            <a:pPr marL="0" indent="0">
              <a:buNone/>
            </a:pPr>
            <a:r>
              <a:rPr lang="en-US" sz="2400" dirty="0" smtClean="0"/>
              <a:t>Python has a spectacular assortment of </a:t>
            </a:r>
            <a:r>
              <a:rPr lang="en-US" sz="2400" b="1" dirty="0" smtClean="0"/>
              <a:t>modules</a:t>
            </a:r>
            <a:r>
              <a:rPr lang="en-US" sz="2400" dirty="0" smtClean="0"/>
              <a:t> that you can use (you have to import their </a:t>
            </a:r>
            <a:r>
              <a:rPr lang="en-US" sz="2400" b="1" dirty="0" smtClean="0"/>
              <a:t>names</a:t>
            </a:r>
            <a:r>
              <a:rPr lang="en-US" sz="2400" dirty="0" smtClean="0"/>
              <a:t> first, though)</a:t>
            </a:r>
          </a:p>
          <a:p>
            <a:pPr marL="0" indent="0">
              <a:buNone/>
            </a:pPr>
            <a:endParaRPr lang="en-US" sz="18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</a:t>
            </a:r>
            <a:r>
              <a:rPr lang="en-US" sz="2000" b="1" dirty="0" smtClean="0">
                <a:latin typeface="Courier New"/>
                <a:cs typeface="Courier New"/>
              </a:rPr>
              <a:t>from</a:t>
            </a:r>
            <a:r>
              <a:rPr lang="en-US" sz="2000" dirty="0" smtClean="0">
                <a:latin typeface="Courier New"/>
                <a:cs typeface="Courier New"/>
              </a:rPr>
              <a:t> random </a:t>
            </a:r>
            <a:r>
              <a:rPr lang="en-US" sz="2000" b="1" dirty="0" smtClean="0">
                <a:latin typeface="Courier New"/>
                <a:cs typeface="Courier New"/>
              </a:rPr>
              <a:t>import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randint</a:t>
            </a:r>
            <a:r>
              <a:rPr lang="en-US" sz="2000" dirty="0" smtClean="0">
                <a:latin typeface="Courier New"/>
                <a:cs typeface="Courier New"/>
              </a:rPr>
              <a:t>  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# now we can use it!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</a:t>
            </a:r>
            <a:r>
              <a:rPr lang="en-US" sz="2000" dirty="0" err="1" smtClean="0">
                <a:latin typeface="Courier New"/>
                <a:cs typeface="Courier New"/>
              </a:rPr>
              <a:t>randint</a:t>
            </a:r>
            <a:r>
              <a:rPr lang="en-US" sz="2000" dirty="0" smtClean="0">
                <a:latin typeface="Courier New"/>
                <a:cs typeface="Courier New"/>
              </a:rPr>
              <a:t>(1, 6)  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# roll a die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4 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# http://</a:t>
            </a:r>
            <a:r>
              <a:rPr lang="en-US" sz="2000" dirty="0" err="1">
                <a:solidFill>
                  <a:srgbClr val="008000"/>
                </a:solidFill>
                <a:latin typeface="Courier New"/>
                <a:cs typeface="Courier New"/>
              </a:rPr>
              <a:t>xkcd.com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/221/</a:t>
            </a:r>
            <a:endParaRPr lang="en-US" sz="2000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</a:t>
            </a:r>
            <a:r>
              <a:rPr lang="en-US" sz="2000" b="1" dirty="0" smtClean="0">
                <a:latin typeface="Courier New"/>
                <a:cs typeface="Courier New"/>
              </a:rPr>
              <a:t>import</a:t>
            </a:r>
            <a:r>
              <a:rPr lang="en-US" sz="2000" dirty="0" smtClean="0">
                <a:latin typeface="Courier New"/>
                <a:cs typeface="Courier New"/>
              </a:rPr>
              <a:t> math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</a:t>
            </a:r>
            <a:r>
              <a:rPr lang="en-US" sz="2000" dirty="0" err="1" smtClean="0">
                <a:latin typeface="Courier New"/>
                <a:cs typeface="Courier New"/>
              </a:rPr>
              <a:t>math.sqrt</a:t>
            </a:r>
            <a:r>
              <a:rPr lang="en-US" sz="2000" dirty="0" smtClean="0">
                <a:latin typeface="Courier New"/>
                <a:cs typeface="Courier New"/>
              </a:rPr>
              <a:t>(2)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1.4142135623730951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</a:t>
            </a:r>
            <a:r>
              <a:rPr lang="en-US" sz="2000" dirty="0" err="1" smtClean="0">
                <a:latin typeface="Courier New"/>
                <a:cs typeface="Courier New"/>
              </a:rPr>
              <a:t>math.cos</a:t>
            </a:r>
            <a:r>
              <a:rPr lang="en-US" sz="2000" dirty="0" smtClean="0">
                <a:latin typeface="Courier New"/>
                <a:cs typeface="Courier New"/>
              </a:rPr>
              <a:t>(0)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1.0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</a:t>
            </a:r>
            <a:r>
              <a:rPr lang="en-US" sz="2000" b="1" dirty="0" smtClean="0">
                <a:latin typeface="Courier New"/>
                <a:cs typeface="Courier New"/>
              </a:rPr>
              <a:t>import </a:t>
            </a:r>
            <a:r>
              <a:rPr lang="en-US" sz="2000" dirty="0" err="1" smtClean="0">
                <a:latin typeface="Courier New"/>
                <a:cs typeface="Courier New"/>
              </a:rPr>
              <a:t>datetime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&gt;&gt;&gt; </a:t>
            </a:r>
            <a:r>
              <a:rPr lang="en-US" sz="2000" dirty="0" err="1" smtClean="0">
                <a:latin typeface="Courier New"/>
                <a:cs typeface="Courier New"/>
              </a:rPr>
              <a:t>dir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datetime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93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8605-0CFE-2945-B4F1-96433B470810}" type="datetime3">
              <a:rPr lang="en-CA" smtClean="0"/>
              <a:t>19 September 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1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5: Guessing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131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Implement a guessing game: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Guess a number between 0 and 100: </a:t>
            </a:r>
            <a:r>
              <a:rPr lang="en-US" sz="2000" b="1" u="sng" dirty="0" smtClean="0">
                <a:latin typeface="Courier New"/>
                <a:cs typeface="Courier New"/>
              </a:rPr>
              <a:t>50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Too high.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Guess a number between 0 and 100: </a:t>
            </a:r>
            <a:r>
              <a:rPr lang="en-US" sz="2000" b="1" u="sng" dirty="0" smtClean="0">
                <a:latin typeface="Courier New"/>
                <a:cs typeface="Courier New"/>
              </a:rPr>
              <a:t>25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Too low.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Guess a number between 0 and 100: </a:t>
            </a:r>
            <a:r>
              <a:rPr lang="en-US" sz="2000" b="1" u="sng" dirty="0" smtClean="0">
                <a:latin typeface="Courier New"/>
                <a:cs typeface="Courier New"/>
              </a:rPr>
              <a:t>40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Too low.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Guess a number between 0 and 100: </a:t>
            </a:r>
            <a:r>
              <a:rPr lang="en-US" sz="2000" b="1" u="sng" dirty="0" smtClean="0">
                <a:latin typeface="Courier New"/>
                <a:cs typeface="Courier New"/>
              </a:rPr>
              <a:t>-2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Guess a number between 0 and 100: </a:t>
            </a:r>
            <a:r>
              <a:rPr lang="en-US" sz="2000" b="1" u="sng" dirty="0" smtClean="0">
                <a:latin typeface="Courier New"/>
                <a:cs typeface="Courier New"/>
              </a:rPr>
              <a:t>47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Correct. Thanks for playing!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8FD-9E9D-4B47-9620-6F5A2A6EFF84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94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81475" y="5612050"/>
            <a:ext cx="4107014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hint: </a:t>
            </a:r>
            <a:r>
              <a:rPr lang="en-US" sz="3200" b="1" dirty="0" smtClean="0"/>
              <a:t>"random"</a:t>
            </a:r>
            <a:r>
              <a:rPr lang="en-US" sz="3200" dirty="0" smtClean="0"/>
              <a:t> module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6996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5: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1316"/>
            <a:ext cx="8229600" cy="4927823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from random import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randint</a:t>
            </a:r>
            <a:endParaRPr lang="en-US" sz="14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# Choose a random number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low = 0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high = 100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answer =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randint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(low, high)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found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= False</a:t>
            </a:r>
          </a:p>
          <a:p>
            <a:pPr marL="0" indent="0">
              <a:buNone/>
            </a:pPr>
            <a:r>
              <a:rPr lang="da-DK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while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not </a:t>
            </a:r>
            <a:r>
              <a:rPr lang="da-DK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found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  print(</a:t>
            </a:r>
            <a:r>
              <a:rPr lang="en-US" sz="1400" dirty="0">
                <a:latin typeface="Courier New"/>
                <a:cs typeface="Courier New"/>
              </a:rPr>
              <a:t>'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Guess a number between {} and {}: </a:t>
            </a:r>
            <a:r>
              <a:rPr lang="en-US" sz="1400" dirty="0" smtClean="0">
                <a:latin typeface="Courier New"/>
                <a:cs typeface="Courier New"/>
              </a:rPr>
              <a:t>'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format(low, high), end=</a:t>
            </a:r>
            <a:r>
              <a:rPr lang="en-US" sz="1400" dirty="0" smtClean="0">
                <a:latin typeface="Courier New"/>
                <a:cs typeface="Courier New"/>
              </a:rPr>
              <a:t>'</a:t>
            </a:r>
            <a:r>
              <a:rPr lang="en-US" sz="1400" dirty="0">
                <a:latin typeface="Courier New"/>
                <a:cs typeface="Courier New"/>
              </a:rPr>
              <a:t>'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guess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(input())</a:t>
            </a:r>
          </a:p>
          <a:p>
            <a:pPr marL="0" indent="0">
              <a:buNone/>
            </a:pP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da-DK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# Print </a:t>
            </a:r>
            <a:r>
              <a:rPr lang="da-DK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response</a:t>
            </a:r>
            <a:r>
              <a:rPr lang="da-DK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da-DK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if</a:t>
            </a:r>
            <a:r>
              <a:rPr lang="da-DK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da-DK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guess</a:t>
            </a:r>
            <a:r>
              <a:rPr lang="da-DK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 is in range</a:t>
            </a:r>
          </a:p>
          <a:p>
            <a:pPr marL="0" indent="0">
              <a:buNone/>
            </a:pP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da-DK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if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guess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&gt;= </a:t>
            </a:r>
            <a:r>
              <a:rPr lang="da-DK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low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and </a:t>
            </a:r>
            <a:r>
              <a:rPr lang="da-DK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guess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&lt;= </a:t>
            </a:r>
            <a:r>
              <a:rPr lang="da-DK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high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da-DK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if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guess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&gt; </a:t>
            </a:r>
            <a:r>
              <a:rPr lang="da-DK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answer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print(</a:t>
            </a:r>
            <a:r>
              <a:rPr lang="en-US" sz="1400" dirty="0">
                <a:latin typeface="Courier New"/>
                <a:cs typeface="Courier New"/>
              </a:rPr>
              <a:t>'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Too high.</a:t>
            </a:r>
            <a:r>
              <a:rPr lang="en-US" sz="1400" dirty="0" smtClean="0">
                <a:latin typeface="Courier New"/>
                <a:cs typeface="Courier New"/>
              </a:rPr>
              <a:t>'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elif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guess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&lt; </a:t>
            </a:r>
            <a:r>
              <a:rPr lang="da-DK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answer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    print(</a:t>
            </a:r>
            <a:r>
              <a:rPr lang="en-US" sz="1400" dirty="0">
                <a:latin typeface="Courier New"/>
                <a:cs typeface="Courier New"/>
              </a:rPr>
              <a:t>'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Too low.</a:t>
            </a:r>
            <a:r>
              <a:rPr lang="en-US" sz="1400" dirty="0" smtClean="0">
                <a:latin typeface="Courier New"/>
                <a:cs typeface="Courier New"/>
              </a:rPr>
              <a:t>'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else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print(</a:t>
            </a:r>
            <a:r>
              <a:rPr lang="en-US" sz="1400" dirty="0">
                <a:latin typeface="Courier New"/>
                <a:cs typeface="Courier New"/>
              </a:rPr>
              <a:t>'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Correct. Thanks for playing!</a:t>
            </a:r>
            <a:r>
              <a:rPr lang="en-US" sz="1400" dirty="0" smtClean="0">
                <a:latin typeface="Courier New"/>
                <a:cs typeface="Courier New"/>
              </a:rPr>
              <a:t>'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</a:t>
            </a:r>
            <a:r>
              <a:rPr lang="da-DK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found</a:t>
            </a:r>
            <a:r>
              <a:rPr lang="da-DK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= True  </a:t>
            </a:r>
            <a:r>
              <a:rPr lang="da-DK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# Or </a:t>
            </a:r>
            <a:r>
              <a:rPr lang="da-DK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you</a:t>
            </a:r>
            <a:r>
              <a:rPr lang="da-DK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da-DK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could</a:t>
            </a:r>
            <a:r>
              <a:rPr lang="da-DK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da-DK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use</a:t>
            </a:r>
            <a:r>
              <a:rPr lang="da-DK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 break </a:t>
            </a:r>
            <a:r>
              <a:rPr lang="da-DK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here</a:t>
            </a:r>
            <a:endParaRPr lang="da-DK" sz="1400" dirty="0" smtClean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7435-4BE1-154C-B6B3-FD78AAC624DE}" type="datetime3">
              <a:rPr lang="en-CA" smtClean="0"/>
              <a:t>19 September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8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900"/>
            <a:ext cx="7772400" cy="1470025"/>
          </a:xfrm>
        </p:spPr>
        <p:txBody>
          <a:bodyPr/>
          <a:lstStyle/>
          <a:p>
            <a:r>
              <a:rPr lang="en-CA" dirty="0" smtClean="0"/>
              <a:t>The “Design Recipe” of Functions</a:t>
            </a:r>
            <a:endParaRPr lang="en-CA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smtClean="0"/>
              <a:t>step-by-step instructions </a:t>
            </a:r>
            <a:r>
              <a:rPr lang="en-CA" dirty="0" smtClean="0"/>
              <a:t>of how make a </a:t>
            </a:r>
            <a:r>
              <a:rPr lang="en-CA" strike="sngStrike" dirty="0" smtClean="0"/>
              <a:t> dish </a:t>
            </a:r>
            <a:r>
              <a:rPr lang="en-CA" dirty="0" smtClean="0"/>
              <a:t> function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281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function design recipe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CA" b="1" dirty="0" smtClean="0"/>
              <a:t>Example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CA" b="1" dirty="0" smtClean="0"/>
              <a:t>Type contract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CA" b="1" dirty="0" smtClean="0"/>
              <a:t>Header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CA" b="1" dirty="0" smtClean="0"/>
              <a:t>Body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CA" b="1" dirty="0" smtClean="0"/>
              <a:t>Test</a:t>
            </a:r>
            <a:endParaRPr lang="en-CA" b="1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224270" y="2601532"/>
            <a:ext cx="4614930" cy="33974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Say we want to implement a function to determine whether a number is </a:t>
            </a:r>
            <a:r>
              <a:rPr lang="en-CA" b="1" dirty="0" smtClean="0"/>
              <a:t>even</a:t>
            </a:r>
            <a:r>
              <a:rPr lang="en-CA" dirty="0" smtClean="0"/>
              <a:t>.</a:t>
            </a:r>
          </a:p>
          <a:p>
            <a:r>
              <a:rPr lang="en-CA" dirty="0" smtClean="0"/>
              <a:t>Let’s try to follow the recipe 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156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function design recipe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7048" y="1353264"/>
            <a:ext cx="4295104" cy="480283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CA" b="1" dirty="0" smtClean="0"/>
              <a:t>Example</a:t>
            </a:r>
          </a:p>
          <a:p>
            <a:r>
              <a:rPr lang="en-CA" dirty="0" smtClean="0"/>
              <a:t>Write one or two examples of calls of your function and the expected return values. </a:t>
            </a:r>
          </a:p>
          <a:p>
            <a:r>
              <a:rPr lang="en-CA" dirty="0" smtClean="0"/>
              <a:t>Write it as a </a:t>
            </a:r>
            <a:r>
              <a:rPr lang="en-CA" dirty="0" err="1" smtClean="0"/>
              <a:t>docstring</a:t>
            </a:r>
            <a:r>
              <a:rPr lang="en-CA" dirty="0" smtClean="0"/>
              <a:t>.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3507838"/>
            <a:ext cx="8229600" cy="1821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dirty="0" smtClean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790940" y="1442435"/>
            <a:ext cx="4024648" cy="4713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”””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CA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CA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”””</a:t>
            </a:r>
          </a:p>
        </p:txBody>
      </p:sp>
    </p:spTree>
    <p:extLst>
      <p:ext uri="{BB962C8B-B14F-4D97-AF65-F5344CB8AC3E}">
        <p14:creationId xmlns:p14="http://schemas.microsoft.com/office/powerpoint/2010/main" val="23423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9288</TotalTime>
  <Words>5810</Words>
  <Application>Microsoft Office PowerPoint</Application>
  <PresentationFormat>On-screen Show (4:3)</PresentationFormat>
  <Paragraphs>1234</Paragraphs>
  <Slides>115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25" baseType="lpstr">
      <vt:lpstr>Courier</vt:lpstr>
      <vt:lpstr>Arial</vt:lpstr>
      <vt:lpstr>Arial Black</vt:lpstr>
      <vt:lpstr>Calibri</vt:lpstr>
      <vt:lpstr>Century Gothic</vt:lpstr>
      <vt:lpstr>Comic Sans MS</vt:lpstr>
      <vt:lpstr>Consolas</vt:lpstr>
      <vt:lpstr>Courier New</vt:lpstr>
      <vt:lpstr>Wingdings</vt:lpstr>
      <vt:lpstr>Office Theme</vt:lpstr>
      <vt:lpstr>CSC148 Ramp-up Fall 2015</vt:lpstr>
      <vt:lpstr>Overview</vt:lpstr>
      <vt:lpstr>Outline</vt:lpstr>
      <vt:lpstr>More explicit outline</vt:lpstr>
      <vt:lpstr>Meet Python...</vt:lpstr>
      <vt:lpstr>PowerPoint Presentation</vt:lpstr>
      <vt:lpstr>PowerPoint Presentation</vt:lpstr>
      <vt:lpstr>Let's speak some Python</vt:lpstr>
      <vt:lpstr>Whitespace matters</vt:lpstr>
      <vt:lpstr>Whitespace matters</vt:lpstr>
      <vt:lpstr>Python is dynamically typed</vt:lpstr>
      <vt:lpstr>Python programs</vt:lpstr>
      <vt:lpstr>The blueprint of a Python file:</vt:lpstr>
      <vt:lpstr>The blueprint of a Python file:</vt:lpstr>
      <vt:lpstr>The blueprint of a Python file:</vt:lpstr>
      <vt:lpstr>The blueprint of a Python file:</vt:lpstr>
      <vt:lpstr>Interactive Python</vt:lpstr>
      <vt:lpstr>Getting help</vt:lpstr>
      <vt:lpstr>Moar resources!</vt:lpstr>
      <vt:lpstr>Learn you to good speak Python</vt:lpstr>
      <vt:lpstr>PowerPoint Presentation</vt:lpstr>
      <vt:lpstr>Variables (storing data)</vt:lpstr>
      <vt:lpstr>More types (kinds of things)</vt:lpstr>
      <vt:lpstr>More types (kinds of things)</vt:lpstr>
      <vt:lpstr>Strings</vt:lpstr>
      <vt:lpstr>Strings</vt:lpstr>
      <vt:lpstr>Working with strings</vt:lpstr>
      <vt:lpstr>Tons of useful methods</vt:lpstr>
      <vt:lpstr>POP QUIZ!</vt:lpstr>
      <vt:lpstr>POP QUIZ!</vt:lpstr>
      <vt:lpstr>Making strings pretty</vt:lpstr>
      <vt:lpstr>Standard input/output</vt:lpstr>
      <vt:lpstr>Converting between types</vt:lpstr>
      <vt:lpstr>Converting between types</vt:lpstr>
      <vt:lpstr>Exercise 1: Temperature</vt:lpstr>
      <vt:lpstr>Exercise 1: Solution</vt:lpstr>
      <vt:lpstr>Sequences</vt:lpstr>
      <vt:lpstr>Sequences, of, things!</vt:lpstr>
      <vt:lpstr>[Lists, of, things]</vt:lpstr>
      <vt:lpstr>[Lists, of, things].stuff()</vt:lpstr>
      <vt:lpstr>[Lists, of, things].stuff()</vt:lpstr>
      <vt:lpstr>Variable aliasing</vt:lpstr>
      <vt:lpstr>(Tuples, of, things)</vt:lpstr>
      <vt:lpstr>For Loops</vt:lpstr>
      <vt:lpstr>For loops! </vt:lpstr>
      <vt:lpstr>For loops! </vt:lpstr>
      <vt:lpstr>For loops! </vt:lpstr>
      <vt:lpstr>For loops! </vt:lpstr>
      <vt:lpstr>For loops! </vt:lpstr>
      <vt:lpstr>Exercise 2: Times table</vt:lpstr>
      <vt:lpstr>Exercise 2: Solution</vt:lpstr>
      <vt:lpstr>Exercise 2: Solution</vt:lpstr>
      <vt:lpstr>Conditionals</vt:lpstr>
      <vt:lpstr>Conditionals (if, elif, else)</vt:lpstr>
      <vt:lpstr>Functions</vt:lpstr>
      <vt:lpstr>Functions (basically the best things ever)</vt:lpstr>
      <vt:lpstr>Docstrings</vt:lpstr>
      <vt:lpstr>PowerPoint Presentation</vt:lpstr>
      <vt:lpstr>Changing things</vt:lpstr>
      <vt:lpstr>Changing things</vt:lpstr>
      <vt:lpstr>Changing things</vt:lpstr>
      <vt:lpstr>Changing things</vt:lpstr>
      <vt:lpstr>Changing things</vt:lpstr>
      <vt:lpstr>More control tools</vt:lpstr>
      <vt:lpstr>Exercise 3: Functions</vt:lpstr>
      <vt:lpstr>Exercise 3: Solution</vt:lpstr>
      <vt:lpstr>Exercise 3: Solution</vt:lpstr>
      <vt:lpstr>Exercise 3: Functions</vt:lpstr>
      <vt:lpstr>Exercise 3: Solution</vt:lpstr>
      <vt:lpstr>Exercise 3: Solution</vt:lpstr>
      <vt:lpstr>Dictionaries</vt:lpstr>
      <vt:lpstr>{'dictionaries': 'awesome'}</vt:lpstr>
      <vt:lpstr>{'dictionaries': 'awesome'}</vt:lpstr>
      <vt:lpstr>{'dictionaries': 'awesome'}</vt:lpstr>
      <vt:lpstr>{'dictionaries': 'awesome'}</vt:lpstr>
      <vt:lpstr>A brief detour to open some files</vt:lpstr>
      <vt:lpstr>A brief detour to open some files</vt:lpstr>
      <vt:lpstr>A brief detour to open some files</vt:lpstr>
      <vt:lpstr>PowerPoint Presentation</vt:lpstr>
      <vt:lpstr>A brief detour to open some files </vt:lpstr>
      <vt:lpstr>A brief detour to open some files </vt:lpstr>
      <vt:lpstr>PowerPoint Presentation</vt:lpstr>
      <vt:lpstr>A brief detour to open some files </vt:lpstr>
      <vt:lpstr>A brief detour to open some files </vt:lpstr>
      <vt:lpstr>A brief detour to open some files </vt:lpstr>
      <vt:lpstr>Exercise 4: Dictionaries</vt:lpstr>
      <vt:lpstr>Exercise 4: Solution</vt:lpstr>
      <vt:lpstr>Exercise 4: Dictionaries</vt:lpstr>
      <vt:lpstr>Exercise 4: Solution</vt:lpstr>
      <vt:lpstr>While Loops</vt:lpstr>
      <vt:lpstr>While loops</vt:lpstr>
      <vt:lpstr>While loops</vt:lpstr>
      <vt:lpstr>While loops</vt:lpstr>
      <vt:lpstr>Modules (why reinvent the wheel?)</vt:lpstr>
      <vt:lpstr>Exercise 5: Guessing game</vt:lpstr>
      <vt:lpstr>Exercise 5: Solution</vt:lpstr>
      <vt:lpstr>The “Design Recipe” of Functions</vt:lpstr>
      <vt:lpstr>The function design recipe</vt:lpstr>
      <vt:lpstr>The function design recipe</vt:lpstr>
      <vt:lpstr>The function design recipe</vt:lpstr>
      <vt:lpstr>The function design recipe</vt:lpstr>
      <vt:lpstr>The function design recipe</vt:lpstr>
      <vt:lpstr>The function design recipe</vt:lpstr>
      <vt:lpstr>The function design recipe</vt:lpstr>
      <vt:lpstr>Testing</vt:lpstr>
      <vt:lpstr>PowerPoint Presentation</vt:lpstr>
      <vt:lpstr>Testing the code</vt:lpstr>
      <vt:lpstr>Testing the code</vt:lpstr>
      <vt:lpstr>Testing the code</vt:lpstr>
      <vt:lpstr>Testing the code</vt:lpstr>
      <vt:lpstr>Doctest</vt:lpstr>
      <vt:lpstr>Doctest</vt:lpstr>
      <vt:lpstr>To run doctest</vt:lpstr>
      <vt:lpstr>PowerPoint Presentation</vt:lpstr>
      <vt:lpstr>fin</vt:lpstr>
    </vt:vector>
  </TitlesOfParts>
  <Company>University of Toronto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CSC148 Ramp-up</dc:title>
  <dc:creator>Michael Brudno</dc:creator>
  <cp:lastModifiedBy>Yueli Zhang</cp:lastModifiedBy>
  <cp:revision>985</cp:revision>
  <cp:lastPrinted>2014-01-18T15:08:23Z</cp:lastPrinted>
  <dcterms:created xsi:type="dcterms:W3CDTF">2012-09-14T20:56:30Z</dcterms:created>
  <dcterms:modified xsi:type="dcterms:W3CDTF">2015-09-19T21:46:59Z</dcterms:modified>
</cp:coreProperties>
</file>