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9" r:id="rId9"/>
    <p:sldId id="281" r:id="rId10"/>
    <p:sldId id="280" r:id="rId11"/>
    <p:sldId id="270" r:id="rId12"/>
    <p:sldId id="264" r:id="rId13"/>
    <p:sldId id="265" r:id="rId14"/>
    <p:sldId id="266" r:id="rId15"/>
    <p:sldId id="267" r:id="rId16"/>
    <p:sldId id="268" r:id="rId17"/>
    <p:sldId id="271" r:id="rId18"/>
    <p:sldId id="272" r:id="rId19"/>
    <p:sldId id="274" r:id="rId20"/>
    <p:sldId id="27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4E658-FCC1-4632-85EB-E3F5E9AE7A1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2E2E8-5C0B-430A-8198-5B858B84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5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80F8B-D269-4679-BDBB-BC0210757C99}" type="slidenum">
              <a:rPr lang="en-US"/>
              <a:pPr/>
              <a:t>9</a:t>
            </a:fld>
            <a:endParaRPr lang="en-US"/>
          </a:p>
        </p:txBody>
      </p:sp>
      <p:sp>
        <p:nvSpPr>
          <p:cNvPr id="16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48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385C8EDC-4790-4F20-9DF6-87712DA056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4A161D-0565-4CA9-AC1A-961CDDBDBC1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66903F0E-2FC4-474B-9181-8C94C636AC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FB5A6549-9974-467C-A478-7FF058CDA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40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73EB3EE8-D6D3-4E06-99D4-2121803719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0CC7BB-261A-4A95-8D44-DF7B3DD020A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8C1456E8-9C7B-4FD9-A7CB-718CE01203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2CC4753D-6657-41B6-89C0-D618C0C3C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68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95E3A5-C456-4A53-A6AD-614948FFC9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690D93-4BE0-4322-B565-164866AFF6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89BABF-FC88-4ACC-AEA2-A96EC17AAD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46FC7CDE-991A-4D29-A069-3F0460595F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49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F330DB-72D3-4095-A142-336B50055A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79816B-9694-4840-AFFE-946C65380E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CFE37F-D601-498E-9135-5B9F54F405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BD78C92E-1962-42B6-B989-308FC31B8B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24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AC7DCE-F38C-4496-AE68-FBDC8B8327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673280-8282-4F49-ADFF-1750957BC7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17253F-5036-44AB-9CEE-613410F55F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DCAAC5DF-22E5-4D47-BA75-CFF869F7D1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68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F7FEB9-F5DE-4FD3-B97C-9C1522A337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ECA4BD-FD0C-4F5C-A178-F3FCFD306A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476ACD-8943-4EA2-905E-B3743259B2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DC904E78-DE57-4300-B7F4-C40E66F479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82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7C332C-7F10-4808-A1D8-8E4770BC11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E377B2-D951-4A6A-B9CB-D45914DA1A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AC5B1B-1FD2-4C70-A887-EEEE4A6A05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DA0E6591-6D3F-4675-9029-63646438B0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1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593DD-F8B8-4ADC-8031-20784F773C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C1B0D6-3BC9-47E5-954B-114FBC6085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A6A6B-F632-4A97-A0F4-9C09168B04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6E69F08D-CD45-47EC-978E-D2FCBF23F4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20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39E9554-EF98-4467-A658-6810A29B4F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8C91019-DAC9-448F-B771-80DA8A53E3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4D2CF2C-EA7C-4EAC-9E70-6D75411504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6E403DD7-E75C-4BC7-B3F8-777D234DA1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70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1872F79-461D-49AF-A2BD-A0FD06EDA7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982A62-F56C-429E-A271-8DA3D515E6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D0B96C-DB11-4261-B3A0-9947233D3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59FB4496-E4B2-459D-9039-168B0F9C1D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7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7FC9567-CE59-4560-B2E3-795398B449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5659808-2FC8-4CE9-A958-529EF11159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AEF773-1E0B-444D-8A30-80A3096064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0D48CF46-578B-41D5-9221-F742B43CBE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54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A1B15-FFC0-403B-A0C6-A2A05179F0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5A2467-02FD-4976-A8B0-05BE0BA117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8AEA16-C313-42C6-A021-9BD9E9F620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0A07FBF6-BBEE-494B-BFC9-149523D15C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93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EB0AC-D280-46D9-BC0B-3575FC610A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D4EEA-727C-492D-8308-DE6AFDA8DA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8CBFF0-2E24-4D72-9ADF-2C19CB9042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0B5DEEDD-9AA3-4D98-B3D6-749B45511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05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9970E2A-D4AE-40DF-8A45-DF08B10A4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D41335C-2758-4B57-93A5-28756DE7F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E16F87C-EC68-4888-A066-79934F4B4B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8F83806-AA4D-4838-A599-2CB5682C52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35851" y="6445250"/>
            <a:ext cx="3860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AEA76AF-B11F-4220-9B8A-C5913E8622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en-US" altLang="en-US"/>
              <a:t>3-</a:t>
            </a:r>
            <a:fld id="{5CA7877B-3456-4506-B7FF-992A5FE622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45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>
            <a:extLst>
              <a:ext uri="{FF2B5EF4-FFF2-40B4-BE49-F238E27FC236}">
                <a16:creationId xmlns:a16="http://schemas.microsoft.com/office/drawing/2014/main" id="{AA13AA07-D9D7-4A10-AD96-42C4244E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8195" name="Slide Number Placeholder 6">
            <a:extLst>
              <a:ext uri="{FF2B5EF4-FFF2-40B4-BE49-F238E27FC236}">
                <a16:creationId xmlns:a16="http://schemas.microsoft.com/office/drawing/2014/main" id="{17F2D3E7-E449-4EDA-803D-8240A4D7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040E7DA1-CD2F-4AF3-8AF1-F17B866887C9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2531" name="Picture 175" descr="underline_base">
            <a:extLst>
              <a:ext uri="{FF2B5EF4-FFF2-40B4-BE49-F238E27FC236}">
                <a16:creationId xmlns:a16="http://schemas.microsoft.com/office/drawing/2014/main" id="{99538D2A-6E59-456A-B3EF-86C5A02ACA8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9366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Freeform 157">
            <a:extLst>
              <a:ext uri="{FF2B5EF4-FFF2-40B4-BE49-F238E27FC236}">
                <a16:creationId xmlns:a16="http://schemas.microsoft.com/office/drawing/2014/main" id="{7CD7811A-433B-43D5-9399-88B57D8D468D}"/>
              </a:ext>
            </a:extLst>
          </p:cNvPr>
          <p:cNvSpPr>
            <a:spLocks/>
          </p:cNvSpPr>
          <p:nvPr/>
        </p:nvSpPr>
        <p:spPr bwMode="auto">
          <a:xfrm>
            <a:off x="4291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E1F6FD0F-1355-4023-9D94-4B7F83001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7688" y="1428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Multiplexing/demultiplexing</a:t>
            </a:r>
          </a:p>
        </p:txBody>
      </p:sp>
      <p:sp>
        <p:nvSpPr>
          <p:cNvPr id="8199" name="Text Box 37">
            <a:extLst>
              <a:ext uri="{FF2B5EF4-FFF2-40B4-BE49-F238E27FC236}">
                <a16:creationId xmlns:a16="http://schemas.microsoft.com/office/drawing/2014/main" id="{ED00BE38-4FA4-40D1-8052-BBF11CC9A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1350" y="4068763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process</a:t>
            </a:r>
          </a:p>
        </p:txBody>
      </p:sp>
      <p:sp>
        <p:nvSpPr>
          <p:cNvPr id="8200" name="Text Box 38">
            <a:extLst>
              <a:ext uri="{FF2B5EF4-FFF2-40B4-BE49-F238E27FC236}">
                <a16:creationId xmlns:a16="http://schemas.microsoft.com/office/drawing/2014/main" id="{6BAE2A82-A362-4427-9285-99EF8BE32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5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socket</a:t>
            </a:r>
          </a:p>
        </p:txBody>
      </p:sp>
      <p:grpSp>
        <p:nvGrpSpPr>
          <p:cNvPr id="362673" name="Group 177">
            <a:extLst>
              <a:ext uri="{FF2B5EF4-FFF2-40B4-BE49-F238E27FC236}">
                <a16:creationId xmlns:a16="http://schemas.microsoft.com/office/drawing/2014/main" id="{3D93BBFA-D1BB-437E-BD62-3E01B441AE8F}"/>
              </a:ext>
            </a:extLst>
          </p:cNvPr>
          <p:cNvGrpSpPr>
            <a:grpSpLocks/>
          </p:cNvGrpSpPr>
          <p:nvPr/>
        </p:nvGrpSpPr>
        <p:grpSpPr bwMode="auto">
          <a:xfrm>
            <a:off x="6432551" y="1571625"/>
            <a:ext cx="3808413" cy="1468438"/>
            <a:chOff x="3092" y="990"/>
            <a:chExt cx="2399" cy="925"/>
          </a:xfrm>
        </p:grpSpPr>
        <p:sp>
          <p:nvSpPr>
            <p:cNvPr id="8323" name="Rectangle 41">
              <a:extLst>
                <a:ext uri="{FF2B5EF4-FFF2-40B4-BE49-F238E27FC236}">
                  <a16:creationId xmlns:a16="http://schemas.microsoft.com/office/drawing/2014/main" id="{311DDD7C-A1C8-4CE7-AF09-A7CB348F8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  <a:latin typeface="Gill Sans MT" charset="0"/>
                  <a:ea typeface="ＭＳ Ｐゴシック" charset="0"/>
                </a:rPr>
                <a:t>use header info to deliver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  <a:latin typeface="Gill Sans MT" charset="0"/>
                  <a:ea typeface="ＭＳ Ｐゴシック" charset="0"/>
                </a:rPr>
                <a:t>received segments to correct 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  <a:latin typeface="Gill Sans MT" charset="0"/>
                  <a:ea typeface="ＭＳ Ｐゴシック" charset="0"/>
                </a:rPr>
                <a:t>socket</a:t>
              </a:r>
            </a:p>
          </p:txBody>
        </p:sp>
        <p:grpSp>
          <p:nvGrpSpPr>
            <p:cNvPr id="22659" name="Group 42">
              <a:extLst>
                <a:ext uri="{FF2B5EF4-FFF2-40B4-BE49-F238E27FC236}">
                  <a16:creationId xmlns:a16="http://schemas.microsoft.com/office/drawing/2014/main" id="{4BEE91D0-DA76-4AD8-9456-079050F4AC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6" y="990"/>
              <a:ext cx="2016" cy="291"/>
              <a:chOff x="1127" y="3681"/>
              <a:chExt cx="1618" cy="291"/>
            </a:xfrm>
          </p:grpSpPr>
          <p:sp>
            <p:nvSpPr>
              <p:cNvPr id="8325" name="Rectangle 43">
                <a:extLst>
                  <a:ext uri="{FF2B5EF4-FFF2-40B4-BE49-F238E27FC236}">
                    <a16:creationId xmlns:a16="http://schemas.microsoft.com/office/drawing/2014/main" id="{49D34F84-79E4-4E9D-AADA-24A2E9FE8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26" name="Text Box 44">
                <a:extLst>
                  <a:ext uri="{FF2B5EF4-FFF2-40B4-BE49-F238E27FC236}">
                    <a16:creationId xmlns:a16="http://schemas.microsoft.com/office/drawing/2014/main" id="{73DEEAC2-B83A-4EF0-AB6A-C25AEDE5CD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7" y="3681"/>
                <a:ext cx="1618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>
                    <a:solidFill>
                      <a:srgbClr val="CC0000"/>
                    </a:solidFill>
                    <a:latin typeface="Gill Sans MT" charset="0"/>
                  </a:rPr>
                  <a:t>demultiplexing at receiver:</a:t>
                </a:r>
              </a:p>
            </p:txBody>
          </p:sp>
        </p:grpSp>
      </p:grpSp>
      <p:grpSp>
        <p:nvGrpSpPr>
          <p:cNvPr id="362672" name="Group 176">
            <a:extLst>
              <a:ext uri="{FF2B5EF4-FFF2-40B4-BE49-F238E27FC236}">
                <a16:creationId xmlns:a16="http://schemas.microsoft.com/office/drawing/2014/main" id="{5FC1FAF4-1A72-4FA4-8129-B7849B5588DE}"/>
              </a:ext>
            </a:extLst>
          </p:cNvPr>
          <p:cNvGrpSpPr>
            <a:grpSpLocks/>
          </p:cNvGrpSpPr>
          <p:nvPr/>
        </p:nvGrpSpPr>
        <p:grpSpPr bwMode="auto">
          <a:xfrm>
            <a:off x="1935164" y="1335088"/>
            <a:ext cx="4029075" cy="1466850"/>
            <a:chOff x="259" y="841"/>
            <a:chExt cx="2538" cy="924"/>
          </a:xfrm>
        </p:grpSpPr>
        <p:sp>
          <p:nvSpPr>
            <p:cNvPr id="8318" name="Text Box 45">
              <a:extLst>
                <a:ext uri="{FF2B5EF4-FFF2-40B4-BE49-F238E27FC236}">
                  <a16:creationId xmlns:a16="http://schemas.microsoft.com/office/drawing/2014/main" id="{9E530188-A90D-439A-9C8D-3430C9595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" y="1068"/>
              <a:ext cx="2533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  <a:latin typeface="Gill Sans MT" charset="0"/>
                </a:rPr>
                <a:t>handle data from multiple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  <a:latin typeface="Gill Sans MT" charset="0"/>
                </a:rPr>
                <a:t>sockets, add transport header (later used for demultiplexing)</a:t>
              </a:r>
            </a:p>
          </p:txBody>
        </p:sp>
        <p:sp>
          <p:nvSpPr>
            <p:cNvPr id="8319" name="Rectangle 46">
              <a:extLst>
                <a:ext uri="{FF2B5EF4-FFF2-40B4-BE49-F238E27FC236}">
                  <a16:creationId xmlns:a16="http://schemas.microsoft.com/office/drawing/2014/main" id="{AE718B30-CC34-42E4-8F98-456138E44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655" name="Group 47">
              <a:extLst>
                <a:ext uri="{FF2B5EF4-FFF2-40B4-BE49-F238E27FC236}">
                  <a16:creationId xmlns:a16="http://schemas.microsoft.com/office/drawing/2014/main" id="{07BC57F8-9A95-46E3-B76D-B8BDAC300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" y="841"/>
              <a:ext cx="1764" cy="291"/>
              <a:chOff x="1090" y="3681"/>
              <a:chExt cx="1694" cy="291"/>
            </a:xfrm>
          </p:grpSpPr>
          <p:sp>
            <p:nvSpPr>
              <p:cNvPr id="8321" name="Rectangle 48">
                <a:extLst>
                  <a:ext uri="{FF2B5EF4-FFF2-40B4-BE49-F238E27FC236}">
                    <a16:creationId xmlns:a16="http://schemas.microsoft.com/office/drawing/2014/main" id="{B2B908CF-40C8-4834-8650-A01F0BB34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4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22" name="Text Box 49">
                <a:extLst>
                  <a:ext uri="{FF2B5EF4-FFF2-40B4-BE49-F238E27FC236}">
                    <a16:creationId xmlns:a16="http://schemas.microsoft.com/office/drawing/2014/main" id="{C6C521DB-9F75-4E4F-8D96-BE0884C394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" y="3681"/>
                <a:ext cx="1694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>
                    <a:solidFill>
                      <a:srgbClr val="CC0000"/>
                    </a:solidFill>
                    <a:latin typeface="Gill Sans MT" charset="0"/>
                  </a:rPr>
                  <a:t>multiplexing at sender:</a:t>
                </a:r>
              </a:p>
            </p:txBody>
          </p:sp>
        </p:grpSp>
      </p:grpSp>
      <p:grpSp>
        <p:nvGrpSpPr>
          <p:cNvPr id="22538" name="Group 57">
            <a:extLst>
              <a:ext uri="{FF2B5EF4-FFF2-40B4-BE49-F238E27FC236}">
                <a16:creationId xmlns:a16="http://schemas.microsoft.com/office/drawing/2014/main" id="{72E45749-00C2-4BF2-96E9-7812D7A5F4B2}"/>
              </a:ext>
            </a:extLst>
          </p:cNvPr>
          <p:cNvGrpSpPr>
            <a:grpSpLocks/>
          </p:cNvGrpSpPr>
          <p:nvPr/>
        </p:nvGrpSpPr>
        <p:grpSpPr bwMode="auto">
          <a:xfrm>
            <a:off x="9005888" y="3741739"/>
            <a:ext cx="533400" cy="206375"/>
            <a:chOff x="344" y="1846"/>
            <a:chExt cx="336" cy="130"/>
          </a:xfrm>
        </p:grpSpPr>
        <p:sp>
          <p:nvSpPr>
            <p:cNvPr id="8314" name="Rectangle 35">
              <a:extLst>
                <a:ext uri="{FF2B5EF4-FFF2-40B4-BE49-F238E27FC236}">
                  <a16:creationId xmlns:a16="http://schemas.microsoft.com/office/drawing/2014/main" id="{C9013122-E35A-445E-93BD-523D9E6EE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5" name="Rectangle 54">
              <a:extLst>
                <a:ext uri="{FF2B5EF4-FFF2-40B4-BE49-F238E27FC236}">
                  <a16:creationId xmlns:a16="http://schemas.microsoft.com/office/drawing/2014/main" id="{A9878782-5BB5-450B-AF42-92F3B5D75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6" name="Rectangle 55">
              <a:extLst>
                <a:ext uri="{FF2B5EF4-FFF2-40B4-BE49-F238E27FC236}">
                  <a16:creationId xmlns:a16="http://schemas.microsoft.com/office/drawing/2014/main" id="{27F7269F-06CF-4388-BA9C-727B8E7E4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7" name="Rectangle 56">
              <a:extLst>
                <a:ext uri="{FF2B5EF4-FFF2-40B4-BE49-F238E27FC236}">
                  <a16:creationId xmlns:a16="http://schemas.microsoft.com/office/drawing/2014/main" id="{E645137E-20B0-45A9-89D9-85E831302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39" name="Rectangle 23">
            <a:extLst>
              <a:ext uri="{FF2B5EF4-FFF2-40B4-BE49-F238E27FC236}">
                <a16:creationId xmlns:a16="http://schemas.microsoft.com/office/drawing/2014/main" id="{5667F926-E551-4FE8-AC8D-D214B9B1B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1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0" name="Rectangle 24">
            <a:extLst>
              <a:ext uri="{FF2B5EF4-FFF2-40B4-BE49-F238E27FC236}">
                <a16:creationId xmlns:a16="http://schemas.microsoft.com/office/drawing/2014/main" id="{B7EBE846-286B-4DAE-BB30-B69AC5A2C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5" y="3248026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1" name="Line 25">
            <a:extLst>
              <a:ext uri="{FF2B5EF4-FFF2-40B4-BE49-F238E27FC236}">
                <a16:creationId xmlns:a16="http://schemas.microsoft.com/office/drawing/2014/main" id="{B0624D8A-D16C-4F07-9849-0C7F371E3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5" y="4017964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2542" name="Text Box 26">
            <a:extLst>
              <a:ext uri="{FF2B5EF4-FFF2-40B4-BE49-F238E27FC236}">
                <a16:creationId xmlns:a16="http://schemas.microsoft.com/office/drawing/2014/main" id="{ED771A43-D55C-4EB0-90F5-105AD5507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4" y="40005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2543" name="Line 27">
            <a:extLst>
              <a:ext uri="{FF2B5EF4-FFF2-40B4-BE49-F238E27FC236}">
                <a16:creationId xmlns:a16="http://schemas.microsoft.com/office/drawing/2014/main" id="{9015B60E-177E-458A-BB62-0B1B34596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1714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2544" name="Text Box 26">
            <a:extLst>
              <a:ext uri="{FF2B5EF4-FFF2-40B4-BE49-F238E27FC236}">
                <a16:creationId xmlns:a16="http://schemas.microsoft.com/office/drawing/2014/main" id="{0FF8092E-5A35-4B7E-9B69-0B5A919DE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89" y="32146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545" name="Text Box 26">
            <a:extLst>
              <a:ext uri="{FF2B5EF4-FFF2-40B4-BE49-F238E27FC236}">
                <a16:creationId xmlns:a16="http://schemas.microsoft.com/office/drawing/2014/main" id="{13A8C84C-EFEF-4E7F-8BDE-0421B43D4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214" y="49053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2546" name="Text Box 26">
            <a:extLst>
              <a:ext uri="{FF2B5EF4-FFF2-40B4-BE49-F238E27FC236}">
                <a16:creationId xmlns:a16="http://schemas.microsoft.com/office/drawing/2014/main" id="{9601B1FA-5F7B-46C6-B955-8BB4EF71F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214" y="46196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2547" name="Text Box 26">
            <a:extLst>
              <a:ext uri="{FF2B5EF4-FFF2-40B4-BE49-F238E27FC236}">
                <a16:creationId xmlns:a16="http://schemas.microsoft.com/office/drawing/2014/main" id="{40AA2D49-4FCB-4532-BFDD-D93A6CC13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214" y="43211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8213" name="Oval 120">
            <a:extLst>
              <a:ext uri="{FF2B5EF4-FFF2-40B4-BE49-F238E27FC236}">
                <a16:creationId xmlns:a16="http://schemas.microsoft.com/office/drawing/2014/main" id="{95614C08-1AD9-4802-BDEF-1FCCB150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P2</a:t>
            </a:r>
          </a:p>
        </p:txBody>
      </p:sp>
      <p:sp>
        <p:nvSpPr>
          <p:cNvPr id="22549" name="Line 27">
            <a:extLst>
              <a:ext uri="{FF2B5EF4-FFF2-40B4-BE49-F238E27FC236}">
                <a16:creationId xmlns:a16="http://schemas.microsoft.com/office/drawing/2014/main" id="{1E571FC2-0569-4AC0-B738-6E9095FE6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8539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2550" name="Line 27">
            <a:extLst>
              <a:ext uri="{FF2B5EF4-FFF2-40B4-BE49-F238E27FC236}">
                <a16:creationId xmlns:a16="http://schemas.microsoft.com/office/drawing/2014/main" id="{CBD4AB76-D446-4266-ABA8-8EFD54786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5364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216" name="Oval 128">
            <a:extLst>
              <a:ext uri="{FF2B5EF4-FFF2-40B4-BE49-F238E27FC236}">
                <a16:creationId xmlns:a16="http://schemas.microsoft.com/office/drawing/2014/main" id="{CE2A053B-2B59-41FA-8AA3-F0AD8630E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P1</a:t>
            </a:r>
          </a:p>
        </p:txBody>
      </p:sp>
      <p:grpSp>
        <p:nvGrpSpPr>
          <p:cNvPr id="22552" name="Group 134">
            <a:extLst>
              <a:ext uri="{FF2B5EF4-FFF2-40B4-BE49-F238E27FC236}">
                <a16:creationId xmlns:a16="http://schemas.microsoft.com/office/drawing/2014/main" id="{403608E9-9FDC-4737-AE81-C86AB860ED66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3948113"/>
            <a:ext cx="412750" cy="158750"/>
            <a:chOff x="1383" y="2620"/>
            <a:chExt cx="260" cy="100"/>
          </a:xfrm>
        </p:grpSpPr>
        <p:sp>
          <p:nvSpPr>
            <p:cNvPr id="8310" name="Rectangle 130">
              <a:extLst>
                <a:ext uri="{FF2B5EF4-FFF2-40B4-BE49-F238E27FC236}">
                  <a16:creationId xmlns:a16="http://schemas.microsoft.com/office/drawing/2014/main" id="{F0CC499B-A550-4AF3-9E8A-6621F7D63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1" name="Rectangle 131">
              <a:extLst>
                <a:ext uri="{FF2B5EF4-FFF2-40B4-BE49-F238E27FC236}">
                  <a16:creationId xmlns:a16="http://schemas.microsoft.com/office/drawing/2014/main" id="{8B925D8A-2CE4-4904-99CA-1451F1F5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2" name="Rectangle 132">
              <a:extLst>
                <a:ext uri="{FF2B5EF4-FFF2-40B4-BE49-F238E27FC236}">
                  <a16:creationId xmlns:a16="http://schemas.microsoft.com/office/drawing/2014/main" id="{8490A501-24E8-4208-A2E3-4C67AAA65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3" name="Rectangle 133">
              <a:extLst>
                <a:ext uri="{FF2B5EF4-FFF2-40B4-BE49-F238E27FC236}">
                  <a16:creationId xmlns:a16="http://schemas.microsoft.com/office/drawing/2014/main" id="{1841481E-5D75-42E1-93B5-EDE9D4723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2553" name="Group 135">
            <a:extLst>
              <a:ext uri="{FF2B5EF4-FFF2-40B4-BE49-F238E27FC236}">
                <a16:creationId xmlns:a16="http://schemas.microsoft.com/office/drawing/2014/main" id="{DEB34223-D457-45E2-BA11-3C30D50D0FE2}"/>
              </a:ext>
            </a:extLst>
          </p:cNvPr>
          <p:cNvGrpSpPr>
            <a:grpSpLocks/>
          </p:cNvGrpSpPr>
          <p:nvPr/>
        </p:nvGrpSpPr>
        <p:grpSpPr bwMode="auto">
          <a:xfrm>
            <a:off x="4949825" y="3940175"/>
            <a:ext cx="412750" cy="158750"/>
            <a:chOff x="1383" y="2620"/>
            <a:chExt cx="260" cy="100"/>
          </a:xfrm>
        </p:grpSpPr>
        <p:sp>
          <p:nvSpPr>
            <p:cNvPr id="8306" name="Rectangle 136">
              <a:extLst>
                <a:ext uri="{FF2B5EF4-FFF2-40B4-BE49-F238E27FC236}">
                  <a16:creationId xmlns:a16="http://schemas.microsoft.com/office/drawing/2014/main" id="{651B3F15-65D2-42EC-A2AE-C177AD516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7" name="Rectangle 137">
              <a:extLst>
                <a:ext uri="{FF2B5EF4-FFF2-40B4-BE49-F238E27FC236}">
                  <a16:creationId xmlns:a16="http://schemas.microsoft.com/office/drawing/2014/main" id="{21C59E28-89A7-4686-A8CA-65285970D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8" name="Rectangle 138">
              <a:extLst>
                <a:ext uri="{FF2B5EF4-FFF2-40B4-BE49-F238E27FC236}">
                  <a16:creationId xmlns:a16="http://schemas.microsoft.com/office/drawing/2014/main" id="{D75C3AF4-3D8F-48BC-A593-48EAD0B91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9" name="Rectangle 139">
              <a:extLst>
                <a:ext uri="{FF2B5EF4-FFF2-40B4-BE49-F238E27FC236}">
                  <a16:creationId xmlns:a16="http://schemas.microsoft.com/office/drawing/2014/main" id="{6D0FE7AB-6950-438A-9A53-DC020CCEF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54" name="Freeform 141">
            <a:extLst>
              <a:ext uri="{FF2B5EF4-FFF2-40B4-BE49-F238E27FC236}">
                <a16:creationId xmlns:a16="http://schemas.microsoft.com/office/drawing/2014/main" id="{EEE9985D-9889-4EB8-A425-32FB5C0E37CD}"/>
              </a:ext>
            </a:extLst>
          </p:cNvPr>
          <p:cNvSpPr>
            <a:spLocks/>
          </p:cNvSpPr>
          <p:nvPr/>
        </p:nvSpPr>
        <p:spPr bwMode="auto">
          <a:xfrm>
            <a:off x="3317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2555" name="Freeform 142">
            <a:extLst>
              <a:ext uri="{FF2B5EF4-FFF2-40B4-BE49-F238E27FC236}">
                <a16:creationId xmlns:a16="http://schemas.microsoft.com/office/drawing/2014/main" id="{ED77930A-AA47-4777-AE46-0084AE217775}"/>
              </a:ext>
            </a:extLst>
          </p:cNvPr>
          <p:cNvSpPr>
            <a:spLocks/>
          </p:cNvSpPr>
          <p:nvPr/>
        </p:nvSpPr>
        <p:spPr bwMode="auto">
          <a:xfrm>
            <a:off x="3381375" y="4029076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2556" name="Rectangle 23">
            <a:extLst>
              <a:ext uri="{FF2B5EF4-FFF2-40B4-BE49-F238E27FC236}">
                <a16:creationId xmlns:a16="http://schemas.microsoft.com/office/drawing/2014/main" id="{CA4B94F1-0AED-41F5-8501-8E8566BC1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9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57" name="Rectangle 24">
            <a:extLst>
              <a:ext uri="{FF2B5EF4-FFF2-40B4-BE49-F238E27FC236}">
                <a16:creationId xmlns:a16="http://schemas.microsoft.com/office/drawing/2014/main" id="{AC39D8C6-EC80-4868-947A-94F8EA734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9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58" name="Line 25">
            <a:extLst>
              <a:ext uri="{FF2B5EF4-FFF2-40B4-BE49-F238E27FC236}">
                <a16:creationId xmlns:a16="http://schemas.microsoft.com/office/drawing/2014/main" id="{832EFD04-0967-487F-AC0B-C4D91F3C5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2313" y="43783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2559" name="Text Box 26">
            <a:extLst>
              <a:ext uri="{FF2B5EF4-FFF2-40B4-BE49-F238E27FC236}">
                <a16:creationId xmlns:a16="http://schemas.microsoft.com/office/drawing/2014/main" id="{8F75BA4B-E43C-4B69-A78F-5EF2929A8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1" y="43608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2560" name="Line 27">
            <a:extLst>
              <a:ext uri="{FF2B5EF4-FFF2-40B4-BE49-F238E27FC236}">
                <a16:creationId xmlns:a16="http://schemas.microsoft.com/office/drawing/2014/main" id="{1ED062C3-04FD-4225-9ECE-946225D60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250" y="46990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2561" name="Line 28">
            <a:extLst>
              <a:ext uri="{FF2B5EF4-FFF2-40B4-BE49-F238E27FC236}">
                <a16:creationId xmlns:a16="http://schemas.microsoft.com/office/drawing/2014/main" id="{8BEBE8E4-97B5-4135-B277-7B1DEC54C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5963" y="50085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2562" name="Line 29">
            <a:extLst>
              <a:ext uri="{FF2B5EF4-FFF2-40B4-BE49-F238E27FC236}">
                <a16:creationId xmlns:a16="http://schemas.microsoft.com/office/drawing/2014/main" id="{2E3E756F-DA8E-4C2E-B5FC-F7E9A209E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5963" y="52943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2563" name="Text Box 26">
            <a:extLst>
              <a:ext uri="{FF2B5EF4-FFF2-40B4-BE49-F238E27FC236}">
                <a16:creationId xmlns:a16="http://schemas.microsoft.com/office/drawing/2014/main" id="{6C086F37-B3CB-4052-9C6B-2E084C8AC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6" y="36083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564" name="Text Box 26">
            <a:extLst>
              <a:ext uri="{FF2B5EF4-FFF2-40B4-BE49-F238E27FC236}">
                <a16:creationId xmlns:a16="http://schemas.microsoft.com/office/drawing/2014/main" id="{44CC79F2-976F-4AF5-A4FD-4437D2144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6" y="52657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2565" name="Text Box 26">
            <a:extLst>
              <a:ext uri="{FF2B5EF4-FFF2-40B4-BE49-F238E27FC236}">
                <a16:creationId xmlns:a16="http://schemas.microsoft.com/office/drawing/2014/main" id="{82B28486-4A07-48E0-8C68-B69F07D9F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976" y="49799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2566" name="Text Box 26">
            <a:extLst>
              <a:ext uri="{FF2B5EF4-FFF2-40B4-BE49-F238E27FC236}">
                <a16:creationId xmlns:a16="http://schemas.microsoft.com/office/drawing/2014/main" id="{5EFA2F2B-E614-4A37-831F-AAEF819F8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1" y="46847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8232" name="Oval 101">
            <a:extLst>
              <a:ext uri="{FF2B5EF4-FFF2-40B4-BE49-F238E27FC236}">
                <a16:creationId xmlns:a16="http://schemas.microsoft.com/office/drawing/2014/main" id="{2F39E8BB-488B-4D3D-B869-364D6FCB8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339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P4</a:t>
            </a:r>
          </a:p>
        </p:txBody>
      </p:sp>
      <p:sp>
        <p:nvSpPr>
          <p:cNvPr id="22568" name="Freeform 103">
            <a:extLst>
              <a:ext uri="{FF2B5EF4-FFF2-40B4-BE49-F238E27FC236}">
                <a16:creationId xmlns:a16="http://schemas.microsoft.com/office/drawing/2014/main" id="{40065307-589F-42D5-AAAB-003C3FEF4ADB}"/>
              </a:ext>
            </a:extLst>
          </p:cNvPr>
          <p:cNvSpPr>
            <a:spLocks/>
          </p:cNvSpPr>
          <p:nvPr/>
        </p:nvSpPr>
        <p:spPr bwMode="auto">
          <a:xfrm>
            <a:off x="8348664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2569" name="Freeform 70">
            <a:extLst>
              <a:ext uri="{FF2B5EF4-FFF2-40B4-BE49-F238E27FC236}">
                <a16:creationId xmlns:a16="http://schemas.microsoft.com/office/drawing/2014/main" id="{25C142A9-DBC9-46C3-B52F-D2CE847FE9FA}"/>
              </a:ext>
            </a:extLst>
          </p:cNvPr>
          <p:cNvSpPr>
            <a:spLocks/>
          </p:cNvSpPr>
          <p:nvPr/>
        </p:nvSpPr>
        <p:spPr bwMode="auto">
          <a:xfrm>
            <a:off x="2159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2570" name="Rectangle 23">
            <a:extLst>
              <a:ext uri="{FF2B5EF4-FFF2-40B4-BE49-F238E27FC236}">
                <a16:creationId xmlns:a16="http://schemas.microsoft.com/office/drawing/2014/main" id="{3E4BD52C-6BD2-4FAB-9338-967FBCA5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71" name="Rectangle 24">
            <a:extLst>
              <a:ext uri="{FF2B5EF4-FFF2-40B4-BE49-F238E27FC236}">
                <a16:creationId xmlns:a16="http://schemas.microsoft.com/office/drawing/2014/main" id="{A1121255-2E54-4280-9AAB-80EFF56FF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1" y="3625851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72" name="Line 25">
            <a:extLst>
              <a:ext uri="{FF2B5EF4-FFF2-40B4-BE49-F238E27FC236}">
                <a16:creationId xmlns:a16="http://schemas.microsoft.com/office/drawing/2014/main" id="{85ECC258-96B9-4248-9BD2-962AE8391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7325" y="43862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2573" name="Text Box 26">
            <a:extLst>
              <a:ext uri="{FF2B5EF4-FFF2-40B4-BE49-F238E27FC236}">
                <a16:creationId xmlns:a16="http://schemas.microsoft.com/office/drawing/2014/main" id="{53A31124-682B-464E-B406-B73E9095B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464" y="43688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2574" name="Line 27">
            <a:extLst>
              <a:ext uri="{FF2B5EF4-FFF2-40B4-BE49-F238E27FC236}">
                <a16:creationId xmlns:a16="http://schemas.microsoft.com/office/drawing/2014/main" id="{838EC9BA-6769-4473-938D-0E44477F0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5263" y="47069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2575" name="Line 28">
            <a:extLst>
              <a:ext uri="{FF2B5EF4-FFF2-40B4-BE49-F238E27FC236}">
                <a16:creationId xmlns:a16="http://schemas.microsoft.com/office/drawing/2014/main" id="{90396A23-CA3F-4556-B134-4791BB31E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975" y="50165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2576" name="Line 29">
            <a:extLst>
              <a:ext uri="{FF2B5EF4-FFF2-40B4-BE49-F238E27FC236}">
                <a16:creationId xmlns:a16="http://schemas.microsoft.com/office/drawing/2014/main" id="{FA1E027E-3B21-4662-8C17-7DF840D46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975" y="530225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2577" name="Text Box 26">
            <a:extLst>
              <a:ext uri="{FF2B5EF4-FFF2-40B4-BE49-F238E27FC236}">
                <a16:creationId xmlns:a16="http://schemas.microsoft.com/office/drawing/2014/main" id="{C2BB9664-1C55-46BA-A487-770560565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389" y="36163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578" name="Text Box 26">
            <a:extLst>
              <a:ext uri="{FF2B5EF4-FFF2-40B4-BE49-F238E27FC236}">
                <a16:creationId xmlns:a16="http://schemas.microsoft.com/office/drawing/2014/main" id="{174D4F31-51B9-441D-A6C5-E28BBB91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52736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2579" name="Text Box 26">
            <a:extLst>
              <a:ext uri="{FF2B5EF4-FFF2-40B4-BE49-F238E27FC236}">
                <a16:creationId xmlns:a16="http://schemas.microsoft.com/office/drawing/2014/main" id="{F8BE0966-F55A-4BD7-99A7-2C3BCE0DC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89" y="49879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2580" name="Text Box 26">
            <a:extLst>
              <a:ext uri="{FF2B5EF4-FFF2-40B4-BE49-F238E27FC236}">
                <a16:creationId xmlns:a16="http://schemas.microsoft.com/office/drawing/2014/main" id="{3E9A7CD2-7794-4545-BFF5-9A60D91A7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464" y="46926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8246" name="Oval 23">
            <a:extLst>
              <a:ext uri="{FF2B5EF4-FFF2-40B4-BE49-F238E27FC236}">
                <a16:creationId xmlns:a16="http://schemas.microsoft.com/office/drawing/2014/main" id="{D2CD87AA-97F2-4173-B10F-CC9EE951E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P3</a:t>
            </a:r>
          </a:p>
        </p:txBody>
      </p:sp>
      <p:grpSp>
        <p:nvGrpSpPr>
          <p:cNvPr id="22582" name="Group 149">
            <a:extLst>
              <a:ext uri="{FF2B5EF4-FFF2-40B4-BE49-F238E27FC236}">
                <a16:creationId xmlns:a16="http://schemas.microsoft.com/office/drawing/2014/main" id="{B489A5B7-8D8D-49FE-AB04-37F8EE434EBA}"/>
              </a:ext>
            </a:extLst>
          </p:cNvPr>
          <p:cNvGrpSpPr>
            <a:grpSpLocks/>
          </p:cNvGrpSpPr>
          <p:nvPr/>
        </p:nvGrpSpPr>
        <p:grpSpPr bwMode="auto">
          <a:xfrm>
            <a:off x="3144838" y="4295775"/>
            <a:ext cx="412750" cy="158750"/>
            <a:chOff x="1287" y="2524"/>
            <a:chExt cx="260" cy="100"/>
          </a:xfrm>
        </p:grpSpPr>
        <p:sp>
          <p:nvSpPr>
            <p:cNvPr id="8302" name="Rectangle 73">
              <a:extLst>
                <a:ext uri="{FF2B5EF4-FFF2-40B4-BE49-F238E27FC236}">
                  <a16:creationId xmlns:a16="http://schemas.microsoft.com/office/drawing/2014/main" id="{836A8C72-D61B-43C6-BD99-BF91ECDB2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3" name="Rectangle 74">
              <a:extLst>
                <a:ext uri="{FF2B5EF4-FFF2-40B4-BE49-F238E27FC236}">
                  <a16:creationId xmlns:a16="http://schemas.microsoft.com/office/drawing/2014/main" id="{2F55055C-EA6A-43F1-891F-25F08AC4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4" name="Rectangle 75">
              <a:extLst>
                <a:ext uri="{FF2B5EF4-FFF2-40B4-BE49-F238E27FC236}">
                  <a16:creationId xmlns:a16="http://schemas.microsoft.com/office/drawing/2014/main" id="{4DC327C0-D979-489F-A6C6-99299F22B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5" name="Rectangle 129">
              <a:extLst>
                <a:ext uri="{FF2B5EF4-FFF2-40B4-BE49-F238E27FC236}">
                  <a16:creationId xmlns:a16="http://schemas.microsoft.com/office/drawing/2014/main" id="{BB44C7A6-2B49-4815-AC97-AEE408DA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2583" name="Group 150">
            <a:extLst>
              <a:ext uri="{FF2B5EF4-FFF2-40B4-BE49-F238E27FC236}">
                <a16:creationId xmlns:a16="http://schemas.microsoft.com/office/drawing/2014/main" id="{63199D87-6366-4CB2-B1FC-BAE7482F6418}"/>
              </a:ext>
            </a:extLst>
          </p:cNvPr>
          <p:cNvGrpSpPr>
            <a:grpSpLocks/>
          </p:cNvGrpSpPr>
          <p:nvPr/>
        </p:nvGrpSpPr>
        <p:grpSpPr bwMode="auto">
          <a:xfrm>
            <a:off x="7485063" y="4294188"/>
            <a:ext cx="412750" cy="158750"/>
            <a:chOff x="1287" y="2524"/>
            <a:chExt cx="260" cy="100"/>
          </a:xfrm>
        </p:grpSpPr>
        <p:sp>
          <p:nvSpPr>
            <p:cNvPr id="8298" name="Rectangle 151">
              <a:extLst>
                <a:ext uri="{FF2B5EF4-FFF2-40B4-BE49-F238E27FC236}">
                  <a16:creationId xmlns:a16="http://schemas.microsoft.com/office/drawing/2014/main" id="{72ACE336-B136-4EB7-8039-45D8117EE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9" name="Rectangle 152">
              <a:extLst>
                <a:ext uri="{FF2B5EF4-FFF2-40B4-BE49-F238E27FC236}">
                  <a16:creationId xmlns:a16="http://schemas.microsoft.com/office/drawing/2014/main" id="{E1F360D8-B933-4B06-9893-1A15D40F8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0" name="Rectangle 153">
              <a:extLst>
                <a:ext uri="{FF2B5EF4-FFF2-40B4-BE49-F238E27FC236}">
                  <a16:creationId xmlns:a16="http://schemas.microsoft.com/office/drawing/2014/main" id="{66CFE9AB-3FCF-454D-8BF2-9B3088CC6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1" name="Rectangle 154">
              <a:extLst>
                <a:ext uri="{FF2B5EF4-FFF2-40B4-BE49-F238E27FC236}">
                  <a16:creationId xmlns:a16="http://schemas.microsoft.com/office/drawing/2014/main" id="{88597727-43EE-4436-B190-C806BDAF5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84" name="Freeform 146">
            <a:extLst>
              <a:ext uri="{FF2B5EF4-FFF2-40B4-BE49-F238E27FC236}">
                <a16:creationId xmlns:a16="http://schemas.microsoft.com/office/drawing/2014/main" id="{4B374264-9C59-460B-A9EA-3C87EFDAC03D}"/>
              </a:ext>
            </a:extLst>
          </p:cNvPr>
          <p:cNvSpPr>
            <a:spLocks/>
          </p:cNvSpPr>
          <p:nvPr/>
        </p:nvSpPr>
        <p:spPr bwMode="auto">
          <a:xfrm>
            <a:off x="5532439" y="3995739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2585" name="Freeform 147">
            <a:extLst>
              <a:ext uri="{FF2B5EF4-FFF2-40B4-BE49-F238E27FC236}">
                <a16:creationId xmlns:a16="http://schemas.microsoft.com/office/drawing/2014/main" id="{6B9A6813-ADCD-4CF1-8A51-0CBE94C6BA3F}"/>
              </a:ext>
            </a:extLst>
          </p:cNvPr>
          <p:cNvSpPr>
            <a:spLocks/>
          </p:cNvSpPr>
          <p:nvPr/>
        </p:nvSpPr>
        <p:spPr bwMode="auto">
          <a:xfrm>
            <a:off x="5651501" y="4027489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251" name="Oval 36">
            <a:extLst>
              <a:ext uri="{FF2B5EF4-FFF2-40B4-BE49-F238E27FC236}">
                <a16:creationId xmlns:a16="http://schemas.microsoft.com/office/drawing/2014/main" id="{BEEA4427-46F8-4F48-82C9-C5264907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362665" name="Group 169">
            <a:extLst>
              <a:ext uri="{FF2B5EF4-FFF2-40B4-BE49-F238E27FC236}">
                <a16:creationId xmlns:a16="http://schemas.microsoft.com/office/drawing/2014/main" id="{B95E4922-1D23-4311-8500-158816C618A7}"/>
              </a:ext>
            </a:extLst>
          </p:cNvPr>
          <p:cNvGrpSpPr>
            <a:grpSpLocks/>
          </p:cNvGrpSpPr>
          <p:nvPr/>
        </p:nvGrpSpPr>
        <p:grpSpPr bwMode="auto">
          <a:xfrm>
            <a:off x="4486276" y="2854325"/>
            <a:ext cx="1292225" cy="1454150"/>
            <a:chOff x="1868" y="1796"/>
            <a:chExt cx="814" cy="916"/>
          </a:xfrm>
        </p:grpSpPr>
        <p:sp>
          <p:nvSpPr>
            <p:cNvPr id="8295" name="Oval 166">
              <a:extLst>
                <a:ext uri="{FF2B5EF4-FFF2-40B4-BE49-F238E27FC236}">
                  <a16:creationId xmlns:a16="http://schemas.microsoft.com/office/drawing/2014/main" id="{D8E9E98C-FD70-4BC3-BD8B-6BC6DBD87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6" name="Oval 167">
              <a:extLst>
                <a:ext uri="{FF2B5EF4-FFF2-40B4-BE49-F238E27FC236}">
                  <a16:creationId xmlns:a16="http://schemas.microsoft.com/office/drawing/2014/main" id="{F4BE3C94-1076-45A7-9AF4-56350F2C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32" name="Freeform 168">
              <a:extLst>
                <a:ext uri="{FF2B5EF4-FFF2-40B4-BE49-F238E27FC236}">
                  <a16:creationId xmlns:a16="http://schemas.microsoft.com/office/drawing/2014/main" id="{97FC712A-A4A8-47E4-A508-EEFA31A21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62668" name="Group 172">
            <a:extLst>
              <a:ext uri="{FF2B5EF4-FFF2-40B4-BE49-F238E27FC236}">
                <a16:creationId xmlns:a16="http://schemas.microsoft.com/office/drawing/2014/main" id="{67BEC3D0-F1C4-4790-8325-0F1D667DF016}"/>
              </a:ext>
            </a:extLst>
          </p:cNvPr>
          <p:cNvGrpSpPr>
            <a:grpSpLocks/>
          </p:cNvGrpSpPr>
          <p:nvPr/>
        </p:nvGrpSpPr>
        <p:grpSpPr bwMode="auto">
          <a:xfrm>
            <a:off x="5394325" y="2809875"/>
            <a:ext cx="1047750" cy="1441450"/>
            <a:chOff x="2432" y="1758"/>
            <a:chExt cx="660" cy="908"/>
          </a:xfrm>
        </p:grpSpPr>
        <p:sp>
          <p:nvSpPr>
            <p:cNvPr id="8293" name="Oval 170">
              <a:extLst>
                <a:ext uri="{FF2B5EF4-FFF2-40B4-BE49-F238E27FC236}">
                  <a16:creationId xmlns:a16="http://schemas.microsoft.com/office/drawing/2014/main" id="{79441AA8-1B4B-43CA-B0FF-1948D3A99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29" name="Freeform 171">
              <a:extLst>
                <a:ext uri="{FF2B5EF4-FFF2-40B4-BE49-F238E27FC236}">
                  <a16:creationId xmlns:a16="http://schemas.microsoft.com/office/drawing/2014/main" id="{17EB5D31-7150-49FE-8235-812E946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2589" name="Group 179">
            <a:extLst>
              <a:ext uri="{FF2B5EF4-FFF2-40B4-BE49-F238E27FC236}">
                <a16:creationId xmlns:a16="http://schemas.microsoft.com/office/drawing/2014/main" id="{323BADD8-48CD-4C00-91D2-93CE2C31AE7F}"/>
              </a:ext>
            </a:extLst>
          </p:cNvPr>
          <p:cNvGrpSpPr>
            <a:grpSpLocks/>
          </p:cNvGrpSpPr>
          <p:nvPr/>
        </p:nvGrpSpPr>
        <p:grpSpPr bwMode="auto">
          <a:xfrm>
            <a:off x="1693863" y="5126039"/>
            <a:ext cx="800100" cy="828675"/>
            <a:chOff x="-44" y="1473"/>
            <a:chExt cx="981" cy="1105"/>
          </a:xfrm>
        </p:grpSpPr>
        <p:pic>
          <p:nvPicPr>
            <p:cNvPr id="22626" name="Picture 180" descr="desktop_computer_stylized_medium">
              <a:extLst>
                <a:ext uri="{FF2B5EF4-FFF2-40B4-BE49-F238E27FC236}">
                  <a16:creationId xmlns:a16="http://schemas.microsoft.com/office/drawing/2014/main" id="{7D699B1B-419A-4A3D-A960-5F92F8B094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7" name="Freeform 181">
              <a:extLst>
                <a:ext uri="{FF2B5EF4-FFF2-40B4-BE49-F238E27FC236}">
                  <a16:creationId xmlns:a16="http://schemas.microsoft.com/office/drawing/2014/main" id="{3B10A894-91BF-4FE8-8CD9-885FA6D53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2590" name="Group 182">
            <a:extLst>
              <a:ext uri="{FF2B5EF4-FFF2-40B4-BE49-F238E27FC236}">
                <a16:creationId xmlns:a16="http://schemas.microsoft.com/office/drawing/2014/main" id="{79FDF042-E86D-4F01-8244-ACEFB9965A0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75689" y="5040314"/>
            <a:ext cx="788987" cy="782637"/>
            <a:chOff x="-44" y="1473"/>
            <a:chExt cx="981" cy="1105"/>
          </a:xfrm>
        </p:grpSpPr>
        <p:pic>
          <p:nvPicPr>
            <p:cNvPr id="22624" name="Picture 183" descr="desktop_computer_stylized_medium">
              <a:extLst>
                <a:ext uri="{FF2B5EF4-FFF2-40B4-BE49-F238E27FC236}">
                  <a16:creationId xmlns:a16="http://schemas.microsoft.com/office/drawing/2014/main" id="{C5BC0B6D-4CA0-42F1-8B09-65D1B5039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5" name="Freeform 184">
              <a:extLst>
                <a:ext uri="{FF2B5EF4-FFF2-40B4-BE49-F238E27FC236}">
                  <a16:creationId xmlns:a16="http://schemas.microsoft.com/office/drawing/2014/main" id="{07D3D00B-1B89-46FC-9FEF-2AF7A5ECA4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2591" name="Group 185">
            <a:extLst>
              <a:ext uri="{FF2B5EF4-FFF2-40B4-BE49-F238E27FC236}">
                <a16:creationId xmlns:a16="http://schemas.microsoft.com/office/drawing/2014/main" id="{967DE3C6-7A4B-45AD-8F65-8E5E58F5E0A8}"/>
              </a:ext>
            </a:extLst>
          </p:cNvPr>
          <p:cNvGrpSpPr>
            <a:grpSpLocks/>
          </p:cNvGrpSpPr>
          <p:nvPr/>
        </p:nvGrpSpPr>
        <p:grpSpPr bwMode="auto">
          <a:xfrm>
            <a:off x="4265614" y="4625975"/>
            <a:ext cx="358775" cy="704850"/>
            <a:chOff x="4140" y="429"/>
            <a:chExt cx="1425" cy="2396"/>
          </a:xfrm>
        </p:grpSpPr>
        <p:sp>
          <p:nvSpPr>
            <p:cNvPr id="22592" name="Freeform 186">
              <a:extLst>
                <a:ext uri="{FF2B5EF4-FFF2-40B4-BE49-F238E27FC236}">
                  <a16:creationId xmlns:a16="http://schemas.microsoft.com/office/drawing/2014/main" id="{AF3F1DC6-1FA2-4FA4-8D89-1897391F7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258" name="Rectangle 187">
              <a:extLst>
                <a:ext uri="{FF2B5EF4-FFF2-40B4-BE49-F238E27FC236}">
                  <a16:creationId xmlns:a16="http://schemas.microsoft.com/office/drawing/2014/main" id="{C9DE1753-0722-49F7-966A-DC8EBED8C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2594" name="Freeform 188">
              <a:extLst>
                <a:ext uri="{FF2B5EF4-FFF2-40B4-BE49-F238E27FC236}">
                  <a16:creationId xmlns:a16="http://schemas.microsoft.com/office/drawing/2014/main" id="{CE9000BF-EB51-4AFF-BA1D-9C8407912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2595" name="Freeform 189">
              <a:extLst>
                <a:ext uri="{FF2B5EF4-FFF2-40B4-BE49-F238E27FC236}">
                  <a16:creationId xmlns:a16="http://schemas.microsoft.com/office/drawing/2014/main" id="{AB73ACA2-CB34-4EF8-8301-5261CA6D4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261" name="Rectangle 190">
              <a:extLst>
                <a:ext uri="{FF2B5EF4-FFF2-40B4-BE49-F238E27FC236}">
                  <a16:creationId xmlns:a16="http://schemas.microsoft.com/office/drawing/2014/main" id="{26B77DF4-4A7A-4F3B-89DA-3876EB85C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597" name="Group 191">
              <a:extLst>
                <a:ext uri="{FF2B5EF4-FFF2-40B4-BE49-F238E27FC236}">
                  <a16:creationId xmlns:a16="http://schemas.microsoft.com/office/drawing/2014/main" id="{716361EA-3E3F-4509-BC28-71B7454ABA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87" name="AutoShape 192">
                <a:extLst>
                  <a:ext uri="{FF2B5EF4-FFF2-40B4-BE49-F238E27FC236}">
                    <a16:creationId xmlns:a16="http://schemas.microsoft.com/office/drawing/2014/main" id="{3AE22C94-B624-4927-B29D-245E88D99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8" name="AutoShape 193">
                <a:extLst>
                  <a:ext uri="{FF2B5EF4-FFF2-40B4-BE49-F238E27FC236}">
                    <a16:creationId xmlns:a16="http://schemas.microsoft.com/office/drawing/2014/main" id="{AE85CF60-C006-42A3-92BC-F09ABEB56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63" name="Rectangle 194">
              <a:extLst>
                <a:ext uri="{FF2B5EF4-FFF2-40B4-BE49-F238E27FC236}">
                  <a16:creationId xmlns:a16="http://schemas.microsoft.com/office/drawing/2014/main" id="{83593620-6F6E-4CD7-B2B6-D672250D9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599" name="Group 195">
              <a:extLst>
                <a:ext uri="{FF2B5EF4-FFF2-40B4-BE49-F238E27FC236}">
                  <a16:creationId xmlns:a16="http://schemas.microsoft.com/office/drawing/2014/main" id="{D6F14138-4E90-4295-992A-18C05F51F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85" name="AutoShape 196">
                <a:extLst>
                  <a:ext uri="{FF2B5EF4-FFF2-40B4-BE49-F238E27FC236}">
                    <a16:creationId xmlns:a16="http://schemas.microsoft.com/office/drawing/2014/main" id="{AD6BD2D6-1601-4816-BD74-0C641BEBA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6" name="AutoShape 197">
                <a:extLst>
                  <a:ext uri="{FF2B5EF4-FFF2-40B4-BE49-F238E27FC236}">
                    <a16:creationId xmlns:a16="http://schemas.microsoft.com/office/drawing/2014/main" id="{4C4908AD-4B25-4518-A245-F0AC7715C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65" name="Rectangle 198">
              <a:extLst>
                <a:ext uri="{FF2B5EF4-FFF2-40B4-BE49-F238E27FC236}">
                  <a16:creationId xmlns:a16="http://schemas.microsoft.com/office/drawing/2014/main" id="{0060894F-A293-46D3-819C-5F4D1D296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66" name="Rectangle 199">
              <a:extLst>
                <a:ext uri="{FF2B5EF4-FFF2-40B4-BE49-F238E27FC236}">
                  <a16:creationId xmlns:a16="http://schemas.microsoft.com/office/drawing/2014/main" id="{34CBD757-50AE-4B33-BB2F-923A437C3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602" name="Group 200">
              <a:extLst>
                <a:ext uri="{FF2B5EF4-FFF2-40B4-BE49-F238E27FC236}">
                  <a16:creationId xmlns:a16="http://schemas.microsoft.com/office/drawing/2014/main" id="{7CE6023F-34EA-43CC-88D1-CEA91B397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283" name="AutoShape 201">
                <a:extLst>
                  <a:ext uri="{FF2B5EF4-FFF2-40B4-BE49-F238E27FC236}">
                    <a16:creationId xmlns:a16="http://schemas.microsoft.com/office/drawing/2014/main" id="{63664FB6-ADD3-4DFA-BAC5-7C335B54C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4" name="AutoShape 202">
                <a:extLst>
                  <a:ext uri="{FF2B5EF4-FFF2-40B4-BE49-F238E27FC236}">
                    <a16:creationId xmlns:a16="http://schemas.microsoft.com/office/drawing/2014/main" id="{95C0B7EE-D4F6-4EEE-BE74-43400BE67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2603" name="Freeform 203">
              <a:extLst>
                <a:ext uri="{FF2B5EF4-FFF2-40B4-BE49-F238E27FC236}">
                  <a16:creationId xmlns:a16="http://schemas.microsoft.com/office/drawing/2014/main" id="{7FC4EE4A-91B6-4D4F-97AE-8D19C58CA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22604" name="Group 204">
              <a:extLst>
                <a:ext uri="{FF2B5EF4-FFF2-40B4-BE49-F238E27FC236}">
                  <a16:creationId xmlns:a16="http://schemas.microsoft.com/office/drawing/2014/main" id="{25D88C0A-DC37-4184-ADAC-3150D3849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281" name="AutoShape 205">
                <a:extLst>
                  <a:ext uri="{FF2B5EF4-FFF2-40B4-BE49-F238E27FC236}">
                    <a16:creationId xmlns:a16="http://schemas.microsoft.com/office/drawing/2014/main" id="{A29F5D15-26B9-47A9-B14E-8E62B5773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2" name="AutoShape 206">
                <a:extLst>
                  <a:ext uri="{FF2B5EF4-FFF2-40B4-BE49-F238E27FC236}">
                    <a16:creationId xmlns:a16="http://schemas.microsoft.com/office/drawing/2014/main" id="{934C0F4C-FD59-4282-A8E5-0EC9E3E58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70" name="Rectangle 207">
              <a:extLst>
                <a:ext uri="{FF2B5EF4-FFF2-40B4-BE49-F238E27FC236}">
                  <a16:creationId xmlns:a16="http://schemas.microsoft.com/office/drawing/2014/main" id="{8A233753-D6ED-4B2D-A2B1-F2B8ADEF9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06" name="Freeform 208">
              <a:extLst>
                <a:ext uri="{FF2B5EF4-FFF2-40B4-BE49-F238E27FC236}">
                  <a16:creationId xmlns:a16="http://schemas.microsoft.com/office/drawing/2014/main" id="{719B1BE5-373F-476F-A858-A143410E4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2607" name="Freeform 209">
              <a:extLst>
                <a:ext uri="{FF2B5EF4-FFF2-40B4-BE49-F238E27FC236}">
                  <a16:creationId xmlns:a16="http://schemas.microsoft.com/office/drawing/2014/main" id="{694ED04F-118D-40BA-A606-0D39792DC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273" name="Oval 210">
              <a:extLst>
                <a:ext uri="{FF2B5EF4-FFF2-40B4-BE49-F238E27FC236}">
                  <a16:creationId xmlns:a16="http://schemas.microsoft.com/office/drawing/2014/main" id="{2583744B-C30C-4B5F-8270-A9E132F3A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09" name="Freeform 211">
              <a:extLst>
                <a:ext uri="{FF2B5EF4-FFF2-40B4-BE49-F238E27FC236}">
                  <a16:creationId xmlns:a16="http://schemas.microsoft.com/office/drawing/2014/main" id="{DBEB6046-94B2-4A64-A0F6-546CF72ED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275" name="AutoShape 212">
              <a:extLst>
                <a:ext uri="{FF2B5EF4-FFF2-40B4-BE49-F238E27FC236}">
                  <a16:creationId xmlns:a16="http://schemas.microsoft.com/office/drawing/2014/main" id="{F453CC47-C113-4F5D-BE38-2D5E152DF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6" name="AutoShape 213">
              <a:extLst>
                <a:ext uri="{FF2B5EF4-FFF2-40B4-BE49-F238E27FC236}">
                  <a16:creationId xmlns:a16="http://schemas.microsoft.com/office/drawing/2014/main" id="{985DC852-704C-4E05-931E-855FA0984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7" name="Oval 214">
              <a:extLst>
                <a:ext uri="{FF2B5EF4-FFF2-40B4-BE49-F238E27FC236}">
                  <a16:creationId xmlns:a16="http://schemas.microsoft.com/office/drawing/2014/main" id="{F8D50181-B42C-4432-A2FE-DA804B9D1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8" name="Oval 215">
              <a:extLst>
                <a:ext uri="{FF2B5EF4-FFF2-40B4-BE49-F238E27FC236}">
                  <a16:creationId xmlns:a16="http://schemas.microsoft.com/office/drawing/2014/main" id="{D490E09B-B6C4-4830-8C4A-DF0D7ECE9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279" name="Oval 216">
              <a:extLst>
                <a:ext uri="{FF2B5EF4-FFF2-40B4-BE49-F238E27FC236}">
                  <a16:creationId xmlns:a16="http://schemas.microsoft.com/office/drawing/2014/main" id="{05FAA041-22CF-4160-8C1D-9AB840C99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80" name="Rectangle 217">
              <a:extLst>
                <a:ext uri="{FF2B5EF4-FFF2-40B4-BE49-F238E27FC236}">
                  <a16:creationId xmlns:a16="http://schemas.microsoft.com/office/drawing/2014/main" id="{F7D282D4-8623-4781-ABD7-80747527E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5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5">
            <a:extLst>
              <a:ext uri="{FF2B5EF4-FFF2-40B4-BE49-F238E27FC236}">
                <a16:creationId xmlns:a16="http://schemas.microsoft.com/office/drawing/2014/main" id="{78793500-FEC4-4019-8200-29C88A58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6803" name="Slide Number Placeholder 6">
            <a:extLst>
              <a:ext uri="{FF2B5EF4-FFF2-40B4-BE49-F238E27FC236}">
                <a16:creationId xmlns:a16="http://schemas.microsoft.com/office/drawing/2014/main" id="{969DAAD2-43CF-4457-88D3-3E4FB9D1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E4398535-3DE1-404F-BDDD-E5F4C61E6DBA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F662F26D-8B9E-4684-817F-03FD806F6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5313" y="171451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flow control</a:t>
            </a:r>
          </a:p>
        </p:txBody>
      </p:sp>
      <p:pic>
        <p:nvPicPr>
          <p:cNvPr id="94212" name="Picture 51" descr="underline_base">
            <a:extLst>
              <a:ext uri="{FF2B5EF4-FFF2-40B4-BE49-F238E27FC236}">
                <a16:creationId xmlns:a16="http://schemas.microsoft.com/office/drawing/2014/main" id="{4FB5485F-8DFA-462F-8288-6B30672B680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6" y="893764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4213" name="Group 72">
            <a:extLst>
              <a:ext uri="{FF2B5EF4-FFF2-40B4-BE49-F238E27FC236}">
                <a16:creationId xmlns:a16="http://schemas.microsoft.com/office/drawing/2014/main" id="{4046EE88-EFF7-4033-8953-FA11B9722689}"/>
              </a:ext>
            </a:extLst>
          </p:cNvPr>
          <p:cNvGrpSpPr>
            <a:grpSpLocks/>
          </p:cNvGrpSpPr>
          <p:nvPr/>
        </p:nvGrpSpPr>
        <p:grpSpPr bwMode="auto">
          <a:xfrm>
            <a:off x="7519988" y="2230439"/>
            <a:ext cx="2578100" cy="2155825"/>
            <a:chOff x="512" y="1294"/>
            <a:chExt cx="1888" cy="1358"/>
          </a:xfrm>
        </p:grpSpPr>
        <p:grpSp>
          <p:nvGrpSpPr>
            <p:cNvPr id="94227" name="Group 17">
              <a:extLst>
                <a:ext uri="{FF2B5EF4-FFF2-40B4-BE49-F238E27FC236}">
                  <a16:creationId xmlns:a16="http://schemas.microsoft.com/office/drawing/2014/main" id="{EF62333F-6F8B-46D4-9D9B-10DB7DA953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76829" name="Rectangle 18">
                <a:extLst>
                  <a:ext uri="{FF2B5EF4-FFF2-40B4-BE49-F238E27FC236}">
                    <a16:creationId xmlns:a16="http://schemas.microsoft.com/office/drawing/2014/main" id="{70A3C805-AD38-4F0B-AE36-631B3C344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830" name="Rectangle 19">
                <a:extLst>
                  <a:ext uri="{FF2B5EF4-FFF2-40B4-BE49-F238E27FC236}">
                    <a16:creationId xmlns:a16="http://schemas.microsoft.com/office/drawing/2014/main" id="{483F34F0-EEC2-4576-BE7A-ED11CCBB0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831" name="Rectangle 20">
                <a:extLst>
                  <a:ext uri="{FF2B5EF4-FFF2-40B4-BE49-F238E27FC236}">
                    <a16:creationId xmlns:a16="http://schemas.microsoft.com/office/drawing/2014/main" id="{DED6926F-5175-47AD-B902-4ED128339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832" name="Rectangle 21">
                <a:extLst>
                  <a:ext uri="{FF2B5EF4-FFF2-40B4-BE49-F238E27FC236}">
                    <a16:creationId xmlns:a16="http://schemas.microsoft.com/office/drawing/2014/main" id="{4A016F53-D133-47AA-A3C2-C646F400C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6821" name="Rectangle 52">
              <a:extLst>
                <a:ext uri="{FF2B5EF4-FFF2-40B4-BE49-F238E27FC236}">
                  <a16:creationId xmlns:a16="http://schemas.microsoft.com/office/drawing/2014/main" id="{503862C9-1BBB-49EB-B113-2F4F9A32C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2" name="Line 53">
              <a:extLst>
                <a:ext uri="{FF2B5EF4-FFF2-40B4-BE49-F238E27FC236}">
                  <a16:creationId xmlns:a16="http://schemas.microsoft.com/office/drawing/2014/main" id="{B0259E62-E247-4BA2-91FB-8F2E5B173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3" name="AutoShape 54">
              <a:extLst>
                <a:ext uri="{FF2B5EF4-FFF2-40B4-BE49-F238E27FC236}">
                  <a16:creationId xmlns:a16="http://schemas.microsoft.com/office/drawing/2014/main" id="{BA8DDAA2-E8CA-450C-99D5-674B5CC98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4" name="Rectangle 55" descr="Dark upward diagonal">
              <a:extLst>
                <a:ext uri="{FF2B5EF4-FFF2-40B4-BE49-F238E27FC236}">
                  <a16:creationId xmlns:a16="http://schemas.microsoft.com/office/drawing/2014/main" id="{F591E436-CFB0-40E0-ADFE-6001AE31C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pattFill prst="dkUpDiag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5" name="AutoShape 56">
              <a:extLst>
                <a:ext uri="{FF2B5EF4-FFF2-40B4-BE49-F238E27FC236}">
                  <a16:creationId xmlns:a16="http://schemas.microsoft.com/office/drawing/2014/main" id="{8F865193-F4BB-4750-90E8-7B9306134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6" name="Text Box 57">
              <a:extLst>
                <a:ext uri="{FF2B5EF4-FFF2-40B4-BE49-F238E27FC236}">
                  <a16:creationId xmlns:a16="http://schemas.microsoft.com/office/drawing/2014/main" id="{A674A889-171C-489D-835F-1849588B1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buffered data</a:t>
              </a:r>
            </a:p>
          </p:txBody>
        </p:sp>
        <p:sp>
          <p:nvSpPr>
            <p:cNvPr id="76827" name="Line 58">
              <a:extLst>
                <a:ext uri="{FF2B5EF4-FFF2-40B4-BE49-F238E27FC236}">
                  <a16:creationId xmlns:a16="http://schemas.microsoft.com/office/drawing/2014/main" id="{FA16FDFD-F209-414B-A5E8-A6D9FD833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8" name="Text Box 59">
              <a:extLst>
                <a:ext uri="{FF2B5EF4-FFF2-40B4-BE49-F238E27FC236}">
                  <a16:creationId xmlns:a16="http://schemas.microsoft.com/office/drawing/2014/main" id="{1D993798-44C4-415E-9FAA-26D2F479D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free buffer space</a:t>
              </a:r>
            </a:p>
          </p:txBody>
        </p:sp>
      </p:grpSp>
      <p:sp>
        <p:nvSpPr>
          <p:cNvPr id="76807" name="Text Box 62">
            <a:extLst>
              <a:ext uri="{FF2B5EF4-FFF2-40B4-BE49-F238E27FC236}">
                <a16:creationId xmlns:a16="http://schemas.microsoft.com/office/drawing/2014/main" id="{837CCDC0-536E-437A-A569-6C6899A61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575" y="3375025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urier New" charset="0"/>
              </a:rPr>
              <a:t>rwnd</a:t>
            </a:r>
          </a:p>
        </p:txBody>
      </p:sp>
      <p:sp>
        <p:nvSpPr>
          <p:cNvPr id="76808" name="Line 64">
            <a:extLst>
              <a:ext uri="{FF2B5EF4-FFF2-40B4-BE49-F238E27FC236}">
                <a16:creationId xmlns:a16="http://schemas.microsoft.com/office/drawing/2014/main" id="{1F2CB832-715A-4422-ADC2-D708D9032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3108326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09" name="Line 65">
            <a:extLst>
              <a:ext uri="{FF2B5EF4-FFF2-40B4-BE49-F238E27FC236}">
                <a16:creationId xmlns:a16="http://schemas.microsoft.com/office/drawing/2014/main" id="{ABD18FEA-F5BB-42BA-886F-679255473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3750" y="3633788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0" name="Line 66">
            <a:extLst>
              <a:ext uri="{FF2B5EF4-FFF2-40B4-BE49-F238E27FC236}">
                <a16:creationId xmlns:a16="http://schemas.microsoft.com/office/drawing/2014/main" id="{D70FDBD8-078F-4D9D-83BD-28282BEC2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965575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1" name="Line 67">
            <a:extLst>
              <a:ext uri="{FF2B5EF4-FFF2-40B4-BE49-F238E27FC236}">
                <a16:creationId xmlns:a16="http://schemas.microsoft.com/office/drawing/2014/main" id="{3EF34B3F-5E01-40FF-9E74-E36CCC8D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8975" y="3097213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2" name="Line 68">
            <a:extLst>
              <a:ext uri="{FF2B5EF4-FFF2-40B4-BE49-F238E27FC236}">
                <a16:creationId xmlns:a16="http://schemas.microsoft.com/office/drawing/2014/main" id="{9302D796-70AE-4CBF-AB34-0F3CAA28A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1988" y="2571750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3" name="Line 69">
            <a:extLst>
              <a:ext uri="{FF2B5EF4-FFF2-40B4-BE49-F238E27FC236}">
                <a16:creationId xmlns:a16="http://schemas.microsoft.com/office/drawing/2014/main" id="{682019AA-B2A5-4F0F-AFC8-D5F7BD6BF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0925" y="25765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4" name="Line 70">
            <a:extLst>
              <a:ext uri="{FF2B5EF4-FFF2-40B4-BE49-F238E27FC236}">
                <a16:creationId xmlns:a16="http://schemas.microsoft.com/office/drawing/2014/main" id="{00502F6D-6ED5-47A9-9207-4D44C0D137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9338" y="3000375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5" name="Text Box 71">
            <a:extLst>
              <a:ext uri="{FF2B5EF4-FFF2-40B4-BE49-F238E27FC236}">
                <a16:creationId xmlns:a16="http://schemas.microsoft.com/office/drawing/2014/main" id="{7CDBBE58-A8EF-4263-A589-6E74EC1D8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4" y="2736850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urier New" charset="0"/>
              </a:rPr>
              <a:t>RcvBuffer</a:t>
            </a:r>
          </a:p>
        </p:txBody>
      </p:sp>
      <p:sp>
        <p:nvSpPr>
          <p:cNvPr id="76816" name="Text Box 73">
            <a:extLst>
              <a:ext uri="{FF2B5EF4-FFF2-40B4-BE49-F238E27FC236}">
                <a16:creationId xmlns:a16="http://schemas.microsoft.com/office/drawing/2014/main" id="{C6586E9B-C3EA-4D12-A4C0-AE394BDC5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151" y="4365625"/>
            <a:ext cx="222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>
                <a:solidFill>
                  <a:srgbClr val="000000"/>
                </a:solidFill>
              </a:rPr>
              <a:t>TCP segment payloads</a:t>
            </a:r>
          </a:p>
        </p:txBody>
      </p:sp>
      <p:sp>
        <p:nvSpPr>
          <p:cNvPr id="76817" name="Text Box 74">
            <a:extLst>
              <a:ext uri="{FF2B5EF4-FFF2-40B4-BE49-F238E27FC236}">
                <a16:creationId xmlns:a16="http://schemas.microsoft.com/office/drawing/2014/main" id="{BF62312B-AA7F-47EC-917C-1EBA5F9A1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176" y="1865313"/>
            <a:ext cx="213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>
                <a:solidFill>
                  <a:srgbClr val="000000"/>
                </a:solidFill>
              </a:rPr>
              <a:t>to application process</a:t>
            </a:r>
          </a:p>
        </p:txBody>
      </p:sp>
      <p:sp>
        <p:nvSpPr>
          <p:cNvPr id="76818" name="Rectangle 75">
            <a:extLst>
              <a:ext uri="{FF2B5EF4-FFF2-40B4-BE49-F238E27FC236}">
                <a16:creationId xmlns:a16="http://schemas.microsoft.com/office/drawing/2014/main" id="{157DF3CD-6138-44BC-A789-DDB1974AE7C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017714" y="1549401"/>
            <a:ext cx="4054475" cy="4906963"/>
          </a:xfrm>
        </p:spPr>
        <p:txBody>
          <a:bodyPr/>
          <a:lstStyle/>
          <a:p>
            <a:r>
              <a:rPr lang="en-US" altLang="en-US" sz="2400"/>
              <a:t>receiver </a:t>
            </a:r>
            <a:r>
              <a:rPr lang="ja-JP" altLang="en-US" sz="2400"/>
              <a:t>“</a:t>
            </a:r>
            <a:r>
              <a:rPr lang="en-US" altLang="ja-JP" sz="2400"/>
              <a:t>advertises</a:t>
            </a:r>
            <a:r>
              <a:rPr lang="ja-JP" altLang="en-US" sz="2400"/>
              <a:t>”</a:t>
            </a:r>
            <a:r>
              <a:rPr lang="en-US" altLang="ja-JP" sz="2400"/>
              <a:t> free buffer space by including </a:t>
            </a:r>
            <a:r>
              <a:rPr lang="en-US" altLang="ja-JP" sz="2400" b="1">
                <a:latin typeface="Courier New" panose="02070309020205020404" pitchFamily="49" charset="0"/>
              </a:rPr>
              <a:t>rwnd</a:t>
            </a:r>
            <a:r>
              <a:rPr lang="en-US" altLang="ja-JP" sz="2400"/>
              <a:t> value in TCP header of receiver-to-sender segments</a:t>
            </a:r>
          </a:p>
          <a:p>
            <a:pPr lvl="1"/>
            <a:r>
              <a:rPr lang="en-US" altLang="en-US" sz="2000" b="1">
                <a:latin typeface="Courier New" panose="02070309020205020404" pitchFamily="49" charset="0"/>
              </a:rPr>
              <a:t>RcvBuffer </a:t>
            </a:r>
            <a:r>
              <a:rPr lang="en-US" altLang="en-US" sz="2000"/>
              <a:t>size set via socket options (typical default is 4096 bytes)</a:t>
            </a:r>
          </a:p>
          <a:p>
            <a:pPr lvl="1"/>
            <a:r>
              <a:rPr lang="en-US" altLang="en-US" sz="2000"/>
              <a:t>many operating systems autoadjust </a:t>
            </a:r>
            <a:r>
              <a:rPr lang="en-US" altLang="en-US" sz="2000" b="1">
                <a:latin typeface="Courier New" panose="02070309020205020404" pitchFamily="49" charset="0"/>
              </a:rPr>
              <a:t>RcvBuffer</a:t>
            </a:r>
            <a:endParaRPr lang="en-US" altLang="en-US" sz="2000"/>
          </a:p>
          <a:p>
            <a:r>
              <a:rPr lang="en-US" altLang="en-US" sz="2400"/>
              <a:t>sender limits amount of unacked (</a:t>
            </a:r>
            <a:r>
              <a:rPr lang="ja-JP" altLang="en-US" sz="2400"/>
              <a:t>“</a:t>
            </a:r>
            <a:r>
              <a:rPr lang="en-US" altLang="ja-JP" sz="2400"/>
              <a:t>in-flight</a:t>
            </a:r>
            <a:r>
              <a:rPr lang="ja-JP" altLang="en-US" sz="2400"/>
              <a:t>”</a:t>
            </a:r>
            <a:r>
              <a:rPr lang="en-US" altLang="ja-JP" sz="2400"/>
              <a:t>) data to receiver</a:t>
            </a:r>
            <a:r>
              <a:rPr lang="ja-JP" altLang="en-US" sz="2400"/>
              <a:t>’</a:t>
            </a:r>
            <a:r>
              <a:rPr lang="en-US" altLang="ja-JP" sz="2400"/>
              <a:t>s </a:t>
            </a:r>
            <a:r>
              <a:rPr lang="en-US" altLang="ja-JP" sz="2400" b="1">
                <a:latin typeface="Courier New" panose="02070309020205020404" pitchFamily="49" charset="0"/>
              </a:rPr>
              <a:t>rwnd </a:t>
            </a:r>
            <a:r>
              <a:rPr lang="en-US" altLang="ja-JP" sz="2400"/>
              <a:t>value </a:t>
            </a:r>
          </a:p>
          <a:p>
            <a:r>
              <a:rPr lang="en-US" altLang="en-US" sz="2400"/>
              <a:t>guarantees receive buffer will not overflow</a:t>
            </a:r>
          </a:p>
        </p:txBody>
      </p:sp>
      <p:sp>
        <p:nvSpPr>
          <p:cNvPr id="76819" name="Text Box 76">
            <a:extLst>
              <a:ext uri="{FF2B5EF4-FFF2-40B4-BE49-F238E27FC236}">
                <a16:creationId xmlns:a16="http://schemas.microsoft.com/office/drawing/2014/main" id="{5A08EBD8-2D61-443E-ADFE-278ACB355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9" y="5018089"/>
            <a:ext cx="2695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>
                <a:solidFill>
                  <a:srgbClr val="000000"/>
                </a:solidFill>
              </a:rPr>
              <a:t>receiver-side buffering</a:t>
            </a:r>
          </a:p>
        </p:txBody>
      </p:sp>
    </p:spTree>
    <p:extLst>
      <p:ext uri="{BB962C8B-B14F-4D97-AF65-F5344CB8AC3E}">
        <p14:creationId xmlns:p14="http://schemas.microsoft.com/office/powerpoint/2010/main" val="335768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5">
            <a:extLst>
              <a:ext uri="{FF2B5EF4-FFF2-40B4-BE49-F238E27FC236}">
                <a16:creationId xmlns:a16="http://schemas.microsoft.com/office/drawing/2014/main" id="{588969DC-4630-4C48-A49E-F33995E8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1443" name="Slide Number Placeholder 6">
            <a:extLst>
              <a:ext uri="{FF2B5EF4-FFF2-40B4-BE49-F238E27FC236}">
                <a16:creationId xmlns:a16="http://schemas.microsoft.com/office/drawing/2014/main" id="{69F0021F-D595-43A5-A9A5-121C9A9A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434C3C04-2D2E-4AAF-9B76-093DF67275D4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76803" name="Picture 2" descr="underline_base">
            <a:extLst>
              <a:ext uri="{FF2B5EF4-FFF2-40B4-BE49-F238E27FC236}">
                <a16:creationId xmlns:a16="http://schemas.microsoft.com/office/drawing/2014/main" id="{B50486B6-FF30-4997-BC80-E42E8BD5F73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6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3">
            <a:extLst>
              <a:ext uri="{FF2B5EF4-FFF2-40B4-BE49-F238E27FC236}">
                <a16:creationId xmlns:a16="http://schemas.microsoft.com/office/drawing/2014/main" id="{5B5D0E82-F25E-4E5A-8B6C-B48AE6055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3775" y="4483101"/>
            <a:ext cx="2590800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46" name="Line 4">
            <a:extLst>
              <a:ext uri="{FF2B5EF4-FFF2-40B4-BE49-F238E27FC236}">
                <a16:creationId xmlns:a16="http://schemas.microsoft.com/office/drawing/2014/main" id="{B605DBCD-D6B0-45CC-9150-03D99BEF4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8064" y="2714625"/>
            <a:ext cx="2586037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47" name="Rectangle 5">
            <a:extLst>
              <a:ext uri="{FF2B5EF4-FFF2-40B4-BE49-F238E27FC236}">
                <a16:creationId xmlns:a16="http://schemas.microsoft.com/office/drawing/2014/main" id="{6511E348-C306-484B-A7B0-867E78CFE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0713" y="150814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seq. numbers, </a:t>
            </a:r>
            <a:r>
              <a:rPr lang="en-US" sz="4000">
                <a:ea typeface="ＭＳ Ｐゴシック" charset="0"/>
                <a:cs typeface="+mj-cs"/>
              </a:rPr>
              <a:t>ACK</a:t>
            </a:r>
            <a:r>
              <a:rPr lang="en-US">
                <a:ea typeface="ＭＳ Ｐゴシック" charset="0"/>
                <a:cs typeface="+mj-cs"/>
              </a:rPr>
              <a:t>s</a:t>
            </a:r>
          </a:p>
        </p:txBody>
      </p:sp>
      <p:sp>
        <p:nvSpPr>
          <p:cNvPr id="61448" name="Text Box 7">
            <a:extLst>
              <a:ext uri="{FF2B5EF4-FFF2-40B4-BE49-F238E27FC236}">
                <a16:creationId xmlns:a16="http://schemas.microsoft.com/office/drawing/2014/main" id="{A0789133-0952-4BC0-90C2-7C84F7A1C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9" y="2320926"/>
            <a:ext cx="8096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User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types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>
                <a:solidFill>
                  <a:srgbClr val="000000"/>
                </a:solidFill>
              </a:rPr>
              <a:t>‘</a:t>
            </a:r>
            <a:r>
              <a:rPr lang="en-US" altLang="ja-JP">
                <a:solidFill>
                  <a:srgbClr val="000000"/>
                </a:solidFill>
              </a:rPr>
              <a:t>C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endParaRPr lang="en-US" altLang="en-US" sz="1000">
              <a:solidFill>
                <a:srgbClr val="000000"/>
              </a:solidFill>
            </a:endParaRPr>
          </a:p>
        </p:txBody>
      </p:sp>
      <p:sp>
        <p:nvSpPr>
          <p:cNvPr id="61449" name="Text Box 8">
            <a:extLst>
              <a:ext uri="{FF2B5EF4-FFF2-40B4-BE49-F238E27FC236}">
                <a16:creationId xmlns:a16="http://schemas.microsoft.com/office/drawing/2014/main" id="{35C9B4E3-39BB-4868-8F24-EC8DD276A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613" y="3933826"/>
            <a:ext cx="1084262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host ACKs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receipt 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of echoed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>
                <a:solidFill>
                  <a:srgbClr val="000000"/>
                </a:solidFill>
              </a:rPr>
              <a:t>‘</a:t>
            </a:r>
            <a:r>
              <a:rPr lang="en-US" altLang="ja-JP">
                <a:solidFill>
                  <a:srgbClr val="000000"/>
                </a:solidFill>
              </a:rPr>
              <a:t>C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endParaRPr lang="en-US" altLang="en-US" sz="1000">
              <a:solidFill>
                <a:srgbClr val="000000"/>
              </a:solidFill>
            </a:endParaRPr>
          </a:p>
        </p:txBody>
      </p:sp>
      <p:sp>
        <p:nvSpPr>
          <p:cNvPr id="61450" name="Text Box 9">
            <a:extLst>
              <a:ext uri="{FF2B5EF4-FFF2-40B4-BE49-F238E27FC236}">
                <a16:creationId xmlns:a16="http://schemas.microsoft.com/office/drawing/2014/main" id="{A30960F0-96E7-4D07-A83A-03C578E52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389" y="3055938"/>
            <a:ext cx="126669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host ACKs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receipt of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>
                <a:solidFill>
                  <a:srgbClr val="000000"/>
                </a:solidFill>
              </a:rPr>
              <a:t>‘</a:t>
            </a:r>
            <a:r>
              <a:rPr lang="en-US" altLang="ja-JP">
                <a:solidFill>
                  <a:srgbClr val="000000"/>
                </a:solidFill>
              </a:rPr>
              <a:t>C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, echoes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back </a:t>
            </a:r>
            <a:r>
              <a:rPr lang="ja-JP" altLang="en-US">
                <a:solidFill>
                  <a:srgbClr val="000000"/>
                </a:solidFill>
              </a:rPr>
              <a:t>‘</a:t>
            </a:r>
            <a:r>
              <a:rPr lang="en-US" altLang="ja-JP">
                <a:solidFill>
                  <a:srgbClr val="000000"/>
                </a:solidFill>
              </a:rPr>
              <a:t>C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51" name="Line 10">
            <a:extLst>
              <a:ext uri="{FF2B5EF4-FFF2-40B4-BE49-F238E27FC236}">
                <a16:creationId xmlns:a16="http://schemas.microsoft.com/office/drawing/2014/main" id="{B4BFBC2A-B410-47D3-AFBB-724199B412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8539" y="3487738"/>
            <a:ext cx="2554287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52" name="Text Box 11">
            <a:extLst>
              <a:ext uri="{FF2B5EF4-FFF2-40B4-BE49-F238E27FC236}">
                <a16:creationId xmlns:a16="http://schemas.microsoft.com/office/drawing/2014/main" id="{1FB10472-1EF1-4DAB-ACD2-AFFD61547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213" y="5291138"/>
            <a:ext cx="2379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>
                <a:solidFill>
                  <a:srgbClr val="000099"/>
                </a:solidFill>
              </a:rPr>
              <a:t>simple telnet scenario</a:t>
            </a:r>
            <a:endParaRPr lang="en-US" sz="1000">
              <a:solidFill>
                <a:srgbClr val="000099"/>
              </a:solidFill>
            </a:endParaRPr>
          </a:p>
        </p:txBody>
      </p:sp>
      <p:sp>
        <p:nvSpPr>
          <p:cNvPr id="61453" name="Text Box 13">
            <a:extLst>
              <a:ext uri="{FF2B5EF4-FFF2-40B4-BE49-F238E27FC236}">
                <a16:creationId xmlns:a16="http://schemas.microsoft.com/office/drawing/2014/main" id="{1906C803-6ABE-4EC3-BA27-48BB78C74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938" y="1430338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Host B</a:t>
            </a:r>
          </a:p>
        </p:txBody>
      </p:sp>
      <p:sp>
        <p:nvSpPr>
          <p:cNvPr id="61454" name="Text Box 17">
            <a:extLst>
              <a:ext uri="{FF2B5EF4-FFF2-40B4-BE49-F238E27FC236}">
                <a16:creationId xmlns:a16="http://schemas.microsoft.com/office/drawing/2014/main" id="{849AA858-0996-4BA5-B982-571E89DAE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39" y="1436688"/>
            <a:ext cx="7825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Host A</a:t>
            </a:r>
          </a:p>
        </p:txBody>
      </p:sp>
      <p:sp>
        <p:nvSpPr>
          <p:cNvPr id="61455" name="Rectangle 18">
            <a:extLst>
              <a:ext uri="{FF2B5EF4-FFF2-40B4-BE49-F238E27FC236}">
                <a16:creationId xmlns:a16="http://schemas.microsoft.com/office/drawing/2014/main" id="{ACF216EE-0DB8-4309-B88D-F1E863812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4" y="2806701"/>
            <a:ext cx="814387" cy="379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56" name="Text Box 19">
            <a:extLst>
              <a:ext uri="{FF2B5EF4-FFF2-40B4-BE49-F238E27FC236}">
                <a16:creationId xmlns:a16="http://schemas.microsoft.com/office/drawing/2014/main" id="{42B353E4-F478-4EBE-BED4-470292131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195" y="2859089"/>
            <a:ext cx="25478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Seq=42, ACK=79, data = </a:t>
            </a:r>
            <a:r>
              <a:rPr lang="ja-JP" altLang="en-US" sz="1400">
                <a:solidFill>
                  <a:srgbClr val="000000"/>
                </a:solidFill>
              </a:rPr>
              <a:t>‘</a:t>
            </a:r>
            <a:r>
              <a:rPr lang="en-US" altLang="ja-JP" sz="1400">
                <a:solidFill>
                  <a:srgbClr val="000000"/>
                </a:solidFill>
              </a:rPr>
              <a:t>C</a:t>
            </a:r>
            <a:r>
              <a:rPr lang="ja-JP" altLang="en-US" sz="1400">
                <a:solidFill>
                  <a:srgbClr val="000000"/>
                </a:solidFill>
              </a:rPr>
              <a:t>’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61457" name="Rectangle 20">
            <a:extLst>
              <a:ext uri="{FF2B5EF4-FFF2-40B4-BE49-F238E27FC236}">
                <a16:creationId xmlns:a16="http://schemas.microsoft.com/office/drawing/2014/main" id="{EEC96E57-5B4E-4308-B2B4-9AB30CD5B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88" y="3765551"/>
            <a:ext cx="823912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58" name="Text Box 21">
            <a:extLst>
              <a:ext uri="{FF2B5EF4-FFF2-40B4-BE49-F238E27FC236}">
                <a16:creationId xmlns:a16="http://schemas.microsoft.com/office/drawing/2014/main" id="{C3A5C2D8-A13A-44A9-9181-9374E6D28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094" y="3754439"/>
            <a:ext cx="25296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Seq=79, ACK=43, data = </a:t>
            </a:r>
            <a:r>
              <a:rPr lang="ja-JP" altLang="en-US" sz="140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en-US" altLang="ja-JP" sz="1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ja-JP" altLang="en-US" sz="14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endParaRPr lang="en-US" altLang="en-US" sz="1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9" name="Rectangle 22">
            <a:extLst>
              <a:ext uri="{FF2B5EF4-FFF2-40B4-BE49-F238E27FC236}">
                <a16:creationId xmlns:a16="http://schemas.microsoft.com/office/drawing/2014/main" id="{7005D5E4-F17E-471F-81C6-741C42795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463" y="4613275"/>
            <a:ext cx="958850" cy="357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60" name="Text Box 23">
            <a:extLst>
              <a:ext uri="{FF2B5EF4-FFF2-40B4-BE49-F238E27FC236}">
                <a16:creationId xmlns:a16="http://schemas.microsoft.com/office/drawing/2014/main" id="{CE1425C2-8C9C-4887-9E2A-7FC35939E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89" y="4627563"/>
            <a:ext cx="156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Seq=43, ACK=80</a:t>
            </a:r>
            <a:endParaRPr lang="en-US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1461" name="Line 24">
            <a:extLst>
              <a:ext uri="{FF2B5EF4-FFF2-40B4-BE49-F238E27FC236}">
                <a16:creationId xmlns:a16="http://schemas.microsoft.com/office/drawing/2014/main" id="{7787ABA8-E470-4C06-9603-2E498157A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5838" y="2473326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62" name="Line 25">
            <a:extLst>
              <a:ext uri="{FF2B5EF4-FFF2-40B4-BE49-F238E27FC236}">
                <a16:creationId xmlns:a16="http://schemas.microsoft.com/office/drawing/2014/main" id="{3D291F76-D1C3-46DF-9752-107BA436C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8075" y="2525714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76822" name="Group 27">
            <a:extLst>
              <a:ext uri="{FF2B5EF4-FFF2-40B4-BE49-F238E27FC236}">
                <a16:creationId xmlns:a16="http://schemas.microsoft.com/office/drawing/2014/main" id="{06E95E4D-BA8C-4654-8FFA-7367CF3D3D70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1652589"/>
            <a:ext cx="755650" cy="782637"/>
            <a:chOff x="-44" y="1473"/>
            <a:chExt cx="981" cy="1105"/>
          </a:xfrm>
        </p:grpSpPr>
        <p:pic>
          <p:nvPicPr>
            <p:cNvPr id="76826" name="Picture 28" descr="desktop_computer_stylized_medium">
              <a:extLst>
                <a:ext uri="{FF2B5EF4-FFF2-40B4-BE49-F238E27FC236}">
                  <a16:creationId xmlns:a16="http://schemas.microsoft.com/office/drawing/2014/main" id="{4E0DE388-F9C3-417E-A7DE-27537E380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27" name="Freeform 29">
              <a:extLst>
                <a:ext uri="{FF2B5EF4-FFF2-40B4-BE49-F238E27FC236}">
                  <a16:creationId xmlns:a16="http://schemas.microsoft.com/office/drawing/2014/main" id="{4F959A99-DABC-4E93-A532-20EE320381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76823" name="Group 30">
            <a:extLst>
              <a:ext uri="{FF2B5EF4-FFF2-40B4-BE49-F238E27FC236}">
                <a16:creationId xmlns:a16="http://schemas.microsoft.com/office/drawing/2014/main" id="{F4BE5044-C161-46B1-9A53-59FCFF0D13A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50100" y="1692276"/>
            <a:ext cx="788988" cy="862013"/>
            <a:chOff x="-44" y="1473"/>
            <a:chExt cx="981" cy="1105"/>
          </a:xfrm>
        </p:grpSpPr>
        <p:pic>
          <p:nvPicPr>
            <p:cNvPr id="76824" name="Picture 31" descr="desktop_computer_stylized_medium">
              <a:extLst>
                <a:ext uri="{FF2B5EF4-FFF2-40B4-BE49-F238E27FC236}">
                  <a16:creationId xmlns:a16="http://schemas.microsoft.com/office/drawing/2014/main" id="{E19E8992-B037-4139-AC89-F396D2A34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25" name="Freeform 32">
              <a:extLst>
                <a:ext uri="{FF2B5EF4-FFF2-40B4-BE49-F238E27FC236}">
                  <a16:creationId xmlns:a16="http://schemas.microsoft.com/office/drawing/2014/main" id="{14AD02C3-A3D2-4D56-8AB1-C22608ECE5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95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5">
            <a:extLst>
              <a:ext uri="{FF2B5EF4-FFF2-40B4-BE49-F238E27FC236}">
                <a16:creationId xmlns:a16="http://schemas.microsoft.com/office/drawing/2014/main" id="{9D6ACD15-6284-411B-913D-74CBA4D5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3011" name="Slide Number Placeholder 6">
            <a:extLst>
              <a:ext uri="{FF2B5EF4-FFF2-40B4-BE49-F238E27FC236}">
                <a16:creationId xmlns:a16="http://schemas.microsoft.com/office/drawing/2014/main" id="{0F554906-E0AC-4A7F-A0D4-424ED91D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0D130275-9AD3-4EDF-A4FF-F0C81D11879E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930A8ECE-1343-4DCD-8150-870A0F936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Performance of Stop and Wait ARQ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306C12CF-E79B-4381-8B8B-FD540873174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455738"/>
            <a:ext cx="8372475" cy="9906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e.g.: </a:t>
            </a: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1 </a:t>
            </a:r>
            <a:r>
              <a:rPr lang="en-US" dirty="0" err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Gbps</a:t>
            </a: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link, 15 </a:t>
            </a:r>
            <a:r>
              <a:rPr lang="en-US" dirty="0" err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prop. delay, 8000 bit packet:</a:t>
            </a:r>
          </a:p>
          <a:p>
            <a:pPr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43014" name="Rectangle 4">
            <a:extLst>
              <a:ext uri="{FF2B5EF4-FFF2-40B4-BE49-F238E27FC236}">
                <a16:creationId xmlns:a16="http://schemas.microsoft.com/office/drawing/2014/main" id="{AD250DF2-A651-4612-9C5B-313050F73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3513138"/>
            <a:ext cx="8372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lvl="1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rgbClr val="000000"/>
                </a:solidFill>
                <a:latin typeface="Gill Sans MT" panose="020B0502020104020203" pitchFamily="34" charset="0"/>
              </a:rPr>
              <a:t>U </a:t>
            </a:r>
            <a:r>
              <a:rPr lang="en-US" altLang="en-US" sz="2400" baseline="-25000">
                <a:solidFill>
                  <a:srgbClr val="000000"/>
                </a:solidFill>
                <a:latin typeface="Gill Sans MT" panose="020B0502020104020203" pitchFamily="34" charset="0"/>
              </a:rPr>
              <a:t>sender</a:t>
            </a:r>
            <a:r>
              <a:rPr lang="en-US" altLang="en-US" sz="2400">
                <a:solidFill>
                  <a:srgbClr val="000000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2400" i="1">
                <a:solidFill>
                  <a:srgbClr val="CC0000"/>
                </a:solidFill>
                <a:latin typeface="Gill Sans MT" panose="020B0502020104020203" pitchFamily="34" charset="0"/>
              </a:rPr>
              <a:t>utilization</a:t>
            </a:r>
            <a:r>
              <a:rPr lang="en-US" altLang="en-US" sz="2400">
                <a:solidFill>
                  <a:srgbClr val="000000"/>
                </a:solidFill>
                <a:latin typeface="Gill Sans MT" panose="020B0502020104020203" pitchFamily="34" charset="0"/>
              </a:rPr>
              <a:t> – fraction of time sender busy sending</a:t>
            </a:r>
          </a:p>
        </p:txBody>
      </p:sp>
      <p:graphicFrame>
        <p:nvGraphicFramePr>
          <p:cNvPr id="58374" name="Object 5">
            <a:extLst>
              <a:ext uri="{FF2B5EF4-FFF2-40B4-BE49-F238E27FC236}">
                <a16:creationId xmlns:a16="http://schemas.microsoft.com/office/drawing/2014/main" id="{8450D044-5BFF-4FF0-9FA1-545090249F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3970338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58374" name="Object 5">
                        <a:extLst>
                          <a:ext uri="{FF2B5EF4-FFF2-40B4-BE49-F238E27FC236}">
                            <a16:creationId xmlns:a16="http://schemas.microsoft.com/office/drawing/2014/main" id="{8450D044-5BFF-4FF0-9FA1-545090249F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3970338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7">
            <a:extLst>
              <a:ext uri="{FF2B5EF4-FFF2-40B4-BE49-F238E27FC236}">
                <a16:creationId xmlns:a16="http://schemas.microsoft.com/office/drawing/2014/main" id="{2086419D-BD8C-4D7A-BD17-6B8683CAC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4960938"/>
            <a:ext cx="8372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if RTT=30 </a:t>
            </a:r>
            <a:r>
              <a:rPr lang="en-US" sz="2400" dirty="0" err="1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msec</a:t>
            </a:r>
            <a:r>
              <a:rPr lang="en-US" sz="24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1KB </a:t>
            </a:r>
            <a:r>
              <a:rPr lang="en-US" sz="2400" dirty="0" err="1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pkt</a:t>
            </a:r>
            <a:r>
              <a:rPr lang="en-US" sz="24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every 30 </a:t>
            </a:r>
            <a:r>
              <a:rPr lang="en-US" sz="2400" dirty="0" err="1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msec</a:t>
            </a:r>
            <a:r>
              <a:rPr lang="en-US" sz="24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: 33kB/sec </a:t>
            </a:r>
            <a:r>
              <a:rPr lang="en-US" sz="2400" dirty="0" err="1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thruput</a:t>
            </a:r>
            <a:r>
              <a:rPr lang="en-US" sz="24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over 1 </a:t>
            </a:r>
            <a:r>
              <a:rPr lang="en-US" sz="2400" dirty="0" err="1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Gbps</a:t>
            </a:r>
            <a:r>
              <a:rPr lang="en-US" sz="24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link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dirty="0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network protocol limits use of physical resources!</a:t>
            </a:r>
          </a:p>
        </p:txBody>
      </p:sp>
      <p:pic>
        <p:nvPicPr>
          <p:cNvPr id="58376" name="Picture 9" descr="underline_base">
            <a:extLst>
              <a:ext uri="{FF2B5EF4-FFF2-40B4-BE49-F238E27FC236}">
                <a16:creationId xmlns:a16="http://schemas.microsoft.com/office/drawing/2014/main" id="{30BE08E9-4301-4533-B106-964088CDBF1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6" y="100647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377" name="Group 24">
            <a:extLst>
              <a:ext uri="{FF2B5EF4-FFF2-40B4-BE49-F238E27FC236}">
                <a16:creationId xmlns:a16="http://schemas.microsoft.com/office/drawing/2014/main" id="{D588FB2C-862D-4F28-83CC-502BF430BD22}"/>
              </a:ext>
            </a:extLst>
          </p:cNvPr>
          <p:cNvGrpSpPr>
            <a:grpSpLocks/>
          </p:cNvGrpSpPr>
          <p:nvPr/>
        </p:nvGrpSpPr>
        <p:grpSpPr bwMode="auto">
          <a:xfrm>
            <a:off x="3313113" y="2438400"/>
            <a:ext cx="5903912" cy="812800"/>
            <a:chOff x="137" y="1675"/>
            <a:chExt cx="3719" cy="512"/>
          </a:xfrm>
        </p:grpSpPr>
        <p:sp>
          <p:nvSpPr>
            <p:cNvPr id="43019" name="Text Box 10">
              <a:extLst>
                <a:ext uri="{FF2B5EF4-FFF2-40B4-BE49-F238E27FC236}">
                  <a16:creationId xmlns:a16="http://schemas.microsoft.com/office/drawing/2014/main" id="{DC359A2A-8D32-4ABD-BA53-B9DF3D6FD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" y="1795"/>
              <a:ext cx="7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i="1">
                  <a:solidFill>
                    <a:srgbClr val="000000"/>
                  </a:solidFill>
                  <a:latin typeface="Arial" charset="0"/>
                </a:rPr>
                <a:t>D</a:t>
              </a:r>
              <a:r>
                <a:rPr lang="en-US" sz="2400" i="1" baseline="-25000">
                  <a:solidFill>
                    <a:srgbClr val="000000"/>
                  </a:solidFill>
                  <a:latin typeface="Arial" charset="0"/>
                </a:rPr>
                <a:t>trans</a:t>
              </a:r>
              <a:r>
                <a:rPr lang="en-US" sz="2400" i="1">
                  <a:solidFill>
                    <a:srgbClr val="000000"/>
                  </a:solidFill>
                  <a:latin typeface="Arial" charset="0"/>
                </a:rPr>
                <a:t> =</a:t>
              </a:r>
            </a:p>
          </p:txBody>
        </p:sp>
        <p:grpSp>
          <p:nvGrpSpPr>
            <p:cNvPr id="58379" name="Group 14">
              <a:extLst>
                <a:ext uri="{FF2B5EF4-FFF2-40B4-BE49-F238E27FC236}">
                  <a16:creationId xmlns:a16="http://schemas.microsoft.com/office/drawing/2014/main" id="{CE39F9A3-9BA0-4CC5-8BAC-067031CA4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" y="1677"/>
              <a:ext cx="255" cy="496"/>
              <a:chOff x="155" y="2937"/>
              <a:chExt cx="255" cy="496"/>
            </a:xfrm>
          </p:grpSpPr>
          <p:sp>
            <p:nvSpPr>
              <p:cNvPr id="43029" name="Text Box 11">
                <a:extLst>
                  <a:ext uri="{FF2B5EF4-FFF2-40B4-BE49-F238E27FC236}">
                    <a16:creationId xmlns:a16="http://schemas.microsoft.com/office/drawing/2014/main" id="{1B719D3D-1EDB-4B6E-89F2-CEEA740BD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>
                    <a:solidFill>
                      <a:srgbClr val="000000"/>
                    </a:solidFill>
                  </a:rPr>
                  <a:t>L</a:t>
                </a:r>
              </a:p>
            </p:txBody>
          </p:sp>
          <p:sp>
            <p:nvSpPr>
              <p:cNvPr id="43030" name="Text Box 12">
                <a:extLst>
                  <a:ext uri="{FF2B5EF4-FFF2-40B4-BE49-F238E27FC236}">
                    <a16:creationId xmlns:a16="http://schemas.microsoft.com/office/drawing/2014/main" id="{31844BF4-D302-4063-81A3-0C85DF086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>
                    <a:solidFill>
                      <a:srgbClr val="000000"/>
                    </a:solidFill>
                    <a:latin typeface="Arial" charset="0"/>
                  </a:rPr>
                  <a:t>R</a:t>
                </a:r>
              </a:p>
            </p:txBody>
          </p:sp>
          <p:sp>
            <p:nvSpPr>
              <p:cNvPr id="43031" name="Line 13">
                <a:extLst>
                  <a:ext uri="{FF2B5EF4-FFF2-40B4-BE49-F238E27FC236}">
                    <a16:creationId xmlns:a16="http://schemas.microsoft.com/office/drawing/2014/main" id="{FD02A815-64BE-4466-A25B-C9213375F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8380" name="Group 19">
              <a:extLst>
                <a:ext uri="{FF2B5EF4-FFF2-40B4-BE49-F238E27FC236}">
                  <a16:creationId xmlns:a16="http://schemas.microsoft.com/office/drawing/2014/main" id="{8E18D01F-210C-4545-934F-3BF333DC9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43025" name="Text Box 6">
                <a:extLst>
                  <a:ext uri="{FF2B5EF4-FFF2-40B4-BE49-F238E27FC236}">
                    <a16:creationId xmlns:a16="http://schemas.microsoft.com/office/drawing/2014/main" id="{E7544050-4920-485B-9CF4-152BB2641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mic Sans MS" charset="0"/>
                  </a:rPr>
                  <a:t> </a:t>
                </a: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3026" name="Text Box 16">
                <a:extLst>
                  <a:ext uri="{FF2B5EF4-FFF2-40B4-BE49-F238E27FC236}">
                    <a16:creationId xmlns:a16="http://schemas.microsoft.com/office/drawing/2014/main" id="{9E96B727-EF10-4B5C-9906-74B9D13B1D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>
                    <a:solidFill>
                      <a:srgbClr val="000000"/>
                    </a:solidFill>
                    <a:latin typeface="Arial" charset="0"/>
                  </a:rPr>
                  <a:t>8000 bits</a:t>
                </a:r>
              </a:p>
            </p:txBody>
          </p:sp>
          <p:sp>
            <p:nvSpPr>
              <p:cNvPr id="43027" name="Text Box 17">
                <a:extLst>
                  <a:ext uri="{FF2B5EF4-FFF2-40B4-BE49-F238E27FC236}">
                    <a16:creationId xmlns:a16="http://schemas.microsoft.com/office/drawing/2014/main" id="{4D97D18C-2295-4862-90AE-02F6954F95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>
                    <a:solidFill>
                      <a:srgbClr val="000000"/>
                    </a:solidFill>
                  </a:rPr>
                  <a:t>10</a:t>
                </a:r>
                <a:r>
                  <a:rPr lang="en-US" sz="2400" i="1" baseline="30000">
                    <a:solidFill>
                      <a:srgbClr val="000000"/>
                    </a:solidFill>
                  </a:rPr>
                  <a:t>9 </a:t>
                </a:r>
                <a:r>
                  <a:rPr lang="en-US" sz="2400" i="1">
                    <a:solidFill>
                      <a:srgbClr val="000000"/>
                    </a:solidFill>
                  </a:rPr>
                  <a:t>bits/sec</a:t>
                </a:r>
              </a:p>
            </p:txBody>
          </p:sp>
          <p:sp>
            <p:nvSpPr>
              <p:cNvPr id="43028" name="Line 18">
                <a:extLst>
                  <a:ext uri="{FF2B5EF4-FFF2-40B4-BE49-F238E27FC236}">
                    <a16:creationId xmlns:a16="http://schemas.microsoft.com/office/drawing/2014/main" id="{05C86846-F5D3-41F6-86F0-353CA1D84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3022" name="Text Box 20">
              <a:extLst>
                <a:ext uri="{FF2B5EF4-FFF2-40B4-BE49-F238E27FC236}">
                  <a16:creationId xmlns:a16="http://schemas.microsoft.com/office/drawing/2014/main" id="{79EE99C1-2521-474D-9D57-2841B7226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  <a:latin typeface="Arial" charset="0"/>
                </a:rPr>
                <a:t>=</a:t>
              </a:r>
            </a:p>
          </p:txBody>
        </p:sp>
        <p:sp>
          <p:nvSpPr>
            <p:cNvPr id="43023" name="Text Box 22">
              <a:extLst>
                <a:ext uri="{FF2B5EF4-FFF2-40B4-BE49-F238E27FC236}">
                  <a16:creationId xmlns:a16="http://schemas.microsoft.com/office/drawing/2014/main" id="{06CFFB3A-7A81-4F7C-86CA-52753CBB4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  <a:latin typeface="Arial" charset="0"/>
                </a:rPr>
                <a:t>=</a:t>
              </a:r>
            </a:p>
          </p:txBody>
        </p:sp>
        <p:sp>
          <p:nvSpPr>
            <p:cNvPr id="43024" name="Text Box 23">
              <a:extLst>
                <a:ext uri="{FF2B5EF4-FFF2-40B4-BE49-F238E27FC236}">
                  <a16:creationId xmlns:a16="http://schemas.microsoft.com/office/drawing/2014/main" id="{44F7A813-7661-4BBB-86A9-FC6328954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1777"/>
              <a:ext cx="11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i="1">
                  <a:solidFill>
                    <a:srgbClr val="000000"/>
                  </a:solidFill>
                  <a:latin typeface="Arial" charset="0"/>
                </a:rPr>
                <a:t>8 microsecs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92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>
            <a:extLst>
              <a:ext uri="{FF2B5EF4-FFF2-40B4-BE49-F238E27FC236}">
                <a16:creationId xmlns:a16="http://schemas.microsoft.com/office/drawing/2014/main" id="{B08C739C-D30C-42FC-A16D-965BD951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4035" name="Slide Number Placeholder 5">
            <a:extLst>
              <a:ext uri="{FF2B5EF4-FFF2-40B4-BE49-F238E27FC236}">
                <a16:creationId xmlns:a16="http://schemas.microsoft.com/office/drawing/2014/main" id="{F242FC7B-02CE-4C94-BBAF-2B2F615D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CEB32917-2F48-48BC-AEDA-656A63C91817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59395" name="Picture 32" descr="underline_base">
            <a:extLst>
              <a:ext uri="{FF2B5EF4-FFF2-40B4-BE49-F238E27FC236}">
                <a16:creationId xmlns:a16="http://schemas.microsoft.com/office/drawing/2014/main" id="{44781D57-D670-4B2C-BE9E-63B9DD54DD7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1" y="960439"/>
            <a:ext cx="66722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2">
            <a:extLst>
              <a:ext uri="{FF2B5EF4-FFF2-40B4-BE49-F238E27FC236}">
                <a16:creationId xmlns:a16="http://schemas.microsoft.com/office/drawing/2014/main" id="{DFA1838E-41CA-4C03-93F7-51FB75B3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63526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stop-and-wait operation</a:t>
            </a:r>
          </a:p>
        </p:txBody>
      </p:sp>
      <p:sp>
        <p:nvSpPr>
          <p:cNvPr id="59397" name="Line 3">
            <a:extLst>
              <a:ext uri="{FF2B5EF4-FFF2-40B4-BE49-F238E27FC236}">
                <a16:creationId xmlns:a16="http://schemas.microsoft.com/office/drawing/2014/main" id="{6625F954-A2CB-4EC0-B92D-EECCC2702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1588" y="2001839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398" name="Text Box 4">
            <a:extLst>
              <a:ext uri="{FF2B5EF4-FFF2-40B4-BE49-F238E27FC236}">
                <a16:creationId xmlns:a16="http://schemas.microsoft.com/office/drawing/2014/main" id="{9D8D1BBF-002A-4EE7-9103-7C15C98DE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1797051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first packet bit transmitted, t = 0</a:t>
            </a:r>
          </a:p>
        </p:txBody>
      </p:sp>
      <p:sp>
        <p:nvSpPr>
          <p:cNvPr id="59399" name="Line 5">
            <a:extLst>
              <a:ext uri="{FF2B5EF4-FFF2-40B4-BE49-F238E27FC236}">
                <a16:creationId xmlns:a16="http://schemas.microsoft.com/office/drawing/2014/main" id="{F19BEF2B-7ADF-434A-B027-9709E0829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0476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00" name="Line 6">
            <a:extLst>
              <a:ext uri="{FF2B5EF4-FFF2-40B4-BE49-F238E27FC236}">
                <a16:creationId xmlns:a16="http://schemas.microsoft.com/office/drawing/2014/main" id="{002D2FBB-7705-4BDD-831B-4189307ED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7739" y="1795464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01" name="Text Box 7">
            <a:extLst>
              <a:ext uri="{FF2B5EF4-FFF2-40B4-BE49-F238E27FC236}">
                <a16:creationId xmlns:a16="http://schemas.microsoft.com/office/drawing/2014/main" id="{53674F79-1374-4E10-9612-704E8524E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839" y="1446214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sender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2" name="Text Box 8">
            <a:extLst>
              <a:ext uri="{FF2B5EF4-FFF2-40B4-BE49-F238E27FC236}">
                <a16:creationId xmlns:a16="http://schemas.microsoft.com/office/drawing/2014/main" id="{A023F559-0F26-4803-BCED-29D1BD6FF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888" y="1446214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receiver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3" name="Line 9">
            <a:extLst>
              <a:ext uri="{FF2B5EF4-FFF2-40B4-BE49-F238E27FC236}">
                <a16:creationId xmlns:a16="http://schemas.microsoft.com/office/drawing/2014/main" id="{E5C6FFD8-17F1-4672-8F7E-7028D4CF3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4288" y="1997076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04" name="Line 10">
            <a:extLst>
              <a:ext uri="{FF2B5EF4-FFF2-40B4-BE49-F238E27FC236}">
                <a16:creationId xmlns:a16="http://schemas.microsoft.com/office/drawing/2014/main" id="{5885E30E-4EB9-4E7A-A78C-03F20F957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05" name="Line 11">
            <a:extLst>
              <a:ext uri="{FF2B5EF4-FFF2-40B4-BE49-F238E27FC236}">
                <a16:creationId xmlns:a16="http://schemas.microsoft.com/office/drawing/2014/main" id="{8D99FC65-40FC-4869-A617-4E617AEA1C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99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06" name="Freeform 12">
            <a:extLst>
              <a:ext uri="{FF2B5EF4-FFF2-40B4-BE49-F238E27FC236}">
                <a16:creationId xmlns:a16="http://schemas.microsoft.com/office/drawing/2014/main" id="{C931F806-AC89-4B87-82A8-A1204A74F9FD}"/>
              </a:ext>
            </a:extLst>
          </p:cNvPr>
          <p:cNvSpPr>
            <a:spLocks/>
          </p:cNvSpPr>
          <p:nvPr/>
        </p:nvSpPr>
        <p:spPr bwMode="auto">
          <a:xfrm>
            <a:off x="5076826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07" name="Line 13">
            <a:extLst>
              <a:ext uri="{FF2B5EF4-FFF2-40B4-BE49-F238E27FC236}">
                <a16:creationId xmlns:a16="http://schemas.microsoft.com/office/drawing/2014/main" id="{8E22A77A-9BF6-4AA5-96A7-6B5B24361D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2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08" name="Line 14">
            <a:extLst>
              <a:ext uri="{FF2B5EF4-FFF2-40B4-BE49-F238E27FC236}">
                <a16:creationId xmlns:a16="http://schemas.microsoft.com/office/drawing/2014/main" id="{52F9A7BC-4D2F-42C7-B01E-BC2FAAA0EC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2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09" name="Line 15">
            <a:extLst>
              <a:ext uri="{FF2B5EF4-FFF2-40B4-BE49-F238E27FC236}">
                <a16:creationId xmlns:a16="http://schemas.microsoft.com/office/drawing/2014/main" id="{471BCCA6-AC5A-4CC8-AD31-02F46AED58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10" name="Text Box 16">
            <a:extLst>
              <a:ext uri="{FF2B5EF4-FFF2-40B4-BE49-F238E27FC236}">
                <a16:creationId xmlns:a16="http://schemas.microsoft.com/office/drawing/2014/main" id="{D627457D-B51E-40DD-B63B-E6456A201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1" y="29686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RTT</a:t>
            </a: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1" name="Line 17">
            <a:extLst>
              <a:ext uri="{FF2B5EF4-FFF2-40B4-BE49-F238E27FC236}">
                <a16:creationId xmlns:a16="http://schemas.microsoft.com/office/drawing/2014/main" id="{30E740A3-EAAD-4A27-B09B-DFC7531AB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7288" y="3276601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12" name="Line 18">
            <a:extLst>
              <a:ext uri="{FF2B5EF4-FFF2-40B4-BE49-F238E27FC236}">
                <a16:creationId xmlns:a16="http://schemas.microsoft.com/office/drawing/2014/main" id="{CC6641F4-9DAF-48D2-8E02-B001C67E86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2051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13" name="Text Box 19">
            <a:extLst>
              <a:ext uri="{FF2B5EF4-FFF2-40B4-BE49-F238E27FC236}">
                <a16:creationId xmlns:a16="http://schemas.microsoft.com/office/drawing/2014/main" id="{AF083B3F-40E8-4A3B-91D4-DF7A95936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074864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last packet bit transmitted, </a:t>
            </a: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t = L / R</a:t>
            </a:r>
            <a:endParaRPr lang="en-US" altLang="en-US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4" name="Line 20">
            <a:extLst>
              <a:ext uri="{FF2B5EF4-FFF2-40B4-BE49-F238E27FC236}">
                <a16:creationId xmlns:a16="http://schemas.microsoft.com/office/drawing/2014/main" id="{5D0D6B63-7E81-40FF-B837-4AAC95F3E4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5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15" name="Text Box 21">
            <a:extLst>
              <a:ext uri="{FF2B5EF4-FFF2-40B4-BE49-F238E27FC236}">
                <a16:creationId xmlns:a16="http://schemas.microsoft.com/office/drawing/2014/main" id="{A72033D3-901B-42AB-8BF9-E07DBD3A3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2733676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first packet bit arrives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6" name="Line 22">
            <a:extLst>
              <a:ext uri="{FF2B5EF4-FFF2-40B4-BE49-F238E27FC236}">
                <a16:creationId xmlns:a16="http://schemas.microsoft.com/office/drawing/2014/main" id="{BA2E3EF0-86DE-4E9B-A9D8-0B2B18A28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17" name="Text Box 23">
            <a:extLst>
              <a:ext uri="{FF2B5EF4-FFF2-40B4-BE49-F238E27FC236}">
                <a16:creationId xmlns:a16="http://schemas.microsoft.com/office/drawing/2014/main" id="{12C03036-C391-4F44-855D-3C445399A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1" y="2986088"/>
            <a:ext cx="311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last packet bit arrives, send ACK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8" name="Text Box 24">
            <a:extLst>
              <a:ext uri="{FF2B5EF4-FFF2-40B4-BE49-F238E27FC236}">
                <a16:creationId xmlns:a16="http://schemas.microsoft.com/office/drawing/2014/main" id="{160FB399-1752-4244-9FB4-1A0B32ED3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3768725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ACK arrives, send next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packet, </a:t>
            </a: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t = RTT + L / R</a:t>
            </a:r>
            <a:endParaRPr lang="en-US" altLang="en-US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9" name="Freeform 25">
            <a:extLst>
              <a:ext uri="{FF2B5EF4-FFF2-40B4-BE49-F238E27FC236}">
                <a16:creationId xmlns:a16="http://schemas.microsoft.com/office/drawing/2014/main" id="{2DC5131D-2CA3-427A-B377-FDCDBA37E535}"/>
              </a:ext>
            </a:extLst>
          </p:cNvPr>
          <p:cNvSpPr>
            <a:spLocks/>
          </p:cNvSpPr>
          <p:nvPr/>
        </p:nvSpPr>
        <p:spPr bwMode="auto">
          <a:xfrm>
            <a:off x="5094289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59420" name="Group 26">
            <a:extLst>
              <a:ext uri="{FF2B5EF4-FFF2-40B4-BE49-F238E27FC236}">
                <a16:creationId xmlns:a16="http://schemas.microsoft.com/office/drawing/2014/main" id="{E50534CA-B329-478A-85B5-11263595EB26}"/>
              </a:ext>
            </a:extLst>
          </p:cNvPr>
          <p:cNvGrpSpPr>
            <a:grpSpLocks/>
          </p:cNvGrpSpPr>
          <p:nvPr/>
        </p:nvGrpSpPr>
        <p:grpSpPr bwMode="auto">
          <a:xfrm>
            <a:off x="5087938" y="4095750"/>
            <a:ext cx="1281112" cy="534988"/>
            <a:chOff x="12315" y="13225"/>
            <a:chExt cx="2775" cy="913"/>
          </a:xfrm>
        </p:grpSpPr>
        <p:sp>
          <p:nvSpPr>
            <p:cNvPr id="59424" name="Line 27">
              <a:extLst>
                <a:ext uri="{FF2B5EF4-FFF2-40B4-BE49-F238E27FC236}">
                  <a16:creationId xmlns:a16="http://schemas.microsoft.com/office/drawing/2014/main" id="{79807061-5153-4775-B6C3-C35DB87AF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9425" name="Line 28">
              <a:extLst>
                <a:ext uri="{FF2B5EF4-FFF2-40B4-BE49-F238E27FC236}">
                  <a16:creationId xmlns:a16="http://schemas.microsoft.com/office/drawing/2014/main" id="{BEB01275-2DA1-4695-866C-3DA53C083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59421" name="Line 29">
            <a:extLst>
              <a:ext uri="{FF2B5EF4-FFF2-40B4-BE49-F238E27FC236}">
                <a16:creationId xmlns:a16="http://schemas.microsoft.com/office/drawing/2014/main" id="{D99CEBC1-6221-4CF7-8486-917C155CF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38" y="4337051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22" name="Line 30">
            <a:extLst>
              <a:ext uri="{FF2B5EF4-FFF2-40B4-BE49-F238E27FC236}">
                <a16:creationId xmlns:a16="http://schemas.microsoft.com/office/drawing/2014/main" id="{64352001-5B3A-4B97-956B-19EAAA3B6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1789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59423" name="Object 35">
            <a:extLst>
              <a:ext uri="{FF2B5EF4-FFF2-40B4-BE49-F238E27FC236}">
                <a16:creationId xmlns:a16="http://schemas.microsoft.com/office/drawing/2014/main" id="{5B020BB8-2DA2-4FE2-9063-C90D254D5D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9713" y="4862513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59423" name="Object 35">
                        <a:extLst>
                          <a:ext uri="{FF2B5EF4-FFF2-40B4-BE49-F238E27FC236}">
                            <a16:creationId xmlns:a16="http://schemas.microsoft.com/office/drawing/2014/main" id="{5B020BB8-2DA2-4FE2-9063-C90D254D5D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4862513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64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5">
            <a:extLst>
              <a:ext uri="{FF2B5EF4-FFF2-40B4-BE49-F238E27FC236}">
                <a16:creationId xmlns:a16="http://schemas.microsoft.com/office/drawing/2014/main" id="{6301B6E2-277C-4709-8798-36E4EAC8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5059" name="Slide Number Placeholder 6">
            <a:extLst>
              <a:ext uri="{FF2B5EF4-FFF2-40B4-BE49-F238E27FC236}">
                <a16:creationId xmlns:a16="http://schemas.microsoft.com/office/drawing/2014/main" id="{A6647E72-EB6F-4D87-A861-304A3445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0778AF13-6387-45D9-ACF1-D9A6D0E82AEE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60419" name="Picture 6" descr="underline_base">
            <a:extLst>
              <a:ext uri="{FF2B5EF4-FFF2-40B4-BE49-F238E27FC236}">
                <a16:creationId xmlns:a16="http://schemas.microsoft.com/office/drawing/2014/main" id="{38A40F92-E01B-4E5B-A90A-CCE28E098A0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6" y="8032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2">
            <a:extLst>
              <a:ext uri="{FF2B5EF4-FFF2-40B4-BE49-F238E27FC236}">
                <a16:creationId xmlns:a16="http://schemas.microsoft.com/office/drawing/2014/main" id="{7FE7C0F1-B193-4619-A7AA-248B64C2B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85726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Pipelined protocols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5062" name="Rectangle 3">
            <a:extLst>
              <a:ext uri="{FF2B5EF4-FFF2-40B4-BE49-F238E27FC236}">
                <a16:creationId xmlns:a16="http://schemas.microsoft.com/office/drawing/2014/main" id="{530B7F0F-80D8-4F7D-8B9C-59D53EEFC4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47876" y="1304925"/>
            <a:ext cx="759142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pipelining:</a:t>
            </a:r>
            <a:r>
              <a:rPr lang="en-US" altLang="en-US"/>
              <a:t> sender allows multiple, </a:t>
            </a:r>
            <a:r>
              <a:rPr lang="ja-JP" altLang="en-US"/>
              <a:t>“</a:t>
            </a:r>
            <a:r>
              <a:rPr lang="en-US" altLang="ja-JP"/>
              <a:t>in-flight</a:t>
            </a:r>
            <a:r>
              <a:rPr lang="ja-JP" altLang="en-US"/>
              <a:t>”</a:t>
            </a:r>
            <a:r>
              <a:rPr lang="en-US" altLang="ja-JP"/>
              <a:t>, yet-to-be-acknowledged pkts</a:t>
            </a:r>
          </a:p>
          <a:p>
            <a:pPr lvl="1"/>
            <a:r>
              <a:rPr lang="en-US" altLang="en-US"/>
              <a:t>range of sequence numbers must be increased</a:t>
            </a:r>
          </a:p>
          <a:p>
            <a:pPr lvl="1"/>
            <a:r>
              <a:rPr lang="en-US" altLang="en-US"/>
              <a:t>buffering at sender and/or receiver</a:t>
            </a:r>
          </a:p>
        </p:txBody>
      </p:sp>
      <p:sp>
        <p:nvSpPr>
          <p:cNvPr id="45063" name="Rectangle 4">
            <a:extLst>
              <a:ext uri="{FF2B5EF4-FFF2-40B4-BE49-F238E27FC236}">
                <a16:creationId xmlns:a16="http://schemas.microsoft.com/office/drawing/2014/main" id="{BAF906B8-E9C1-42D9-9895-0C3CFF6F467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114550" y="5419726"/>
            <a:ext cx="8286750" cy="10763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two generic forms of pipelined protocols: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go-Back-N, selective repeat</a:t>
            </a:r>
          </a:p>
        </p:txBody>
      </p:sp>
      <p:pic>
        <p:nvPicPr>
          <p:cNvPr id="60423" name="Picture 5" descr="rdt_pipelined1">
            <a:extLst>
              <a:ext uri="{FF2B5EF4-FFF2-40B4-BE49-F238E27FC236}">
                <a16:creationId xmlns:a16="http://schemas.microsoft.com/office/drawing/2014/main" id="{2347E15F-961C-4572-AAEE-49243040B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9" y="2946400"/>
            <a:ext cx="610552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424" name="Group 44">
            <a:extLst>
              <a:ext uri="{FF2B5EF4-FFF2-40B4-BE49-F238E27FC236}">
                <a16:creationId xmlns:a16="http://schemas.microsoft.com/office/drawing/2014/main" id="{C70A880E-43D5-4D99-AB51-A0BB1EDFC6D3}"/>
              </a:ext>
            </a:extLst>
          </p:cNvPr>
          <p:cNvGrpSpPr>
            <a:grpSpLocks/>
          </p:cNvGrpSpPr>
          <p:nvPr/>
        </p:nvGrpSpPr>
        <p:grpSpPr bwMode="auto">
          <a:xfrm>
            <a:off x="2922588" y="3624264"/>
            <a:ext cx="469900" cy="465137"/>
            <a:chOff x="881" y="2283"/>
            <a:chExt cx="296" cy="293"/>
          </a:xfrm>
        </p:grpSpPr>
        <p:sp>
          <p:nvSpPr>
            <p:cNvPr id="45138" name="Rectangle 43">
              <a:extLst>
                <a:ext uri="{FF2B5EF4-FFF2-40B4-BE49-F238E27FC236}">
                  <a16:creationId xmlns:a16="http://schemas.microsoft.com/office/drawing/2014/main" id="{12D79D17-B8EF-4BDB-A6B0-37C90E084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98" name="Group 36">
              <a:extLst>
                <a:ext uri="{FF2B5EF4-FFF2-40B4-BE49-F238E27FC236}">
                  <a16:creationId xmlns:a16="http://schemas.microsoft.com/office/drawing/2014/main" id="{F0869F39-A548-493A-8690-06EF6BDF7AF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60499" name="Picture 37" descr="desktop_computer_stylized_medium">
                <a:extLst>
                  <a:ext uri="{FF2B5EF4-FFF2-40B4-BE49-F238E27FC236}">
                    <a16:creationId xmlns:a16="http://schemas.microsoft.com/office/drawing/2014/main" id="{83DB385D-BACB-4464-BE64-25B3EF9A98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500" name="Freeform 38">
                <a:extLst>
                  <a:ext uri="{FF2B5EF4-FFF2-40B4-BE49-F238E27FC236}">
                    <a16:creationId xmlns:a16="http://schemas.microsoft.com/office/drawing/2014/main" id="{0FDBCB70-912F-4332-A97B-5C90165CB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60425" name="Freeform 48">
            <a:extLst>
              <a:ext uri="{FF2B5EF4-FFF2-40B4-BE49-F238E27FC236}">
                <a16:creationId xmlns:a16="http://schemas.microsoft.com/office/drawing/2014/main" id="{A8062BF1-82AB-4EB2-B807-950552D40DAC}"/>
              </a:ext>
            </a:extLst>
          </p:cNvPr>
          <p:cNvSpPr>
            <a:spLocks/>
          </p:cNvSpPr>
          <p:nvPr/>
        </p:nvSpPr>
        <p:spPr bwMode="auto">
          <a:xfrm>
            <a:off x="8863014" y="3636963"/>
            <a:ext cx="185737" cy="431800"/>
          </a:xfrm>
          <a:custGeom>
            <a:avLst/>
            <a:gdLst>
              <a:gd name="T0" fmla="*/ 2147483647 w 117"/>
              <a:gd name="T1" fmla="*/ 2147483647 h 272"/>
              <a:gd name="T2" fmla="*/ 2147483647 w 117"/>
              <a:gd name="T3" fmla="*/ 2147483647 h 272"/>
              <a:gd name="T4" fmla="*/ 2147483647 w 117"/>
              <a:gd name="T5" fmla="*/ 2147483647 h 272"/>
              <a:gd name="T6" fmla="*/ 0 w 117"/>
              <a:gd name="T7" fmla="*/ 2147483647 h 272"/>
              <a:gd name="T8" fmla="*/ 2147483647 w 117"/>
              <a:gd name="T9" fmla="*/ 2147483647 h 272"/>
              <a:gd name="T10" fmla="*/ 2147483647 w 117"/>
              <a:gd name="T11" fmla="*/ 2147483647 h 272"/>
              <a:gd name="T12" fmla="*/ 2147483647 w 117"/>
              <a:gd name="T13" fmla="*/ 0 h 272"/>
              <a:gd name="T14" fmla="*/ 2147483647 w 117"/>
              <a:gd name="T15" fmla="*/ 2147483647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60426" name="Group 50">
            <a:extLst>
              <a:ext uri="{FF2B5EF4-FFF2-40B4-BE49-F238E27FC236}">
                <a16:creationId xmlns:a16="http://schemas.microsoft.com/office/drawing/2014/main" id="{BA3C5655-315F-4153-B6A8-0C6BAE5E5C33}"/>
              </a:ext>
            </a:extLst>
          </p:cNvPr>
          <p:cNvGrpSpPr>
            <a:grpSpLocks/>
          </p:cNvGrpSpPr>
          <p:nvPr/>
        </p:nvGrpSpPr>
        <p:grpSpPr bwMode="auto">
          <a:xfrm>
            <a:off x="6034088" y="3641725"/>
            <a:ext cx="469900" cy="465138"/>
            <a:chOff x="881" y="2283"/>
            <a:chExt cx="296" cy="293"/>
          </a:xfrm>
        </p:grpSpPr>
        <p:sp>
          <p:nvSpPr>
            <p:cNvPr id="45134" name="Rectangle 51">
              <a:extLst>
                <a:ext uri="{FF2B5EF4-FFF2-40B4-BE49-F238E27FC236}">
                  <a16:creationId xmlns:a16="http://schemas.microsoft.com/office/drawing/2014/main" id="{01F0BA80-9480-4972-86E2-2866E2C12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94" name="Group 52">
              <a:extLst>
                <a:ext uri="{FF2B5EF4-FFF2-40B4-BE49-F238E27FC236}">
                  <a16:creationId xmlns:a16="http://schemas.microsoft.com/office/drawing/2014/main" id="{4C214E54-6657-49ED-8CDA-570C9AE1D8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60495" name="Picture 53" descr="desktop_computer_stylized_medium">
                <a:extLst>
                  <a:ext uri="{FF2B5EF4-FFF2-40B4-BE49-F238E27FC236}">
                    <a16:creationId xmlns:a16="http://schemas.microsoft.com/office/drawing/2014/main" id="{64716A46-AE56-4800-9FE2-AC29547B6B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496" name="Freeform 54">
                <a:extLst>
                  <a:ext uri="{FF2B5EF4-FFF2-40B4-BE49-F238E27FC236}">
                    <a16:creationId xmlns:a16="http://schemas.microsoft.com/office/drawing/2014/main" id="{521B17AA-8C2F-49CE-AC78-5B8B6BCA1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60427" name="Group 55">
            <a:extLst>
              <a:ext uri="{FF2B5EF4-FFF2-40B4-BE49-F238E27FC236}">
                <a16:creationId xmlns:a16="http://schemas.microsoft.com/office/drawing/2014/main" id="{C28ED343-6D74-402E-B123-200ED7312563}"/>
              </a:ext>
            </a:extLst>
          </p:cNvPr>
          <p:cNvGrpSpPr>
            <a:grpSpLocks/>
          </p:cNvGrpSpPr>
          <p:nvPr/>
        </p:nvGrpSpPr>
        <p:grpSpPr bwMode="auto">
          <a:xfrm>
            <a:off x="5845175" y="3508375"/>
            <a:ext cx="223838" cy="501650"/>
            <a:chOff x="4140" y="429"/>
            <a:chExt cx="1425" cy="2396"/>
          </a:xfrm>
        </p:grpSpPr>
        <p:sp>
          <p:nvSpPr>
            <p:cNvPr id="60461" name="Freeform 56">
              <a:extLst>
                <a:ext uri="{FF2B5EF4-FFF2-40B4-BE49-F238E27FC236}">
                  <a16:creationId xmlns:a16="http://schemas.microsoft.com/office/drawing/2014/main" id="{70F88657-3CAE-430C-88F3-58AAE8338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103" name="Rectangle 57">
              <a:extLst>
                <a:ext uri="{FF2B5EF4-FFF2-40B4-BE49-F238E27FC236}">
                  <a16:creationId xmlns:a16="http://schemas.microsoft.com/office/drawing/2014/main" id="{0EB3F303-A6C3-4620-AF78-802491D69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63" name="Freeform 58">
              <a:extLst>
                <a:ext uri="{FF2B5EF4-FFF2-40B4-BE49-F238E27FC236}">
                  <a16:creationId xmlns:a16="http://schemas.microsoft.com/office/drawing/2014/main" id="{0C322566-BC7C-4DA7-A6AB-921215892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464" name="Freeform 59">
              <a:extLst>
                <a:ext uri="{FF2B5EF4-FFF2-40B4-BE49-F238E27FC236}">
                  <a16:creationId xmlns:a16="http://schemas.microsoft.com/office/drawing/2014/main" id="{27C83B1A-C4AA-495F-BEF9-B8162AF4E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106" name="Rectangle 60">
              <a:extLst>
                <a:ext uri="{FF2B5EF4-FFF2-40B4-BE49-F238E27FC236}">
                  <a16:creationId xmlns:a16="http://schemas.microsoft.com/office/drawing/2014/main" id="{74725FDD-6D5D-4B69-8BCF-37ED79FC6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66" name="Group 61">
              <a:extLst>
                <a:ext uri="{FF2B5EF4-FFF2-40B4-BE49-F238E27FC236}">
                  <a16:creationId xmlns:a16="http://schemas.microsoft.com/office/drawing/2014/main" id="{FF2173C9-A042-4323-8BF8-A5DDE6BB2A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32" name="AutoShape 62">
                <a:extLst>
                  <a:ext uri="{FF2B5EF4-FFF2-40B4-BE49-F238E27FC236}">
                    <a16:creationId xmlns:a16="http://schemas.microsoft.com/office/drawing/2014/main" id="{7D788717-94CB-43FA-B0FA-8661C1BB0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33" name="AutoShape 63">
                <a:extLst>
                  <a:ext uri="{FF2B5EF4-FFF2-40B4-BE49-F238E27FC236}">
                    <a16:creationId xmlns:a16="http://schemas.microsoft.com/office/drawing/2014/main" id="{CEDA8126-3F68-49E2-954B-1188166CB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108" name="Rectangle 64">
              <a:extLst>
                <a:ext uri="{FF2B5EF4-FFF2-40B4-BE49-F238E27FC236}">
                  <a16:creationId xmlns:a16="http://schemas.microsoft.com/office/drawing/2014/main" id="{FFF14ACC-70D4-4CC2-A458-E2DDB0F8C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68" name="Group 65">
              <a:extLst>
                <a:ext uri="{FF2B5EF4-FFF2-40B4-BE49-F238E27FC236}">
                  <a16:creationId xmlns:a16="http://schemas.microsoft.com/office/drawing/2014/main" id="{A153B4BF-D934-44FE-A3C0-6B49A3926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30" name="AutoShape 66">
                <a:extLst>
                  <a:ext uri="{FF2B5EF4-FFF2-40B4-BE49-F238E27FC236}">
                    <a16:creationId xmlns:a16="http://schemas.microsoft.com/office/drawing/2014/main" id="{0E457EDA-C57E-45F6-BC18-501398DD3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31" name="AutoShape 67">
                <a:extLst>
                  <a:ext uri="{FF2B5EF4-FFF2-40B4-BE49-F238E27FC236}">
                    <a16:creationId xmlns:a16="http://schemas.microsoft.com/office/drawing/2014/main" id="{F02B2ACC-8E97-45F5-B4E4-62DD624A4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110" name="Rectangle 68">
              <a:extLst>
                <a:ext uri="{FF2B5EF4-FFF2-40B4-BE49-F238E27FC236}">
                  <a16:creationId xmlns:a16="http://schemas.microsoft.com/office/drawing/2014/main" id="{F9A2E59F-6008-4DBD-A6B5-EB027D60E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11" name="Rectangle 69">
              <a:extLst>
                <a:ext uri="{FF2B5EF4-FFF2-40B4-BE49-F238E27FC236}">
                  <a16:creationId xmlns:a16="http://schemas.microsoft.com/office/drawing/2014/main" id="{CBB69557-7365-47E6-A991-FC72026C7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71" name="Group 70">
              <a:extLst>
                <a:ext uri="{FF2B5EF4-FFF2-40B4-BE49-F238E27FC236}">
                  <a16:creationId xmlns:a16="http://schemas.microsoft.com/office/drawing/2014/main" id="{99E42410-AC91-43C8-8E47-8FDD1C4238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28" name="AutoShape 71">
                <a:extLst>
                  <a:ext uri="{FF2B5EF4-FFF2-40B4-BE49-F238E27FC236}">
                    <a16:creationId xmlns:a16="http://schemas.microsoft.com/office/drawing/2014/main" id="{CBE20CA9-675E-44F2-968E-B930A7763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29" name="AutoShape 72">
                <a:extLst>
                  <a:ext uri="{FF2B5EF4-FFF2-40B4-BE49-F238E27FC236}">
                    <a16:creationId xmlns:a16="http://schemas.microsoft.com/office/drawing/2014/main" id="{64FCC5E1-2DE6-463B-AFEF-9E0DF28BC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472" name="Freeform 73">
              <a:extLst>
                <a:ext uri="{FF2B5EF4-FFF2-40B4-BE49-F238E27FC236}">
                  <a16:creationId xmlns:a16="http://schemas.microsoft.com/office/drawing/2014/main" id="{61FE4FF6-8680-4CB9-BBAA-E69C28232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60473" name="Group 74">
              <a:extLst>
                <a:ext uri="{FF2B5EF4-FFF2-40B4-BE49-F238E27FC236}">
                  <a16:creationId xmlns:a16="http://schemas.microsoft.com/office/drawing/2014/main" id="{69F56A4C-9D0C-4E12-A9EE-7607F19F6F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26" name="AutoShape 75">
                <a:extLst>
                  <a:ext uri="{FF2B5EF4-FFF2-40B4-BE49-F238E27FC236}">
                    <a16:creationId xmlns:a16="http://schemas.microsoft.com/office/drawing/2014/main" id="{87E1CFD9-BB24-453F-AA12-4B17A3EAF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27" name="AutoShape 76">
                <a:extLst>
                  <a:ext uri="{FF2B5EF4-FFF2-40B4-BE49-F238E27FC236}">
                    <a16:creationId xmlns:a16="http://schemas.microsoft.com/office/drawing/2014/main" id="{0578E8A3-D80B-459B-82AC-80B46EDB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115" name="Rectangle 77">
              <a:extLst>
                <a:ext uri="{FF2B5EF4-FFF2-40B4-BE49-F238E27FC236}">
                  <a16:creationId xmlns:a16="http://schemas.microsoft.com/office/drawing/2014/main" id="{32236D86-D011-4672-9FCB-75CA0BA5A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75" name="Freeform 78">
              <a:extLst>
                <a:ext uri="{FF2B5EF4-FFF2-40B4-BE49-F238E27FC236}">
                  <a16:creationId xmlns:a16="http://schemas.microsoft.com/office/drawing/2014/main" id="{DBE32E30-E093-46AC-A017-AE4F21C4E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476" name="Freeform 79">
              <a:extLst>
                <a:ext uri="{FF2B5EF4-FFF2-40B4-BE49-F238E27FC236}">
                  <a16:creationId xmlns:a16="http://schemas.microsoft.com/office/drawing/2014/main" id="{E6CB8DF4-5F66-4E18-AD64-1A1DFF450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118" name="Oval 80">
              <a:extLst>
                <a:ext uri="{FF2B5EF4-FFF2-40B4-BE49-F238E27FC236}">
                  <a16:creationId xmlns:a16="http://schemas.microsoft.com/office/drawing/2014/main" id="{4AC8ACFF-0A98-4F07-9232-25B56F7FC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78" name="Freeform 81">
              <a:extLst>
                <a:ext uri="{FF2B5EF4-FFF2-40B4-BE49-F238E27FC236}">
                  <a16:creationId xmlns:a16="http://schemas.microsoft.com/office/drawing/2014/main" id="{21B039DF-9C80-48FA-9599-28D8FEB3E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120" name="AutoShape 82">
              <a:extLst>
                <a:ext uri="{FF2B5EF4-FFF2-40B4-BE49-F238E27FC236}">
                  <a16:creationId xmlns:a16="http://schemas.microsoft.com/office/drawing/2014/main" id="{71B7D93D-A3B7-43F2-83CF-89942566A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1" name="AutoShape 83">
              <a:extLst>
                <a:ext uri="{FF2B5EF4-FFF2-40B4-BE49-F238E27FC236}">
                  <a16:creationId xmlns:a16="http://schemas.microsoft.com/office/drawing/2014/main" id="{204A64AD-1E47-426A-AA12-016BA9D8C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2" name="Oval 84">
              <a:extLst>
                <a:ext uri="{FF2B5EF4-FFF2-40B4-BE49-F238E27FC236}">
                  <a16:creationId xmlns:a16="http://schemas.microsoft.com/office/drawing/2014/main" id="{B08EDFE6-57E9-48A3-A402-189F817AE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3" name="Oval 85">
              <a:extLst>
                <a:ext uri="{FF2B5EF4-FFF2-40B4-BE49-F238E27FC236}">
                  <a16:creationId xmlns:a16="http://schemas.microsoft.com/office/drawing/2014/main" id="{40667D10-CA3E-4675-B9AA-B6F704D31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124" name="Oval 86">
              <a:extLst>
                <a:ext uri="{FF2B5EF4-FFF2-40B4-BE49-F238E27FC236}">
                  <a16:creationId xmlns:a16="http://schemas.microsoft.com/office/drawing/2014/main" id="{16282991-CFCD-45D8-BEEF-BAE439FDF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5" name="Rectangle 87">
              <a:extLst>
                <a:ext uri="{FF2B5EF4-FFF2-40B4-BE49-F238E27FC236}">
                  <a16:creationId xmlns:a16="http://schemas.microsoft.com/office/drawing/2014/main" id="{3A28EBBA-159A-4A69-B92E-EE1A263AC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60428" name="Group 88">
            <a:extLst>
              <a:ext uri="{FF2B5EF4-FFF2-40B4-BE49-F238E27FC236}">
                <a16:creationId xmlns:a16="http://schemas.microsoft.com/office/drawing/2014/main" id="{C375D874-C194-451E-8A71-B7B4DC8017B7}"/>
              </a:ext>
            </a:extLst>
          </p:cNvPr>
          <p:cNvGrpSpPr>
            <a:grpSpLocks/>
          </p:cNvGrpSpPr>
          <p:nvPr/>
        </p:nvGrpSpPr>
        <p:grpSpPr bwMode="auto">
          <a:xfrm>
            <a:off x="8909050" y="3503613"/>
            <a:ext cx="223838" cy="501650"/>
            <a:chOff x="4140" y="429"/>
            <a:chExt cx="1425" cy="2396"/>
          </a:xfrm>
        </p:grpSpPr>
        <p:sp>
          <p:nvSpPr>
            <p:cNvPr id="60429" name="Freeform 89">
              <a:extLst>
                <a:ext uri="{FF2B5EF4-FFF2-40B4-BE49-F238E27FC236}">
                  <a16:creationId xmlns:a16="http://schemas.microsoft.com/office/drawing/2014/main" id="{D51388A6-2778-4A48-9619-98C97828A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071" name="Rectangle 90">
              <a:extLst>
                <a:ext uri="{FF2B5EF4-FFF2-40B4-BE49-F238E27FC236}">
                  <a16:creationId xmlns:a16="http://schemas.microsoft.com/office/drawing/2014/main" id="{2A422DA9-C5B4-42FD-B3FE-E5BF43D52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31" name="Freeform 91">
              <a:extLst>
                <a:ext uri="{FF2B5EF4-FFF2-40B4-BE49-F238E27FC236}">
                  <a16:creationId xmlns:a16="http://schemas.microsoft.com/office/drawing/2014/main" id="{D4E93537-EA59-4759-A138-E959F9E4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432" name="Freeform 92">
              <a:extLst>
                <a:ext uri="{FF2B5EF4-FFF2-40B4-BE49-F238E27FC236}">
                  <a16:creationId xmlns:a16="http://schemas.microsoft.com/office/drawing/2014/main" id="{B7D6FC6C-75AB-4630-B46F-21835E866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074" name="Rectangle 93">
              <a:extLst>
                <a:ext uri="{FF2B5EF4-FFF2-40B4-BE49-F238E27FC236}">
                  <a16:creationId xmlns:a16="http://schemas.microsoft.com/office/drawing/2014/main" id="{AA2693A5-7B12-446E-9B66-BDAAE0210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34" name="Group 94">
              <a:extLst>
                <a:ext uri="{FF2B5EF4-FFF2-40B4-BE49-F238E27FC236}">
                  <a16:creationId xmlns:a16="http://schemas.microsoft.com/office/drawing/2014/main" id="{D4A440CC-E55C-4F98-839E-24D24EBC55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00" name="AutoShape 95">
                <a:extLst>
                  <a:ext uri="{FF2B5EF4-FFF2-40B4-BE49-F238E27FC236}">
                    <a16:creationId xmlns:a16="http://schemas.microsoft.com/office/drawing/2014/main" id="{ED2E032A-5FEB-4ECB-9764-FC32D8D80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01" name="AutoShape 96">
                <a:extLst>
                  <a:ext uri="{FF2B5EF4-FFF2-40B4-BE49-F238E27FC236}">
                    <a16:creationId xmlns:a16="http://schemas.microsoft.com/office/drawing/2014/main" id="{D1101102-6282-45E1-B25A-F7F9D8CEC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076" name="Rectangle 97">
              <a:extLst>
                <a:ext uri="{FF2B5EF4-FFF2-40B4-BE49-F238E27FC236}">
                  <a16:creationId xmlns:a16="http://schemas.microsoft.com/office/drawing/2014/main" id="{EE5EA83B-AC9F-4AEA-8C58-8973D198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36" name="Group 98">
              <a:extLst>
                <a:ext uri="{FF2B5EF4-FFF2-40B4-BE49-F238E27FC236}">
                  <a16:creationId xmlns:a16="http://schemas.microsoft.com/office/drawing/2014/main" id="{4376DDDE-CC62-4FB6-9A7E-757BFDEE72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098" name="AutoShape 99">
                <a:extLst>
                  <a:ext uri="{FF2B5EF4-FFF2-40B4-BE49-F238E27FC236}">
                    <a16:creationId xmlns:a16="http://schemas.microsoft.com/office/drawing/2014/main" id="{EE9F25CE-33EE-411F-A049-79B56B5C1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9" name="AutoShape 100">
                <a:extLst>
                  <a:ext uri="{FF2B5EF4-FFF2-40B4-BE49-F238E27FC236}">
                    <a16:creationId xmlns:a16="http://schemas.microsoft.com/office/drawing/2014/main" id="{1C7A6424-C4BF-4E9D-8182-A0330F9A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078" name="Rectangle 101">
              <a:extLst>
                <a:ext uri="{FF2B5EF4-FFF2-40B4-BE49-F238E27FC236}">
                  <a16:creationId xmlns:a16="http://schemas.microsoft.com/office/drawing/2014/main" id="{B4202C88-6AA3-4A37-97B0-DAA9E25BB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79" name="Rectangle 102">
              <a:extLst>
                <a:ext uri="{FF2B5EF4-FFF2-40B4-BE49-F238E27FC236}">
                  <a16:creationId xmlns:a16="http://schemas.microsoft.com/office/drawing/2014/main" id="{5044C4B7-F026-4030-99D3-25A73FB12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39" name="Group 103">
              <a:extLst>
                <a:ext uri="{FF2B5EF4-FFF2-40B4-BE49-F238E27FC236}">
                  <a16:creationId xmlns:a16="http://schemas.microsoft.com/office/drawing/2014/main" id="{83602655-5A94-44C6-B729-B327C0FB33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096" name="AutoShape 104">
                <a:extLst>
                  <a:ext uri="{FF2B5EF4-FFF2-40B4-BE49-F238E27FC236}">
                    <a16:creationId xmlns:a16="http://schemas.microsoft.com/office/drawing/2014/main" id="{43879009-2A38-4368-B80D-41CB636DA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7" name="AutoShape 105">
                <a:extLst>
                  <a:ext uri="{FF2B5EF4-FFF2-40B4-BE49-F238E27FC236}">
                    <a16:creationId xmlns:a16="http://schemas.microsoft.com/office/drawing/2014/main" id="{7EE5FBD9-3D19-458E-8D1A-6952E50E7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440" name="Freeform 106">
              <a:extLst>
                <a:ext uri="{FF2B5EF4-FFF2-40B4-BE49-F238E27FC236}">
                  <a16:creationId xmlns:a16="http://schemas.microsoft.com/office/drawing/2014/main" id="{F8B49F1D-3BEC-42A0-ADC0-71DB40F68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60441" name="Group 107">
              <a:extLst>
                <a:ext uri="{FF2B5EF4-FFF2-40B4-BE49-F238E27FC236}">
                  <a16:creationId xmlns:a16="http://schemas.microsoft.com/office/drawing/2014/main" id="{967F4EB4-3BF4-490C-A27C-A938F0DE57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094" name="AutoShape 108">
                <a:extLst>
                  <a:ext uri="{FF2B5EF4-FFF2-40B4-BE49-F238E27FC236}">
                    <a16:creationId xmlns:a16="http://schemas.microsoft.com/office/drawing/2014/main" id="{6AE3E581-E784-4DB6-B784-E25D88C88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5" name="AutoShape 109">
                <a:extLst>
                  <a:ext uri="{FF2B5EF4-FFF2-40B4-BE49-F238E27FC236}">
                    <a16:creationId xmlns:a16="http://schemas.microsoft.com/office/drawing/2014/main" id="{6F85C236-5D41-40A4-B1AA-31CE74CF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083" name="Rectangle 110">
              <a:extLst>
                <a:ext uri="{FF2B5EF4-FFF2-40B4-BE49-F238E27FC236}">
                  <a16:creationId xmlns:a16="http://schemas.microsoft.com/office/drawing/2014/main" id="{D1CE1C1E-0068-4289-9B9D-5C037D0FF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43" name="Freeform 111">
              <a:extLst>
                <a:ext uri="{FF2B5EF4-FFF2-40B4-BE49-F238E27FC236}">
                  <a16:creationId xmlns:a16="http://schemas.microsoft.com/office/drawing/2014/main" id="{B39F114E-4B31-4E0D-A4DF-4CF4013F9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444" name="Freeform 112">
              <a:extLst>
                <a:ext uri="{FF2B5EF4-FFF2-40B4-BE49-F238E27FC236}">
                  <a16:creationId xmlns:a16="http://schemas.microsoft.com/office/drawing/2014/main" id="{095D01A1-C04B-4E3E-B256-60D0FEB79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086" name="Oval 113">
              <a:extLst>
                <a:ext uri="{FF2B5EF4-FFF2-40B4-BE49-F238E27FC236}">
                  <a16:creationId xmlns:a16="http://schemas.microsoft.com/office/drawing/2014/main" id="{12B7AF2D-4164-48DC-A7D8-126CA63D5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46" name="Freeform 114">
              <a:extLst>
                <a:ext uri="{FF2B5EF4-FFF2-40B4-BE49-F238E27FC236}">
                  <a16:creationId xmlns:a16="http://schemas.microsoft.com/office/drawing/2014/main" id="{29489E13-F3B2-421F-BB96-E50A523AB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088" name="AutoShape 115">
              <a:extLst>
                <a:ext uri="{FF2B5EF4-FFF2-40B4-BE49-F238E27FC236}">
                  <a16:creationId xmlns:a16="http://schemas.microsoft.com/office/drawing/2014/main" id="{71B8E3A4-C3EA-48BE-B005-123368F8A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89" name="AutoShape 116">
              <a:extLst>
                <a:ext uri="{FF2B5EF4-FFF2-40B4-BE49-F238E27FC236}">
                  <a16:creationId xmlns:a16="http://schemas.microsoft.com/office/drawing/2014/main" id="{CBF38C72-5893-45C3-9D76-0994F51F9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90" name="Oval 117">
              <a:extLst>
                <a:ext uri="{FF2B5EF4-FFF2-40B4-BE49-F238E27FC236}">
                  <a16:creationId xmlns:a16="http://schemas.microsoft.com/office/drawing/2014/main" id="{ABD84BE5-DA26-4439-8889-209BFC961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91" name="Oval 118">
              <a:extLst>
                <a:ext uri="{FF2B5EF4-FFF2-40B4-BE49-F238E27FC236}">
                  <a16:creationId xmlns:a16="http://schemas.microsoft.com/office/drawing/2014/main" id="{7353E548-30A5-474E-A12E-2B6FBA273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092" name="Oval 119">
              <a:extLst>
                <a:ext uri="{FF2B5EF4-FFF2-40B4-BE49-F238E27FC236}">
                  <a16:creationId xmlns:a16="http://schemas.microsoft.com/office/drawing/2014/main" id="{361CBAB8-4A54-4ADD-8A2F-771E2FD43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93" name="Rectangle 120">
              <a:extLst>
                <a:ext uri="{FF2B5EF4-FFF2-40B4-BE49-F238E27FC236}">
                  <a16:creationId xmlns:a16="http://schemas.microsoft.com/office/drawing/2014/main" id="{32242FD4-05D6-4360-99DB-BCB2BF43A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73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>
            <a:extLst>
              <a:ext uri="{FF2B5EF4-FFF2-40B4-BE49-F238E27FC236}">
                <a16:creationId xmlns:a16="http://schemas.microsoft.com/office/drawing/2014/main" id="{D5DB18C9-3108-4D00-BB1A-64A236BD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301522CC-FE0A-4B5B-9351-A5022B22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D974B742-D783-4204-A058-1CF074F734F8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61443" name="Picture 60" descr="underline_base">
            <a:extLst>
              <a:ext uri="{FF2B5EF4-FFF2-40B4-BE49-F238E27FC236}">
                <a16:creationId xmlns:a16="http://schemas.microsoft.com/office/drawing/2014/main" id="{7B2FA25E-FB27-4325-ABEC-7E6ECB1E288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842964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2">
            <a:extLst>
              <a:ext uri="{FF2B5EF4-FFF2-40B4-BE49-F238E27FC236}">
                <a16:creationId xmlns:a16="http://schemas.microsoft.com/office/drawing/2014/main" id="{EE0657BB-C0E2-41EE-B659-08668CC82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63513"/>
            <a:ext cx="7772400" cy="963612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Pipelining: increased utilization</a:t>
            </a:r>
          </a:p>
        </p:txBody>
      </p:sp>
      <p:sp>
        <p:nvSpPr>
          <p:cNvPr id="61445" name="Line 3">
            <a:extLst>
              <a:ext uri="{FF2B5EF4-FFF2-40B4-BE49-F238E27FC236}">
                <a16:creationId xmlns:a16="http://schemas.microsoft.com/office/drawing/2014/main" id="{C4202E9E-05E8-4571-8BEF-AFC160B1E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5" y="1778001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46" name="Text Box 4">
            <a:extLst>
              <a:ext uri="{FF2B5EF4-FFF2-40B4-BE49-F238E27FC236}">
                <a16:creationId xmlns:a16="http://schemas.microsoft.com/office/drawing/2014/main" id="{B20979B6-8ED7-4598-B14E-E2E1D536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571626"/>
            <a:ext cx="3086100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first packet bit transmitted, t = 0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7" name="Line 5">
            <a:extLst>
              <a:ext uri="{FF2B5EF4-FFF2-40B4-BE49-F238E27FC236}">
                <a16:creationId xmlns:a16="http://schemas.microsoft.com/office/drawing/2014/main" id="{2F5C811E-6A63-4EE0-AE6B-34AC07C8E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48" name="Line 6">
            <a:extLst>
              <a:ext uri="{FF2B5EF4-FFF2-40B4-BE49-F238E27FC236}">
                <a16:creationId xmlns:a16="http://schemas.microsoft.com/office/drawing/2014/main" id="{56AE0BDF-4BDB-4375-80EB-2ABD97969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7514" y="1568451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49" name="Text Box 7">
            <a:extLst>
              <a:ext uri="{FF2B5EF4-FFF2-40B4-BE49-F238E27FC236}">
                <a16:creationId xmlns:a16="http://schemas.microsoft.com/office/drawing/2014/main" id="{BB23C9C6-2850-4DD9-9DB8-AF90ED545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sender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0" name="Text Box 8">
            <a:extLst>
              <a:ext uri="{FF2B5EF4-FFF2-40B4-BE49-F238E27FC236}">
                <a16:creationId xmlns:a16="http://schemas.microsoft.com/office/drawing/2014/main" id="{9FACD017-B3C3-4493-B4C3-7E4CEE645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1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receiver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1" name="Line 9">
            <a:extLst>
              <a:ext uri="{FF2B5EF4-FFF2-40B4-BE49-F238E27FC236}">
                <a16:creationId xmlns:a16="http://schemas.microsoft.com/office/drawing/2014/main" id="{C4ABD375-1169-4078-BC11-6EAD9B3B2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38" y="1773239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52" name="Line 10">
            <a:extLst>
              <a:ext uri="{FF2B5EF4-FFF2-40B4-BE49-F238E27FC236}">
                <a16:creationId xmlns:a16="http://schemas.microsoft.com/office/drawing/2014/main" id="{7C7877D7-C200-4A2F-8CB6-1BA7B2005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53" name="Freeform 11">
            <a:extLst>
              <a:ext uri="{FF2B5EF4-FFF2-40B4-BE49-F238E27FC236}">
                <a16:creationId xmlns:a16="http://schemas.microsoft.com/office/drawing/2014/main" id="{0CEF97B9-81D1-4A36-AF0C-2BF2F61CB37A}"/>
              </a:ext>
            </a:extLst>
          </p:cNvPr>
          <p:cNvSpPr>
            <a:spLocks/>
          </p:cNvSpPr>
          <p:nvPr/>
        </p:nvSpPr>
        <p:spPr bwMode="auto">
          <a:xfrm>
            <a:off x="4691063" y="1770064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54" name="Line 12">
            <a:extLst>
              <a:ext uri="{FF2B5EF4-FFF2-40B4-BE49-F238E27FC236}">
                <a16:creationId xmlns:a16="http://schemas.microsoft.com/office/drawing/2014/main" id="{6A9EB58E-6AA4-4D30-A8AD-6CBF1DBE2C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6126" y="1770064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55" name="Line 13">
            <a:extLst>
              <a:ext uri="{FF2B5EF4-FFF2-40B4-BE49-F238E27FC236}">
                <a16:creationId xmlns:a16="http://schemas.microsoft.com/office/drawing/2014/main" id="{93B8EA33-230F-432C-8319-B05C569AE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6126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56" name="Text Box 14">
            <a:extLst>
              <a:ext uri="{FF2B5EF4-FFF2-40B4-BE49-F238E27FC236}">
                <a16:creationId xmlns:a16="http://schemas.microsoft.com/office/drawing/2014/main" id="{A646388A-269C-44A5-A903-E2AE8DE14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754314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RTT 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7" name="Line 15">
            <a:extLst>
              <a:ext uri="{FF2B5EF4-FFF2-40B4-BE49-F238E27FC236}">
                <a16:creationId xmlns:a16="http://schemas.microsoft.com/office/drawing/2014/main" id="{7E84B149-0ED6-4B6A-A3CA-0975AFB91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3065464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58" name="Line 16">
            <a:extLst>
              <a:ext uri="{FF2B5EF4-FFF2-40B4-BE49-F238E27FC236}">
                <a16:creationId xmlns:a16="http://schemas.microsoft.com/office/drawing/2014/main" id="{FCC49417-DA6B-4980-8B06-763E822B93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4225" y="2036764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59" name="Text Box 17">
            <a:extLst>
              <a:ext uri="{FF2B5EF4-FFF2-40B4-BE49-F238E27FC236}">
                <a16:creationId xmlns:a16="http://schemas.microsoft.com/office/drawing/2014/main" id="{D59A33B2-0659-4D68-A5CC-37C708CE2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6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last bit transmitted, t = L / R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0" name="Line 18">
            <a:extLst>
              <a:ext uri="{FF2B5EF4-FFF2-40B4-BE49-F238E27FC236}">
                <a16:creationId xmlns:a16="http://schemas.microsoft.com/office/drawing/2014/main" id="{2CEEB392-F283-4E2A-97FD-8BC366F6EF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6401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61" name="Text Box 19">
            <a:extLst>
              <a:ext uri="{FF2B5EF4-FFF2-40B4-BE49-F238E27FC236}">
                <a16:creationId xmlns:a16="http://schemas.microsoft.com/office/drawing/2014/main" id="{08669D64-4CA1-4D5D-A322-D707D66D9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first packet bit arrives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2" name="Line 20">
            <a:extLst>
              <a:ext uri="{FF2B5EF4-FFF2-40B4-BE49-F238E27FC236}">
                <a16:creationId xmlns:a16="http://schemas.microsoft.com/office/drawing/2014/main" id="{A8052405-B844-4A2E-BAC7-E7BD803EA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8626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63" name="Text Box 21">
            <a:extLst>
              <a:ext uri="{FF2B5EF4-FFF2-40B4-BE49-F238E27FC236}">
                <a16:creationId xmlns:a16="http://schemas.microsoft.com/office/drawing/2014/main" id="{044BB6A1-9EFD-4859-A00C-6DDDD02CC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363" y="2770189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last packet bit arrives, send ACK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4" name="Text Box 22">
            <a:extLst>
              <a:ext uri="{FF2B5EF4-FFF2-40B4-BE49-F238E27FC236}">
                <a16:creationId xmlns:a16="http://schemas.microsoft.com/office/drawing/2014/main" id="{F918C634-4284-49F9-B787-14DFB6ABA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ACK arrives, send next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packet, t = RTT + L / R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1465" name="Group 23">
            <a:extLst>
              <a:ext uri="{FF2B5EF4-FFF2-40B4-BE49-F238E27FC236}">
                <a16:creationId xmlns:a16="http://schemas.microsoft.com/office/drawing/2014/main" id="{CB668527-C3C3-4A70-B9EC-4DDB22FDBA95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3892551"/>
            <a:ext cx="1466850" cy="608013"/>
            <a:chOff x="12502" y="21425"/>
            <a:chExt cx="3400" cy="1025"/>
          </a:xfrm>
        </p:grpSpPr>
        <p:sp>
          <p:nvSpPr>
            <p:cNvPr id="61494" name="Line 24">
              <a:extLst>
                <a:ext uri="{FF2B5EF4-FFF2-40B4-BE49-F238E27FC236}">
                  <a16:creationId xmlns:a16="http://schemas.microsoft.com/office/drawing/2014/main" id="{3E377E54-5D04-41FE-ADDE-B2842CECC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1495" name="Freeform 25">
              <a:extLst>
                <a:ext uri="{FF2B5EF4-FFF2-40B4-BE49-F238E27FC236}">
                  <a16:creationId xmlns:a16="http://schemas.microsoft.com/office/drawing/2014/main" id="{558B347B-FD6B-4D3D-98F0-B181A57CF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4237 w 1845"/>
                <a:gd name="T3" fmla="*/ 4575 h 592"/>
                <a:gd name="T4" fmla="*/ 8450 w 1845"/>
                <a:gd name="T5" fmla="*/ 4575 h 592"/>
                <a:gd name="T6" fmla="*/ 0 w 1845"/>
                <a:gd name="T7" fmla="*/ 1909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61496" name="Group 26">
              <a:extLst>
                <a:ext uri="{FF2B5EF4-FFF2-40B4-BE49-F238E27FC236}">
                  <a16:creationId xmlns:a16="http://schemas.microsoft.com/office/drawing/2014/main" id="{A91B641C-E667-486E-AF76-FA098B500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499" name="Line 27">
                <a:extLst>
                  <a:ext uri="{FF2B5EF4-FFF2-40B4-BE49-F238E27FC236}">
                    <a16:creationId xmlns:a16="http://schemas.microsoft.com/office/drawing/2014/main" id="{06CA7FAA-4D1F-42AD-BACE-E39C0A153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61500" name="Line 28">
                <a:extLst>
                  <a:ext uri="{FF2B5EF4-FFF2-40B4-BE49-F238E27FC236}">
                    <a16:creationId xmlns:a16="http://schemas.microsoft.com/office/drawing/2014/main" id="{EB047C87-0821-4A01-9EAC-7645AF12B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61497" name="Line 29">
              <a:extLst>
                <a:ext uri="{FF2B5EF4-FFF2-40B4-BE49-F238E27FC236}">
                  <a16:creationId xmlns:a16="http://schemas.microsoft.com/office/drawing/2014/main" id="{F5DAB79C-6737-4CA6-8E08-C7F99EA33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1498" name="Line 30">
              <a:extLst>
                <a:ext uri="{FF2B5EF4-FFF2-40B4-BE49-F238E27FC236}">
                  <a16:creationId xmlns:a16="http://schemas.microsoft.com/office/drawing/2014/main" id="{FF20B393-8B4C-4FC1-8D2C-DF36B2BE0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61466" name="Freeform 31">
            <a:extLst>
              <a:ext uri="{FF2B5EF4-FFF2-40B4-BE49-F238E27FC236}">
                <a16:creationId xmlns:a16="http://schemas.microsoft.com/office/drawing/2014/main" id="{DD429A72-9CCC-4400-A609-701AB5A0612B}"/>
              </a:ext>
            </a:extLst>
          </p:cNvPr>
          <p:cNvSpPr>
            <a:spLocks/>
          </p:cNvSpPr>
          <p:nvPr/>
        </p:nvSpPr>
        <p:spPr bwMode="auto">
          <a:xfrm>
            <a:off x="4695826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67" name="Freeform 32">
            <a:extLst>
              <a:ext uri="{FF2B5EF4-FFF2-40B4-BE49-F238E27FC236}">
                <a16:creationId xmlns:a16="http://schemas.microsoft.com/office/drawing/2014/main" id="{997F057D-63CF-495A-989A-3F83BEB69B3A}"/>
              </a:ext>
            </a:extLst>
          </p:cNvPr>
          <p:cNvSpPr>
            <a:spLocks/>
          </p:cNvSpPr>
          <p:nvPr/>
        </p:nvSpPr>
        <p:spPr bwMode="auto">
          <a:xfrm>
            <a:off x="4695826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68" name="Line 33">
            <a:extLst>
              <a:ext uri="{FF2B5EF4-FFF2-40B4-BE49-F238E27FC236}">
                <a16:creationId xmlns:a16="http://schemas.microsoft.com/office/drawing/2014/main" id="{AD09F49D-DBB8-4B61-9365-93887D772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3289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69" name="Line 34">
            <a:extLst>
              <a:ext uri="{FF2B5EF4-FFF2-40B4-BE49-F238E27FC236}">
                <a16:creationId xmlns:a16="http://schemas.microsoft.com/office/drawing/2014/main" id="{1CBB68F9-D647-413D-88A3-2F75A2D74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3289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61470" name="Group 35">
            <a:extLst>
              <a:ext uri="{FF2B5EF4-FFF2-40B4-BE49-F238E27FC236}">
                <a16:creationId xmlns:a16="http://schemas.microsoft.com/office/drawing/2014/main" id="{F3E8D290-2CD1-466B-B27E-7F896621207F}"/>
              </a:ext>
            </a:extLst>
          </p:cNvPr>
          <p:cNvGrpSpPr>
            <a:grpSpLocks/>
          </p:cNvGrpSpPr>
          <p:nvPr/>
        </p:nvGrpSpPr>
        <p:grpSpPr bwMode="auto">
          <a:xfrm>
            <a:off x="4556125" y="4130676"/>
            <a:ext cx="1466850" cy="606425"/>
            <a:chOff x="12502" y="21425"/>
            <a:chExt cx="3400" cy="1025"/>
          </a:xfrm>
        </p:grpSpPr>
        <p:sp>
          <p:nvSpPr>
            <p:cNvPr id="61487" name="Line 36">
              <a:extLst>
                <a:ext uri="{FF2B5EF4-FFF2-40B4-BE49-F238E27FC236}">
                  <a16:creationId xmlns:a16="http://schemas.microsoft.com/office/drawing/2014/main" id="{C552EC64-9AF2-48C7-8161-4D40657E0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1488" name="Freeform 37">
              <a:extLst>
                <a:ext uri="{FF2B5EF4-FFF2-40B4-BE49-F238E27FC236}">
                  <a16:creationId xmlns:a16="http://schemas.microsoft.com/office/drawing/2014/main" id="{85CC7FB5-4F04-41B7-9C9E-D7FC2A0EE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4237 w 1845"/>
                <a:gd name="T3" fmla="*/ 4575 h 592"/>
                <a:gd name="T4" fmla="*/ 8450 w 1845"/>
                <a:gd name="T5" fmla="*/ 4575 h 592"/>
                <a:gd name="T6" fmla="*/ 0 w 1845"/>
                <a:gd name="T7" fmla="*/ 1909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61489" name="Group 38">
              <a:extLst>
                <a:ext uri="{FF2B5EF4-FFF2-40B4-BE49-F238E27FC236}">
                  <a16:creationId xmlns:a16="http://schemas.microsoft.com/office/drawing/2014/main" id="{7C340AC7-3FEF-4A4B-97D3-45DC32779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492" name="Line 39">
                <a:extLst>
                  <a:ext uri="{FF2B5EF4-FFF2-40B4-BE49-F238E27FC236}">
                    <a16:creationId xmlns:a16="http://schemas.microsoft.com/office/drawing/2014/main" id="{0BA71110-A5C9-4677-92B9-F161D8FB8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61493" name="Line 40">
                <a:extLst>
                  <a:ext uri="{FF2B5EF4-FFF2-40B4-BE49-F238E27FC236}">
                    <a16:creationId xmlns:a16="http://schemas.microsoft.com/office/drawing/2014/main" id="{A39894CB-7C54-4522-91B3-36BE393AB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61490" name="Line 41">
              <a:extLst>
                <a:ext uri="{FF2B5EF4-FFF2-40B4-BE49-F238E27FC236}">
                  <a16:creationId xmlns:a16="http://schemas.microsoft.com/office/drawing/2014/main" id="{9E5BD0FC-C65F-4F15-AD1F-21080E0A4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1491" name="Line 42">
              <a:extLst>
                <a:ext uri="{FF2B5EF4-FFF2-40B4-BE49-F238E27FC236}">
                  <a16:creationId xmlns:a16="http://schemas.microsoft.com/office/drawing/2014/main" id="{BE90EC84-6434-4C6E-815C-38E74F2A0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61471" name="Group 43">
            <a:extLst>
              <a:ext uri="{FF2B5EF4-FFF2-40B4-BE49-F238E27FC236}">
                <a16:creationId xmlns:a16="http://schemas.microsoft.com/office/drawing/2014/main" id="{988C6921-470A-4171-8514-6FB477CDC3C3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4381501"/>
            <a:ext cx="1466850" cy="606425"/>
            <a:chOff x="12502" y="21425"/>
            <a:chExt cx="3400" cy="1025"/>
          </a:xfrm>
        </p:grpSpPr>
        <p:sp>
          <p:nvSpPr>
            <p:cNvPr id="61480" name="Line 44">
              <a:extLst>
                <a:ext uri="{FF2B5EF4-FFF2-40B4-BE49-F238E27FC236}">
                  <a16:creationId xmlns:a16="http://schemas.microsoft.com/office/drawing/2014/main" id="{4AFD8EA5-69E1-4D7C-B9A5-071121771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1481" name="Freeform 45">
              <a:extLst>
                <a:ext uri="{FF2B5EF4-FFF2-40B4-BE49-F238E27FC236}">
                  <a16:creationId xmlns:a16="http://schemas.microsoft.com/office/drawing/2014/main" id="{BA5FDCBA-8130-4949-9042-AE48975F6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4237 w 1845"/>
                <a:gd name="T3" fmla="*/ 4575 h 592"/>
                <a:gd name="T4" fmla="*/ 8450 w 1845"/>
                <a:gd name="T5" fmla="*/ 4575 h 592"/>
                <a:gd name="T6" fmla="*/ 0 w 1845"/>
                <a:gd name="T7" fmla="*/ 1909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61482" name="Group 46">
              <a:extLst>
                <a:ext uri="{FF2B5EF4-FFF2-40B4-BE49-F238E27FC236}">
                  <a16:creationId xmlns:a16="http://schemas.microsoft.com/office/drawing/2014/main" id="{23E80142-0656-4529-86F5-F633FD036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485" name="Line 47">
                <a:extLst>
                  <a:ext uri="{FF2B5EF4-FFF2-40B4-BE49-F238E27FC236}">
                    <a16:creationId xmlns:a16="http://schemas.microsoft.com/office/drawing/2014/main" id="{B3CD3FEF-1693-48F1-B079-7652CF435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61486" name="Line 48">
                <a:extLst>
                  <a:ext uri="{FF2B5EF4-FFF2-40B4-BE49-F238E27FC236}">
                    <a16:creationId xmlns:a16="http://schemas.microsoft.com/office/drawing/2014/main" id="{4F1ED1F1-468C-4D13-B224-9069D949D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61483" name="Line 49">
              <a:extLst>
                <a:ext uri="{FF2B5EF4-FFF2-40B4-BE49-F238E27FC236}">
                  <a16:creationId xmlns:a16="http://schemas.microsoft.com/office/drawing/2014/main" id="{E9FB5B9E-A752-4A74-86D4-FA4CCC2D2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1484" name="Line 50">
              <a:extLst>
                <a:ext uri="{FF2B5EF4-FFF2-40B4-BE49-F238E27FC236}">
                  <a16:creationId xmlns:a16="http://schemas.microsoft.com/office/drawing/2014/main" id="{91D6FF56-3CCE-443A-A999-325CAB1F8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61472" name="Line 51">
            <a:extLst>
              <a:ext uri="{FF2B5EF4-FFF2-40B4-BE49-F238E27FC236}">
                <a16:creationId xmlns:a16="http://schemas.microsoft.com/office/drawing/2014/main" id="{513089E1-B965-47E9-B928-B93161E996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8050" y="3457576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73" name="Text Box 52">
            <a:extLst>
              <a:ext uri="{FF2B5EF4-FFF2-40B4-BE49-F238E27FC236}">
                <a16:creationId xmlns:a16="http://schemas.microsoft.com/office/drawing/2014/main" id="{5226A1F0-1CBA-4BDA-B188-DA68EA854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188" y="3024189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last bit of 2</a:t>
            </a:r>
            <a:r>
              <a:rPr lang="en-US" altLang="en-US" baseline="30000">
                <a:solidFill>
                  <a:srgbClr val="000000"/>
                </a:solidFill>
                <a:latin typeface="Arial" panose="020B0604020202020204" pitchFamily="34" charset="0"/>
              </a:rPr>
              <a:t>nd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packet arrives, send ACK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4" name="Line 53">
            <a:extLst>
              <a:ext uri="{FF2B5EF4-FFF2-40B4-BE49-F238E27FC236}">
                <a16:creationId xmlns:a16="http://schemas.microsoft.com/office/drawing/2014/main" id="{DAD31300-0E6D-4A43-BAF7-47928B59C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8626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75" name="Line 54">
            <a:extLst>
              <a:ext uri="{FF2B5EF4-FFF2-40B4-BE49-F238E27FC236}">
                <a16:creationId xmlns:a16="http://schemas.microsoft.com/office/drawing/2014/main" id="{D69D60EA-AF99-425C-B900-BCCD6B0490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9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76" name="Text Box 55">
            <a:extLst>
              <a:ext uri="{FF2B5EF4-FFF2-40B4-BE49-F238E27FC236}">
                <a16:creationId xmlns:a16="http://schemas.microsoft.com/office/drawing/2014/main" id="{113BEC0E-D9C9-4FC8-AC1B-0FF958800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426" y="3257551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last bit of 3</a:t>
            </a:r>
            <a:r>
              <a:rPr lang="en-US" altLang="en-US" baseline="30000">
                <a:solidFill>
                  <a:srgbClr val="000000"/>
                </a:solidFill>
                <a:latin typeface="Arial" panose="020B0604020202020204" pitchFamily="34" charset="0"/>
              </a:rPr>
              <a:t>rd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packet arrives, send ACK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18" name="Text Box 57">
            <a:extLst>
              <a:ext uri="{FF2B5EF4-FFF2-40B4-BE49-F238E27FC236}">
                <a16:creationId xmlns:a16="http://schemas.microsoft.com/office/drawing/2014/main" id="{F13EFE77-7563-41A7-B4B7-EDE85B0D8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150" y="4152901"/>
            <a:ext cx="3460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CC0000"/>
                </a:solidFill>
                <a:latin typeface="Arial" charset="0"/>
              </a:rPr>
              <a:t>3-packet pipelining increases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CC0000"/>
                </a:solidFill>
                <a:latin typeface="Arial" charset="0"/>
              </a:rPr>
              <a:t> utilization by a factor of 3!</a:t>
            </a:r>
          </a:p>
        </p:txBody>
      </p:sp>
      <p:sp>
        <p:nvSpPr>
          <p:cNvPr id="46119" name="Line 58">
            <a:extLst>
              <a:ext uri="{FF2B5EF4-FFF2-40B4-BE49-F238E27FC236}">
                <a16:creationId xmlns:a16="http://schemas.microsoft.com/office/drawing/2014/main" id="{3E42482D-742B-4BEF-B4CD-AA4F5E6270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0513" y="4821238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aphicFrame>
        <p:nvGraphicFramePr>
          <p:cNvPr id="61479" name="Object 61">
            <a:extLst>
              <a:ext uri="{FF2B5EF4-FFF2-40B4-BE49-F238E27FC236}">
                <a16:creationId xmlns:a16="http://schemas.microsoft.com/office/drawing/2014/main" id="{58603B7B-6C8C-40F5-8C3A-0ECF88224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9751" y="508793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61479" name="Object 61">
                        <a:extLst>
                          <a:ext uri="{FF2B5EF4-FFF2-40B4-BE49-F238E27FC236}">
                            <a16:creationId xmlns:a16="http://schemas.microsoft.com/office/drawing/2014/main" id="{58603B7B-6C8C-40F5-8C3A-0ECF88224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1" y="5087938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021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5">
            <a:extLst>
              <a:ext uri="{FF2B5EF4-FFF2-40B4-BE49-F238E27FC236}">
                <a16:creationId xmlns:a16="http://schemas.microsoft.com/office/drawing/2014/main" id="{2214938C-1005-4DFB-A0F7-AB14F992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7107" name="Slide Number Placeholder 6">
            <a:extLst>
              <a:ext uri="{FF2B5EF4-FFF2-40B4-BE49-F238E27FC236}">
                <a16:creationId xmlns:a16="http://schemas.microsoft.com/office/drawing/2014/main" id="{A584FE62-F8BE-4470-A8AF-375207DB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50A251FB-550C-4B7D-979D-B3E4325DAF8E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62467" name="Picture 7" descr="underline_base">
            <a:extLst>
              <a:ext uri="{FF2B5EF4-FFF2-40B4-BE49-F238E27FC236}">
                <a16:creationId xmlns:a16="http://schemas.microsoft.com/office/drawing/2014/main" id="{50B7DA70-5CC7-4D56-9E5F-119FB05EEBF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04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2">
            <a:extLst>
              <a:ext uri="{FF2B5EF4-FFF2-40B4-BE49-F238E27FC236}">
                <a16:creationId xmlns:a16="http://schemas.microsoft.com/office/drawing/2014/main" id="{6A6AF781-C760-4985-A0E7-899767409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07964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Pipelined protocols: overview</a:t>
            </a:r>
          </a:p>
        </p:txBody>
      </p:sp>
      <p:sp>
        <p:nvSpPr>
          <p:cNvPr id="47110" name="Rectangle 3">
            <a:extLst>
              <a:ext uri="{FF2B5EF4-FFF2-40B4-BE49-F238E27FC236}">
                <a16:creationId xmlns:a16="http://schemas.microsoft.com/office/drawing/2014/main" id="{DFE2ED3B-4D29-4DFC-BAA6-3B200BF9EFA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455739"/>
            <a:ext cx="3954463" cy="4848225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CC0000"/>
                </a:solidFill>
              </a:rPr>
              <a:t>Go-back-N:</a:t>
            </a:r>
          </a:p>
          <a:p>
            <a:pPr>
              <a:lnSpc>
                <a:spcPct val="75000"/>
              </a:lnSpc>
            </a:pPr>
            <a:r>
              <a:rPr lang="en-US" altLang="en-US"/>
              <a:t>sender can have up to N unacked packets in pipeline</a:t>
            </a:r>
          </a:p>
          <a:p>
            <a:pPr>
              <a:lnSpc>
                <a:spcPct val="75000"/>
              </a:lnSpc>
            </a:pPr>
            <a:r>
              <a:rPr lang="en-US" altLang="en-US"/>
              <a:t>receiver only sends </a:t>
            </a:r>
            <a:r>
              <a:rPr lang="en-US" altLang="en-US" i="1">
                <a:solidFill>
                  <a:srgbClr val="CC0000"/>
                </a:solidFill>
              </a:rPr>
              <a:t>cumulative ack</a:t>
            </a:r>
          </a:p>
          <a:p>
            <a:pPr lvl="1"/>
            <a:r>
              <a:rPr lang="en-US" altLang="en-US"/>
              <a:t>doesn</a:t>
            </a:r>
            <a:r>
              <a:rPr lang="ja-JP" altLang="en-US"/>
              <a:t>’</a:t>
            </a:r>
            <a:r>
              <a:rPr lang="en-US" altLang="ja-JP"/>
              <a:t>t ack packet if there</a:t>
            </a:r>
            <a:r>
              <a:rPr lang="ja-JP" altLang="en-US"/>
              <a:t>’</a:t>
            </a:r>
            <a:r>
              <a:rPr lang="en-US" altLang="ja-JP"/>
              <a:t>s a gap</a:t>
            </a:r>
          </a:p>
          <a:p>
            <a:pPr>
              <a:lnSpc>
                <a:spcPct val="75000"/>
              </a:lnSpc>
            </a:pPr>
            <a:r>
              <a:rPr lang="en-US" altLang="en-US"/>
              <a:t>sender has timer for oldest unacked packet</a:t>
            </a:r>
          </a:p>
          <a:p>
            <a:pPr lvl="1"/>
            <a:r>
              <a:rPr lang="en-US" altLang="en-US"/>
              <a:t>when timer expires, retransmit </a:t>
            </a:r>
            <a:r>
              <a:rPr lang="en-US" altLang="en-US" i="1"/>
              <a:t>all</a:t>
            </a:r>
            <a:r>
              <a:rPr lang="en-US" altLang="en-US"/>
              <a:t> unacked packets</a:t>
            </a:r>
          </a:p>
        </p:txBody>
      </p:sp>
      <p:sp>
        <p:nvSpPr>
          <p:cNvPr id="47111" name="Rectangle 4">
            <a:extLst>
              <a:ext uri="{FF2B5EF4-FFF2-40B4-BE49-F238E27FC236}">
                <a16:creationId xmlns:a16="http://schemas.microsoft.com/office/drawing/2014/main" id="{B37A0A8B-5406-4422-A4E3-99DC2E72797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97601" y="1455738"/>
            <a:ext cx="4289425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CC0000"/>
                </a:solidFill>
              </a:rPr>
              <a:t>Selective Repeat:</a:t>
            </a:r>
          </a:p>
          <a:p>
            <a:pPr>
              <a:lnSpc>
                <a:spcPct val="75000"/>
              </a:lnSpc>
            </a:pPr>
            <a:r>
              <a:rPr lang="en-US" altLang="en-US"/>
              <a:t>sender can have up to N unack</a:t>
            </a:r>
            <a:r>
              <a:rPr lang="ja-JP" altLang="en-US"/>
              <a:t>’</a:t>
            </a:r>
            <a:r>
              <a:rPr lang="en-US" altLang="ja-JP"/>
              <a:t>ed packets in pipeline</a:t>
            </a:r>
          </a:p>
          <a:p>
            <a:pPr>
              <a:lnSpc>
                <a:spcPct val="75000"/>
              </a:lnSpc>
            </a:pPr>
            <a:r>
              <a:rPr lang="en-US" altLang="en-US"/>
              <a:t>rcvr sends </a:t>
            </a:r>
            <a:r>
              <a:rPr lang="en-US" altLang="en-US" i="1">
                <a:solidFill>
                  <a:srgbClr val="CC0000"/>
                </a:solidFill>
              </a:rPr>
              <a:t>individual ack</a:t>
            </a:r>
            <a:r>
              <a:rPr lang="en-US" altLang="en-US"/>
              <a:t> for each packet</a:t>
            </a:r>
          </a:p>
          <a:p>
            <a:pPr>
              <a:lnSpc>
                <a:spcPct val="70000"/>
              </a:lnSpc>
            </a:pPr>
            <a:endParaRPr lang="en-US" altLang="en-US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/>
              <a:t>sender maintains timer for each unacked packet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when timer expires, retransmit only that unacked packet</a:t>
            </a:r>
          </a:p>
          <a:p>
            <a:pPr>
              <a:lnSpc>
                <a:spcPct val="7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78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>
            <a:extLst>
              <a:ext uri="{FF2B5EF4-FFF2-40B4-BE49-F238E27FC236}">
                <a16:creationId xmlns:a16="http://schemas.microsoft.com/office/drawing/2014/main" id="{62BE6115-1180-4109-9734-557971A7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9635" name="Slide Number Placeholder 4">
            <a:extLst>
              <a:ext uri="{FF2B5EF4-FFF2-40B4-BE49-F238E27FC236}">
                <a16:creationId xmlns:a16="http://schemas.microsoft.com/office/drawing/2014/main" id="{4848B343-7EF2-4F6A-AB4A-996D8D38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EB119248-DDE9-4318-A0BA-2326AFBE25E0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9636" name="Rectangle 7">
            <a:extLst>
              <a:ext uri="{FF2B5EF4-FFF2-40B4-BE49-F238E27FC236}">
                <a16:creationId xmlns:a16="http://schemas.microsoft.com/office/drawing/2014/main" id="{218550AD-E88D-40BF-9ADF-C6DC0356A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0250" y="238126"/>
            <a:ext cx="7772400" cy="9048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TCP: retransmission scenarios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69637" name="Text Box 105">
            <a:extLst>
              <a:ext uri="{FF2B5EF4-FFF2-40B4-BE49-F238E27FC236}">
                <a16:creationId xmlns:a16="http://schemas.microsoft.com/office/drawing/2014/main" id="{937EB867-EC40-474C-B2A1-43F2CA87D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1" y="5946776"/>
            <a:ext cx="1922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>
                <a:solidFill>
                  <a:srgbClr val="000000"/>
                </a:solidFill>
              </a:rPr>
              <a:t>lost ACK scenario</a:t>
            </a: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9638" name="Line 99">
            <a:extLst>
              <a:ext uri="{FF2B5EF4-FFF2-40B4-BE49-F238E27FC236}">
                <a16:creationId xmlns:a16="http://schemas.microsoft.com/office/drawing/2014/main" id="{2473D378-F555-4D45-8B54-582927066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9214" y="4184651"/>
            <a:ext cx="2351087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39" name="Line 100">
            <a:extLst>
              <a:ext uri="{FF2B5EF4-FFF2-40B4-BE49-F238E27FC236}">
                <a16:creationId xmlns:a16="http://schemas.microsoft.com/office/drawing/2014/main" id="{11A8DC12-B4C9-4FE3-A94A-4956B0C57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1914" y="241617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0" name="Line 104">
            <a:extLst>
              <a:ext uri="{FF2B5EF4-FFF2-40B4-BE49-F238E27FC236}">
                <a16:creationId xmlns:a16="http://schemas.microsoft.com/office/drawing/2014/main" id="{770AA46D-6729-4A3B-AD93-8A7675A967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8551" y="3078164"/>
            <a:ext cx="1273175" cy="427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1" name="Text Box 107">
            <a:extLst>
              <a:ext uri="{FF2B5EF4-FFF2-40B4-BE49-F238E27FC236}">
                <a16:creationId xmlns:a16="http://schemas.microsoft.com/office/drawing/2014/main" id="{6B26B160-62E7-4842-BE37-A35A0F41D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1" y="125730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Host B</a:t>
            </a:r>
          </a:p>
        </p:txBody>
      </p:sp>
      <p:sp>
        <p:nvSpPr>
          <p:cNvPr id="69642" name="Text Box 111">
            <a:extLst>
              <a:ext uri="{FF2B5EF4-FFF2-40B4-BE49-F238E27FC236}">
                <a16:creationId xmlns:a16="http://schemas.microsoft.com/office/drawing/2014/main" id="{833426ED-C04D-439E-81C3-B31891DB6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1274763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Host A</a:t>
            </a:r>
          </a:p>
        </p:txBody>
      </p:sp>
      <p:sp>
        <p:nvSpPr>
          <p:cNvPr id="69643" name="Rectangle 112">
            <a:extLst>
              <a:ext uri="{FF2B5EF4-FFF2-40B4-BE49-F238E27FC236}">
                <a16:creationId xmlns:a16="http://schemas.microsoft.com/office/drawing/2014/main" id="{4DC0F6FD-C27A-4017-9580-9D13CC276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2497139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4" name="Text Box 113">
            <a:extLst>
              <a:ext uri="{FF2B5EF4-FFF2-40B4-BE49-F238E27FC236}">
                <a16:creationId xmlns:a16="http://schemas.microsoft.com/office/drawing/2014/main" id="{FA1E479C-5414-4141-8476-D970DE460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030" y="2549526"/>
            <a:ext cx="21066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</a:rPr>
              <a:t>Seq=92, 8 bytes of data</a:t>
            </a:r>
          </a:p>
        </p:txBody>
      </p:sp>
      <p:sp>
        <p:nvSpPr>
          <p:cNvPr id="69645" name="Rectangle 114">
            <a:extLst>
              <a:ext uri="{FF2B5EF4-FFF2-40B4-BE49-F238E27FC236}">
                <a16:creationId xmlns:a16="http://schemas.microsoft.com/office/drawing/2014/main" id="{FB35138D-1746-461D-A6C9-B5019DE8D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1" y="3163888"/>
            <a:ext cx="747713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6" name="Text Box 115">
            <a:extLst>
              <a:ext uri="{FF2B5EF4-FFF2-40B4-BE49-F238E27FC236}">
                <a16:creationId xmlns:a16="http://schemas.microsoft.com/office/drawing/2014/main" id="{0281A8C7-F0D6-49F7-8038-850099746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6" y="3119438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ACK=100</a:t>
            </a:r>
            <a:endParaRPr lang="en-US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9647" name="Line 118">
            <a:extLst>
              <a:ext uri="{FF2B5EF4-FFF2-40B4-BE49-F238E27FC236}">
                <a16:creationId xmlns:a16="http://schemas.microsoft.com/office/drawing/2014/main" id="{5C9A878B-055E-4D81-8076-9CA872100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1275" y="217487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8" name="Line 119">
            <a:extLst>
              <a:ext uri="{FF2B5EF4-FFF2-40B4-BE49-F238E27FC236}">
                <a16:creationId xmlns:a16="http://schemas.microsoft.com/office/drawing/2014/main" id="{6E36E1B7-8AAF-4B04-8C38-842FEF527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8563" y="2170114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9" name="Rectangle 122">
            <a:extLst>
              <a:ext uri="{FF2B5EF4-FFF2-40B4-BE49-F238E27FC236}">
                <a16:creationId xmlns:a16="http://schemas.microsoft.com/office/drawing/2014/main" id="{798B361D-8F8E-42D1-BBFD-A5D9639DE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4178301"/>
            <a:ext cx="989012" cy="430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50" name="Text Box 123">
            <a:extLst>
              <a:ext uri="{FF2B5EF4-FFF2-40B4-BE49-F238E27FC236}">
                <a16:creationId xmlns:a16="http://schemas.microsoft.com/office/drawing/2014/main" id="{3D22C293-CA0E-4DC7-8BA0-B559F3C60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918" y="4259264"/>
            <a:ext cx="21066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</a:rPr>
              <a:t>Seq=92, 8 bytes of data</a:t>
            </a:r>
          </a:p>
        </p:txBody>
      </p:sp>
      <p:sp>
        <p:nvSpPr>
          <p:cNvPr id="69651" name="Text Box 124">
            <a:extLst>
              <a:ext uri="{FF2B5EF4-FFF2-40B4-BE49-F238E27FC236}">
                <a16:creationId xmlns:a16="http://schemas.microsoft.com/office/drawing/2014/main" id="{D90FC828-EC81-455D-9853-B38E747E3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414" y="3309939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652" name="Text Box 126">
            <a:extLst>
              <a:ext uri="{FF2B5EF4-FFF2-40B4-BE49-F238E27FC236}">
                <a16:creationId xmlns:a16="http://schemas.microsoft.com/office/drawing/2014/main" id="{89C0D1C5-D3D7-4292-A378-158B4852A628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2206596" y="2960820"/>
            <a:ext cx="400110" cy="69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69653" name="Line 127">
            <a:extLst>
              <a:ext uri="{FF2B5EF4-FFF2-40B4-BE49-F238E27FC236}">
                <a16:creationId xmlns:a16="http://schemas.microsoft.com/office/drawing/2014/main" id="{9A52BACD-42B4-47E8-9F4A-E47F0BE7AD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78100" y="4776789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54" name="Rectangle 128">
            <a:extLst>
              <a:ext uri="{FF2B5EF4-FFF2-40B4-BE49-F238E27FC236}">
                <a16:creationId xmlns:a16="http://schemas.microsoft.com/office/drawing/2014/main" id="{9469740C-02CA-49CB-A09F-70156EAD3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50339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55" name="Text Box 129">
            <a:extLst>
              <a:ext uri="{FF2B5EF4-FFF2-40B4-BE49-F238E27FC236}">
                <a16:creationId xmlns:a16="http://schemas.microsoft.com/office/drawing/2014/main" id="{24804266-3F6D-4614-8647-C69BE532F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164" y="4989513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ACK=100</a:t>
            </a:r>
            <a:endParaRPr lang="en-US" sz="10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85015" name="Group 134">
            <a:extLst>
              <a:ext uri="{FF2B5EF4-FFF2-40B4-BE49-F238E27FC236}">
                <a16:creationId xmlns:a16="http://schemas.microsoft.com/office/drawing/2014/main" id="{6599B444-BC06-4137-98C5-D2A09575C523}"/>
              </a:ext>
            </a:extLst>
          </p:cNvPr>
          <p:cNvGrpSpPr>
            <a:grpSpLocks/>
          </p:cNvGrpSpPr>
          <p:nvPr/>
        </p:nvGrpSpPr>
        <p:grpSpPr bwMode="auto">
          <a:xfrm>
            <a:off x="2349501" y="2420938"/>
            <a:ext cx="104775" cy="508000"/>
            <a:chOff x="3099" y="1749"/>
            <a:chExt cx="66" cy="320"/>
          </a:xfrm>
        </p:grpSpPr>
        <p:sp>
          <p:nvSpPr>
            <p:cNvPr id="69710" name="Line 132">
              <a:extLst>
                <a:ext uri="{FF2B5EF4-FFF2-40B4-BE49-F238E27FC236}">
                  <a16:creationId xmlns:a16="http://schemas.microsoft.com/office/drawing/2014/main" id="{210F67A8-1A71-4176-BAB6-DECECCFFE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11" name="Line 133">
              <a:extLst>
                <a:ext uri="{FF2B5EF4-FFF2-40B4-BE49-F238E27FC236}">
                  <a16:creationId xmlns:a16="http://schemas.microsoft.com/office/drawing/2014/main" id="{C94F94A9-4210-4964-B2E4-FFD7AFCC5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5016" name="Group 135">
            <a:extLst>
              <a:ext uri="{FF2B5EF4-FFF2-40B4-BE49-F238E27FC236}">
                <a16:creationId xmlns:a16="http://schemas.microsoft.com/office/drawing/2014/main" id="{A416F209-2109-4C15-B0B7-5D96576F583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344739" y="3663950"/>
            <a:ext cx="104775" cy="508000"/>
            <a:chOff x="3099" y="1749"/>
            <a:chExt cx="66" cy="320"/>
          </a:xfrm>
        </p:grpSpPr>
        <p:sp>
          <p:nvSpPr>
            <p:cNvPr id="69708" name="Line 136">
              <a:extLst>
                <a:ext uri="{FF2B5EF4-FFF2-40B4-BE49-F238E27FC236}">
                  <a16:creationId xmlns:a16="http://schemas.microsoft.com/office/drawing/2014/main" id="{2FB1540E-912F-4289-8B28-1D3566773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1750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9" name="Line 137">
              <a:extLst>
                <a:ext uri="{FF2B5EF4-FFF2-40B4-BE49-F238E27FC236}">
                  <a16:creationId xmlns:a16="http://schemas.microsoft.com/office/drawing/2014/main" id="{267A77F7-DDB5-49C0-A166-07D281460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1753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9658" name="Text Box 172">
            <a:extLst>
              <a:ext uri="{FF2B5EF4-FFF2-40B4-BE49-F238E27FC236}">
                <a16:creationId xmlns:a16="http://schemas.microsoft.com/office/drawing/2014/main" id="{04ED40C1-436B-4DFE-B7F1-2F2B1D4DE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189" y="5953126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>
                <a:solidFill>
                  <a:srgbClr val="000000"/>
                </a:solidFill>
              </a:rPr>
              <a:t>premature timeout</a:t>
            </a: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9659" name="Line 173">
            <a:extLst>
              <a:ext uri="{FF2B5EF4-FFF2-40B4-BE49-F238E27FC236}">
                <a16:creationId xmlns:a16="http://schemas.microsoft.com/office/drawing/2014/main" id="{F989BB6D-6CC1-4920-8366-E0199697A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5676" y="4191001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0" name="Line 174">
            <a:extLst>
              <a:ext uri="{FF2B5EF4-FFF2-40B4-BE49-F238E27FC236}">
                <a16:creationId xmlns:a16="http://schemas.microsoft.com/office/drawing/2014/main" id="{E3769F4D-CD05-43A0-B2F4-79B4AC96B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9014" y="242252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1" name="Line 175">
            <a:extLst>
              <a:ext uri="{FF2B5EF4-FFF2-40B4-BE49-F238E27FC236}">
                <a16:creationId xmlns:a16="http://schemas.microsoft.com/office/drawing/2014/main" id="{F23269E3-1BAD-4769-8861-F17AD2A981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3613" y="3084514"/>
            <a:ext cx="2335212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2" name="Text Box 177">
            <a:extLst>
              <a:ext uri="{FF2B5EF4-FFF2-40B4-BE49-F238E27FC236}">
                <a16:creationId xmlns:a16="http://schemas.microsoft.com/office/drawing/2014/main" id="{7C36B4A7-86C3-4501-8258-64A7BF513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7351" y="126365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Host B</a:t>
            </a:r>
          </a:p>
        </p:txBody>
      </p:sp>
      <p:sp>
        <p:nvSpPr>
          <p:cNvPr id="69663" name="Text Box 181">
            <a:extLst>
              <a:ext uri="{FF2B5EF4-FFF2-40B4-BE49-F238E27FC236}">
                <a16:creationId xmlns:a16="http://schemas.microsoft.com/office/drawing/2014/main" id="{FE376DEA-EF2D-47AF-9C9C-5309041D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725" y="1281113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Host A</a:t>
            </a:r>
          </a:p>
        </p:txBody>
      </p:sp>
      <p:sp>
        <p:nvSpPr>
          <p:cNvPr id="69664" name="Rectangle 182">
            <a:extLst>
              <a:ext uri="{FF2B5EF4-FFF2-40B4-BE49-F238E27FC236}">
                <a16:creationId xmlns:a16="http://schemas.microsoft.com/office/drawing/2014/main" id="{A4C59ABA-38C9-4134-BE91-1DBEDF72D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5" y="2503489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5" name="Text Box 183">
            <a:extLst>
              <a:ext uri="{FF2B5EF4-FFF2-40B4-BE49-F238E27FC236}">
                <a16:creationId xmlns:a16="http://schemas.microsoft.com/office/drawing/2014/main" id="{0E49BE31-BCDE-4B9D-A6F8-6C4744471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130" y="2555876"/>
            <a:ext cx="21066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</a:rPr>
              <a:t>Seq=92, 8 bytes of data</a:t>
            </a:r>
          </a:p>
        </p:txBody>
      </p:sp>
      <p:grpSp>
        <p:nvGrpSpPr>
          <p:cNvPr id="85025" name="Group 202">
            <a:extLst>
              <a:ext uri="{FF2B5EF4-FFF2-40B4-BE49-F238E27FC236}">
                <a16:creationId xmlns:a16="http://schemas.microsoft.com/office/drawing/2014/main" id="{58A2B521-9CCC-49AD-91D3-2DA98AE46380}"/>
              </a:ext>
            </a:extLst>
          </p:cNvPr>
          <p:cNvGrpSpPr>
            <a:grpSpLocks/>
          </p:cNvGrpSpPr>
          <p:nvPr/>
        </p:nvGrpSpPr>
        <p:grpSpPr bwMode="auto">
          <a:xfrm>
            <a:off x="8215314" y="3576638"/>
            <a:ext cx="949325" cy="304800"/>
            <a:chOff x="4215" y="2253"/>
            <a:chExt cx="598" cy="192"/>
          </a:xfrm>
        </p:grpSpPr>
        <p:sp>
          <p:nvSpPr>
            <p:cNvPr id="69706" name="Rectangle 184">
              <a:extLst>
                <a:ext uri="{FF2B5EF4-FFF2-40B4-BE49-F238E27FC236}">
                  <a16:creationId xmlns:a16="http://schemas.microsoft.com/office/drawing/2014/main" id="{CE999036-89EF-49E3-8468-6DB414C27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7" name="Text Box 185">
              <a:extLst>
                <a:ext uri="{FF2B5EF4-FFF2-40B4-BE49-F238E27FC236}">
                  <a16:creationId xmlns:a16="http://schemas.microsoft.com/office/drawing/2014/main" id="{A19D5286-783A-46A5-AA42-072181435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ACK=100</a:t>
              </a:r>
              <a:endParaRPr 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69667" name="Line 186">
            <a:extLst>
              <a:ext uri="{FF2B5EF4-FFF2-40B4-BE49-F238E27FC236}">
                <a16:creationId xmlns:a16="http://schemas.microsoft.com/office/drawing/2014/main" id="{C3E0C493-DE42-4819-AA86-7E52B23B7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375" y="218122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8" name="Line 187">
            <a:extLst>
              <a:ext uri="{FF2B5EF4-FFF2-40B4-BE49-F238E27FC236}">
                <a16:creationId xmlns:a16="http://schemas.microsoft.com/office/drawing/2014/main" id="{D1190A88-8480-40EE-AFB9-7201E837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23438" y="2176464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9" name="Rectangle 188">
            <a:extLst>
              <a:ext uri="{FF2B5EF4-FFF2-40B4-BE49-F238E27FC236}">
                <a16:creationId xmlns:a16="http://schemas.microsoft.com/office/drawing/2014/main" id="{8A1F8350-D11E-4881-A70B-95788F40E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201" y="4308475"/>
            <a:ext cx="1057275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70" name="Text Box 189">
            <a:extLst>
              <a:ext uri="{FF2B5EF4-FFF2-40B4-BE49-F238E27FC236}">
                <a16:creationId xmlns:a16="http://schemas.microsoft.com/office/drawing/2014/main" id="{FEBCC322-75DE-4844-BA0D-382882B57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825" y="4341813"/>
            <a:ext cx="12230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</a:rPr>
              <a:t>Seq=92,  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</a:rPr>
              <a:t>bytes of data</a:t>
            </a:r>
          </a:p>
        </p:txBody>
      </p:sp>
      <p:sp>
        <p:nvSpPr>
          <p:cNvPr id="69671" name="Text Box 191">
            <a:extLst>
              <a:ext uri="{FF2B5EF4-FFF2-40B4-BE49-F238E27FC236}">
                <a16:creationId xmlns:a16="http://schemas.microsoft.com/office/drawing/2014/main" id="{937960AC-C477-4E66-B6DD-A6FC95796990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6943696" y="2967170"/>
            <a:ext cx="400110" cy="69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69672" name="Line 192">
            <a:extLst>
              <a:ext uri="{FF2B5EF4-FFF2-40B4-BE49-F238E27FC236}">
                <a16:creationId xmlns:a16="http://schemas.microsoft.com/office/drawing/2014/main" id="{E404BBFD-37DD-44EE-8E04-676099B96B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7425" y="4894264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73" name="Rectangle 193">
            <a:extLst>
              <a:ext uri="{FF2B5EF4-FFF2-40B4-BE49-F238E27FC236}">
                <a16:creationId xmlns:a16="http://schemas.microsoft.com/office/drawing/2014/main" id="{44AFD06F-07A5-46C7-87F0-B95463996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5151438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74" name="Text Box 194">
            <a:extLst>
              <a:ext uri="{FF2B5EF4-FFF2-40B4-BE49-F238E27FC236}">
                <a16:creationId xmlns:a16="http://schemas.microsoft.com/office/drawing/2014/main" id="{39C2B9B9-01B3-47E8-8BB7-E362AFE84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9" y="5106988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ACK=120</a:t>
            </a:r>
            <a:endParaRPr lang="en-US" sz="10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85034" name="Group 195">
            <a:extLst>
              <a:ext uri="{FF2B5EF4-FFF2-40B4-BE49-F238E27FC236}">
                <a16:creationId xmlns:a16="http://schemas.microsoft.com/office/drawing/2014/main" id="{E8C89D03-5577-4CC8-AEF6-826A12C3F1F6}"/>
              </a:ext>
            </a:extLst>
          </p:cNvPr>
          <p:cNvGrpSpPr>
            <a:grpSpLocks/>
          </p:cNvGrpSpPr>
          <p:nvPr/>
        </p:nvGrpSpPr>
        <p:grpSpPr bwMode="auto">
          <a:xfrm>
            <a:off x="7086601" y="2427288"/>
            <a:ext cx="104775" cy="508000"/>
            <a:chOff x="3099" y="1749"/>
            <a:chExt cx="66" cy="320"/>
          </a:xfrm>
        </p:grpSpPr>
        <p:sp>
          <p:nvSpPr>
            <p:cNvPr id="69704" name="Line 196">
              <a:extLst>
                <a:ext uri="{FF2B5EF4-FFF2-40B4-BE49-F238E27FC236}">
                  <a16:creationId xmlns:a16="http://schemas.microsoft.com/office/drawing/2014/main" id="{0AAF9930-D101-423E-AD12-8ABAC62A0E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5" name="Line 197">
              <a:extLst>
                <a:ext uri="{FF2B5EF4-FFF2-40B4-BE49-F238E27FC236}">
                  <a16:creationId xmlns:a16="http://schemas.microsoft.com/office/drawing/2014/main" id="{27DD2166-E9BE-406F-8F61-F9562D0A1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5035" name="Group 198">
            <a:extLst>
              <a:ext uri="{FF2B5EF4-FFF2-40B4-BE49-F238E27FC236}">
                <a16:creationId xmlns:a16="http://schemas.microsoft.com/office/drawing/2014/main" id="{EAF4B378-686E-4BD6-AB4E-64BFFDAA09B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081839" y="3670300"/>
            <a:ext cx="104775" cy="508000"/>
            <a:chOff x="3099" y="1749"/>
            <a:chExt cx="66" cy="320"/>
          </a:xfrm>
        </p:grpSpPr>
        <p:sp>
          <p:nvSpPr>
            <p:cNvPr id="69702" name="Line 199">
              <a:extLst>
                <a:ext uri="{FF2B5EF4-FFF2-40B4-BE49-F238E27FC236}">
                  <a16:creationId xmlns:a16="http://schemas.microsoft.com/office/drawing/2014/main" id="{A369BC23-6DE5-41E9-B7A0-4AE121B84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1" y="1750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3" name="Line 200">
              <a:extLst>
                <a:ext uri="{FF2B5EF4-FFF2-40B4-BE49-F238E27FC236}">
                  <a16:creationId xmlns:a16="http://schemas.microsoft.com/office/drawing/2014/main" id="{35445F23-AECD-4ABD-9526-AA1854A57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1753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5036" name="Group 206">
            <a:extLst>
              <a:ext uri="{FF2B5EF4-FFF2-40B4-BE49-F238E27FC236}">
                <a16:creationId xmlns:a16="http://schemas.microsoft.com/office/drawing/2014/main" id="{A491BACA-D66B-4851-AFC5-8D07DF54F58E}"/>
              </a:ext>
            </a:extLst>
          </p:cNvPr>
          <p:cNvGrpSpPr>
            <a:grpSpLocks/>
          </p:cNvGrpSpPr>
          <p:nvPr/>
        </p:nvGrpSpPr>
        <p:grpSpPr bwMode="auto">
          <a:xfrm>
            <a:off x="7324726" y="2808288"/>
            <a:ext cx="2346325" cy="571500"/>
            <a:chOff x="3759" y="1622"/>
            <a:chExt cx="1478" cy="360"/>
          </a:xfrm>
        </p:grpSpPr>
        <p:sp>
          <p:nvSpPr>
            <p:cNvPr id="69699" name="Line 203">
              <a:extLst>
                <a:ext uri="{FF2B5EF4-FFF2-40B4-BE49-F238E27FC236}">
                  <a16:creationId xmlns:a16="http://schemas.microsoft.com/office/drawing/2014/main" id="{3C648187-0262-44A8-BA1B-B51D1992F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0" name="Rectangle 204">
              <a:extLst>
                <a:ext uri="{FF2B5EF4-FFF2-40B4-BE49-F238E27FC236}">
                  <a16:creationId xmlns:a16="http://schemas.microsoft.com/office/drawing/2014/main" id="{81108D62-1EA6-4FC3-9EE8-B191BBFD5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1" name="Text Box 205">
              <a:extLst>
                <a:ext uri="{FF2B5EF4-FFF2-40B4-BE49-F238E27FC236}">
                  <a16:creationId xmlns:a16="http://schemas.microsoft.com/office/drawing/2014/main" id="{83CBD9AF-67D4-4B05-924E-DDFEF59F5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Seq=100, 20 bytes of data</a:t>
              </a:r>
            </a:p>
          </p:txBody>
        </p:sp>
      </p:grpSp>
      <p:sp>
        <p:nvSpPr>
          <p:cNvPr id="69678" name="Line 207">
            <a:extLst>
              <a:ext uri="{FF2B5EF4-FFF2-40B4-BE49-F238E27FC236}">
                <a16:creationId xmlns:a16="http://schemas.microsoft.com/office/drawing/2014/main" id="{3FBD8BDE-C76C-47F6-A55B-1D0CE25F12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8376" y="3440114"/>
            <a:ext cx="2335213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85038" name="Group 208">
            <a:extLst>
              <a:ext uri="{FF2B5EF4-FFF2-40B4-BE49-F238E27FC236}">
                <a16:creationId xmlns:a16="http://schemas.microsoft.com/office/drawing/2014/main" id="{ACA07012-855B-4B81-85DB-DD162D1150CC}"/>
              </a:ext>
            </a:extLst>
          </p:cNvPr>
          <p:cNvGrpSpPr>
            <a:grpSpLocks/>
          </p:cNvGrpSpPr>
          <p:nvPr/>
        </p:nvGrpSpPr>
        <p:grpSpPr bwMode="auto">
          <a:xfrm>
            <a:off x="8455026" y="3852863"/>
            <a:ext cx="949325" cy="304800"/>
            <a:chOff x="4215" y="2253"/>
            <a:chExt cx="598" cy="192"/>
          </a:xfrm>
        </p:grpSpPr>
        <p:sp>
          <p:nvSpPr>
            <p:cNvPr id="69697" name="Rectangle 209">
              <a:extLst>
                <a:ext uri="{FF2B5EF4-FFF2-40B4-BE49-F238E27FC236}">
                  <a16:creationId xmlns:a16="http://schemas.microsoft.com/office/drawing/2014/main" id="{85752B04-A717-492D-828C-93283E09D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698" name="Text Box 210">
              <a:extLst>
                <a:ext uri="{FF2B5EF4-FFF2-40B4-BE49-F238E27FC236}">
                  <a16:creationId xmlns:a16="http://schemas.microsoft.com/office/drawing/2014/main" id="{73F9B23F-CE08-4ADA-A287-DA53E0BD4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ACK=120</a:t>
              </a:r>
              <a:endParaRPr 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69680" name="Text Box 211">
            <a:extLst>
              <a:ext uri="{FF2B5EF4-FFF2-40B4-BE49-F238E27FC236}">
                <a16:creationId xmlns:a16="http://schemas.microsoft.com/office/drawing/2014/main" id="{6965C817-0B63-4516-A6A6-1550C3E9F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4495800"/>
            <a:ext cx="1363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</a:rPr>
              <a:t>SendBase=100</a:t>
            </a:r>
          </a:p>
        </p:txBody>
      </p:sp>
      <p:sp>
        <p:nvSpPr>
          <p:cNvPr id="69681" name="Text Box 212">
            <a:extLst>
              <a:ext uri="{FF2B5EF4-FFF2-40B4-BE49-F238E27FC236}">
                <a16:creationId xmlns:a16="http://schemas.microsoft.com/office/drawing/2014/main" id="{D3865DB8-ABE6-4A31-BFB2-7C6D46433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588" y="4837113"/>
            <a:ext cx="1363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</a:rPr>
              <a:t>SendBase=120</a:t>
            </a:r>
          </a:p>
        </p:txBody>
      </p:sp>
      <p:sp>
        <p:nvSpPr>
          <p:cNvPr id="69682" name="Text Box 213">
            <a:extLst>
              <a:ext uri="{FF2B5EF4-FFF2-40B4-BE49-F238E27FC236}">
                <a16:creationId xmlns:a16="http://schemas.microsoft.com/office/drawing/2014/main" id="{66DDE9CD-EAF4-40F4-944E-6EC8B4FF2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638" y="5511800"/>
            <a:ext cx="1363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</a:rPr>
              <a:t>SendBase=120</a:t>
            </a:r>
          </a:p>
        </p:txBody>
      </p:sp>
      <p:sp>
        <p:nvSpPr>
          <p:cNvPr id="69683" name="Text Box 214">
            <a:extLst>
              <a:ext uri="{FF2B5EF4-FFF2-40B4-BE49-F238E27FC236}">
                <a16:creationId xmlns:a16="http://schemas.microsoft.com/office/drawing/2014/main" id="{D203D3DB-3293-453F-BDA6-D4363DC74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6" y="2266950"/>
            <a:ext cx="12668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</a:rPr>
              <a:t>SendBase=92</a:t>
            </a:r>
          </a:p>
        </p:txBody>
      </p:sp>
      <p:pic>
        <p:nvPicPr>
          <p:cNvPr id="85043" name="Picture 218" descr="underline_base">
            <a:extLst>
              <a:ext uri="{FF2B5EF4-FFF2-40B4-BE49-F238E27FC236}">
                <a16:creationId xmlns:a16="http://schemas.microsoft.com/office/drawing/2014/main" id="{DFC7D3DF-91B7-43E7-8F74-769448E21D7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912814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44" name="Group 219">
            <a:extLst>
              <a:ext uri="{FF2B5EF4-FFF2-40B4-BE49-F238E27FC236}">
                <a16:creationId xmlns:a16="http://schemas.microsoft.com/office/drawing/2014/main" id="{CB6E808D-19E1-4D36-AF81-10EF7B30AFE6}"/>
              </a:ext>
            </a:extLst>
          </p:cNvPr>
          <p:cNvGrpSpPr>
            <a:grpSpLocks/>
          </p:cNvGrpSpPr>
          <p:nvPr/>
        </p:nvGrpSpPr>
        <p:grpSpPr bwMode="auto">
          <a:xfrm>
            <a:off x="6896100" y="1543050"/>
            <a:ext cx="630238" cy="533400"/>
            <a:chOff x="-44" y="1473"/>
            <a:chExt cx="981" cy="1105"/>
          </a:xfrm>
        </p:grpSpPr>
        <p:pic>
          <p:nvPicPr>
            <p:cNvPr id="85054" name="Picture 220" descr="desktop_computer_stylized_medium">
              <a:extLst>
                <a:ext uri="{FF2B5EF4-FFF2-40B4-BE49-F238E27FC236}">
                  <a16:creationId xmlns:a16="http://schemas.microsoft.com/office/drawing/2014/main" id="{78983324-4691-468D-9300-619113C88C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5" name="Freeform 221">
              <a:extLst>
                <a:ext uri="{FF2B5EF4-FFF2-40B4-BE49-F238E27FC236}">
                  <a16:creationId xmlns:a16="http://schemas.microsoft.com/office/drawing/2014/main" id="{C80CDED3-D8E4-4E2E-A1B9-F80DF7BAB4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85045" name="Group 225">
            <a:extLst>
              <a:ext uri="{FF2B5EF4-FFF2-40B4-BE49-F238E27FC236}">
                <a16:creationId xmlns:a16="http://schemas.microsoft.com/office/drawing/2014/main" id="{CD86781A-2AB6-475E-8478-3227050C4C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63089" y="1549400"/>
            <a:ext cx="631825" cy="622300"/>
            <a:chOff x="-44" y="1473"/>
            <a:chExt cx="981" cy="1105"/>
          </a:xfrm>
        </p:grpSpPr>
        <p:pic>
          <p:nvPicPr>
            <p:cNvPr id="85052" name="Picture 226" descr="desktop_computer_stylized_medium">
              <a:extLst>
                <a:ext uri="{FF2B5EF4-FFF2-40B4-BE49-F238E27FC236}">
                  <a16:creationId xmlns:a16="http://schemas.microsoft.com/office/drawing/2014/main" id="{380CDCA6-CD7D-4AEE-9066-342AFDAFA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3" name="Freeform 227">
              <a:extLst>
                <a:ext uri="{FF2B5EF4-FFF2-40B4-BE49-F238E27FC236}">
                  <a16:creationId xmlns:a16="http://schemas.microsoft.com/office/drawing/2014/main" id="{36885599-767F-4FB6-BC26-E0CB0578C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85046" name="Group 228">
            <a:extLst>
              <a:ext uri="{FF2B5EF4-FFF2-40B4-BE49-F238E27FC236}">
                <a16:creationId xmlns:a16="http://schemas.microsoft.com/office/drawing/2014/main" id="{F8666D35-542D-4D0B-B78D-F701F12966DD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1547813"/>
            <a:ext cx="630238" cy="533400"/>
            <a:chOff x="-44" y="1473"/>
            <a:chExt cx="981" cy="1105"/>
          </a:xfrm>
        </p:grpSpPr>
        <p:pic>
          <p:nvPicPr>
            <p:cNvPr id="85050" name="Picture 229" descr="desktop_computer_stylized_medium">
              <a:extLst>
                <a:ext uri="{FF2B5EF4-FFF2-40B4-BE49-F238E27FC236}">
                  <a16:creationId xmlns:a16="http://schemas.microsoft.com/office/drawing/2014/main" id="{67EBC61B-4E1E-4F04-8D76-1F5F0285C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1" name="Freeform 230">
              <a:extLst>
                <a:ext uri="{FF2B5EF4-FFF2-40B4-BE49-F238E27FC236}">
                  <a16:creationId xmlns:a16="http://schemas.microsoft.com/office/drawing/2014/main" id="{3C6CFE09-A660-458F-B08D-1C46C48FAE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85047" name="Group 231">
            <a:extLst>
              <a:ext uri="{FF2B5EF4-FFF2-40B4-BE49-F238E27FC236}">
                <a16:creationId xmlns:a16="http://schemas.microsoft.com/office/drawing/2014/main" id="{BE094209-6CE9-4F97-8E0E-619EA62B007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49801" y="1531939"/>
            <a:ext cx="709613" cy="600075"/>
            <a:chOff x="-44" y="1473"/>
            <a:chExt cx="981" cy="1105"/>
          </a:xfrm>
        </p:grpSpPr>
        <p:pic>
          <p:nvPicPr>
            <p:cNvPr id="85048" name="Picture 232" descr="desktop_computer_stylized_medium">
              <a:extLst>
                <a:ext uri="{FF2B5EF4-FFF2-40B4-BE49-F238E27FC236}">
                  <a16:creationId xmlns:a16="http://schemas.microsoft.com/office/drawing/2014/main" id="{18CBE37B-BAF6-4294-A316-8DF875F8FA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49" name="Freeform 233">
              <a:extLst>
                <a:ext uri="{FF2B5EF4-FFF2-40B4-BE49-F238E27FC236}">
                  <a16:creationId xmlns:a16="http://schemas.microsoft.com/office/drawing/2014/main" id="{95E302FA-37B1-4907-BF0E-A253E55FB8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661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>
            <a:extLst>
              <a:ext uri="{FF2B5EF4-FFF2-40B4-BE49-F238E27FC236}">
                <a16:creationId xmlns:a16="http://schemas.microsoft.com/office/drawing/2014/main" id="{1162A252-21C1-4BA7-A940-F3E97EB9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0659" name="Slide Number Placeholder 4">
            <a:extLst>
              <a:ext uri="{FF2B5EF4-FFF2-40B4-BE49-F238E27FC236}">
                <a16:creationId xmlns:a16="http://schemas.microsoft.com/office/drawing/2014/main" id="{B3770376-4600-4B9B-9048-6DC75929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C8BEFEE9-A81E-4D8F-AF61-77F36EBCCB5F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5DF57735-97AD-4AF0-9C1B-D72B8B22D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0250" y="238126"/>
            <a:ext cx="7772400" cy="9048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TCP: retransmission scenarios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70661" name="Text Box 22">
            <a:extLst>
              <a:ext uri="{FF2B5EF4-FFF2-40B4-BE49-F238E27FC236}">
                <a16:creationId xmlns:a16="http://schemas.microsoft.com/office/drawing/2014/main" id="{591371A5-C183-40A4-B839-C8E4208E1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6" y="3468689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0662" name="Text Box 34">
            <a:extLst>
              <a:ext uri="{FF2B5EF4-FFF2-40B4-BE49-F238E27FC236}">
                <a16:creationId xmlns:a16="http://schemas.microsoft.com/office/drawing/2014/main" id="{055BCE76-EFF1-4AFA-9B8B-7C3065859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5975351"/>
            <a:ext cx="1751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>
                <a:solidFill>
                  <a:srgbClr val="000000"/>
                </a:solidFill>
              </a:rPr>
              <a:t>cumulative ACK</a:t>
            </a: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0663" name="Line 35">
            <a:extLst>
              <a:ext uri="{FF2B5EF4-FFF2-40B4-BE49-F238E27FC236}">
                <a16:creationId xmlns:a16="http://schemas.microsoft.com/office/drawing/2014/main" id="{22304A69-BFB4-4CC7-90A3-37A8B89F5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2426" y="4540251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64" name="Line 36">
            <a:extLst>
              <a:ext uri="{FF2B5EF4-FFF2-40B4-BE49-F238E27FC236}">
                <a16:creationId xmlns:a16="http://schemas.microsoft.com/office/drawing/2014/main" id="{BA9DC800-0996-4EB5-984D-FDC6298D5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8614" y="2444750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65" name="Line 37">
            <a:extLst>
              <a:ext uri="{FF2B5EF4-FFF2-40B4-BE49-F238E27FC236}">
                <a16:creationId xmlns:a16="http://schemas.microsoft.com/office/drawing/2014/main" id="{15D943E9-E812-4058-A059-C4FEE39D31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6501" y="3106739"/>
            <a:ext cx="1431925" cy="573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66" name="Text Box 39">
            <a:extLst>
              <a:ext uri="{FF2B5EF4-FFF2-40B4-BE49-F238E27FC236}">
                <a16:creationId xmlns:a16="http://schemas.microsoft.com/office/drawing/2014/main" id="{444A23A6-6B98-44E2-8267-CFEF9680F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1" y="1273175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Host B</a:t>
            </a:r>
          </a:p>
        </p:txBody>
      </p:sp>
      <p:sp>
        <p:nvSpPr>
          <p:cNvPr id="70667" name="Text Box 43">
            <a:extLst>
              <a:ext uri="{FF2B5EF4-FFF2-40B4-BE49-F238E27FC236}">
                <a16:creationId xmlns:a16="http://schemas.microsoft.com/office/drawing/2014/main" id="{83455A9D-2B57-4A28-AA20-A1109D38A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325" y="1303338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Host A</a:t>
            </a:r>
          </a:p>
        </p:txBody>
      </p:sp>
      <p:sp>
        <p:nvSpPr>
          <p:cNvPr id="70668" name="Rectangle 44">
            <a:extLst>
              <a:ext uri="{FF2B5EF4-FFF2-40B4-BE49-F238E27FC236}">
                <a16:creationId xmlns:a16="http://schemas.microsoft.com/office/drawing/2014/main" id="{E6AF1791-81A0-4FBA-9868-056F8A7F9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2525714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69" name="Text Box 45">
            <a:extLst>
              <a:ext uri="{FF2B5EF4-FFF2-40B4-BE49-F238E27FC236}">
                <a16:creationId xmlns:a16="http://schemas.microsoft.com/office/drawing/2014/main" id="{E13CD947-A1D4-441A-B793-A57F8D642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730" y="2578101"/>
            <a:ext cx="21066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</a:rPr>
              <a:t>Seq=92, 8 bytes of data</a:t>
            </a:r>
          </a:p>
        </p:txBody>
      </p:sp>
      <p:grpSp>
        <p:nvGrpSpPr>
          <p:cNvPr id="87053" name="Group 46">
            <a:extLst>
              <a:ext uri="{FF2B5EF4-FFF2-40B4-BE49-F238E27FC236}">
                <a16:creationId xmlns:a16="http://schemas.microsoft.com/office/drawing/2014/main" id="{70A30B00-EBF5-4723-A700-E1EE7A2E81AB}"/>
              </a:ext>
            </a:extLst>
          </p:cNvPr>
          <p:cNvGrpSpPr>
            <a:grpSpLocks/>
          </p:cNvGrpSpPr>
          <p:nvPr/>
        </p:nvGrpSpPr>
        <p:grpSpPr bwMode="auto">
          <a:xfrm>
            <a:off x="3768726" y="3306763"/>
            <a:ext cx="949325" cy="304800"/>
            <a:chOff x="4215" y="2253"/>
            <a:chExt cx="598" cy="192"/>
          </a:xfrm>
        </p:grpSpPr>
        <p:sp>
          <p:nvSpPr>
            <p:cNvPr id="70699" name="Rectangle 47">
              <a:extLst>
                <a:ext uri="{FF2B5EF4-FFF2-40B4-BE49-F238E27FC236}">
                  <a16:creationId xmlns:a16="http://schemas.microsoft.com/office/drawing/2014/main" id="{BEAD3AF4-408A-43EF-B139-769EC7D47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0700" name="Text Box 48">
              <a:extLst>
                <a:ext uri="{FF2B5EF4-FFF2-40B4-BE49-F238E27FC236}">
                  <a16:creationId xmlns:a16="http://schemas.microsoft.com/office/drawing/2014/main" id="{FB2F918D-DD1B-4869-844E-45B2C091C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ACK=100</a:t>
              </a:r>
              <a:endParaRPr 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70671" name="Line 49">
            <a:extLst>
              <a:ext uri="{FF2B5EF4-FFF2-40B4-BE49-F238E27FC236}">
                <a16:creationId xmlns:a16="http://schemas.microsoft.com/office/drawing/2014/main" id="{84C5DE86-2358-42FC-A781-F586F1059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7975" y="2203450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72" name="Line 50">
            <a:extLst>
              <a:ext uri="{FF2B5EF4-FFF2-40B4-BE49-F238E27FC236}">
                <a16:creationId xmlns:a16="http://schemas.microsoft.com/office/drawing/2014/main" id="{8BC5D378-F6A9-4CD2-BCEB-D091765AF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2198689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73" name="Rectangle 51">
            <a:extLst>
              <a:ext uri="{FF2B5EF4-FFF2-40B4-BE49-F238E27FC236}">
                <a16:creationId xmlns:a16="http://schemas.microsoft.com/office/drawing/2014/main" id="{D2A11830-6163-4BC4-B2B4-330B2161F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4613275"/>
            <a:ext cx="933450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74" name="Text Box 52">
            <a:extLst>
              <a:ext uri="{FF2B5EF4-FFF2-40B4-BE49-F238E27FC236}">
                <a16:creationId xmlns:a16="http://schemas.microsoft.com/office/drawing/2014/main" id="{B54375A8-DEC5-4A9C-BDBF-1A5388D3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1" y="4700588"/>
            <a:ext cx="265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</a:rPr>
              <a:t>Seq=120,  15 bytes of data</a:t>
            </a:r>
          </a:p>
        </p:txBody>
      </p:sp>
      <p:sp>
        <p:nvSpPr>
          <p:cNvPr id="70675" name="Rectangle 55">
            <a:extLst>
              <a:ext uri="{FF2B5EF4-FFF2-40B4-BE49-F238E27FC236}">
                <a16:creationId xmlns:a16="http://schemas.microsoft.com/office/drawing/2014/main" id="{32B97C8C-CFDF-4D0C-8F19-FA4F2218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51736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87059" name="Group 75">
            <a:extLst>
              <a:ext uri="{FF2B5EF4-FFF2-40B4-BE49-F238E27FC236}">
                <a16:creationId xmlns:a16="http://schemas.microsoft.com/office/drawing/2014/main" id="{2C4FB565-40F5-4021-AEF8-7C8FF3976390}"/>
              </a:ext>
            </a:extLst>
          </p:cNvPr>
          <p:cNvGrpSpPr>
            <a:grpSpLocks/>
          </p:cNvGrpSpPr>
          <p:nvPr/>
        </p:nvGrpSpPr>
        <p:grpSpPr bwMode="auto">
          <a:xfrm>
            <a:off x="2471738" y="2449513"/>
            <a:ext cx="400050" cy="2406650"/>
            <a:chOff x="3413" y="1529"/>
            <a:chExt cx="252" cy="1103"/>
          </a:xfrm>
        </p:grpSpPr>
        <p:sp>
          <p:nvSpPr>
            <p:cNvPr id="70692" name="Text Box 53">
              <a:extLst>
                <a:ext uri="{FF2B5EF4-FFF2-40B4-BE49-F238E27FC236}">
                  <a16:creationId xmlns:a16="http://schemas.microsoft.com/office/drawing/2014/main" id="{C016FA0B-A9D5-42AF-AA17-ED297C448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3413" y="1930"/>
              <a:ext cx="25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timeout</a:t>
              </a:r>
            </a:p>
          </p:txBody>
        </p:sp>
        <p:grpSp>
          <p:nvGrpSpPr>
            <p:cNvPr id="87076" name="Group 57">
              <a:extLst>
                <a:ext uri="{FF2B5EF4-FFF2-40B4-BE49-F238E27FC236}">
                  <a16:creationId xmlns:a16="http://schemas.microsoft.com/office/drawing/2014/main" id="{29CC31E2-2FB0-4F22-9898-D7964796A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529"/>
              <a:ext cx="66" cy="320"/>
              <a:chOff x="3099" y="1749"/>
              <a:chExt cx="66" cy="320"/>
            </a:xfrm>
          </p:grpSpPr>
          <p:sp>
            <p:nvSpPr>
              <p:cNvPr id="70697" name="Line 58">
                <a:extLst>
                  <a:ext uri="{FF2B5EF4-FFF2-40B4-BE49-F238E27FC236}">
                    <a16:creationId xmlns:a16="http://schemas.microsoft.com/office/drawing/2014/main" id="{0F8CC3A8-411B-4892-A2BC-1F98D36D9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0698" name="Line 59">
                <a:extLst>
                  <a:ext uri="{FF2B5EF4-FFF2-40B4-BE49-F238E27FC236}">
                    <a16:creationId xmlns:a16="http://schemas.microsoft.com/office/drawing/2014/main" id="{372431FD-48F1-4288-B032-11107B63C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87077" name="Group 60">
              <a:extLst>
                <a:ext uri="{FF2B5EF4-FFF2-40B4-BE49-F238E27FC236}">
                  <a16:creationId xmlns:a16="http://schemas.microsoft.com/office/drawing/2014/main" id="{18679647-456C-43B7-A7CA-1332E560E4AA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501" y="2312"/>
              <a:ext cx="66" cy="320"/>
              <a:chOff x="3099" y="1749"/>
              <a:chExt cx="66" cy="320"/>
            </a:xfrm>
          </p:grpSpPr>
          <p:sp>
            <p:nvSpPr>
              <p:cNvPr id="70695" name="Line 61">
                <a:extLst>
                  <a:ext uri="{FF2B5EF4-FFF2-40B4-BE49-F238E27FC236}">
                    <a16:creationId xmlns:a16="http://schemas.microsoft.com/office/drawing/2014/main" id="{88BF0C40-5C6F-413D-B3C7-86B51934F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1750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0696" name="Line 62">
                <a:extLst>
                  <a:ext uri="{FF2B5EF4-FFF2-40B4-BE49-F238E27FC236}">
                    <a16:creationId xmlns:a16="http://schemas.microsoft.com/office/drawing/2014/main" id="{D9C29346-5595-4FFE-950F-769B423DE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" y="1753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87060" name="Group 63">
            <a:extLst>
              <a:ext uri="{FF2B5EF4-FFF2-40B4-BE49-F238E27FC236}">
                <a16:creationId xmlns:a16="http://schemas.microsoft.com/office/drawing/2014/main" id="{105115E8-0508-4614-82CC-6962B3E6C3E1}"/>
              </a:ext>
            </a:extLst>
          </p:cNvPr>
          <p:cNvGrpSpPr>
            <a:grpSpLocks/>
          </p:cNvGrpSpPr>
          <p:nvPr/>
        </p:nvGrpSpPr>
        <p:grpSpPr bwMode="auto">
          <a:xfrm>
            <a:off x="2854326" y="2830513"/>
            <a:ext cx="2346325" cy="571500"/>
            <a:chOff x="3759" y="1622"/>
            <a:chExt cx="1478" cy="360"/>
          </a:xfrm>
        </p:grpSpPr>
        <p:sp>
          <p:nvSpPr>
            <p:cNvPr id="70689" name="Line 64">
              <a:extLst>
                <a:ext uri="{FF2B5EF4-FFF2-40B4-BE49-F238E27FC236}">
                  <a16:creationId xmlns:a16="http://schemas.microsoft.com/office/drawing/2014/main" id="{B364FB6B-CA91-4F35-BBD9-B8B6E8972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0690" name="Rectangle 65">
              <a:extLst>
                <a:ext uri="{FF2B5EF4-FFF2-40B4-BE49-F238E27FC236}">
                  <a16:creationId xmlns:a16="http://schemas.microsoft.com/office/drawing/2014/main" id="{B4A20BC9-D71D-45BC-B950-C9A246AA0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0691" name="Text Box 66">
              <a:extLst>
                <a:ext uri="{FF2B5EF4-FFF2-40B4-BE49-F238E27FC236}">
                  <a16:creationId xmlns:a16="http://schemas.microsoft.com/office/drawing/2014/main" id="{607DDADB-9DA5-49B6-9BFC-9F94C896F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Seq=100, 20 bytes of data</a:t>
              </a:r>
            </a:p>
          </p:txBody>
        </p:sp>
      </p:grpSp>
      <p:sp>
        <p:nvSpPr>
          <p:cNvPr id="70678" name="Line 67">
            <a:extLst>
              <a:ext uri="{FF2B5EF4-FFF2-40B4-BE49-F238E27FC236}">
                <a16:creationId xmlns:a16="http://schemas.microsoft.com/office/drawing/2014/main" id="{C093F76F-3E34-445D-9EFF-5B0E906C73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9088" y="3462339"/>
            <a:ext cx="2324100" cy="1025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87062" name="Group 68">
            <a:extLst>
              <a:ext uri="{FF2B5EF4-FFF2-40B4-BE49-F238E27FC236}">
                <a16:creationId xmlns:a16="http://schemas.microsoft.com/office/drawing/2014/main" id="{A645451D-CE54-468B-BB9B-D08B3F5882EE}"/>
              </a:ext>
            </a:extLst>
          </p:cNvPr>
          <p:cNvGrpSpPr>
            <a:grpSpLocks/>
          </p:cNvGrpSpPr>
          <p:nvPr/>
        </p:nvGrpSpPr>
        <p:grpSpPr bwMode="auto">
          <a:xfrm>
            <a:off x="3502026" y="3863975"/>
            <a:ext cx="949325" cy="304800"/>
            <a:chOff x="4215" y="2253"/>
            <a:chExt cx="598" cy="192"/>
          </a:xfrm>
        </p:grpSpPr>
        <p:sp>
          <p:nvSpPr>
            <p:cNvPr id="70687" name="Rectangle 69">
              <a:extLst>
                <a:ext uri="{FF2B5EF4-FFF2-40B4-BE49-F238E27FC236}">
                  <a16:creationId xmlns:a16="http://schemas.microsoft.com/office/drawing/2014/main" id="{4ACB2B8E-6F40-4A3B-AB27-48B871B59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0688" name="Text Box 70">
              <a:extLst>
                <a:ext uri="{FF2B5EF4-FFF2-40B4-BE49-F238E27FC236}">
                  <a16:creationId xmlns:a16="http://schemas.microsoft.com/office/drawing/2014/main" id="{78D8D25D-D9AF-40E4-8440-003D47F99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ACK=120</a:t>
              </a:r>
              <a:endParaRPr 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pic>
        <p:nvPicPr>
          <p:cNvPr id="87063" name="Picture 77" descr="underline_base">
            <a:extLst>
              <a:ext uri="{FF2B5EF4-FFF2-40B4-BE49-F238E27FC236}">
                <a16:creationId xmlns:a16="http://schemas.microsoft.com/office/drawing/2014/main" id="{02111696-ED39-4723-8124-3924BF1000C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912814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64" name="Group 84">
            <a:extLst>
              <a:ext uri="{FF2B5EF4-FFF2-40B4-BE49-F238E27FC236}">
                <a16:creationId xmlns:a16="http://schemas.microsoft.com/office/drawing/2014/main" id="{5B030AB8-5CDF-4DEB-B17C-FE2FEBEF87EF}"/>
              </a:ext>
            </a:extLst>
          </p:cNvPr>
          <p:cNvGrpSpPr>
            <a:grpSpLocks/>
          </p:cNvGrpSpPr>
          <p:nvPr/>
        </p:nvGrpSpPr>
        <p:grpSpPr bwMode="auto">
          <a:xfrm>
            <a:off x="2427289" y="1565275"/>
            <a:ext cx="630237" cy="533400"/>
            <a:chOff x="-44" y="1473"/>
            <a:chExt cx="981" cy="1105"/>
          </a:xfrm>
        </p:grpSpPr>
        <p:pic>
          <p:nvPicPr>
            <p:cNvPr id="87068" name="Picture 85" descr="desktop_computer_stylized_medium">
              <a:extLst>
                <a:ext uri="{FF2B5EF4-FFF2-40B4-BE49-F238E27FC236}">
                  <a16:creationId xmlns:a16="http://schemas.microsoft.com/office/drawing/2014/main" id="{F7D4C18F-DF67-42B5-AAD3-FCFA09DA3A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69" name="Freeform 86">
              <a:extLst>
                <a:ext uri="{FF2B5EF4-FFF2-40B4-BE49-F238E27FC236}">
                  <a16:creationId xmlns:a16="http://schemas.microsoft.com/office/drawing/2014/main" id="{0EEA8FC6-C558-439D-A249-AE6A526474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87065" name="Group 87">
            <a:extLst>
              <a:ext uri="{FF2B5EF4-FFF2-40B4-BE49-F238E27FC236}">
                <a16:creationId xmlns:a16="http://schemas.microsoft.com/office/drawing/2014/main" id="{4153091B-58D6-4969-A01A-56524782B1F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005389" y="1560513"/>
            <a:ext cx="674687" cy="590550"/>
            <a:chOff x="-44" y="1473"/>
            <a:chExt cx="981" cy="1105"/>
          </a:xfrm>
        </p:grpSpPr>
        <p:pic>
          <p:nvPicPr>
            <p:cNvPr id="87066" name="Picture 88" descr="desktop_computer_stylized_medium">
              <a:extLst>
                <a:ext uri="{FF2B5EF4-FFF2-40B4-BE49-F238E27FC236}">
                  <a16:creationId xmlns:a16="http://schemas.microsoft.com/office/drawing/2014/main" id="{F8D24A73-3737-4754-B73A-D2A8E1E207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67" name="Freeform 89">
              <a:extLst>
                <a:ext uri="{FF2B5EF4-FFF2-40B4-BE49-F238E27FC236}">
                  <a16:creationId xmlns:a16="http://schemas.microsoft.com/office/drawing/2014/main" id="{3A403E78-937D-4CCF-8B28-E5DE0FB4FA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481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5">
            <a:extLst>
              <a:ext uri="{FF2B5EF4-FFF2-40B4-BE49-F238E27FC236}">
                <a16:creationId xmlns:a16="http://schemas.microsoft.com/office/drawing/2014/main" id="{15BB0376-522F-4D51-8EF4-6492C1A2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2707" name="Slide Number Placeholder 6">
            <a:extLst>
              <a:ext uri="{FF2B5EF4-FFF2-40B4-BE49-F238E27FC236}">
                <a16:creationId xmlns:a16="http://schemas.microsoft.com/office/drawing/2014/main" id="{F41B5E88-C896-470A-8EDF-6A8F083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79CE44F8-C7F0-4590-8013-1F298ED00B3E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CB2B40B3-D31C-49DE-8F2E-0DA7CB17D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fast retransmit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2E884CE3-1F5B-4E7E-8E38-A0824991BF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12950" y="1397000"/>
            <a:ext cx="38100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time-out period  often relatively long: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long delay before resending lost packet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detect lost segments via duplicate ACKs.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sender often sends many segments back-to-back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if segment is lost, there will likely be many duplicate ACKs.</a:t>
            </a:r>
          </a:p>
          <a:p>
            <a:pPr lvl="1">
              <a:buFont typeface="Wingdings" charset="0"/>
              <a:buChar char="§"/>
              <a:defRPr/>
            </a:pPr>
            <a:endParaRPr lang="en-US">
              <a:ea typeface="ＭＳ Ｐゴシック" charset="0"/>
            </a:endParaRPr>
          </a:p>
          <a:p>
            <a:pPr lvl="1">
              <a:buFont typeface="Wingdings" charset="0"/>
              <a:buChar char="§"/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72710" name="Rectangle 5">
            <a:extLst>
              <a:ext uri="{FF2B5EF4-FFF2-40B4-BE49-F238E27FC236}">
                <a16:creationId xmlns:a16="http://schemas.microsoft.com/office/drawing/2014/main" id="{549E9145-B529-4D17-B023-F5C7BA5F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588" y="2143126"/>
            <a:ext cx="3567112" cy="3813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463550" indent="-238125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</a:pPr>
            <a:r>
              <a:rPr lang="en-US" altLang="en-US" sz="2800">
                <a:solidFill>
                  <a:srgbClr val="000000"/>
                </a:solidFill>
                <a:latin typeface="Gill Sans MT" panose="020B0502020104020203" pitchFamily="34" charset="0"/>
              </a:rPr>
              <a:t>if sender receives 3 ACKs for same data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</a:pPr>
            <a:r>
              <a:rPr lang="en-US" altLang="en-US" sz="2400">
                <a:solidFill>
                  <a:srgbClr val="000000"/>
                </a:solidFill>
                <a:latin typeface="Gill Sans MT" panose="020B0502020104020203" pitchFamily="34" charset="0"/>
              </a:rPr>
              <a:t>(</a:t>
            </a:r>
            <a:r>
              <a:rPr lang="ja-JP" altLang="en-US" sz="2400">
                <a:solidFill>
                  <a:srgbClr val="000000"/>
                </a:solidFill>
                <a:latin typeface="Gill Sans MT" panose="020B0502020104020203" pitchFamily="34" charset="0"/>
              </a:rPr>
              <a:t>“</a:t>
            </a:r>
            <a:r>
              <a:rPr lang="en-US" altLang="ja-JP" sz="2400">
                <a:solidFill>
                  <a:srgbClr val="000000"/>
                </a:solidFill>
                <a:latin typeface="Gill Sans MT" panose="020B0502020104020203" pitchFamily="34" charset="0"/>
              </a:rPr>
              <a:t>triple duplicate ACKs</a:t>
            </a:r>
            <a:r>
              <a:rPr lang="ja-JP" altLang="en-US" sz="2400">
                <a:solidFill>
                  <a:srgbClr val="000000"/>
                </a:solidFill>
                <a:latin typeface="Gill Sans MT" panose="020B0502020104020203" pitchFamily="34" charset="0"/>
              </a:rPr>
              <a:t>”</a:t>
            </a:r>
            <a:r>
              <a:rPr lang="en-US" altLang="ja-JP" sz="2400">
                <a:solidFill>
                  <a:srgbClr val="000000"/>
                </a:solidFill>
                <a:latin typeface="Gill Sans MT" panose="020B0502020104020203" pitchFamily="34" charset="0"/>
              </a:rPr>
              <a:t>),</a:t>
            </a:r>
            <a:r>
              <a:rPr lang="en-US" altLang="ja-JP" sz="2800">
                <a:solidFill>
                  <a:srgbClr val="000000"/>
                </a:solidFill>
                <a:latin typeface="Gill Sans MT" panose="020B0502020104020203" pitchFamily="34" charset="0"/>
              </a:rPr>
              <a:t> resend unacked segment with smallest seq #</a:t>
            </a:r>
          </a:p>
          <a:p>
            <a:pPr lvl="1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rgbClr val="000000"/>
                </a:solidFill>
                <a:latin typeface="Gill Sans MT" panose="020B0502020104020203" pitchFamily="34" charset="0"/>
              </a:rPr>
              <a:t>likely that unacked segment lost, so don</a:t>
            </a:r>
            <a:r>
              <a:rPr lang="ja-JP" altLang="en-US" sz="2400">
                <a:solidFill>
                  <a:srgbClr val="000000"/>
                </a:solidFill>
                <a:latin typeface="Gill Sans MT" panose="020B0502020104020203" pitchFamily="34" charset="0"/>
              </a:rPr>
              <a:t>’</a:t>
            </a:r>
            <a:r>
              <a:rPr lang="en-US" altLang="ja-JP" sz="2400">
                <a:solidFill>
                  <a:srgbClr val="000000"/>
                </a:solidFill>
                <a:latin typeface="Gill Sans MT" panose="020B0502020104020203" pitchFamily="34" charset="0"/>
              </a:rPr>
              <a:t>t wait for timeout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2711" name="Rectangle 6">
            <a:extLst>
              <a:ext uri="{FF2B5EF4-FFF2-40B4-BE49-F238E27FC236}">
                <a16:creationId xmlns:a16="http://schemas.microsoft.com/office/drawing/2014/main" id="{4E076ACD-8C20-4C4F-B79F-CE86A7CEC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1914526"/>
            <a:ext cx="3509962" cy="3681413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2712" name="Text Box 7">
            <a:extLst>
              <a:ext uri="{FF2B5EF4-FFF2-40B4-BE49-F238E27FC236}">
                <a16:creationId xmlns:a16="http://schemas.microsoft.com/office/drawing/2014/main" id="{D9FFE743-15A1-48D2-BC9D-DB08A9982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1" y="1679575"/>
            <a:ext cx="2773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i="1">
                <a:solidFill>
                  <a:srgbClr val="CC0000"/>
                </a:solidFill>
              </a:rPr>
              <a:t>TCP fast retransmit</a:t>
            </a: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E952ED93-F51E-4FD9-9314-38FBE79F5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1" y="2925764"/>
            <a:ext cx="3408363" cy="541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</a:pPr>
            <a:r>
              <a:rPr lang="en-US" altLang="en-US" sz="2400">
                <a:solidFill>
                  <a:srgbClr val="000000"/>
                </a:solidFill>
                <a:latin typeface="Gill Sans MT" panose="020B0502020104020203" pitchFamily="34" charset="0"/>
              </a:rPr>
              <a:t>(</a:t>
            </a:r>
            <a:r>
              <a:rPr lang="ja-JP" altLang="en-US" sz="2400">
                <a:solidFill>
                  <a:srgbClr val="000000"/>
                </a:solidFill>
                <a:latin typeface="Gill Sans MT" panose="020B0502020104020203" pitchFamily="34" charset="0"/>
              </a:rPr>
              <a:t>“</a:t>
            </a:r>
            <a:r>
              <a:rPr lang="en-US" altLang="ja-JP" sz="2400">
                <a:solidFill>
                  <a:srgbClr val="000000"/>
                </a:solidFill>
                <a:latin typeface="Gill Sans MT" panose="020B0502020104020203" pitchFamily="34" charset="0"/>
              </a:rPr>
              <a:t>triple duplicate ACKs</a:t>
            </a:r>
            <a:r>
              <a:rPr lang="ja-JP" altLang="en-US" sz="2400">
                <a:solidFill>
                  <a:srgbClr val="000000"/>
                </a:solidFill>
                <a:latin typeface="Gill Sans MT" panose="020B0502020104020203" pitchFamily="34" charset="0"/>
              </a:rPr>
              <a:t>”</a:t>
            </a:r>
            <a:r>
              <a:rPr lang="en-US" altLang="ja-JP" sz="2400">
                <a:solidFill>
                  <a:srgbClr val="000000"/>
                </a:solidFill>
                <a:latin typeface="Gill Sans MT" panose="020B0502020104020203" pitchFamily="34" charset="0"/>
              </a:rPr>
              <a:t>),</a:t>
            </a:r>
            <a:r>
              <a:rPr lang="en-US" altLang="ja-JP" sz="280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endParaRPr lang="en-US" altLang="en-US" sz="280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90121" name="Picture 10" descr="underline_base">
            <a:extLst>
              <a:ext uri="{FF2B5EF4-FFF2-40B4-BE49-F238E27FC236}">
                <a16:creationId xmlns:a16="http://schemas.microsoft.com/office/drawing/2014/main" id="{0B422184-DE69-40BF-BB79-1F5478AB18D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6" y="903289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31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>
            <a:extLst>
              <a:ext uri="{FF2B5EF4-FFF2-40B4-BE49-F238E27FC236}">
                <a16:creationId xmlns:a16="http://schemas.microsoft.com/office/drawing/2014/main" id="{32B1C4D8-1CE1-474E-94FE-1A53EAB2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9219" name="Slide Number Placeholder 6">
            <a:extLst>
              <a:ext uri="{FF2B5EF4-FFF2-40B4-BE49-F238E27FC236}">
                <a16:creationId xmlns:a16="http://schemas.microsoft.com/office/drawing/2014/main" id="{7D27155E-307C-4EEB-A282-3D9C7A8E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D29DF5D9-B691-4B37-BA71-8B59EA2F28D7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3555" name="Picture 82" descr="underline_base">
            <a:extLst>
              <a:ext uri="{FF2B5EF4-FFF2-40B4-BE49-F238E27FC236}">
                <a16:creationId xmlns:a16="http://schemas.microsoft.com/office/drawing/2014/main" id="{281F09D1-B680-45EA-93AD-B10C5B99679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10223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75">
            <a:extLst>
              <a:ext uri="{FF2B5EF4-FFF2-40B4-BE49-F238E27FC236}">
                <a16:creationId xmlns:a16="http://schemas.microsoft.com/office/drawing/2014/main" id="{EB2666FD-13EA-45FD-A805-426CFDDB6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6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22" name="Rectangle 65">
            <a:extLst>
              <a:ext uri="{FF2B5EF4-FFF2-40B4-BE49-F238E27FC236}">
                <a16:creationId xmlns:a16="http://schemas.microsoft.com/office/drawing/2014/main" id="{56D85908-B5C3-4DA6-AADF-DD127AD80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6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23" name="Rectangle 22">
            <a:extLst>
              <a:ext uri="{FF2B5EF4-FFF2-40B4-BE49-F238E27FC236}">
                <a16:creationId xmlns:a16="http://schemas.microsoft.com/office/drawing/2014/main" id="{5330F19B-3E1A-420E-82A8-F3EBDD2D0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How demultiplexing works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9224" name="Rectangle 23">
            <a:extLst>
              <a:ext uri="{FF2B5EF4-FFF2-40B4-BE49-F238E27FC236}">
                <a16:creationId xmlns:a16="http://schemas.microsoft.com/office/drawing/2014/main" id="{444FBBD8-D734-4F70-80F7-286DC6004CC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09775" y="1595439"/>
            <a:ext cx="4438650" cy="27908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host receives IP datagrams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each datagram has source IP address, destination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each datagram carries one transport-layer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each segment has source, destination port number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host uses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IP addresses &amp; port numbers</a:t>
            </a:r>
            <a:r>
              <a:rPr lang="en-US"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sp>
        <p:nvSpPr>
          <p:cNvPr id="9225" name="Text Box 63">
            <a:extLst>
              <a:ext uri="{FF2B5EF4-FFF2-40B4-BE49-F238E27FC236}">
                <a16:creationId xmlns:a16="http://schemas.microsoft.com/office/drawing/2014/main" id="{4925C025-ADBF-442A-B69A-71D0DA291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4" y="2108201"/>
            <a:ext cx="156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>
                <a:solidFill>
                  <a:srgbClr val="CC0000"/>
                </a:solidFill>
              </a:rPr>
              <a:t>source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9226" name="Text Box 64">
            <a:extLst>
              <a:ext uri="{FF2B5EF4-FFF2-40B4-BE49-F238E27FC236}">
                <a16:creationId xmlns:a16="http://schemas.microsoft.com/office/drawing/2014/main" id="{45438EEB-AF8F-43CE-9332-89AB4BAF4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950" y="2108201"/>
            <a:ext cx="1328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>
                <a:solidFill>
                  <a:srgbClr val="CC0000"/>
                </a:solidFill>
              </a:rPr>
              <a:t>dest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9227" name="Line 66">
            <a:extLst>
              <a:ext uri="{FF2B5EF4-FFF2-40B4-BE49-F238E27FC236}">
                <a16:creationId xmlns:a16="http://schemas.microsoft.com/office/drawing/2014/main" id="{E14B5B73-B1CD-41D7-B5A0-FE8DE6897B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28" name="Line 68">
            <a:extLst>
              <a:ext uri="{FF2B5EF4-FFF2-40B4-BE49-F238E27FC236}">
                <a16:creationId xmlns:a16="http://schemas.microsoft.com/office/drawing/2014/main" id="{18B25ED6-86DF-4CF8-BB42-2B2688F289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91326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29" name="Line 69">
            <a:extLst>
              <a:ext uri="{FF2B5EF4-FFF2-40B4-BE49-F238E27FC236}">
                <a16:creationId xmlns:a16="http://schemas.microsoft.com/office/drawing/2014/main" id="{E3078D24-FD24-43E4-A92A-B91F15E12F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29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0" name="Text Box 70">
            <a:extLst>
              <a:ext uri="{FF2B5EF4-FFF2-40B4-BE49-F238E27FC236}">
                <a16:creationId xmlns:a16="http://schemas.microsoft.com/office/drawing/2014/main" id="{49A33944-C370-4FDF-87C4-6DDD3CEBE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3" y="16557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>
                <a:solidFill>
                  <a:srgbClr val="000000"/>
                </a:solidFill>
              </a:rPr>
              <a:t>32 bits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9231" name="Line 71">
            <a:extLst>
              <a:ext uri="{FF2B5EF4-FFF2-40B4-BE49-F238E27FC236}">
                <a16:creationId xmlns:a16="http://schemas.microsoft.com/office/drawing/2014/main" id="{63B54F5C-96C9-4C89-89B6-69C41BAE1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6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2" name="Line 72">
            <a:extLst>
              <a:ext uri="{FF2B5EF4-FFF2-40B4-BE49-F238E27FC236}">
                <a16:creationId xmlns:a16="http://schemas.microsoft.com/office/drawing/2014/main" id="{E6681A5F-8847-4810-B70C-80A9B65B6110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777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3" name="Text Box 73">
            <a:extLst>
              <a:ext uri="{FF2B5EF4-FFF2-40B4-BE49-F238E27FC236}">
                <a16:creationId xmlns:a16="http://schemas.microsoft.com/office/drawing/2014/main" id="{7D87EF09-BFB3-4E61-8D61-600B9E5EA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088" y="3816351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data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(payload)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9234" name="Text Box 74">
            <a:extLst>
              <a:ext uri="{FF2B5EF4-FFF2-40B4-BE49-F238E27FC236}">
                <a16:creationId xmlns:a16="http://schemas.microsoft.com/office/drawing/2014/main" id="{FFF95164-67BC-4399-91DF-F28243FB2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913" y="2849564"/>
            <a:ext cx="229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other header fields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9235" name="Text Box 76">
            <a:extLst>
              <a:ext uri="{FF2B5EF4-FFF2-40B4-BE49-F238E27FC236}">
                <a16:creationId xmlns:a16="http://schemas.microsoft.com/office/drawing/2014/main" id="{CA92D44C-8353-410C-A342-92D5921A6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5380039"/>
            <a:ext cx="306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TCP/UDP segment format</a:t>
            </a: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83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>
            <a:extLst>
              <a:ext uri="{FF2B5EF4-FFF2-40B4-BE49-F238E27FC236}">
                <a16:creationId xmlns:a16="http://schemas.microsoft.com/office/drawing/2014/main" id="{92567A76-BAB4-4EF2-82C1-E4140705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3731" name="Slide Number Placeholder 4">
            <a:extLst>
              <a:ext uri="{FF2B5EF4-FFF2-40B4-BE49-F238E27FC236}">
                <a16:creationId xmlns:a16="http://schemas.microsoft.com/office/drawing/2014/main" id="{A7FACC3D-1CE7-4510-8001-834FEB5F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280BAAD7-368C-4A7B-935A-4679C25B6154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3732" name="Line 3">
            <a:extLst>
              <a:ext uri="{FF2B5EF4-FFF2-40B4-BE49-F238E27FC236}">
                <a16:creationId xmlns:a16="http://schemas.microsoft.com/office/drawing/2014/main" id="{8ACE2ECB-ED66-4662-AA5B-A2DFA72AA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2638" y="23193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3" name="Line 9">
            <a:extLst>
              <a:ext uri="{FF2B5EF4-FFF2-40B4-BE49-F238E27FC236}">
                <a16:creationId xmlns:a16="http://schemas.microsoft.com/office/drawing/2014/main" id="{94B20C0A-0466-4143-AA0B-90773D01B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2638" y="2547939"/>
            <a:ext cx="1757362" cy="4143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4" name="Line 10">
            <a:extLst>
              <a:ext uri="{FF2B5EF4-FFF2-40B4-BE49-F238E27FC236}">
                <a16:creationId xmlns:a16="http://schemas.microsoft.com/office/drawing/2014/main" id="{4DA2EF50-4FB8-47B1-A84A-27550C124D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9464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5" name="Line 11">
            <a:extLst>
              <a:ext uri="{FF2B5EF4-FFF2-40B4-BE49-F238E27FC236}">
                <a16:creationId xmlns:a16="http://schemas.microsoft.com/office/drawing/2014/main" id="{AF927389-1733-4774-84F8-FC37EA269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7238" y="2090738"/>
            <a:ext cx="11112" cy="390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6" name="Line 12">
            <a:extLst>
              <a:ext uri="{FF2B5EF4-FFF2-40B4-BE49-F238E27FC236}">
                <a16:creationId xmlns:a16="http://schemas.microsoft.com/office/drawing/2014/main" id="{2B39E8A3-191A-4E08-A259-96EC4CBDA4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6126" y="2962276"/>
            <a:ext cx="2519363" cy="809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7" name="Line 14">
            <a:extLst>
              <a:ext uri="{FF2B5EF4-FFF2-40B4-BE49-F238E27FC236}">
                <a16:creationId xmlns:a16="http://schemas.microsoft.com/office/drawing/2014/main" id="{BA91B7E9-0912-4F43-A415-950E3FE2B2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2638" y="27765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8" name="Line 15">
            <a:extLst>
              <a:ext uri="{FF2B5EF4-FFF2-40B4-BE49-F238E27FC236}">
                <a16:creationId xmlns:a16="http://schemas.microsoft.com/office/drawing/2014/main" id="{C60DA54D-4AE3-458E-8C2F-2ECEDD53E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2638" y="32337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9" name="Line 16">
            <a:extLst>
              <a:ext uri="{FF2B5EF4-FFF2-40B4-BE49-F238E27FC236}">
                <a16:creationId xmlns:a16="http://schemas.microsoft.com/office/drawing/2014/main" id="{C646C25D-C236-47CA-BB1B-54CFD0248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2638" y="30051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0" name="Line 17">
            <a:extLst>
              <a:ext uri="{FF2B5EF4-FFF2-40B4-BE49-F238E27FC236}">
                <a16:creationId xmlns:a16="http://schemas.microsoft.com/office/drawing/2014/main" id="{B3E59F27-4B00-4F2D-B682-457C29EE85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7714" y="3386138"/>
            <a:ext cx="2530475" cy="830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1" name="Line 18">
            <a:extLst>
              <a:ext uri="{FF2B5EF4-FFF2-40B4-BE49-F238E27FC236}">
                <a16:creationId xmlns:a16="http://schemas.microsoft.com/office/drawing/2014/main" id="{B36B1BAB-022B-4011-A325-61DFD48806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2638" y="3614738"/>
            <a:ext cx="2506662" cy="887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2" name="Line 19">
            <a:extLst>
              <a:ext uri="{FF2B5EF4-FFF2-40B4-BE49-F238E27FC236}">
                <a16:creationId xmlns:a16="http://schemas.microsoft.com/office/drawing/2014/main" id="{374CE728-3F75-4DF4-A6BB-A1DBC45E51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2638" y="3843338"/>
            <a:ext cx="2495550" cy="900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3" name="Text Box 20">
            <a:extLst>
              <a:ext uri="{FF2B5EF4-FFF2-40B4-BE49-F238E27FC236}">
                <a16:creationId xmlns:a16="http://schemas.microsoft.com/office/drawing/2014/main" id="{25666517-D7A8-4EB5-99FF-D82BDBE2E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64" y="2714625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X</a:t>
            </a:r>
            <a:endParaRPr lang="en-US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3744" name="Line 24">
            <a:extLst>
              <a:ext uri="{FF2B5EF4-FFF2-40B4-BE49-F238E27FC236}">
                <a16:creationId xmlns:a16="http://schemas.microsoft.com/office/drawing/2014/main" id="{11EF9401-F6EE-4F00-9C65-B79F9A9B7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038" y="47847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5" name="Text Box 29">
            <a:extLst>
              <a:ext uri="{FF2B5EF4-FFF2-40B4-BE49-F238E27FC236}">
                <a16:creationId xmlns:a16="http://schemas.microsoft.com/office/drawing/2014/main" id="{E46D3DAC-2111-435E-9DB2-5AD412EDA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1" y="5986463"/>
            <a:ext cx="3178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>
                <a:solidFill>
                  <a:srgbClr val="000000"/>
                </a:solidFill>
              </a:rPr>
              <a:t>fast retransmit after sender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>
                <a:solidFill>
                  <a:srgbClr val="000000"/>
                </a:solidFill>
              </a:rPr>
              <a:t>receipt of triple duplicate ACK</a:t>
            </a: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3746" name="Text Box 34">
            <a:extLst>
              <a:ext uri="{FF2B5EF4-FFF2-40B4-BE49-F238E27FC236}">
                <a16:creationId xmlns:a16="http://schemas.microsoft.com/office/drawing/2014/main" id="{961FF3D1-41E3-4B9F-9498-FC7B2CD4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163" y="1139825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Host B</a:t>
            </a:r>
          </a:p>
        </p:txBody>
      </p:sp>
      <p:sp>
        <p:nvSpPr>
          <p:cNvPr id="73747" name="Text Box 38">
            <a:extLst>
              <a:ext uri="{FF2B5EF4-FFF2-40B4-BE49-F238E27FC236}">
                <a16:creationId xmlns:a16="http://schemas.microsoft.com/office/drawing/2014/main" id="{4229F0D5-88C6-4446-B1D2-F8D5D0060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539" y="1157288"/>
            <a:ext cx="776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Host A</a:t>
            </a:r>
          </a:p>
        </p:txBody>
      </p:sp>
      <p:sp>
        <p:nvSpPr>
          <p:cNvPr id="73748" name="Text Box 40">
            <a:extLst>
              <a:ext uri="{FF2B5EF4-FFF2-40B4-BE49-F238E27FC236}">
                <a16:creationId xmlns:a16="http://schemas.microsoft.com/office/drawing/2014/main" id="{A8AB0CE2-46B2-402F-88E4-EBABED2E3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930" y="2239964"/>
            <a:ext cx="2106667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</a:rPr>
              <a:t>Seq=92, 8 bytes of data</a:t>
            </a:r>
          </a:p>
        </p:txBody>
      </p:sp>
      <p:grpSp>
        <p:nvGrpSpPr>
          <p:cNvPr id="91156" name="Group 41">
            <a:extLst>
              <a:ext uri="{FF2B5EF4-FFF2-40B4-BE49-F238E27FC236}">
                <a16:creationId xmlns:a16="http://schemas.microsoft.com/office/drawing/2014/main" id="{9C4E81A5-B6BF-4FE4-9EBE-2E64921C6ADF}"/>
              </a:ext>
            </a:extLst>
          </p:cNvPr>
          <p:cNvGrpSpPr>
            <a:grpSpLocks/>
          </p:cNvGrpSpPr>
          <p:nvPr/>
        </p:nvGrpSpPr>
        <p:grpSpPr bwMode="auto">
          <a:xfrm>
            <a:off x="4694239" y="3489325"/>
            <a:ext cx="949325" cy="304800"/>
            <a:chOff x="4215" y="2253"/>
            <a:chExt cx="598" cy="192"/>
          </a:xfrm>
        </p:grpSpPr>
        <p:sp>
          <p:nvSpPr>
            <p:cNvPr id="73779" name="Rectangle 42">
              <a:extLst>
                <a:ext uri="{FF2B5EF4-FFF2-40B4-BE49-F238E27FC236}">
                  <a16:creationId xmlns:a16="http://schemas.microsoft.com/office/drawing/2014/main" id="{2BFF6778-35A3-45BC-90F5-74FBCFE2E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80" name="Text Box 43">
              <a:extLst>
                <a:ext uri="{FF2B5EF4-FFF2-40B4-BE49-F238E27FC236}">
                  <a16:creationId xmlns:a16="http://schemas.microsoft.com/office/drawing/2014/main" id="{D270E324-D6A8-4F31-8B32-6975AA53E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ACK=100</a:t>
              </a:r>
              <a:endParaRPr 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91157" name="Group 78">
            <a:extLst>
              <a:ext uri="{FF2B5EF4-FFF2-40B4-BE49-F238E27FC236}">
                <a16:creationId xmlns:a16="http://schemas.microsoft.com/office/drawing/2014/main" id="{1ADDD5BA-AE7B-491A-A477-1EE41A69BB94}"/>
              </a:ext>
            </a:extLst>
          </p:cNvPr>
          <p:cNvGrpSpPr>
            <a:grpSpLocks/>
          </p:cNvGrpSpPr>
          <p:nvPr/>
        </p:nvGrpSpPr>
        <p:grpSpPr bwMode="auto">
          <a:xfrm>
            <a:off x="4206876" y="2292350"/>
            <a:ext cx="400050" cy="3524250"/>
            <a:chOff x="396" y="868"/>
            <a:chExt cx="252" cy="2220"/>
          </a:xfrm>
        </p:grpSpPr>
        <p:sp>
          <p:nvSpPr>
            <p:cNvPr id="73772" name="Text Box 50">
              <a:extLst>
                <a:ext uri="{FF2B5EF4-FFF2-40B4-BE49-F238E27FC236}">
                  <a16:creationId xmlns:a16="http://schemas.microsoft.com/office/drawing/2014/main" id="{80085BE7-E62D-4581-8FAA-FC3FEBCE3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396" y="1776"/>
              <a:ext cx="252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timeout</a:t>
              </a:r>
            </a:p>
          </p:txBody>
        </p:sp>
        <p:grpSp>
          <p:nvGrpSpPr>
            <p:cNvPr id="91180" name="Group 51">
              <a:extLst>
                <a:ext uri="{FF2B5EF4-FFF2-40B4-BE49-F238E27FC236}">
                  <a16:creationId xmlns:a16="http://schemas.microsoft.com/office/drawing/2014/main" id="{097AB4CA-A990-4BD3-99F0-1F72398FFB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73777" name="Line 52">
                <a:extLst>
                  <a:ext uri="{FF2B5EF4-FFF2-40B4-BE49-F238E27FC236}">
                    <a16:creationId xmlns:a16="http://schemas.microsoft.com/office/drawing/2014/main" id="{8C0275A5-0EC1-45B5-BC8B-7231F4279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3778" name="Line 53">
                <a:extLst>
                  <a:ext uri="{FF2B5EF4-FFF2-40B4-BE49-F238E27FC236}">
                    <a16:creationId xmlns:a16="http://schemas.microsoft.com/office/drawing/2014/main" id="{E268E3C5-4FAC-4F18-9C7E-94E0A1C60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91181" name="Group 54">
              <a:extLst>
                <a:ext uri="{FF2B5EF4-FFF2-40B4-BE49-F238E27FC236}">
                  <a16:creationId xmlns:a16="http://schemas.microsoft.com/office/drawing/2014/main" id="{95F49955-FA2C-4958-9976-818ACD4AB2E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73775" name="Line 55">
                <a:extLst>
                  <a:ext uri="{FF2B5EF4-FFF2-40B4-BE49-F238E27FC236}">
                    <a16:creationId xmlns:a16="http://schemas.microsoft.com/office/drawing/2014/main" id="{BD3DCBA3-07AB-4030-8149-7274BD1C8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3776" name="Line 56">
                <a:extLst>
                  <a:ext uri="{FF2B5EF4-FFF2-40B4-BE49-F238E27FC236}">
                    <a16:creationId xmlns:a16="http://schemas.microsoft.com/office/drawing/2014/main" id="{BF31A084-3147-4E06-87C3-00216DFD01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1158" name="Group 71">
            <a:extLst>
              <a:ext uri="{FF2B5EF4-FFF2-40B4-BE49-F238E27FC236}">
                <a16:creationId xmlns:a16="http://schemas.microsoft.com/office/drawing/2014/main" id="{42153287-1570-40CE-8153-6A52D1DD4CDB}"/>
              </a:ext>
            </a:extLst>
          </p:cNvPr>
          <p:cNvGrpSpPr>
            <a:grpSpLocks/>
          </p:cNvGrpSpPr>
          <p:nvPr/>
        </p:nvGrpSpPr>
        <p:grpSpPr bwMode="auto">
          <a:xfrm>
            <a:off x="4705351" y="3800475"/>
            <a:ext cx="949325" cy="304800"/>
            <a:chOff x="35" y="1825"/>
            <a:chExt cx="598" cy="192"/>
          </a:xfrm>
        </p:grpSpPr>
        <p:sp>
          <p:nvSpPr>
            <p:cNvPr id="73770" name="Rectangle 66">
              <a:extLst>
                <a:ext uri="{FF2B5EF4-FFF2-40B4-BE49-F238E27FC236}">
                  <a16:creationId xmlns:a16="http://schemas.microsoft.com/office/drawing/2014/main" id="{9939CF6B-BE13-44B4-BC26-1A6B301D9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71" name="Text Box 67">
              <a:extLst>
                <a:ext uri="{FF2B5EF4-FFF2-40B4-BE49-F238E27FC236}">
                  <a16:creationId xmlns:a16="http://schemas.microsoft.com/office/drawing/2014/main" id="{34EFD328-BB1D-4207-B3EB-00635C5E9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ACK=100</a:t>
              </a:r>
              <a:endParaRPr 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91159" name="Group 72">
            <a:extLst>
              <a:ext uri="{FF2B5EF4-FFF2-40B4-BE49-F238E27FC236}">
                <a16:creationId xmlns:a16="http://schemas.microsoft.com/office/drawing/2014/main" id="{A55A48AC-B5C6-4C57-9F44-49337F85E38C}"/>
              </a:ext>
            </a:extLst>
          </p:cNvPr>
          <p:cNvGrpSpPr>
            <a:grpSpLocks/>
          </p:cNvGrpSpPr>
          <p:nvPr/>
        </p:nvGrpSpPr>
        <p:grpSpPr bwMode="auto">
          <a:xfrm>
            <a:off x="4691064" y="4130675"/>
            <a:ext cx="949325" cy="304800"/>
            <a:chOff x="35" y="1825"/>
            <a:chExt cx="598" cy="192"/>
          </a:xfrm>
        </p:grpSpPr>
        <p:sp>
          <p:nvSpPr>
            <p:cNvPr id="73768" name="Rectangle 73">
              <a:extLst>
                <a:ext uri="{FF2B5EF4-FFF2-40B4-BE49-F238E27FC236}">
                  <a16:creationId xmlns:a16="http://schemas.microsoft.com/office/drawing/2014/main" id="{7222293B-721A-4D3E-A019-7D4B52119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69" name="Text Box 74">
              <a:extLst>
                <a:ext uri="{FF2B5EF4-FFF2-40B4-BE49-F238E27FC236}">
                  <a16:creationId xmlns:a16="http://schemas.microsoft.com/office/drawing/2014/main" id="{2146CAE0-B415-4C4E-8ECC-2DEA1E463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ACK=100</a:t>
              </a:r>
              <a:endParaRPr 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91160" name="Group 75">
            <a:extLst>
              <a:ext uri="{FF2B5EF4-FFF2-40B4-BE49-F238E27FC236}">
                <a16:creationId xmlns:a16="http://schemas.microsoft.com/office/drawing/2014/main" id="{A6D8EB8B-ADF3-4D72-BD7C-917F7082E1CC}"/>
              </a:ext>
            </a:extLst>
          </p:cNvPr>
          <p:cNvGrpSpPr>
            <a:grpSpLocks/>
          </p:cNvGrpSpPr>
          <p:nvPr/>
        </p:nvGrpSpPr>
        <p:grpSpPr bwMode="auto">
          <a:xfrm>
            <a:off x="4699001" y="4427538"/>
            <a:ext cx="949325" cy="304800"/>
            <a:chOff x="35" y="1825"/>
            <a:chExt cx="598" cy="192"/>
          </a:xfrm>
        </p:grpSpPr>
        <p:sp>
          <p:nvSpPr>
            <p:cNvPr id="73766" name="Rectangle 76">
              <a:extLst>
                <a:ext uri="{FF2B5EF4-FFF2-40B4-BE49-F238E27FC236}">
                  <a16:creationId xmlns:a16="http://schemas.microsoft.com/office/drawing/2014/main" id="{49DD4A6F-6EDB-4EA0-B5EA-EF2782F96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67" name="Text Box 77">
              <a:extLst>
                <a:ext uri="{FF2B5EF4-FFF2-40B4-BE49-F238E27FC236}">
                  <a16:creationId xmlns:a16="http://schemas.microsoft.com/office/drawing/2014/main" id="{7B070C7B-8327-4C4B-B579-42CC7C3F3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ACK=100</a:t>
              </a:r>
              <a:endParaRPr 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73754" name="Rectangle 81">
            <a:extLst>
              <a:ext uri="{FF2B5EF4-FFF2-40B4-BE49-F238E27FC236}">
                <a16:creationId xmlns:a16="http://schemas.microsoft.com/office/drawing/2014/main" id="{2F2FBAE6-162C-4F94-803F-F15F0C3BB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fast retransmit</a:t>
            </a:r>
          </a:p>
        </p:txBody>
      </p:sp>
      <p:pic>
        <p:nvPicPr>
          <p:cNvPr id="91162" name="Picture 82" descr="underline_base">
            <a:extLst>
              <a:ext uri="{FF2B5EF4-FFF2-40B4-BE49-F238E27FC236}">
                <a16:creationId xmlns:a16="http://schemas.microsoft.com/office/drawing/2014/main" id="{B8A9C080-B494-43BD-8E12-74CFC330899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6" y="903289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56" name="Rectangle 84">
            <a:extLst>
              <a:ext uri="{FF2B5EF4-FFF2-40B4-BE49-F238E27FC236}">
                <a16:creationId xmlns:a16="http://schemas.microsoft.com/office/drawing/2014/main" id="{5819D907-8708-4B25-9E01-9459C233D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9" y="2562226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57" name="Text Box 83">
            <a:extLst>
              <a:ext uri="{FF2B5EF4-FFF2-40B4-BE49-F238E27FC236}">
                <a16:creationId xmlns:a16="http://schemas.microsoft.com/office/drawing/2014/main" id="{EABBD0E7-2F41-463D-BAA8-9258EA788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4" y="2506663"/>
            <a:ext cx="2281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</a:rPr>
              <a:t>Seq=100, 20 bytes of data</a:t>
            </a:r>
          </a:p>
        </p:txBody>
      </p:sp>
      <p:sp>
        <p:nvSpPr>
          <p:cNvPr id="73758" name="Rectangle 85">
            <a:extLst>
              <a:ext uri="{FF2B5EF4-FFF2-40B4-BE49-F238E27FC236}">
                <a16:creationId xmlns:a16="http://schemas.microsoft.com/office/drawing/2014/main" id="{4A04F0F3-D2CD-474B-BEA4-A32A291FE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9" y="4770439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59" name="Text Box 86">
            <a:extLst>
              <a:ext uri="{FF2B5EF4-FFF2-40B4-BE49-F238E27FC236}">
                <a16:creationId xmlns:a16="http://schemas.microsoft.com/office/drawing/2014/main" id="{ABD75D9B-C7DA-4A91-B086-3E7F68F2B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4" y="4714875"/>
            <a:ext cx="2281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</a:rPr>
              <a:t>Seq=100, 20 bytes of data</a:t>
            </a:r>
          </a:p>
        </p:txBody>
      </p:sp>
      <p:grpSp>
        <p:nvGrpSpPr>
          <p:cNvPr id="91167" name="Group 93">
            <a:extLst>
              <a:ext uri="{FF2B5EF4-FFF2-40B4-BE49-F238E27FC236}">
                <a16:creationId xmlns:a16="http://schemas.microsoft.com/office/drawing/2014/main" id="{73C31E14-0910-4DBE-A77B-CBB3AECB16EA}"/>
              </a:ext>
            </a:extLst>
          </p:cNvPr>
          <p:cNvGrpSpPr>
            <a:grpSpLocks/>
          </p:cNvGrpSpPr>
          <p:nvPr/>
        </p:nvGrpSpPr>
        <p:grpSpPr bwMode="auto">
          <a:xfrm>
            <a:off x="4210050" y="1397000"/>
            <a:ext cx="630238" cy="533400"/>
            <a:chOff x="-44" y="1473"/>
            <a:chExt cx="981" cy="1105"/>
          </a:xfrm>
        </p:grpSpPr>
        <p:pic>
          <p:nvPicPr>
            <p:cNvPr id="91171" name="Picture 94" descr="desktop_computer_stylized_medium">
              <a:extLst>
                <a:ext uri="{FF2B5EF4-FFF2-40B4-BE49-F238E27FC236}">
                  <a16:creationId xmlns:a16="http://schemas.microsoft.com/office/drawing/2014/main" id="{74EA6205-2A09-42DA-B392-085C063DE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72" name="Freeform 95">
              <a:extLst>
                <a:ext uri="{FF2B5EF4-FFF2-40B4-BE49-F238E27FC236}">
                  <a16:creationId xmlns:a16="http://schemas.microsoft.com/office/drawing/2014/main" id="{2F6F98F0-BC8C-41DF-B4A9-5A1A65F984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1168" name="Group 96">
            <a:extLst>
              <a:ext uri="{FF2B5EF4-FFF2-40B4-BE49-F238E27FC236}">
                <a16:creationId xmlns:a16="http://schemas.microsoft.com/office/drawing/2014/main" id="{265E422B-74A8-4111-A3FB-23D26479EBC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88150" y="1423989"/>
            <a:ext cx="654050" cy="579437"/>
            <a:chOff x="-44" y="1473"/>
            <a:chExt cx="981" cy="1105"/>
          </a:xfrm>
        </p:grpSpPr>
        <p:pic>
          <p:nvPicPr>
            <p:cNvPr id="91169" name="Picture 97" descr="desktop_computer_stylized_medium">
              <a:extLst>
                <a:ext uri="{FF2B5EF4-FFF2-40B4-BE49-F238E27FC236}">
                  <a16:creationId xmlns:a16="http://schemas.microsoft.com/office/drawing/2014/main" id="{BA42C714-0C81-4711-88E5-FF0FBB4DF0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70" name="Freeform 98">
              <a:extLst>
                <a:ext uri="{FF2B5EF4-FFF2-40B4-BE49-F238E27FC236}">
                  <a16:creationId xmlns:a16="http://schemas.microsoft.com/office/drawing/2014/main" id="{409F624D-7518-491C-8F53-56F28E0F63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03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5">
            <a:extLst>
              <a:ext uri="{FF2B5EF4-FFF2-40B4-BE49-F238E27FC236}">
                <a16:creationId xmlns:a16="http://schemas.microsoft.com/office/drawing/2014/main" id="{7EF508A9-ED73-41BB-BEC8-8A80C4AC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84995" name="Slide Number Placeholder 6">
            <a:extLst>
              <a:ext uri="{FF2B5EF4-FFF2-40B4-BE49-F238E27FC236}">
                <a16:creationId xmlns:a16="http://schemas.microsoft.com/office/drawing/2014/main" id="{4F9F6697-E6F9-42A1-9DFE-F8195395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A92A12D7-7F47-45E3-B9EA-94EDAEBA1A49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02403" name="Picture 63" descr="underline_base">
            <a:extLst>
              <a:ext uri="{FF2B5EF4-FFF2-40B4-BE49-F238E27FC236}">
                <a16:creationId xmlns:a16="http://schemas.microsoft.com/office/drawing/2014/main" id="{8B7D7420-4810-4422-B698-4BB01BE6967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6" y="8382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Line 4">
            <a:extLst>
              <a:ext uri="{FF2B5EF4-FFF2-40B4-BE49-F238E27FC236}">
                <a16:creationId xmlns:a16="http://schemas.microsoft.com/office/drawing/2014/main" id="{014911C6-9749-4B98-BDA9-DB79A85733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5864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4998" name="Line 10">
            <a:extLst>
              <a:ext uri="{FF2B5EF4-FFF2-40B4-BE49-F238E27FC236}">
                <a16:creationId xmlns:a16="http://schemas.microsoft.com/office/drawing/2014/main" id="{AB64B4F3-8534-4AFF-9797-DD52E9B1D1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5075" y="2151064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96362" name="Group 74">
            <a:extLst>
              <a:ext uri="{FF2B5EF4-FFF2-40B4-BE49-F238E27FC236}">
                <a16:creationId xmlns:a16="http://schemas.microsoft.com/office/drawing/2014/main" id="{0A26CE0C-5117-407F-8C67-87EBC90D2378}"/>
              </a:ext>
            </a:extLst>
          </p:cNvPr>
          <p:cNvGrpSpPr>
            <a:grpSpLocks/>
          </p:cNvGrpSpPr>
          <p:nvPr/>
        </p:nvGrpSpPr>
        <p:grpSpPr bwMode="auto">
          <a:xfrm>
            <a:off x="2068514" y="2762251"/>
            <a:ext cx="1335087" cy="854075"/>
            <a:chOff x="343" y="1740"/>
            <a:chExt cx="841" cy="538"/>
          </a:xfrm>
        </p:grpSpPr>
        <p:sp>
          <p:nvSpPr>
            <p:cNvPr id="85085" name="Text Box 34">
              <a:extLst>
                <a:ext uri="{FF2B5EF4-FFF2-40B4-BE49-F238E27FC236}">
                  <a16:creationId xmlns:a16="http://schemas.microsoft.com/office/drawing/2014/main" id="{590925CE-AC7C-4D8B-A62F-30B6042C2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FIN_WAIT_2</a:t>
              </a:r>
            </a:p>
          </p:txBody>
        </p:sp>
        <p:sp>
          <p:nvSpPr>
            <p:cNvPr id="85086" name="Line 35">
              <a:extLst>
                <a:ext uri="{FF2B5EF4-FFF2-40B4-BE49-F238E27FC236}">
                  <a16:creationId xmlns:a16="http://schemas.microsoft.com/office/drawing/2014/main" id="{1C11D917-5378-4874-9279-32B9D1E5B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1" name="Group 73">
            <a:extLst>
              <a:ext uri="{FF2B5EF4-FFF2-40B4-BE49-F238E27FC236}">
                <a16:creationId xmlns:a16="http://schemas.microsoft.com/office/drawing/2014/main" id="{50F12145-9E36-4B62-B7F4-FBBAF4028F48}"/>
              </a:ext>
            </a:extLst>
          </p:cNvPr>
          <p:cNvGrpSpPr>
            <a:grpSpLocks/>
          </p:cNvGrpSpPr>
          <p:nvPr/>
        </p:nvGrpSpPr>
        <p:grpSpPr bwMode="auto">
          <a:xfrm>
            <a:off x="8699500" y="2101850"/>
            <a:ext cx="1390650" cy="960438"/>
            <a:chOff x="4520" y="1324"/>
            <a:chExt cx="876" cy="605"/>
          </a:xfrm>
        </p:grpSpPr>
        <p:sp>
          <p:nvSpPr>
            <p:cNvPr id="85083" name="Text Box 37">
              <a:extLst>
                <a:ext uri="{FF2B5EF4-FFF2-40B4-BE49-F238E27FC236}">
                  <a16:creationId xmlns:a16="http://schemas.microsoft.com/office/drawing/2014/main" id="{0BF0272B-520C-49F8-874D-1BD1904FC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CLOSE_WAIT</a:t>
              </a:r>
            </a:p>
          </p:txBody>
        </p:sp>
        <p:sp>
          <p:nvSpPr>
            <p:cNvPr id="85084" name="Line 38">
              <a:extLst>
                <a:ext uri="{FF2B5EF4-FFF2-40B4-BE49-F238E27FC236}">
                  <a16:creationId xmlns:a16="http://schemas.microsoft.com/office/drawing/2014/main" id="{B1A78DE1-E696-44D6-BDC2-926DEC2AC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3" name="Group 75">
            <a:extLst>
              <a:ext uri="{FF2B5EF4-FFF2-40B4-BE49-F238E27FC236}">
                <a16:creationId xmlns:a16="http://schemas.microsoft.com/office/drawing/2014/main" id="{3AC71FF3-0FD1-4356-9CF7-F1C32A5057F9}"/>
              </a:ext>
            </a:extLst>
          </p:cNvPr>
          <p:cNvGrpSpPr>
            <a:grpSpLocks/>
          </p:cNvGrpSpPr>
          <p:nvPr/>
        </p:nvGrpSpPr>
        <p:grpSpPr bwMode="auto">
          <a:xfrm>
            <a:off x="5037138" y="3870325"/>
            <a:ext cx="2495550" cy="579438"/>
            <a:chOff x="2213" y="2438"/>
            <a:chExt cx="1572" cy="365"/>
          </a:xfrm>
        </p:grpSpPr>
        <p:sp>
          <p:nvSpPr>
            <p:cNvPr id="85080" name="Line 41">
              <a:extLst>
                <a:ext uri="{FF2B5EF4-FFF2-40B4-BE49-F238E27FC236}">
                  <a16:creationId xmlns:a16="http://schemas.microsoft.com/office/drawing/2014/main" id="{CA514DBC-008D-4380-8DF1-B475A73A82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81" name="Rectangle 42">
              <a:extLst>
                <a:ext uri="{FF2B5EF4-FFF2-40B4-BE49-F238E27FC236}">
                  <a16:creationId xmlns:a16="http://schemas.microsoft.com/office/drawing/2014/main" id="{8E38809E-ED88-494A-B19B-B287D1B6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82" name="Text Box 43">
              <a:extLst>
                <a:ext uri="{FF2B5EF4-FFF2-40B4-BE49-F238E27FC236}">
                  <a16:creationId xmlns:a16="http://schemas.microsoft.com/office/drawing/2014/main" id="{B20D849D-B4D1-4A88-8EDB-4C11B0ECD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2562"/>
              <a:ext cx="106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FINbit=1, seq=y</a:t>
              </a:r>
            </a:p>
          </p:txBody>
        </p:sp>
      </p:grpSp>
      <p:grpSp>
        <p:nvGrpSpPr>
          <p:cNvPr id="396368" name="Group 80">
            <a:extLst>
              <a:ext uri="{FF2B5EF4-FFF2-40B4-BE49-F238E27FC236}">
                <a16:creationId xmlns:a16="http://schemas.microsoft.com/office/drawing/2014/main" id="{0922FC84-57CE-4E96-B30C-3601263271E7}"/>
              </a:ext>
            </a:extLst>
          </p:cNvPr>
          <p:cNvGrpSpPr>
            <a:grpSpLocks/>
          </p:cNvGrpSpPr>
          <p:nvPr/>
        </p:nvGrpSpPr>
        <p:grpSpPr bwMode="auto">
          <a:xfrm>
            <a:off x="5067300" y="4578351"/>
            <a:ext cx="2508250" cy="582613"/>
            <a:chOff x="2232" y="2884"/>
            <a:chExt cx="1580" cy="367"/>
          </a:xfrm>
        </p:grpSpPr>
        <p:sp>
          <p:nvSpPr>
            <p:cNvPr id="85077" name="Line 44">
              <a:extLst>
                <a:ext uri="{FF2B5EF4-FFF2-40B4-BE49-F238E27FC236}">
                  <a16:creationId xmlns:a16="http://schemas.microsoft.com/office/drawing/2014/main" id="{9D7BA72B-B3B7-42C8-A98F-4AA99F2FC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8" name="Rectangle 46">
              <a:extLst>
                <a:ext uri="{FF2B5EF4-FFF2-40B4-BE49-F238E27FC236}">
                  <a16:creationId xmlns:a16="http://schemas.microsoft.com/office/drawing/2014/main" id="{BCA44C3F-B582-4B86-B244-E107779D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9" name="Text Box 47">
              <a:extLst>
                <a:ext uri="{FF2B5EF4-FFF2-40B4-BE49-F238E27FC236}">
                  <a16:creationId xmlns:a16="http://schemas.microsoft.com/office/drawing/2014/main" id="{82E1196E-7298-42C2-B185-86C854328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" y="2958"/>
              <a:ext cx="15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ACKbit=1; ACKnum=y+1</a:t>
              </a:r>
            </a:p>
          </p:txBody>
        </p:sp>
      </p:grpSp>
      <p:grpSp>
        <p:nvGrpSpPr>
          <p:cNvPr id="396360" name="Group 72">
            <a:extLst>
              <a:ext uri="{FF2B5EF4-FFF2-40B4-BE49-F238E27FC236}">
                <a16:creationId xmlns:a16="http://schemas.microsoft.com/office/drawing/2014/main" id="{F9F9AC2C-DFDB-4FF5-B64D-4BB43A9CAA42}"/>
              </a:ext>
            </a:extLst>
          </p:cNvPr>
          <p:cNvGrpSpPr>
            <a:grpSpLocks/>
          </p:cNvGrpSpPr>
          <p:nvPr/>
        </p:nvGrpSpPr>
        <p:grpSpPr bwMode="auto">
          <a:xfrm>
            <a:off x="3614739" y="2901951"/>
            <a:ext cx="4930775" cy="854075"/>
            <a:chOff x="1317" y="1828"/>
            <a:chExt cx="3106" cy="538"/>
          </a:xfrm>
        </p:grpSpPr>
        <p:sp>
          <p:nvSpPr>
            <p:cNvPr id="85072" name="Line 13">
              <a:extLst>
                <a:ext uri="{FF2B5EF4-FFF2-40B4-BE49-F238E27FC236}">
                  <a16:creationId xmlns:a16="http://schemas.microsoft.com/office/drawing/2014/main" id="{DC82DA87-524F-480E-8891-15D1E02F0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3" name="Rectangle 14">
              <a:extLst>
                <a:ext uri="{FF2B5EF4-FFF2-40B4-BE49-F238E27FC236}">
                  <a16:creationId xmlns:a16="http://schemas.microsoft.com/office/drawing/2014/main" id="{E4E4CF2B-6F9B-4904-ACD1-11FCBCBC8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4" name="Text Box 15">
              <a:extLst>
                <a:ext uri="{FF2B5EF4-FFF2-40B4-BE49-F238E27FC236}">
                  <a16:creationId xmlns:a16="http://schemas.microsoft.com/office/drawing/2014/main" id="{4D032C38-5A70-4D7E-9D0F-F34EA485E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ACKbit=1; ACKnum=x+1</a:t>
              </a:r>
            </a:p>
          </p:txBody>
        </p:sp>
        <p:sp>
          <p:nvSpPr>
            <p:cNvPr id="85075" name="Text Box 21">
              <a:extLst>
                <a:ext uri="{FF2B5EF4-FFF2-40B4-BE49-F238E27FC236}">
                  <a16:creationId xmlns:a16="http://schemas.microsoft.com/office/drawing/2014/main" id="{9939BE7D-1EB3-4D3F-A5D5-9876E542C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 wait for server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close</a:t>
              </a:r>
            </a:p>
          </p:txBody>
        </p:sp>
        <p:sp>
          <p:nvSpPr>
            <p:cNvPr id="85076" name="Text Box 49">
              <a:extLst>
                <a:ext uri="{FF2B5EF4-FFF2-40B4-BE49-F238E27FC236}">
                  <a16:creationId xmlns:a16="http://schemas.microsoft.com/office/drawing/2014/main" id="{93621478-32E8-4FAC-A5CC-50E90480D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can still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send data</a:t>
              </a:r>
            </a:p>
          </p:txBody>
        </p:sp>
      </p:grpSp>
      <p:grpSp>
        <p:nvGrpSpPr>
          <p:cNvPr id="396366" name="Group 78">
            <a:extLst>
              <a:ext uri="{FF2B5EF4-FFF2-40B4-BE49-F238E27FC236}">
                <a16:creationId xmlns:a16="http://schemas.microsoft.com/office/drawing/2014/main" id="{BDC211BE-FE59-4F51-A9AB-539A08178DA9}"/>
              </a:ext>
            </a:extLst>
          </p:cNvPr>
          <p:cNvGrpSpPr>
            <a:grpSpLocks/>
          </p:cNvGrpSpPr>
          <p:nvPr/>
        </p:nvGrpSpPr>
        <p:grpSpPr bwMode="auto">
          <a:xfrm>
            <a:off x="7583488" y="3032125"/>
            <a:ext cx="2501900" cy="1735138"/>
            <a:chOff x="3817" y="1910"/>
            <a:chExt cx="1576" cy="1093"/>
          </a:xfrm>
        </p:grpSpPr>
        <p:sp>
          <p:nvSpPr>
            <p:cNvPr id="85068" name="Text Box 50">
              <a:extLst>
                <a:ext uri="{FF2B5EF4-FFF2-40B4-BE49-F238E27FC236}">
                  <a16:creationId xmlns:a16="http://schemas.microsoft.com/office/drawing/2014/main" id="{D1C14A3E-1F8C-4035-87E7-B0A929D69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can no longer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send data</a:t>
              </a:r>
            </a:p>
          </p:txBody>
        </p:sp>
        <p:grpSp>
          <p:nvGrpSpPr>
            <p:cNvPr id="102476" name="Group 76">
              <a:extLst>
                <a:ext uri="{FF2B5EF4-FFF2-40B4-BE49-F238E27FC236}">
                  <a16:creationId xmlns:a16="http://schemas.microsoft.com/office/drawing/2014/main" id="{B2F6713A-404F-42D3-92A4-DC0AA2671A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85070" name="Line 39">
                <a:extLst>
                  <a:ext uri="{FF2B5EF4-FFF2-40B4-BE49-F238E27FC236}">
                    <a16:creationId xmlns:a16="http://schemas.microsoft.com/office/drawing/2014/main" id="{3E96C605-F44F-44DA-9143-982BF9256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71" name="Text Box 55">
                <a:extLst>
                  <a:ext uri="{FF2B5EF4-FFF2-40B4-BE49-F238E27FC236}">
                    <a16:creationId xmlns:a16="http://schemas.microsoft.com/office/drawing/2014/main" id="{B9F5E4C1-BEB3-471D-9865-9DA5D1BEF5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LAST_ACK</a:t>
                </a:r>
              </a:p>
            </p:txBody>
          </p:sp>
        </p:grpSp>
      </p:grpSp>
      <p:grpSp>
        <p:nvGrpSpPr>
          <p:cNvPr id="396370" name="Group 82">
            <a:extLst>
              <a:ext uri="{FF2B5EF4-FFF2-40B4-BE49-F238E27FC236}">
                <a16:creationId xmlns:a16="http://schemas.microsoft.com/office/drawing/2014/main" id="{80B85C1C-5296-4470-A813-B66211B98F48}"/>
              </a:ext>
            </a:extLst>
          </p:cNvPr>
          <p:cNvGrpSpPr>
            <a:grpSpLocks/>
          </p:cNvGrpSpPr>
          <p:nvPr/>
        </p:nvGrpSpPr>
        <p:grpSpPr bwMode="auto">
          <a:xfrm>
            <a:off x="9166226" y="4213226"/>
            <a:ext cx="917575" cy="1223963"/>
            <a:chOff x="4814" y="2654"/>
            <a:chExt cx="578" cy="771"/>
          </a:xfrm>
        </p:grpSpPr>
        <p:sp>
          <p:nvSpPr>
            <p:cNvPr id="85066" name="Text Box 11">
              <a:extLst>
                <a:ext uri="{FF2B5EF4-FFF2-40B4-BE49-F238E27FC236}">
                  <a16:creationId xmlns:a16="http://schemas.microsoft.com/office/drawing/2014/main" id="{DB82C1AA-C184-4FEE-AF2F-7B094EE28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CLOSED</a:t>
              </a:r>
            </a:p>
          </p:txBody>
        </p:sp>
        <p:sp>
          <p:nvSpPr>
            <p:cNvPr id="85067" name="Line 57">
              <a:extLst>
                <a:ext uri="{FF2B5EF4-FFF2-40B4-BE49-F238E27FC236}">
                  <a16:creationId xmlns:a16="http://schemas.microsoft.com/office/drawing/2014/main" id="{3CE668F4-6927-46BA-A03F-73F61C515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5" name="Group 77">
            <a:extLst>
              <a:ext uri="{FF2B5EF4-FFF2-40B4-BE49-F238E27FC236}">
                <a16:creationId xmlns:a16="http://schemas.microsoft.com/office/drawing/2014/main" id="{4834B38E-4148-40CA-BDD2-53F2EB5C33C0}"/>
              </a:ext>
            </a:extLst>
          </p:cNvPr>
          <p:cNvGrpSpPr>
            <a:grpSpLocks/>
          </p:cNvGrpSpPr>
          <p:nvPr/>
        </p:nvGrpSpPr>
        <p:grpSpPr bwMode="auto">
          <a:xfrm>
            <a:off x="2109789" y="3605214"/>
            <a:ext cx="1400175" cy="1044575"/>
            <a:chOff x="369" y="2271"/>
            <a:chExt cx="882" cy="658"/>
          </a:xfrm>
        </p:grpSpPr>
        <p:sp>
          <p:nvSpPr>
            <p:cNvPr id="85064" name="Text Box 58">
              <a:extLst>
                <a:ext uri="{FF2B5EF4-FFF2-40B4-BE49-F238E27FC236}">
                  <a16:creationId xmlns:a16="http://schemas.microsoft.com/office/drawing/2014/main" id="{41BA8B34-61E9-4D2B-ADB2-07C74F90A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TIMED_WAIT</a:t>
              </a:r>
            </a:p>
          </p:txBody>
        </p:sp>
        <p:sp>
          <p:nvSpPr>
            <p:cNvPr id="85065" name="Line 60">
              <a:extLst>
                <a:ext uri="{FF2B5EF4-FFF2-40B4-BE49-F238E27FC236}">
                  <a16:creationId xmlns:a16="http://schemas.microsoft.com/office/drawing/2014/main" id="{EAC53815-7EC3-4293-ADB0-7062863E6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9" name="Group 81">
            <a:extLst>
              <a:ext uri="{FF2B5EF4-FFF2-40B4-BE49-F238E27FC236}">
                <a16:creationId xmlns:a16="http://schemas.microsoft.com/office/drawing/2014/main" id="{EA226A68-10BD-4AFB-8A17-8C71E537CCB7}"/>
              </a:ext>
            </a:extLst>
          </p:cNvPr>
          <p:cNvGrpSpPr>
            <a:grpSpLocks/>
          </p:cNvGrpSpPr>
          <p:nvPr/>
        </p:nvGrpSpPr>
        <p:grpSpPr bwMode="auto">
          <a:xfrm>
            <a:off x="2198688" y="4486276"/>
            <a:ext cx="2743200" cy="1768475"/>
            <a:chOff x="425" y="2826"/>
            <a:chExt cx="1728" cy="1114"/>
          </a:xfrm>
        </p:grpSpPr>
        <p:sp>
          <p:nvSpPr>
            <p:cNvPr id="85058" name="Line 52">
              <a:extLst>
                <a:ext uri="{FF2B5EF4-FFF2-40B4-BE49-F238E27FC236}">
                  <a16:creationId xmlns:a16="http://schemas.microsoft.com/office/drawing/2014/main" id="{ADB2168D-3FBF-4772-AC48-3C3B4C630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59" name="Text Box 51">
              <a:extLst>
                <a:ext uri="{FF2B5EF4-FFF2-40B4-BE49-F238E27FC236}">
                  <a16:creationId xmlns:a16="http://schemas.microsoft.com/office/drawing/2014/main" id="{EFCDFB4F-CBA2-496F-84B8-149C8CA99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 timed wait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for 2*max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segment lifetime</a:t>
              </a:r>
            </a:p>
          </p:txBody>
        </p:sp>
        <p:sp>
          <p:nvSpPr>
            <p:cNvPr id="85060" name="Line 53">
              <a:extLst>
                <a:ext uri="{FF2B5EF4-FFF2-40B4-BE49-F238E27FC236}">
                  <a16:creationId xmlns:a16="http://schemas.microsoft.com/office/drawing/2014/main" id="{D1E42AD3-DAAB-450A-B943-AB4FAB976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61" name="Line 54">
              <a:extLst>
                <a:ext uri="{FF2B5EF4-FFF2-40B4-BE49-F238E27FC236}">
                  <a16:creationId xmlns:a16="http://schemas.microsoft.com/office/drawing/2014/main" id="{3D90B7F2-DD0F-4793-9210-653B51B5F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62" name="Text Box 59">
              <a:extLst>
                <a:ext uri="{FF2B5EF4-FFF2-40B4-BE49-F238E27FC236}">
                  <a16:creationId xmlns:a16="http://schemas.microsoft.com/office/drawing/2014/main" id="{7174DAD9-2FFE-4283-B8D9-590A523FB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CLOSED</a:t>
              </a:r>
            </a:p>
          </p:txBody>
        </p:sp>
        <p:sp>
          <p:nvSpPr>
            <p:cNvPr id="85063" name="Line 61">
              <a:extLst>
                <a:ext uri="{FF2B5EF4-FFF2-40B4-BE49-F238E27FC236}">
                  <a16:creationId xmlns:a16="http://schemas.microsoft.com/office/drawing/2014/main" id="{8DB166D5-CB73-42D2-9451-844668FD9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5008" name="Rectangle 62">
            <a:extLst>
              <a:ext uri="{FF2B5EF4-FFF2-40B4-BE49-F238E27FC236}">
                <a16:creationId xmlns:a16="http://schemas.microsoft.com/office/drawing/2014/main" id="{C70D9761-24C4-49FE-BC00-BC45CACD7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7388" y="241301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TCP: closing a connection</a:t>
            </a:r>
          </a:p>
        </p:txBody>
      </p:sp>
      <p:grpSp>
        <p:nvGrpSpPr>
          <p:cNvPr id="396359" name="Group 71">
            <a:extLst>
              <a:ext uri="{FF2B5EF4-FFF2-40B4-BE49-F238E27FC236}">
                <a16:creationId xmlns:a16="http://schemas.microsoft.com/office/drawing/2014/main" id="{E3D41017-ECCB-4C82-B890-35CC1A07AE20}"/>
              </a:ext>
            </a:extLst>
          </p:cNvPr>
          <p:cNvGrpSpPr>
            <a:grpSpLocks/>
          </p:cNvGrpSpPr>
          <p:nvPr/>
        </p:nvGrpSpPr>
        <p:grpSpPr bwMode="auto">
          <a:xfrm>
            <a:off x="2074864" y="2046289"/>
            <a:ext cx="1335087" cy="700087"/>
            <a:chOff x="347" y="1289"/>
            <a:chExt cx="841" cy="441"/>
          </a:xfrm>
        </p:grpSpPr>
        <p:sp>
          <p:nvSpPr>
            <p:cNvPr id="85056" name="Text Box 31">
              <a:extLst>
                <a:ext uri="{FF2B5EF4-FFF2-40B4-BE49-F238E27FC236}">
                  <a16:creationId xmlns:a16="http://schemas.microsoft.com/office/drawing/2014/main" id="{4EA66F3D-2ED6-45BA-AA3E-C775C960D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FIN_WAIT_1</a:t>
              </a:r>
            </a:p>
          </p:txBody>
        </p:sp>
        <p:sp>
          <p:nvSpPr>
            <p:cNvPr id="85057" name="Line 32">
              <a:extLst>
                <a:ext uri="{FF2B5EF4-FFF2-40B4-BE49-F238E27FC236}">
                  <a16:creationId xmlns:a16="http://schemas.microsoft.com/office/drawing/2014/main" id="{CFE974BA-A56F-4AEB-A364-A62B92B99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58" name="Group 70">
            <a:extLst>
              <a:ext uri="{FF2B5EF4-FFF2-40B4-BE49-F238E27FC236}">
                <a16:creationId xmlns:a16="http://schemas.microsoft.com/office/drawing/2014/main" id="{81EB6F29-BF3F-43AA-9053-4D2CE0C6622F}"/>
              </a:ext>
            </a:extLst>
          </p:cNvPr>
          <p:cNvGrpSpPr>
            <a:grpSpLocks/>
          </p:cNvGrpSpPr>
          <p:nvPr/>
        </p:nvGrpSpPr>
        <p:grpSpPr bwMode="auto">
          <a:xfrm>
            <a:off x="2728913" y="2100263"/>
            <a:ext cx="4775200" cy="1014412"/>
            <a:chOff x="759" y="1323"/>
            <a:chExt cx="3008" cy="639"/>
          </a:xfrm>
        </p:grpSpPr>
        <p:sp>
          <p:nvSpPr>
            <p:cNvPr id="85051" name="Line 6">
              <a:extLst>
                <a:ext uri="{FF2B5EF4-FFF2-40B4-BE49-F238E27FC236}">
                  <a16:creationId xmlns:a16="http://schemas.microsoft.com/office/drawing/2014/main" id="{9647B24B-A4CC-4F10-A338-FECA35B39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52" name="Rectangle 7">
              <a:extLst>
                <a:ext uri="{FF2B5EF4-FFF2-40B4-BE49-F238E27FC236}">
                  <a16:creationId xmlns:a16="http://schemas.microsoft.com/office/drawing/2014/main" id="{2BFBFB0C-08F7-494D-9344-1CB5BDF37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53" name="Text Box 8">
              <a:extLst>
                <a:ext uri="{FF2B5EF4-FFF2-40B4-BE49-F238E27FC236}">
                  <a16:creationId xmlns:a16="http://schemas.microsoft.com/office/drawing/2014/main" id="{96C799FE-80A3-4D74-B276-AF3BAE0DD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FINbit=1, seq=x</a:t>
              </a:r>
            </a:p>
          </p:txBody>
        </p:sp>
        <p:sp>
          <p:nvSpPr>
            <p:cNvPr id="85054" name="Text Box 9">
              <a:extLst>
                <a:ext uri="{FF2B5EF4-FFF2-40B4-BE49-F238E27FC236}">
                  <a16:creationId xmlns:a16="http://schemas.microsoft.com/office/drawing/2014/main" id="{F89E713A-270E-4FA6-99F5-F9B960E65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can no longer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send but can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 receive data</a:t>
              </a:r>
            </a:p>
          </p:txBody>
        </p:sp>
        <p:sp>
          <p:nvSpPr>
            <p:cNvPr id="85055" name="Text Box 67">
              <a:extLst>
                <a:ext uri="{FF2B5EF4-FFF2-40B4-BE49-F238E27FC236}">
                  <a16:creationId xmlns:a16="http://schemas.microsoft.com/office/drawing/2014/main" id="{28FD3667-6BC9-4441-A127-56FB929E8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Courier New" charset="0"/>
                </a:rPr>
                <a:t>clientSocket.close()</a:t>
              </a:r>
            </a:p>
          </p:txBody>
        </p:sp>
      </p:grpSp>
      <p:sp>
        <p:nvSpPr>
          <p:cNvPr id="85011" name="Text Box 84">
            <a:extLst>
              <a:ext uri="{FF2B5EF4-FFF2-40B4-BE49-F238E27FC236}">
                <a16:creationId xmlns:a16="http://schemas.microsoft.com/office/drawing/2014/main" id="{273258FD-324F-470F-8719-703053238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6" y="1368426"/>
            <a:ext cx="1160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>
                <a:solidFill>
                  <a:srgbClr val="000099"/>
                </a:solidFill>
              </a:rPr>
              <a:t>client state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99"/>
              </a:solidFill>
            </a:endParaRPr>
          </a:p>
        </p:txBody>
      </p:sp>
      <p:sp>
        <p:nvSpPr>
          <p:cNvPr id="85012" name="Text Box 85">
            <a:extLst>
              <a:ext uri="{FF2B5EF4-FFF2-40B4-BE49-F238E27FC236}">
                <a16:creationId xmlns:a16="http://schemas.microsoft.com/office/drawing/2014/main" id="{EECCE89C-89FF-4FE3-901A-EF4A0C1F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7300" y="1385889"/>
            <a:ext cx="12382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>
                <a:solidFill>
                  <a:srgbClr val="000099"/>
                </a:solidFill>
              </a:rPr>
              <a:t>server state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99"/>
              </a:solidFill>
            </a:endParaRPr>
          </a:p>
        </p:txBody>
      </p:sp>
      <p:sp>
        <p:nvSpPr>
          <p:cNvPr id="85013" name="Text Box 86">
            <a:extLst>
              <a:ext uri="{FF2B5EF4-FFF2-40B4-BE49-F238E27FC236}">
                <a16:creationId xmlns:a16="http://schemas.microsoft.com/office/drawing/2014/main" id="{E5CD71CF-8A7E-44B5-BE91-448C74F5D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3226" y="176847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ESTAB</a:t>
            </a:r>
          </a:p>
        </p:txBody>
      </p:sp>
      <p:sp>
        <p:nvSpPr>
          <p:cNvPr id="85014" name="Text Box 87">
            <a:extLst>
              <a:ext uri="{FF2B5EF4-FFF2-40B4-BE49-F238E27FC236}">
                <a16:creationId xmlns:a16="http://schemas.microsoft.com/office/drawing/2014/main" id="{EA233C39-D059-4DE7-8C06-72CB57159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75101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ESTAB</a:t>
            </a:r>
          </a:p>
        </p:txBody>
      </p:sp>
      <p:grpSp>
        <p:nvGrpSpPr>
          <p:cNvPr id="102422" name="Group 88">
            <a:extLst>
              <a:ext uri="{FF2B5EF4-FFF2-40B4-BE49-F238E27FC236}">
                <a16:creationId xmlns:a16="http://schemas.microsoft.com/office/drawing/2014/main" id="{79E49C8C-1B4A-4BB3-ACA4-FB8DF206FC2C}"/>
              </a:ext>
            </a:extLst>
          </p:cNvPr>
          <p:cNvGrpSpPr>
            <a:grpSpLocks/>
          </p:cNvGrpSpPr>
          <p:nvPr/>
        </p:nvGrpSpPr>
        <p:grpSpPr bwMode="auto">
          <a:xfrm>
            <a:off x="4664075" y="1443039"/>
            <a:ext cx="642938" cy="600075"/>
            <a:chOff x="-44" y="1473"/>
            <a:chExt cx="981" cy="1105"/>
          </a:xfrm>
        </p:grpSpPr>
        <p:pic>
          <p:nvPicPr>
            <p:cNvPr id="102456" name="Picture 89" descr="desktop_computer_stylized_medium">
              <a:extLst>
                <a:ext uri="{FF2B5EF4-FFF2-40B4-BE49-F238E27FC236}">
                  <a16:creationId xmlns:a16="http://schemas.microsoft.com/office/drawing/2014/main" id="{7F947A50-DCF7-4EAE-9936-1D5DD124B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57" name="Freeform 90">
              <a:extLst>
                <a:ext uri="{FF2B5EF4-FFF2-40B4-BE49-F238E27FC236}">
                  <a16:creationId xmlns:a16="http://schemas.microsoft.com/office/drawing/2014/main" id="{2CDC2847-A583-4A3D-BE7B-A3EE04E24B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02423" name="Group 91">
            <a:extLst>
              <a:ext uri="{FF2B5EF4-FFF2-40B4-BE49-F238E27FC236}">
                <a16:creationId xmlns:a16="http://schemas.microsoft.com/office/drawing/2014/main" id="{97F66552-307B-476F-BA16-1384BCC60A1B}"/>
              </a:ext>
            </a:extLst>
          </p:cNvPr>
          <p:cNvGrpSpPr>
            <a:grpSpLocks/>
          </p:cNvGrpSpPr>
          <p:nvPr/>
        </p:nvGrpSpPr>
        <p:grpSpPr bwMode="auto">
          <a:xfrm>
            <a:off x="7296150" y="1446213"/>
            <a:ext cx="336550" cy="512762"/>
            <a:chOff x="4140" y="429"/>
            <a:chExt cx="1425" cy="2396"/>
          </a:xfrm>
        </p:grpSpPr>
        <p:sp>
          <p:nvSpPr>
            <p:cNvPr id="102424" name="Freeform 92">
              <a:extLst>
                <a:ext uri="{FF2B5EF4-FFF2-40B4-BE49-F238E27FC236}">
                  <a16:creationId xmlns:a16="http://schemas.microsoft.com/office/drawing/2014/main" id="{ABE4F813-8177-4320-B497-D04BAA706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5018" name="Rectangle 93">
              <a:extLst>
                <a:ext uri="{FF2B5EF4-FFF2-40B4-BE49-F238E27FC236}">
                  <a16:creationId xmlns:a16="http://schemas.microsoft.com/office/drawing/2014/main" id="{DEB25759-0576-4BD4-8B8E-84E4E2A6B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2426" name="Freeform 94">
              <a:extLst>
                <a:ext uri="{FF2B5EF4-FFF2-40B4-BE49-F238E27FC236}">
                  <a16:creationId xmlns:a16="http://schemas.microsoft.com/office/drawing/2014/main" id="{3A385090-AA2D-42FB-832D-0B8CE4F17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2427" name="Freeform 95">
              <a:extLst>
                <a:ext uri="{FF2B5EF4-FFF2-40B4-BE49-F238E27FC236}">
                  <a16:creationId xmlns:a16="http://schemas.microsoft.com/office/drawing/2014/main" id="{BE69577E-6789-468B-BE3C-115ACC6B8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5021" name="Rectangle 96">
              <a:extLst>
                <a:ext uri="{FF2B5EF4-FFF2-40B4-BE49-F238E27FC236}">
                  <a16:creationId xmlns:a16="http://schemas.microsoft.com/office/drawing/2014/main" id="{8BE974C2-6EFE-4365-A5E2-3719DD8E1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2429" name="Group 97">
              <a:extLst>
                <a:ext uri="{FF2B5EF4-FFF2-40B4-BE49-F238E27FC236}">
                  <a16:creationId xmlns:a16="http://schemas.microsoft.com/office/drawing/2014/main" id="{CDA89887-01DD-497B-BA23-7ECD63A94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5047" name="AutoShape 98">
                <a:extLst>
                  <a:ext uri="{FF2B5EF4-FFF2-40B4-BE49-F238E27FC236}">
                    <a16:creationId xmlns:a16="http://schemas.microsoft.com/office/drawing/2014/main" id="{EB674B97-1CFF-414D-8444-DE73EB434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48" name="AutoShape 99">
                <a:extLst>
                  <a:ext uri="{FF2B5EF4-FFF2-40B4-BE49-F238E27FC236}">
                    <a16:creationId xmlns:a16="http://schemas.microsoft.com/office/drawing/2014/main" id="{CCB63843-3AF1-40C2-9DFE-A5C1125AE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5023" name="Rectangle 100">
              <a:extLst>
                <a:ext uri="{FF2B5EF4-FFF2-40B4-BE49-F238E27FC236}">
                  <a16:creationId xmlns:a16="http://schemas.microsoft.com/office/drawing/2014/main" id="{5AD47B24-D474-4572-9132-1DB6922D3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2431" name="Group 101">
              <a:extLst>
                <a:ext uri="{FF2B5EF4-FFF2-40B4-BE49-F238E27FC236}">
                  <a16:creationId xmlns:a16="http://schemas.microsoft.com/office/drawing/2014/main" id="{D1788FD9-4D03-4332-8107-BE4B634C18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5045" name="AutoShape 102">
                <a:extLst>
                  <a:ext uri="{FF2B5EF4-FFF2-40B4-BE49-F238E27FC236}">
                    <a16:creationId xmlns:a16="http://schemas.microsoft.com/office/drawing/2014/main" id="{3CFEB0A0-49DB-4A76-9EE7-5040A21CD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46" name="AutoShape 103">
                <a:extLst>
                  <a:ext uri="{FF2B5EF4-FFF2-40B4-BE49-F238E27FC236}">
                    <a16:creationId xmlns:a16="http://schemas.microsoft.com/office/drawing/2014/main" id="{BFB1AB0A-C3A7-406D-9258-8420010BF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5025" name="Rectangle 104">
              <a:extLst>
                <a:ext uri="{FF2B5EF4-FFF2-40B4-BE49-F238E27FC236}">
                  <a16:creationId xmlns:a16="http://schemas.microsoft.com/office/drawing/2014/main" id="{D45A5267-EBC0-4262-98EC-516A3C4E2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26" name="Rectangle 105">
              <a:extLst>
                <a:ext uri="{FF2B5EF4-FFF2-40B4-BE49-F238E27FC236}">
                  <a16:creationId xmlns:a16="http://schemas.microsoft.com/office/drawing/2014/main" id="{10371172-F0DB-41AA-B862-FE96408F0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2434" name="Group 106">
              <a:extLst>
                <a:ext uri="{FF2B5EF4-FFF2-40B4-BE49-F238E27FC236}">
                  <a16:creationId xmlns:a16="http://schemas.microsoft.com/office/drawing/2014/main" id="{CB0EBAE6-437E-409B-96DC-D5C131B1A1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5043" name="AutoShape 107">
                <a:extLst>
                  <a:ext uri="{FF2B5EF4-FFF2-40B4-BE49-F238E27FC236}">
                    <a16:creationId xmlns:a16="http://schemas.microsoft.com/office/drawing/2014/main" id="{CDA10D17-56AB-4E2C-88C6-E0863C078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44" name="AutoShape 108">
                <a:extLst>
                  <a:ext uri="{FF2B5EF4-FFF2-40B4-BE49-F238E27FC236}">
                    <a16:creationId xmlns:a16="http://schemas.microsoft.com/office/drawing/2014/main" id="{9D524E21-40A6-4A8A-A5F1-E0A673AC7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2435" name="Freeform 109">
              <a:extLst>
                <a:ext uri="{FF2B5EF4-FFF2-40B4-BE49-F238E27FC236}">
                  <a16:creationId xmlns:a16="http://schemas.microsoft.com/office/drawing/2014/main" id="{A0C71BC2-6362-4E85-B450-B3597F9A2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02436" name="Group 110">
              <a:extLst>
                <a:ext uri="{FF2B5EF4-FFF2-40B4-BE49-F238E27FC236}">
                  <a16:creationId xmlns:a16="http://schemas.microsoft.com/office/drawing/2014/main" id="{526EB08B-97B6-4AF1-A34F-2BC76CAE4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5041" name="AutoShape 111">
                <a:extLst>
                  <a:ext uri="{FF2B5EF4-FFF2-40B4-BE49-F238E27FC236}">
                    <a16:creationId xmlns:a16="http://schemas.microsoft.com/office/drawing/2014/main" id="{1AC2CD62-9141-40B8-8A9C-905D716D3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42" name="AutoShape 112">
                <a:extLst>
                  <a:ext uri="{FF2B5EF4-FFF2-40B4-BE49-F238E27FC236}">
                    <a16:creationId xmlns:a16="http://schemas.microsoft.com/office/drawing/2014/main" id="{E7D94E36-FBA6-4DBC-9E65-0C643CEF6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5030" name="Rectangle 113">
              <a:extLst>
                <a:ext uri="{FF2B5EF4-FFF2-40B4-BE49-F238E27FC236}">
                  <a16:creationId xmlns:a16="http://schemas.microsoft.com/office/drawing/2014/main" id="{EA9F4EA4-BF1E-46FC-8284-8DDE26A04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2438" name="Freeform 114">
              <a:extLst>
                <a:ext uri="{FF2B5EF4-FFF2-40B4-BE49-F238E27FC236}">
                  <a16:creationId xmlns:a16="http://schemas.microsoft.com/office/drawing/2014/main" id="{52A8B719-A0C4-4F49-BB50-FB09B4B51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2439" name="Freeform 115">
              <a:extLst>
                <a:ext uri="{FF2B5EF4-FFF2-40B4-BE49-F238E27FC236}">
                  <a16:creationId xmlns:a16="http://schemas.microsoft.com/office/drawing/2014/main" id="{73AC3425-2EEF-446F-A6BC-DA908AB5E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5033" name="Oval 116">
              <a:extLst>
                <a:ext uri="{FF2B5EF4-FFF2-40B4-BE49-F238E27FC236}">
                  <a16:creationId xmlns:a16="http://schemas.microsoft.com/office/drawing/2014/main" id="{A63FF722-3B9F-4683-8BB7-F756C912C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2441" name="Freeform 117">
              <a:extLst>
                <a:ext uri="{FF2B5EF4-FFF2-40B4-BE49-F238E27FC236}">
                  <a16:creationId xmlns:a16="http://schemas.microsoft.com/office/drawing/2014/main" id="{BFF0CFBE-9E4E-4508-A4A9-A7E643D86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5035" name="AutoShape 118">
              <a:extLst>
                <a:ext uri="{FF2B5EF4-FFF2-40B4-BE49-F238E27FC236}">
                  <a16:creationId xmlns:a16="http://schemas.microsoft.com/office/drawing/2014/main" id="{DF924AD6-EFF1-4B51-BBAA-9ED40D78A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36" name="AutoShape 119">
              <a:extLst>
                <a:ext uri="{FF2B5EF4-FFF2-40B4-BE49-F238E27FC236}">
                  <a16:creationId xmlns:a16="http://schemas.microsoft.com/office/drawing/2014/main" id="{73A5BAF0-CD9D-4A06-B344-A039D87B9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37" name="Oval 120">
              <a:extLst>
                <a:ext uri="{FF2B5EF4-FFF2-40B4-BE49-F238E27FC236}">
                  <a16:creationId xmlns:a16="http://schemas.microsoft.com/office/drawing/2014/main" id="{4B913777-2B27-423E-9BDC-3226EC74F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38" name="Oval 121">
              <a:extLst>
                <a:ext uri="{FF2B5EF4-FFF2-40B4-BE49-F238E27FC236}">
                  <a16:creationId xmlns:a16="http://schemas.microsoft.com/office/drawing/2014/main" id="{71CB0445-F594-43D9-8DFC-2B21F8FD1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5039" name="Oval 122">
              <a:extLst>
                <a:ext uri="{FF2B5EF4-FFF2-40B4-BE49-F238E27FC236}">
                  <a16:creationId xmlns:a16="http://schemas.microsoft.com/office/drawing/2014/main" id="{5105F83A-98DA-4C3A-9F85-80AFFFF3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40" name="Rectangle 123">
              <a:extLst>
                <a:ext uri="{FF2B5EF4-FFF2-40B4-BE49-F238E27FC236}">
                  <a16:creationId xmlns:a16="http://schemas.microsoft.com/office/drawing/2014/main" id="{179EDA17-95BD-476B-8B7D-853E7C991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2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>
            <a:extLst>
              <a:ext uri="{FF2B5EF4-FFF2-40B4-BE49-F238E27FC236}">
                <a16:creationId xmlns:a16="http://schemas.microsoft.com/office/drawing/2014/main" id="{CCD99863-537C-4A8A-AB2F-6AA65683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0243" name="Slide Number Placeholder 6">
            <a:extLst>
              <a:ext uri="{FF2B5EF4-FFF2-40B4-BE49-F238E27FC236}">
                <a16:creationId xmlns:a16="http://schemas.microsoft.com/office/drawing/2014/main" id="{2B815FFC-2186-40CF-AB79-86FF92B3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A1BBB8CF-B824-4065-B25A-357007EE8549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4579" name="Picture 110" descr="underline_base">
            <a:extLst>
              <a:ext uri="{FF2B5EF4-FFF2-40B4-BE49-F238E27FC236}">
                <a16:creationId xmlns:a16="http://schemas.microsoft.com/office/drawing/2014/main" id="{ECAC7688-3049-4808-BECE-0CAFE4602FB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935039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2">
            <a:extLst>
              <a:ext uri="{FF2B5EF4-FFF2-40B4-BE49-F238E27FC236}">
                <a16:creationId xmlns:a16="http://schemas.microsoft.com/office/drawing/2014/main" id="{976E4006-99B0-46AB-A5C1-FB0A637CF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0550" y="146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Connectionless demultiplexing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B3E566BE-936A-4B0A-900D-CCDDEA4B1D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51000" y="1495426"/>
            <a:ext cx="4940300" cy="1858963"/>
          </a:xfrm>
        </p:spPr>
        <p:txBody>
          <a:bodyPr/>
          <a:lstStyle/>
          <a:p>
            <a:pPr marL="347663" indent="-290513">
              <a:buFont typeface="Wingdings" charset="0"/>
              <a:buChar char="v"/>
              <a:defRPr/>
            </a:pPr>
            <a:r>
              <a:rPr lang="en-US" i="1">
                <a:ea typeface="ＭＳ Ｐゴシック" charset="0"/>
                <a:cs typeface="+mn-cs"/>
              </a:rPr>
              <a:t>recall:</a:t>
            </a:r>
            <a:r>
              <a:rPr lang="en-US">
                <a:ea typeface="ＭＳ Ｐゴシック" charset="0"/>
                <a:cs typeface="+mn-cs"/>
              </a:rPr>
              <a:t> created socket has host-local port #:</a:t>
            </a:r>
          </a:p>
          <a:p>
            <a:pPr marL="347663" indent="-290513"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  DatagramSocket mySocket1        = new DatagramSocket(</a:t>
            </a:r>
            <a:r>
              <a:rPr lang="en-US" sz="2000" b="1">
                <a:solidFill>
                  <a:srgbClr val="CC0000"/>
                </a:solidFill>
                <a:latin typeface="Courier New" charset="0"/>
                <a:ea typeface="ＭＳ Ｐゴシック" charset="0"/>
                <a:cs typeface="+mn-cs"/>
              </a:rPr>
              <a:t>12534</a:t>
            </a: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);</a:t>
            </a:r>
          </a:p>
          <a:p>
            <a:pPr marL="347663" indent="-290513">
              <a:buNone/>
              <a:defRPr/>
            </a:pPr>
            <a:endParaRPr lang="en-US" sz="2000"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240745" name="Rectangle 105">
            <a:extLst>
              <a:ext uri="{FF2B5EF4-FFF2-40B4-BE49-F238E27FC236}">
                <a16:creationId xmlns:a16="http://schemas.microsoft.com/office/drawing/2014/main" id="{2B9CDBD0-E69C-4614-8A6B-F929E6D59EF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836738" y="3862388"/>
            <a:ext cx="4114800" cy="236855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when host receives UDP segment: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checks destination port # in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directs UDP segment to socket with that port #</a:t>
            </a:r>
          </a:p>
        </p:txBody>
      </p:sp>
      <p:sp>
        <p:nvSpPr>
          <p:cNvPr id="10248" name="Rectangle 108">
            <a:extLst>
              <a:ext uri="{FF2B5EF4-FFF2-40B4-BE49-F238E27FC236}">
                <a16:creationId xmlns:a16="http://schemas.microsoft.com/office/drawing/2014/main" id="{B70B0738-49B9-4AEF-9C05-316A08E25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4" y="1162050"/>
            <a:ext cx="4465637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7663" indent="-290513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00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marL="347663" indent="-290513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i="1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recall:</a:t>
            </a:r>
            <a:r>
              <a:rPr lang="en-US" sz="280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when creating datagram to send into UDP socket, must specify</a:t>
            </a:r>
          </a:p>
          <a:p>
            <a:pPr marL="850900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destination IP address</a:t>
            </a:r>
          </a:p>
          <a:p>
            <a:pPr marL="850900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destination port #</a:t>
            </a:r>
          </a:p>
        </p:txBody>
      </p:sp>
      <p:sp>
        <p:nvSpPr>
          <p:cNvPr id="240751" name="Rectangle 111">
            <a:extLst>
              <a:ext uri="{FF2B5EF4-FFF2-40B4-BE49-F238E27FC236}">
                <a16:creationId xmlns:a16="http://schemas.microsoft.com/office/drawing/2014/main" id="{C3393647-771E-4FF8-9877-DD7342100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6" y="3895725"/>
            <a:ext cx="3432175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240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IP datagrams with </a:t>
            </a:r>
            <a:r>
              <a:rPr lang="en-US" sz="24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same dest. port #,</a:t>
            </a:r>
            <a:r>
              <a:rPr lang="en-US" sz="240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but different source IP addresses and/or source port numbers will be directed to </a:t>
            </a:r>
            <a:r>
              <a:rPr lang="en-US" sz="24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same socket </a:t>
            </a:r>
            <a:r>
              <a:rPr lang="en-US" sz="240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at dest</a:t>
            </a:r>
          </a:p>
        </p:txBody>
      </p:sp>
      <p:sp>
        <p:nvSpPr>
          <p:cNvPr id="10250" name="Line 112">
            <a:extLst>
              <a:ext uri="{FF2B5EF4-FFF2-40B4-BE49-F238E27FC236}">
                <a16:creationId xmlns:a16="http://schemas.microsoft.com/office/drawing/2014/main" id="{BBAD4FB9-9A0E-4C3B-A0C4-01510C377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4176" y="3541713"/>
            <a:ext cx="58451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0753" name="AutoShape 113">
            <a:extLst>
              <a:ext uri="{FF2B5EF4-FFF2-40B4-BE49-F238E27FC236}">
                <a16:creationId xmlns:a16="http://schemas.microsoft.com/office/drawing/2014/main" id="{A9A587AC-EAEB-401F-8AC6-7A4CD8B11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  <p:bldP spid="2407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0124D757-E499-47B2-8D0D-41788501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C19F44C0-5B1D-48E3-8423-477F96B5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98C375AB-1222-4D5F-95D0-7DF40EF1A2CD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5603" name="Picture 213" descr="underline_base">
            <a:extLst>
              <a:ext uri="{FF2B5EF4-FFF2-40B4-BE49-F238E27FC236}">
                <a16:creationId xmlns:a16="http://schemas.microsoft.com/office/drawing/2014/main" id="{C68F3943-1981-4FDB-AE54-D10C8BFA5CF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6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2">
            <a:extLst>
              <a:ext uri="{FF2B5EF4-FFF2-40B4-BE49-F238E27FC236}">
                <a16:creationId xmlns:a16="http://schemas.microsoft.com/office/drawing/2014/main" id="{22B15E11-32CB-4C1E-A5E8-A1DB5BFA0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8475" y="200025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Connectionless demux: example</a:t>
            </a:r>
          </a:p>
        </p:txBody>
      </p:sp>
      <p:sp>
        <p:nvSpPr>
          <p:cNvPr id="241708" name="Rectangle 44">
            <a:extLst>
              <a:ext uri="{FF2B5EF4-FFF2-40B4-BE49-F238E27FC236}">
                <a16:creationId xmlns:a16="http://schemas.microsoft.com/office/drawing/2014/main" id="{74A338C1-B38D-4C7D-8819-C43CF781C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94201" y="1320800"/>
            <a:ext cx="3211513" cy="725488"/>
          </a:xfrm>
        </p:spPr>
        <p:txBody>
          <a:bodyPr/>
          <a:lstStyle/>
          <a:p>
            <a:pPr marL="173038" indent="-173038"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DatagramSocket serverSocket = new DatagramSocket</a:t>
            </a:r>
          </a:p>
          <a:p>
            <a:pPr marL="173038" indent="-173038"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 (</a:t>
            </a:r>
            <a:r>
              <a:rPr lang="en-US" sz="2000" b="1">
                <a:solidFill>
                  <a:srgbClr val="CC0000"/>
                </a:solidFill>
                <a:latin typeface="Courier New" charset="0"/>
                <a:ea typeface="ＭＳ Ｐゴシック" charset="0"/>
                <a:cs typeface="+mn-cs"/>
              </a:rPr>
              <a:t>6428</a:t>
            </a: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);</a:t>
            </a:r>
          </a:p>
          <a:p>
            <a:pPr marL="173038" indent="-173038">
              <a:buFont typeface="Wingdings" charset="0"/>
              <a:buChar char="v"/>
              <a:defRPr/>
            </a:pPr>
            <a:endParaRPr lang="en-US" sz="4000">
              <a:ea typeface="ＭＳ Ｐゴシック" charset="0"/>
              <a:cs typeface="+mn-cs"/>
            </a:endParaRPr>
          </a:p>
        </p:txBody>
      </p:sp>
      <p:sp>
        <p:nvSpPr>
          <p:cNvPr id="25606" name="Freeform 89">
            <a:extLst>
              <a:ext uri="{FF2B5EF4-FFF2-40B4-BE49-F238E27FC236}">
                <a16:creationId xmlns:a16="http://schemas.microsoft.com/office/drawing/2014/main" id="{A3EBCF19-E767-4235-B3B7-0F54EF41CE2A}"/>
              </a:ext>
            </a:extLst>
          </p:cNvPr>
          <p:cNvSpPr>
            <a:spLocks/>
          </p:cNvSpPr>
          <p:nvPr/>
        </p:nvSpPr>
        <p:spPr bwMode="auto">
          <a:xfrm>
            <a:off x="4713288" y="2478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07" name="Freeform 97">
            <a:extLst>
              <a:ext uri="{FF2B5EF4-FFF2-40B4-BE49-F238E27FC236}">
                <a16:creationId xmlns:a16="http://schemas.microsoft.com/office/drawing/2014/main" id="{11AE9FEC-C85D-453D-8C51-081CBCEC3214}"/>
              </a:ext>
            </a:extLst>
          </p:cNvPr>
          <p:cNvSpPr>
            <a:spLocks/>
          </p:cNvSpPr>
          <p:nvPr/>
        </p:nvSpPr>
        <p:spPr bwMode="auto">
          <a:xfrm>
            <a:off x="1928814" y="2782889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08" name="Rectangle 23">
            <a:extLst>
              <a:ext uri="{FF2B5EF4-FFF2-40B4-BE49-F238E27FC236}">
                <a16:creationId xmlns:a16="http://schemas.microsoft.com/office/drawing/2014/main" id="{4C108D19-D9CF-4F79-9B13-253E556D4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9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9" name="Rectangle 24">
            <a:extLst>
              <a:ext uri="{FF2B5EF4-FFF2-40B4-BE49-F238E27FC236}">
                <a16:creationId xmlns:a16="http://schemas.microsoft.com/office/drawing/2014/main" id="{5CE8136C-A72E-486F-8AF3-FCFF9B79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39" y="2803526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0" name="Line 25">
            <a:extLst>
              <a:ext uri="{FF2B5EF4-FFF2-40B4-BE49-F238E27FC236}">
                <a16:creationId xmlns:a16="http://schemas.microsoft.com/office/drawing/2014/main" id="{59550427-BC17-4A6F-A96B-416A8F8AD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5063" y="35639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11" name="Text Box 26">
            <a:extLst>
              <a:ext uri="{FF2B5EF4-FFF2-40B4-BE49-F238E27FC236}">
                <a16:creationId xmlns:a16="http://schemas.microsoft.com/office/drawing/2014/main" id="{4D241B9C-C21F-4B84-A9AA-5858315F9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35464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5612" name="Line 27">
            <a:extLst>
              <a:ext uri="{FF2B5EF4-FFF2-40B4-BE49-F238E27FC236}">
                <a16:creationId xmlns:a16="http://schemas.microsoft.com/office/drawing/2014/main" id="{315FD36D-D884-4037-B475-379A84FEF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3000" y="38846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13" name="Line 28">
            <a:extLst>
              <a:ext uri="{FF2B5EF4-FFF2-40B4-BE49-F238E27FC236}">
                <a16:creationId xmlns:a16="http://schemas.microsoft.com/office/drawing/2014/main" id="{E1438628-132E-4B35-93A8-F53E6C946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713" y="41941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14" name="Line 29">
            <a:extLst>
              <a:ext uri="{FF2B5EF4-FFF2-40B4-BE49-F238E27FC236}">
                <a16:creationId xmlns:a16="http://schemas.microsoft.com/office/drawing/2014/main" id="{62C28938-19A9-472B-9F39-42CD78683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713" y="44799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15" name="Text Box 26">
            <a:extLst>
              <a:ext uri="{FF2B5EF4-FFF2-40B4-BE49-F238E27FC236}">
                <a16:creationId xmlns:a16="http://schemas.microsoft.com/office/drawing/2014/main" id="{D1B60422-6AFB-4509-BD99-C42A58774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26" y="27940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5616" name="Text Box 26">
            <a:extLst>
              <a:ext uri="{FF2B5EF4-FFF2-40B4-BE49-F238E27FC236}">
                <a16:creationId xmlns:a16="http://schemas.microsoft.com/office/drawing/2014/main" id="{8F8157DF-2FE5-49C5-BD8A-89FB6332E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6" y="44513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5617" name="Text Box 26">
            <a:extLst>
              <a:ext uri="{FF2B5EF4-FFF2-40B4-BE49-F238E27FC236}">
                <a16:creationId xmlns:a16="http://schemas.microsoft.com/office/drawing/2014/main" id="{A76FCEC3-70B1-49EA-96C8-2DC0DEBBE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6" y="41656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5618" name="Text Box 26">
            <a:extLst>
              <a:ext uri="{FF2B5EF4-FFF2-40B4-BE49-F238E27FC236}">
                <a16:creationId xmlns:a16="http://schemas.microsoft.com/office/drawing/2014/main" id="{60779C6A-C095-4527-B565-602A8224C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38703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1284" name="Oval 110">
            <a:extLst>
              <a:ext uri="{FF2B5EF4-FFF2-40B4-BE49-F238E27FC236}">
                <a16:creationId xmlns:a16="http://schemas.microsoft.com/office/drawing/2014/main" id="{574159F3-F139-40F6-A836-ACCA939CF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9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41775" name="Group 111">
            <a:extLst>
              <a:ext uri="{FF2B5EF4-FFF2-40B4-BE49-F238E27FC236}">
                <a16:creationId xmlns:a16="http://schemas.microsoft.com/office/drawing/2014/main" id="{BB203927-EEA6-4D75-B9C8-277F75F67436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3403600"/>
            <a:ext cx="620712" cy="228600"/>
            <a:chOff x="1287" y="2524"/>
            <a:chExt cx="260" cy="100"/>
          </a:xfrm>
        </p:grpSpPr>
        <p:sp>
          <p:nvSpPr>
            <p:cNvPr id="11390" name="Rectangle 112">
              <a:extLst>
                <a:ext uri="{FF2B5EF4-FFF2-40B4-BE49-F238E27FC236}">
                  <a16:creationId xmlns:a16="http://schemas.microsoft.com/office/drawing/2014/main" id="{49C2CE4A-8994-49EE-89BE-2DF98E0E4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1" name="Rectangle 113">
              <a:extLst>
                <a:ext uri="{FF2B5EF4-FFF2-40B4-BE49-F238E27FC236}">
                  <a16:creationId xmlns:a16="http://schemas.microsoft.com/office/drawing/2014/main" id="{5C614DF2-4128-40E6-84F4-19B078E93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2" name="Rectangle 114">
              <a:extLst>
                <a:ext uri="{FF2B5EF4-FFF2-40B4-BE49-F238E27FC236}">
                  <a16:creationId xmlns:a16="http://schemas.microsoft.com/office/drawing/2014/main" id="{A7142A31-2E93-41B3-82EB-CF673AF4B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3" name="Rectangle 115">
              <a:extLst>
                <a:ext uri="{FF2B5EF4-FFF2-40B4-BE49-F238E27FC236}">
                  <a16:creationId xmlns:a16="http://schemas.microsoft.com/office/drawing/2014/main" id="{5890DD08-9471-4BC3-8A3F-27604FF24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5621" name="Rectangle 23">
            <a:extLst>
              <a:ext uri="{FF2B5EF4-FFF2-40B4-BE49-F238E27FC236}">
                <a16:creationId xmlns:a16="http://schemas.microsoft.com/office/drawing/2014/main" id="{D165AB01-BA36-4F68-9199-D20648967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6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22" name="Rectangle 24">
            <a:extLst>
              <a:ext uri="{FF2B5EF4-FFF2-40B4-BE49-F238E27FC236}">
                <a16:creationId xmlns:a16="http://schemas.microsoft.com/office/drawing/2014/main" id="{1BCA1743-A55A-4928-A394-4A344877F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23" name="Line 25">
            <a:extLst>
              <a:ext uri="{FF2B5EF4-FFF2-40B4-BE49-F238E27FC236}">
                <a16:creationId xmlns:a16="http://schemas.microsoft.com/office/drawing/2014/main" id="{780DCAE1-857A-4036-9E42-455E9ED3F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3340101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24" name="Text Box 26">
            <a:extLst>
              <a:ext uri="{FF2B5EF4-FFF2-40B4-BE49-F238E27FC236}">
                <a16:creationId xmlns:a16="http://schemas.microsoft.com/office/drawing/2014/main" id="{02C1A96B-9006-4180-94BF-8F964300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33226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5625" name="Line 27">
            <a:extLst>
              <a:ext uri="{FF2B5EF4-FFF2-40B4-BE49-F238E27FC236}">
                <a16:creationId xmlns:a16="http://schemas.microsoft.com/office/drawing/2014/main" id="{2A033097-5EBA-4A41-B126-278AC3A2C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3989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26" name="Text Box 26">
            <a:extLst>
              <a:ext uri="{FF2B5EF4-FFF2-40B4-BE49-F238E27FC236}">
                <a16:creationId xmlns:a16="http://schemas.microsoft.com/office/drawing/2014/main" id="{172A896E-C727-4E4A-A968-A0478BC74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664" y="25368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5627" name="Text Box 26">
            <a:extLst>
              <a:ext uri="{FF2B5EF4-FFF2-40B4-BE49-F238E27FC236}">
                <a16:creationId xmlns:a16="http://schemas.microsoft.com/office/drawing/2014/main" id="{3D5D5B8C-9363-4B7F-BB68-B118A2A96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9" y="42275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5628" name="Text Box 26">
            <a:extLst>
              <a:ext uri="{FF2B5EF4-FFF2-40B4-BE49-F238E27FC236}">
                <a16:creationId xmlns:a16="http://schemas.microsoft.com/office/drawing/2014/main" id="{5BA7EBC3-C998-4DF3-9972-AC2F4C7D9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9" y="39417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5629" name="Text Box 26">
            <a:extLst>
              <a:ext uri="{FF2B5EF4-FFF2-40B4-BE49-F238E27FC236}">
                <a16:creationId xmlns:a16="http://schemas.microsoft.com/office/drawing/2014/main" id="{6B7325F5-BB44-48BC-A36E-8A2E24DFD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9" y="36433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25630" name="Line 27">
            <a:extLst>
              <a:ext uri="{FF2B5EF4-FFF2-40B4-BE49-F238E27FC236}">
                <a16:creationId xmlns:a16="http://schemas.microsoft.com/office/drawing/2014/main" id="{54E25385-7B4A-4E55-B627-11FE8DA62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0814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31" name="Line 27">
            <a:extLst>
              <a:ext uri="{FF2B5EF4-FFF2-40B4-BE49-F238E27FC236}">
                <a16:creationId xmlns:a16="http://schemas.microsoft.com/office/drawing/2014/main" id="{335D554B-C877-4FC6-A320-8DE54C592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7639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297" name="Oval 128">
            <a:extLst>
              <a:ext uri="{FF2B5EF4-FFF2-40B4-BE49-F238E27FC236}">
                <a16:creationId xmlns:a16="http://schemas.microsoft.com/office/drawing/2014/main" id="{3C3EF511-7658-4EE4-B27A-80F5556C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P1</a:t>
            </a:r>
          </a:p>
        </p:txBody>
      </p:sp>
      <p:grpSp>
        <p:nvGrpSpPr>
          <p:cNvPr id="241798" name="Group 134">
            <a:extLst>
              <a:ext uri="{FF2B5EF4-FFF2-40B4-BE49-F238E27FC236}">
                <a16:creationId xmlns:a16="http://schemas.microsoft.com/office/drawing/2014/main" id="{A287CB23-9477-4E81-BA8E-3308392D9C1F}"/>
              </a:ext>
            </a:extLst>
          </p:cNvPr>
          <p:cNvGrpSpPr>
            <a:grpSpLocks/>
          </p:cNvGrpSpPr>
          <p:nvPr/>
        </p:nvGrpSpPr>
        <p:grpSpPr bwMode="auto">
          <a:xfrm>
            <a:off x="5516563" y="3192463"/>
            <a:ext cx="887412" cy="228600"/>
            <a:chOff x="1383" y="2620"/>
            <a:chExt cx="260" cy="100"/>
          </a:xfrm>
        </p:grpSpPr>
        <p:sp>
          <p:nvSpPr>
            <p:cNvPr id="11386" name="Rectangle 135">
              <a:extLst>
                <a:ext uri="{FF2B5EF4-FFF2-40B4-BE49-F238E27FC236}">
                  <a16:creationId xmlns:a16="http://schemas.microsoft.com/office/drawing/2014/main" id="{F2F77B27-F1E6-4365-B0F1-6E80EF373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7" name="Rectangle 136">
              <a:extLst>
                <a:ext uri="{FF2B5EF4-FFF2-40B4-BE49-F238E27FC236}">
                  <a16:creationId xmlns:a16="http://schemas.microsoft.com/office/drawing/2014/main" id="{FB123DCA-59C5-478C-96EC-C12F1C52C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8" name="Rectangle 137">
              <a:extLst>
                <a:ext uri="{FF2B5EF4-FFF2-40B4-BE49-F238E27FC236}">
                  <a16:creationId xmlns:a16="http://schemas.microsoft.com/office/drawing/2014/main" id="{814EE797-777A-41DC-AEA1-66013573A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9" name="Rectangle 138">
              <a:extLst>
                <a:ext uri="{FF2B5EF4-FFF2-40B4-BE49-F238E27FC236}">
                  <a16:creationId xmlns:a16="http://schemas.microsoft.com/office/drawing/2014/main" id="{A6CA554E-FC9B-4419-9881-65EBBE590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5634" name="Rectangle 23">
            <a:extLst>
              <a:ext uri="{FF2B5EF4-FFF2-40B4-BE49-F238E27FC236}">
                <a16:creationId xmlns:a16="http://schemas.microsoft.com/office/drawing/2014/main" id="{5E2FE33B-0563-43A3-8B35-B4497BB33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35" name="Rectangle 24">
            <a:extLst>
              <a:ext uri="{FF2B5EF4-FFF2-40B4-BE49-F238E27FC236}">
                <a16:creationId xmlns:a16="http://schemas.microsoft.com/office/drawing/2014/main" id="{DB1C4B1A-059D-4374-B5A0-4F820DFD7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1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36" name="Line 25">
            <a:extLst>
              <a:ext uri="{FF2B5EF4-FFF2-40B4-BE49-F238E27FC236}">
                <a16:creationId xmlns:a16="http://schemas.microsoft.com/office/drawing/2014/main" id="{C693BD8A-D019-4DFE-8361-2BAAA0C0B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9125" y="35560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37" name="Text Box 26">
            <a:extLst>
              <a:ext uri="{FF2B5EF4-FFF2-40B4-BE49-F238E27FC236}">
                <a16:creationId xmlns:a16="http://schemas.microsoft.com/office/drawing/2014/main" id="{A97D5314-0CFA-40B5-82AB-60EEF3531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6264" y="35385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5638" name="Line 27">
            <a:extLst>
              <a:ext uri="{FF2B5EF4-FFF2-40B4-BE49-F238E27FC236}">
                <a16:creationId xmlns:a16="http://schemas.microsoft.com/office/drawing/2014/main" id="{7A6D4256-9758-4579-9F78-E478ECD9A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7063" y="38766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39" name="Line 28">
            <a:extLst>
              <a:ext uri="{FF2B5EF4-FFF2-40B4-BE49-F238E27FC236}">
                <a16:creationId xmlns:a16="http://schemas.microsoft.com/office/drawing/2014/main" id="{E213901C-158B-478A-9CC1-32035BF1B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2775" y="41862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40" name="Line 29">
            <a:extLst>
              <a:ext uri="{FF2B5EF4-FFF2-40B4-BE49-F238E27FC236}">
                <a16:creationId xmlns:a16="http://schemas.microsoft.com/office/drawing/2014/main" id="{8B39FB49-B0F4-423B-9FBF-DA8F5ADC6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2775" y="447198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41" name="Text Box 26">
            <a:extLst>
              <a:ext uri="{FF2B5EF4-FFF2-40B4-BE49-F238E27FC236}">
                <a16:creationId xmlns:a16="http://schemas.microsoft.com/office/drawing/2014/main" id="{3BBC4EFD-7379-4A61-BC01-2EF990971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189" y="27860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5642" name="Text Box 26">
            <a:extLst>
              <a:ext uri="{FF2B5EF4-FFF2-40B4-BE49-F238E27FC236}">
                <a16:creationId xmlns:a16="http://schemas.microsoft.com/office/drawing/2014/main" id="{E67A4E5E-AB97-4013-A4D1-B1248005A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739" y="44434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5643" name="Text Box 26">
            <a:extLst>
              <a:ext uri="{FF2B5EF4-FFF2-40B4-BE49-F238E27FC236}">
                <a16:creationId xmlns:a16="http://schemas.microsoft.com/office/drawing/2014/main" id="{F25FA811-0B99-4774-B491-B3E7046A9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789" y="41576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5644" name="Text Box 26">
            <a:extLst>
              <a:ext uri="{FF2B5EF4-FFF2-40B4-BE49-F238E27FC236}">
                <a16:creationId xmlns:a16="http://schemas.microsoft.com/office/drawing/2014/main" id="{5AA9EC13-F873-425A-9208-6D81133C1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6264" y="38623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1310" name="Oval 153">
            <a:extLst>
              <a:ext uri="{FF2B5EF4-FFF2-40B4-BE49-F238E27FC236}">
                <a16:creationId xmlns:a16="http://schemas.microsoft.com/office/drawing/2014/main" id="{27CA1A24-20E6-4197-8CA8-ECBAE859A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5646" name="Freeform 154">
            <a:extLst>
              <a:ext uri="{FF2B5EF4-FFF2-40B4-BE49-F238E27FC236}">
                <a16:creationId xmlns:a16="http://schemas.microsoft.com/office/drawing/2014/main" id="{6F647226-7265-4D58-AA32-99BE769FCDC9}"/>
              </a:ext>
            </a:extLst>
          </p:cNvPr>
          <p:cNvSpPr>
            <a:spLocks/>
          </p:cNvSpPr>
          <p:nvPr/>
        </p:nvSpPr>
        <p:spPr bwMode="auto">
          <a:xfrm>
            <a:off x="9526589" y="2762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41820" name="Group 156">
            <a:extLst>
              <a:ext uri="{FF2B5EF4-FFF2-40B4-BE49-F238E27FC236}">
                <a16:creationId xmlns:a16="http://schemas.microsoft.com/office/drawing/2014/main" id="{E3F8A60B-9EBB-43F0-87A0-7B809C00BFC0}"/>
              </a:ext>
            </a:extLst>
          </p:cNvPr>
          <p:cNvGrpSpPr>
            <a:grpSpLocks/>
          </p:cNvGrpSpPr>
          <p:nvPr/>
        </p:nvGrpSpPr>
        <p:grpSpPr bwMode="auto">
          <a:xfrm>
            <a:off x="8559801" y="3425825"/>
            <a:ext cx="620713" cy="204788"/>
            <a:chOff x="1287" y="2524"/>
            <a:chExt cx="260" cy="100"/>
          </a:xfrm>
        </p:grpSpPr>
        <p:sp>
          <p:nvSpPr>
            <p:cNvPr id="11382" name="Rectangle 157">
              <a:extLst>
                <a:ext uri="{FF2B5EF4-FFF2-40B4-BE49-F238E27FC236}">
                  <a16:creationId xmlns:a16="http://schemas.microsoft.com/office/drawing/2014/main" id="{1F38FB73-9127-491D-BE0F-151E4BB8D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3" name="Rectangle 158">
              <a:extLst>
                <a:ext uri="{FF2B5EF4-FFF2-40B4-BE49-F238E27FC236}">
                  <a16:creationId xmlns:a16="http://schemas.microsoft.com/office/drawing/2014/main" id="{32B385A7-D016-4F01-92E3-A9C400739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4" name="Rectangle 159">
              <a:extLst>
                <a:ext uri="{FF2B5EF4-FFF2-40B4-BE49-F238E27FC236}">
                  <a16:creationId xmlns:a16="http://schemas.microsoft.com/office/drawing/2014/main" id="{89FBB7EF-1F06-4E45-9026-CFF9910C8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5" name="Rectangle 160">
              <a:extLst>
                <a:ext uri="{FF2B5EF4-FFF2-40B4-BE49-F238E27FC236}">
                  <a16:creationId xmlns:a16="http://schemas.microsoft.com/office/drawing/2014/main" id="{E93911A6-C1A2-476D-AE0F-D34B8C77F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41837" name="Rectangle 173">
            <a:extLst>
              <a:ext uri="{FF2B5EF4-FFF2-40B4-BE49-F238E27FC236}">
                <a16:creationId xmlns:a16="http://schemas.microsoft.com/office/drawing/2014/main" id="{08A47F02-0B8F-4591-987A-CF0CB91D7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676" y="1752600"/>
            <a:ext cx="265906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DatagramSocket mySocket1 = new DatagramSocket (</a:t>
            </a:r>
            <a:r>
              <a:rPr lang="en-US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5775</a:t>
            </a:r>
            <a:r>
              <a:rPr lang="en-US" b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115888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endParaRPr lang="en-US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41838" name="Rectangle 174">
            <a:extLst>
              <a:ext uri="{FF2B5EF4-FFF2-40B4-BE49-F238E27FC236}">
                <a16:creationId xmlns:a16="http://schemas.microsoft.com/office/drawing/2014/main" id="{743DB564-1B92-4067-8056-887562269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851" y="1703389"/>
            <a:ext cx="261302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DatagramSocket mySocket2 = new DatagramSocket</a:t>
            </a:r>
          </a:p>
          <a:p>
            <a:pPr marL="115888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 (</a:t>
            </a:r>
            <a:r>
              <a:rPr lang="en-US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9157</a:t>
            </a:r>
            <a:r>
              <a:rPr lang="en-US" b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115888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endParaRPr lang="en-US" sz="200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41841" name="Line 177">
            <a:extLst>
              <a:ext uri="{FF2B5EF4-FFF2-40B4-BE49-F238E27FC236}">
                <a16:creationId xmlns:a16="http://schemas.microsoft.com/office/drawing/2014/main" id="{D04C794B-5806-4E22-B6E8-7C895AE20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6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2" name="Line 178">
            <a:extLst>
              <a:ext uri="{FF2B5EF4-FFF2-40B4-BE49-F238E27FC236}">
                <a16:creationId xmlns:a16="http://schemas.microsoft.com/office/drawing/2014/main" id="{206C1684-3632-4E54-BD83-7143E33C0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65489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4" name="Line 180">
            <a:extLst>
              <a:ext uri="{FF2B5EF4-FFF2-40B4-BE49-F238E27FC236}">
                <a16:creationId xmlns:a16="http://schemas.microsoft.com/office/drawing/2014/main" id="{E5EBB93D-CDDE-49CE-8FFE-0E8978FB0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6876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5" name="Line 181">
            <a:extLst>
              <a:ext uri="{FF2B5EF4-FFF2-40B4-BE49-F238E27FC236}">
                <a16:creationId xmlns:a16="http://schemas.microsoft.com/office/drawing/2014/main" id="{A21AED05-93E2-4225-8223-475238150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3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6" name="Line 182">
            <a:extLst>
              <a:ext uri="{FF2B5EF4-FFF2-40B4-BE49-F238E27FC236}">
                <a16:creationId xmlns:a16="http://schemas.microsoft.com/office/drawing/2014/main" id="{8B7559CC-D1AB-4E66-90D7-B81F8A86D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6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7" name="Line 183">
            <a:extLst>
              <a:ext uri="{FF2B5EF4-FFF2-40B4-BE49-F238E27FC236}">
                <a16:creationId xmlns:a16="http://schemas.microsoft.com/office/drawing/2014/main" id="{3A19CFFA-A798-43D9-8F96-A09A01262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8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8" name="Line 184">
            <a:extLst>
              <a:ext uri="{FF2B5EF4-FFF2-40B4-BE49-F238E27FC236}">
                <a16:creationId xmlns:a16="http://schemas.microsoft.com/office/drawing/2014/main" id="{6B97EA79-A297-422D-B89D-E53E71D78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7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9" name="Line 185">
            <a:extLst>
              <a:ext uri="{FF2B5EF4-FFF2-40B4-BE49-F238E27FC236}">
                <a16:creationId xmlns:a16="http://schemas.microsoft.com/office/drawing/2014/main" id="{C6EC6E6F-FD21-4331-A932-F7A664764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9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0" name="Line 186">
            <a:extLst>
              <a:ext uri="{FF2B5EF4-FFF2-40B4-BE49-F238E27FC236}">
                <a16:creationId xmlns:a16="http://schemas.microsoft.com/office/drawing/2014/main" id="{0C7F8625-F900-4009-AFBF-783F48958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3284539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1" name="Line 187">
            <a:extLst>
              <a:ext uri="{FF2B5EF4-FFF2-40B4-BE49-F238E27FC236}">
                <a16:creationId xmlns:a16="http://schemas.microsoft.com/office/drawing/2014/main" id="{647F0015-3E32-4C4B-AE08-DA47CA12B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2" name="Line 188">
            <a:extLst>
              <a:ext uri="{FF2B5EF4-FFF2-40B4-BE49-F238E27FC236}">
                <a16:creationId xmlns:a16="http://schemas.microsoft.com/office/drawing/2014/main" id="{6109959A-864E-454C-BFA5-C4DEB14A4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2501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3" name="Line 189">
            <a:extLst>
              <a:ext uri="{FF2B5EF4-FFF2-40B4-BE49-F238E27FC236}">
                <a16:creationId xmlns:a16="http://schemas.microsoft.com/office/drawing/2014/main" id="{EA6CF32B-8BE0-4DE2-9C05-D5321439F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8226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41860" name="Group 196">
            <a:extLst>
              <a:ext uri="{FF2B5EF4-FFF2-40B4-BE49-F238E27FC236}">
                <a16:creationId xmlns:a16="http://schemas.microsoft.com/office/drawing/2014/main" id="{083029E1-90FF-4A51-94CE-11374D847EC2}"/>
              </a:ext>
            </a:extLst>
          </p:cNvPr>
          <p:cNvGrpSpPr>
            <a:grpSpLocks/>
          </p:cNvGrpSpPr>
          <p:nvPr/>
        </p:nvGrpSpPr>
        <p:grpSpPr bwMode="auto">
          <a:xfrm>
            <a:off x="2641600" y="5765804"/>
            <a:ext cx="1657350" cy="657226"/>
            <a:chOff x="1310" y="3697"/>
            <a:chExt cx="1044" cy="414"/>
          </a:xfrm>
        </p:grpSpPr>
        <p:sp>
          <p:nvSpPr>
            <p:cNvPr id="11379" name="Rectangle 193">
              <a:extLst>
                <a:ext uri="{FF2B5EF4-FFF2-40B4-BE49-F238E27FC236}">
                  <a16:creationId xmlns:a16="http://schemas.microsoft.com/office/drawing/2014/main" id="{A6FB560A-8F1A-43C2-A603-2603D1319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0" name="Line 194">
              <a:extLst>
                <a:ext uri="{FF2B5EF4-FFF2-40B4-BE49-F238E27FC236}">
                  <a16:creationId xmlns:a16="http://schemas.microsoft.com/office/drawing/2014/main" id="{F584907B-953A-45B0-85AF-B9825F9DF0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1" name="Text Box 195">
              <a:extLst>
                <a:ext uri="{FF2B5EF4-FFF2-40B4-BE49-F238E27FC236}">
                  <a16:creationId xmlns:a16="http://schemas.microsoft.com/office/drawing/2014/main" id="{760E7D4A-0E81-4132-A769-F4269FDF2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" y="3822"/>
              <a:ext cx="100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source port: 9157</a:t>
              </a:r>
            </a:p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dest port: 6428</a:t>
              </a:r>
            </a:p>
          </p:txBody>
        </p:sp>
      </p:grpSp>
      <p:grpSp>
        <p:nvGrpSpPr>
          <p:cNvPr id="241865" name="Group 201">
            <a:extLst>
              <a:ext uri="{FF2B5EF4-FFF2-40B4-BE49-F238E27FC236}">
                <a16:creationId xmlns:a16="http://schemas.microsoft.com/office/drawing/2014/main" id="{127C15B9-4CFC-4CFB-ACDA-1E03866B95F3}"/>
              </a:ext>
            </a:extLst>
          </p:cNvPr>
          <p:cNvGrpSpPr>
            <a:grpSpLocks/>
          </p:cNvGrpSpPr>
          <p:nvPr/>
        </p:nvGrpSpPr>
        <p:grpSpPr bwMode="auto">
          <a:xfrm>
            <a:off x="3952876" y="4889504"/>
            <a:ext cx="1704975" cy="657226"/>
            <a:chOff x="2741" y="3750"/>
            <a:chExt cx="1074" cy="414"/>
          </a:xfrm>
        </p:grpSpPr>
        <p:sp>
          <p:nvSpPr>
            <p:cNvPr id="11376" name="Rectangle 198">
              <a:extLst>
                <a:ext uri="{FF2B5EF4-FFF2-40B4-BE49-F238E27FC236}">
                  <a16:creationId xmlns:a16="http://schemas.microsoft.com/office/drawing/2014/main" id="{B55426A5-079A-4222-99D3-156CEA11A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7" name="Line 199">
              <a:extLst>
                <a:ext uri="{FF2B5EF4-FFF2-40B4-BE49-F238E27FC236}">
                  <a16:creationId xmlns:a16="http://schemas.microsoft.com/office/drawing/2014/main" id="{9CBC5A5E-9AC2-4184-BA03-41109FBB8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8" name="Text Box 200">
              <a:extLst>
                <a:ext uri="{FF2B5EF4-FFF2-40B4-BE49-F238E27FC236}">
                  <a16:creationId xmlns:a16="http://schemas.microsoft.com/office/drawing/2014/main" id="{1E01AC0D-694A-4D60-9B14-D2462C60F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00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source port: 6428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dest port: 9157</a:t>
              </a:r>
            </a:p>
          </p:txBody>
        </p:sp>
      </p:grpSp>
      <p:grpSp>
        <p:nvGrpSpPr>
          <p:cNvPr id="241866" name="Group 202">
            <a:extLst>
              <a:ext uri="{FF2B5EF4-FFF2-40B4-BE49-F238E27FC236}">
                <a16:creationId xmlns:a16="http://schemas.microsoft.com/office/drawing/2014/main" id="{AC00FBC1-027E-4BDD-93BF-7A4B424515E8}"/>
              </a:ext>
            </a:extLst>
          </p:cNvPr>
          <p:cNvGrpSpPr>
            <a:grpSpLocks/>
          </p:cNvGrpSpPr>
          <p:nvPr/>
        </p:nvGrpSpPr>
        <p:grpSpPr bwMode="auto">
          <a:xfrm>
            <a:off x="6967538" y="4889504"/>
            <a:ext cx="1350962" cy="657226"/>
            <a:chOff x="1503" y="3697"/>
            <a:chExt cx="851" cy="414"/>
          </a:xfrm>
        </p:grpSpPr>
        <p:sp>
          <p:nvSpPr>
            <p:cNvPr id="11373" name="Rectangle 203">
              <a:extLst>
                <a:ext uri="{FF2B5EF4-FFF2-40B4-BE49-F238E27FC236}">
                  <a16:creationId xmlns:a16="http://schemas.microsoft.com/office/drawing/2014/main" id="{D0978C57-82E8-4427-ACB0-A502C9853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4" name="Line 204">
              <a:extLst>
                <a:ext uri="{FF2B5EF4-FFF2-40B4-BE49-F238E27FC236}">
                  <a16:creationId xmlns:a16="http://schemas.microsoft.com/office/drawing/2014/main" id="{867391D0-0655-446C-AABB-5411DAA84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5" name="Text Box 205">
              <a:extLst>
                <a:ext uri="{FF2B5EF4-FFF2-40B4-BE49-F238E27FC236}">
                  <a16:creationId xmlns:a16="http://schemas.microsoft.com/office/drawing/2014/main" id="{AFAD2F57-0964-45F7-8985-E72106013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" y="3822"/>
              <a:ext cx="8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source port: ?</a:t>
              </a:r>
            </a:p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dest port: ?</a:t>
              </a:r>
            </a:p>
          </p:txBody>
        </p:sp>
      </p:grpSp>
      <p:grpSp>
        <p:nvGrpSpPr>
          <p:cNvPr id="241870" name="Group 206">
            <a:extLst>
              <a:ext uri="{FF2B5EF4-FFF2-40B4-BE49-F238E27FC236}">
                <a16:creationId xmlns:a16="http://schemas.microsoft.com/office/drawing/2014/main" id="{AA198EEB-CBD6-4F91-94C3-4BAEF35836E5}"/>
              </a:ext>
            </a:extLst>
          </p:cNvPr>
          <p:cNvGrpSpPr>
            <a:grpSpLocks/>
          </p:cNvGrpSpPr>
          <p:nvPr/>
        </p:nvGrpSpPr>
        <p:grpSpPr bwMode="auto">
          <a:xfrm>
            <a:off x="6218239" y="5743579"/>
            <a:ext cx="1398587" cy="657226"/>
            <a:chOff x="2741" y="3750"/>
            <a:chExt cx="881" cy="414"/>
          </a:xfrm>
        </p:grpSpPr>
        <p:sp>
          <p:nvSpPr>
            <p:cNvPr id="11370" name="Rectangle 207">
              <a:extLst>
                <a:ext uri="{FF2B5EF4-FFF2-40B4-BE49-F238E27FC236}">
                  <a16:creationId xmlns:a16="http://schemas.microsoft.com/office/drawing/2014/main" id="{E98927FA-169D-456E-9E2B-E61BD52FF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1" name="Line 208">
              <a:extLst>
                <a:ext uri="{FF2B5EF4-FFF2-40B4-BE49-F238E27FC236}">
                  <a16:creationId xmlns:a16="http://schemas.microsoft.com/office/drawing/2014/main" id="{61176F78-7BF9-4D6F-946D-9B05BD310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2" name="Text Box 209">
              <a:extLst>
                <a:ext uri="{FF2B5EF4-FFF2-40B4-BE49-F238E27FC236}">
                  <a16:creationId xmlns:a16="http://schemas.microsoft.com/office/drawing/2014/main" id="{3FEBCBFF-7EC5-4E62-BE9E-D7A621A95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8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source port: ?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dest port: ?</a:t>
              </a:r>
            </a:p>
          </p:txBody>
        </p:sp>
      </p:grpSp>
      <p:grpSp>
        <p:nvGrpSpPr>
          <p:cNvPr id="25666" name="Group 214">
            <a:extLst>
              <a:ext uri="{FF2B5EF4-FFF2-40B4-BE49-F238E27FC236}">
                <a16:creationId xmlns:a16="http://schemas.microsoft.com/office/drawing/2014/main" id="{242F93B9-C528-4E01-9A82-27D6BB89B1CB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381501"/>
            <a:ext cx="711200" cy="669925"/>
            <a:chOff x="-44" y="1473"/>
            <a:chExt cx="981" cy="1105"/>
          </a:xfrm>
        </p:grpSpPr>
        <p:pic>
          <p:nvPicPr>
            <p:cNvPr id="25703" name="Picture 215" descr="desktop_computer_stylized_medium">
              <a:extLst>
                <a:ext uri="{FF2B5EF4-FFF2-40B4-BE49-F238E27FC236}">
                  <a16:creationId xmlns:a16="http://schemas.microsoft.com/office/drawing/2014/main" id="{35DFED40-B245-4FBA-8D55-B6CBBEE84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4" name="Freeform 216">
              <a:extLst>
                <a:ext uri="{FF2B5EF4-FFF2-40B4-BE49-F238E27FC236}">
                  <a16:creationId xmlns:a16="http://schemas.microsoft.com/office/drawing/2014/main" id="{0362145E-11A5-41DD-B8F3-FDEB164514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5667" name="Group 217">
            <a:extLst>
              <a:ext uri="{FF2B5EF4-FFF2-40B4-BE49-F238E27FC236}">
                <a16:creationId xmlns:a16="http://schemas.microsoft.com/office/drawing/2014/main" id="{0184A05B-63E9-4D97-9231-541B2F98E3E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93288" y="4505326"/>
            <a:ext cx="711200" cy="669925"/>
            <a:chOff x="-44" y="1473"/>
            <a:chExt cx="981" cy="1105"/>
          </a:xfrm>
        </p:grpSpPr>
        <p:pic>
          <p:nvPicPr>
            <p:cNvPr id="25701" name="Picture 218" descr="desktop_computer_stylized_medium">
              <a:extLst>
                <a:ext uri="{FF2B5EF4-FFF2-40B4-BE49-F238E27FC236}">
                  <a16:creationId xmlns:a16="http://schemas.microsoft.com/office/drawing/2014/main" id="{0E71AFDC-64C4-426B-959D-E6BC2B94CF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2" name="Freeform 219">
              <a:extLst>
                <a:ext uri="{FF2B5EF4-FFF2-40B4-BE49-F238E27FC236}">
                  <a16:creationId xmlns:a16="http://schemas.microsoft.com/office/drawing/2014/main" id="{1796C3A1-B804-40C1-BC17-60E3467165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5668" name="Group 220">
            <a:extLst>
              <a:ext uri="{FF2B5EF4-FFF2-40B4-BE49-F238E27FC236}">
                <a16:creationId xmlns:a16="http://schemas.microsoft.com/office/drawing/2014/main" id="{B6F8A50B-EF4F-4B55-937E-DA0964F409A1}"/>
              </a:ext>
            </a:extLst>
          </p:cNvPr>
          <p:cNvGrpSpPr>
            <a:grpSpLocks/>
          </p:cNvGrpSpPr>
          <p:nvPr/>
        </p:nvGrpSpPr>
        <p:grpSpPr bwMode="auto">
          <a:xfrm>
            <a:off x="4616451" y="3903663"/>
            <a:ext cx="358775" cy="704850"/>
            <a:chOff x="4140" y="429"/>
            <a:chExt cx="1425" cy="2396"/>
          </a:xfrm>
        </p:grpSpPr>
        <p:sp>
          <p:nvSpPr>
            <p:cNvPr id="25669" name="Freeform 221">
              <a:extLst>
                <a:ext uri="{FF2B5EF4-FFF2-40B4-BE49-F238E27FC236}">
                  <a16:creationId xmlns:a16="http://schemas.microsoft.com/office/drawing/2014/main" id="{5104B19F-0648-4374-91A8-BC25B4BE1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335" name="Rectangle 222">
              <a:extLst>
                <a:ext uri="{FF2B5EF4-FFF2-40B4-BE49-F238E27FC236}">
                  <a16:creationId xmlns:a16="http://schemas.microsoft.com/office/drawing/2014/main" id="{DA2C63F0-13C1-46C6-9711-E565A5427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71" name="Freeform 223">
              <a:extLst>
                <a:ext uri="{FF2B5EF4-FFF2-40B4-BE49-F238E27FC236}">
                  <a16:creationId xmlns:a16="http://schemas.microsoft.com/office/drawing/2014/main" id="{001706D0-5386-465A-AE6C-4F34A1292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672" name="Freeform 224">
              <a:extLst>
                <a:ext uri="{FF2B5EF4-FFF2-40B4-BE49-F238E27FC236}">
                  <a16:creationId xmlns:a16="http://schemas.microsoft.com/office/drawing/2014/main" id="{70D79A06-FFDF-4111-9B0E-721CAFF69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338" name="Rectangle 225">
              <a:extLst>
                <a:ext uri="{FF2B5EF4-FFF2-40B4-BE49-F238E27FC236}">
                  <a16:creationId xmlns:a16="http://schemas.microsoft.com/office/drawing/2014/main" id="{A364F91B-FBAE-49CF-9705-85A2DDE04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4" name="Group 226">
              <a:extLst>
                <a:ext uri="{FF2B5EF4-FFF2-40B4-BE49-F238E27FC236}">
                  <a16:creationId xmlns:a16="http://schemas.microsoft.com/office/drawing/2014/main" id="{D9E475E1-4437-44DD-B198-2BDCE36D3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64" name="AutoShape 227">
                <a:extLst>
                  <a:ext uri="{FF2B5EF4-FFF2-40B4-BE49-F238E27FC236}">
                    <a16:creationId xmlns:a16="http://schemas.microsoft.com/office/drawing/2014/main" id="{335308C3-10EB-4BE6-ADFD-178B19301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5" name="AutoShape 228">
                <a:extLst>
                  <a:ext uri="{FF2B5EF4-FFF2-40B4-BE49-F238E27FC236}">
                    <a16:creationId xmlns:a16="http://schemas.microsoft.com/office/drawing/2014/main" id="{926E2905-578D-400D-AF0A-26479F8EF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0" name="Rectangle 229">
              <a:extLst>
                <a:ext uri="{FF2B5EF4-FFF2-40B4-BE49-F238E27FC236}">
                  <a16:creationId xmlns:a16="http://schemas.microsoft.com/office/drawing/2014/main" id="{189102AD-F85F-4E96-BE23-74904CAF8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6" name="Group 230">
              <a:extLst>
                <a:ext uri="{FF2B5EF4-FFF2-40B4-BE49-F238E27FC236}">
                  <a16:creationId xmlns:a16="http://schemas.microsoft.com/office/drawing/2014/main" id="{C713FE57-DE5F-4CDA-8262-5A04284EBC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62" name="AutoShape 231">
                <a:extLst>
                  <a:ext uri="{FF2B5EF4-FFF2-40B4-BE49-F238E27FC236}">
                    <a16:creationId xmlns:a16="http://schemas.microsoft.com/office/drawing/2014/main" id="{891AF2F0-7746-4F8B-B0DF-BA8559569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3" name="AutoShape 232">
                <a:extLst>
                  <a:ext uri="{FF2B5EF4-FFF2-40B4-BE49-F238E27FC236}">
                    <a16:creationId xmlns:a16="http://schemas.microsoft.com/office/drawing/2014/main" id="{5E7BF8D6-26A5-48FC-8F29-C0B0BA3DC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2" name="Rectangle 233">
              <a:extLst>
                <a:ext uri="{FF2B5EF4-FFF2-40B4-BE49-F238E27FC236}">
                  <a16:creationId xmlns:a16="http://schemas.microsoft.com/office/drawing/2014/main" id="{22AF8C44-A145-49A2-AD12-58673FF9C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43" name="Rectangle 234">
              <a:extLst>
                <a:ext uri="{FF2B5EF4-FFF2-40B4-BE49-F238E27FC236}">
                  <a16:creationId xmlns:a16="http://schemas.microsoft.com/office/drawing/2014/main" id="{D83778A2-9022-4394-A383-0F22C455D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9" name="Group 235">
              <a:extLst>
                <a:ext uri="{FF2B5EF4-FFF2-40B4-BE49-F238E27FC236}">
                  <a16:creationId xmlns:a16="http://schemas.microsoft.com/office/drawing/2014/main" id="{FD5EDBFF-7BC6-40B6-A61B-00DC8399F6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60" name="AutoShape 236">
                <a:extLst>
                  <a:ext uri="{FF2B5EF4-FFF2-40B4-BE49-F238E27FC236}">
                    <a16:creationId xmlns:a16="http://schemas.microsoft.com/office/drawing/2014/main" id="{DAB34A02-0984-4490-9CAB-756AA9117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1" name="AutoShape 237">
                <a:extLst>
                  <a:ext uri="{FF2B5EF4-FFF2-40B4-BE49-F238E27FC236}">
                    <a16:creationId xmlns:a16="http://schemas.microsoft.com/office/drawing/2014/main" id="{3012CA2A-33F5-4EDA-8B01-79C895180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5680" name="Freeform 238">
              <a:extLst>
                <a:ext uri="{FF2B5EF4-FFF2-40B4-BE49-F238E27FC236}">
                  <a16:creationId xmlns:a16="http://schemas.microsoft.com/office/drawing/2014/main" id="{7B07394E-BA67-4BE0-823E-ED628F085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25681" name="Group 239">
              <a:extLst>
                <a:ext uri="{FF2B5EF4-FFF2-40B4-BE49-F238E27FC236}">
                  <a16:creationId xmlns:a16="http://schemas.microsoft.com/office/drawing/2014/main" id="{AD04B667-4E3F-4620-B0A7-1B6F36940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58" name="AutoShape 240">
                <a:extLst>
                  <a:ext uri="{FF2B5EF4-FFF2-40B4-BE49-F238E27FC236}">
                    <a16:creationId xmlns:a16="http://schemas.microsoft.com/office/drawing/2014/main" id="{6DA87119-D36D-4DDC-B4B5-EC112DB9F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59" name="AutoShape 241">
                <a:extLst>
                  <a:ext uri="{FF2B5EF4-FFF2-40B4-BE49-F238E27FC236}">
                    <a16:creationId xmlns:a16="http://schemas.microsoft.com/office/drawing/2014/main" id="{C91C00A6-9D9A-4A34-9628-73C110222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7" name="Rectangle 242">
              <a:extLst>
                <a:ext uri="{FF2B5EF4-FFF2-40B4-BE49-F238E27FC236}">
                  <a16:creationId xmlns:a16="http://schemas.microsoft.com/office/drawing/2014/main" id="{8F6EF779-730D-4A66-8933-A482B3EAF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83" name="Freeform 243">
              <a:extLst>
                <a:ext uri="{FF2B5EF4-FFF2-40B4-BE49-F238E27FC236}">
                  <a16:creationId xmlns:a16="http://schemas.microsoft.com/office/drawing/2014/main" id="{4DF1AE56-3BC1-4DAC-8B96-E9DF19A35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684" name="Freeform 244">
              <a:extLst>
                <a:ext uri="{FF2B5EF4-FFF2-40B4-BE49-F238E27FC236}">
                  <a16:creationId xmlns:a16="http://schemas.microsoft.com/office/drawing/2014/main" id="{A302AD8D-4D2B-444C-8AF1-7644B36C9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350" name="Oval 245">
              <a:extLst>
                <a:ext uri="{FF2B5EF4-FFF2-40B4-BE49-F238E27FC236}">
                  <a16:creationId xmlns:a16="http://schemas.microsoft.com/office/drawing/2014/main" id="{E4AFD5CE-B05D-40E6-A1CE-1432E4A8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86" name="Freeform 246">
              <a:extLst>
                <a:ext uri="{FF2B5EF4-FFF2-40B4-BE49-F238E27FC236}">
                  <a16:creationId xmlns:a16="http://schemas.microsoft.com/office/drawing/2014/main" id="{B922ED46-3551-4EFD-9691-AA12D6B94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352" name="AutoShape 247">
              <a:extLst>
                <a:ext uri="{FF2B5EF4-FFF2-40B4-BE49-F238E27FC236}">
                  <a16:creationId xmlns:a16="http://schemas.microsoft.com/office/drawing/2014/main" id="{31CA2D5C-241A-406A-97F1-A382F4FA5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3" name="AutoShape 248">
              <a:extLst>
                <a:ext uri="{FF2B5EF4-FFF2-40B4-BE49-F238E27FC236}">
                  <a16:creationId xmlns:a16="http://schemas.microsoft.com/office/drawing/2014/main" id="{0FAC5EB2-96DC-42A8-81F6-C9EC33969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4" name="Oval 249">
              <a:extLst>
                <a:ext uri="{FF2B5EF4-FFF2-40B4-BE49-F238E27FC236}">
                  <a16:creationId xmlns:a16="http://schemas.microsoft.com/office/drawing/2014/main" id="{93EA3E64-D0C5-4621-B60E-E2DA0AD99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5" name="Oval 250">
              <a:extLst>
                <a:ext uri="{FF2B5EF4-FFF2-40B4-BE49-F238E27FC236}">
                  <a16:creationId xmlns:a16="http://schemas.microsoft.com/office/drawing/2014/main" id="{80A62655-4E80-4F53-998D-86E838AAE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56" name="Oval 251">
              <a:extLst>
                <a:ext uri="{FF2B5EF4-FFF2-40B4-BE49-F238E27FC236}">
                  <a16:creationId xmlns:a16="http://schemas.microsoft.com/office/drawing/2014/main" id="{C6272775-D7F1-41E0-8E2A-A4E0A9086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7" name="Rectangle 252">
              <a:extLst>
                <a:ext uri="{FF2B5EF4-FFF2-40B4-BE49-F238E27FC236}">
                  <a16:creationId xmlns:a16="http://schemas.microsoft.com/office/drawing/2014/main" id="{05BA6A36-25B8-458C-BF94-944ABD507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872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4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>
            <a:extLst>
              <a:ext uri="{FF2B5EF4-FFF2-40B4-BE49-F238E27FC236}">
                <a16:creationId xmlns:a16="http://schemas.microsoft.com/office/drawing/2014/main" id="{00C08858-3993-4E43-9492-184D5A0C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2291" name="Slide Number Placeholder 6">
            <a:extLst>
              <a:ext uri="{FF2B5EF4-FFF2-40B4-BE49-F238E27FC236}">
                <a16:creationId xmlns:a16="http://schemas.microsoft.com/office/drawing/2014/main" id="{A8691AFA-F361-4B79-9177-B2A53029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B2EF8287-828A-4B42-B68A-9B077F3DD367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FA15B9F8-8122-443C-BDB7-06885366F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Connection-oriented demux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6A414A17-1C32-44E5-B340-305E3CA02B2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600200"/>
            <a:ext cx="396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TCP socket identified by 4-tuple: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source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source port number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dest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dest port number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demux: receiver uses all four values to direct segment to appropriate socket</a:t>
            </a:r>
          </a:p>
        </p:txBody>
      </p:sp>
      <p:sp>
        <p:nvSpPr>
          <p:cNvPr id="12294" name="Rectangle 4">
            <a:extLst>
              <a:ext uri="{FF2B5EF4-FFF2-40B4-BE49-F238E27FC236}">
                <a16:creationId xmlns:a16="http://schemas.microsoft.com/office/drawing/2014/main" id="{E2F4A960-A43E-48AA-9FD5-0E516A5A765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32500" y="1587500"/>
            <a:ext cx="41148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server host may support many simultaneous TCP sockets: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each socket identified by its own 4-tuple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web servers have different sockets for each connecting client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non-persistent HTTP will have different socket for each request</a:t>
            </a:r>
          </a:p>
        </p:txBody>
      </p:sp>
      <p:pic>
        <p:nvPicPr>
          <p:cNvPr id="26630" name="Picture 7" descr="underline_base">
            <a:extLst>
              <a:ext uri="{FF2B5EF4-FFF2-40B4-BE49-F238E27FC236}">
                <a16:creationId xmlns:a16="http://schemas.microsoft.com/office/drawing/2014/main" id="{639B0F9D-58E0-4C1F-ACB2-4B37A903111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6" y="10572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61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17AA1000-B8CB-4835-89E3-1A4660E0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60FFB212-10FC-4F91-8F11-99E9FEB3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E861CDC9-3C35-4449-A07F-4AB6892934F3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7651" name="Picture 159" descr="underline_base">
            <a:extLst>
              <a:ext uri="{FF2B5EF4-FFF2-40B4-BE49-F238E27FC236}">
                <a16:creationId xmlns:a16="http://schemas.microsoft.com/office/drawing/2014/main" id="{B294D94F-8346-45B0-BBA2-524C5EDAB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881064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3">
            <a:extLst>
              <a:ext uri="{FF2B5EF4-FFF2-40B4-BE49-F238E27FC236}">
                <a16:creationId xmlns:a16="http://schemas.microsoft.com/office/drawing/2014/main" id="{BB6F38D8-530A-4B4D-A508-4B920260B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8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Connection-oriented demux: example</a:t>
            </a:r>
          </a:p>
        </p:txBody>
      </p:sp>
      <p:sp>
        <p:nvSpPr>
          <p:cNvPr id="27653" name="Freeform 5">
            <a:extLst>
              <a:ext uri="{FF2B5EF4-FFF2-40B4-BE49-F238E27FC236}">
                <a16:creationId xmlns:a16="http://schemas.microsoft.com/office/drawing/2014/main" id="{FE9A1703-D8DD-4D8D-8C12-8896A4FC2652}"/>
              </a:ext>
            </a:extLst>
          </p:cNvPr>
          <p:cNvSpPr>
            <a:spLocks/>
          </p:cNvSpPr>
          <p:nvPr/>
        </p:nvSpPr>
        <p:spPr bwMode="auto">
          <a:xfrm>
            <a:off x="4343400" y="176530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54" name="Freeform 6">
            <a:extLst>
              <a:ext uri="{FF2B5EF4-FFF2-40B4-BE49-F238E27FC236}">
                <a16:creationId xmlns:a16="http://schemas.microsoft.com/office/drawing/2014/main" id="{5FBF35F5-C8BD-4BE2-AA2B-CDADF3485CBB}"/>
              </a:ext>
            </a:extLst>
          </p:cNvPr>
          <p:cNvSpPr>
            <a:spLocks/>
          </p:cNvSpPr>
          <p:nvPr/>
        </p:nvSpPr>
        <p:spPr bwMode="auto">
          <a:xfrm>
            <a:off x="1941514" y="1944689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55" name="Rectangle 23">
            <a:extLst>
              <a:ext uri="{FF2B5EF4-FFF2-40B4-BE49-F238E27FC236}">
                <a16:creationId xmlns:a16="http://schemas.microsoft.com/office/drawing/2014/main" id="{423DA016-E833-4348-987D-E76AD11E5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6" name="Rectangle 24">
            <a:extLst>
              <a:ext uri="{FF2B5EF4-FFF2-40B4-BE49-F238E27FC236}">
                <a16:creationId xmlns:a16="http://schemas.microsoft.com/office/drawing/2014/main" id="{D483AEFC-6E43-4821-952E-FF1614A31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1" y="1965326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7" name="Line 25">
            <a:extLst>
              <a:ext uri="{FF2B5EF4-FFF2-40B4-BE49-F238E27FC236}">
                <a16:creationId xmlns:a16="http://schemas.microsoft.com/office/drawing/2014/main" id="{B583D2F6-0646-4FE2-BF37-102EC4C63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27257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58" name="Text Box 26">
            <a:extLst>
              <a:ext uri="{FF2B5EF4-FFF2-40B4-BE49-F238E27FC236}">
                <a16:creationId xmlns:a16="http://schemas.microsoft.com/office/drawing/2014/main" id="{75F3CC07-E036-4E71-B8F1-DD038D41A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14" y="27082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7659" name="Line 27">
            <a:extLst>
              <a:ext uri="{FF2B5EF4-FFF2-40B4-BE49-F238E27FC236}">
                <a16:creationId xmlns:a16="http://schemas.microsoft.com/office/drawing/2014/main" id="{5D254F80-4E47-4376-859C-4A2FFAB3E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6813" y="30464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60" name="Line 28">
            <a:extLst>
              <a:ext uri="{FF2B5EF4-FFF2-40B4-BE49-F238E27FC236}">
                <a16:creationId xmlns:a16="http://schemas.microsoft.com/office/drawing/2014/main" id="{EA1DCF2F-EE24-4D92-9BE7-5AA4416F4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2525" y="33559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61" name="Line 29">
            <a:extLst>
              <a:ext uri="{FF2B5EF4-FFF2-40B4-BE49-F238E27FC236}">
                <a16:creationId xmlns:a16="http://schemas.microsoft.com/office/drawing/2014/main" id="{7324AD56-EE8C-4392-A44A-944722D3F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2525" y="36417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62" name="Text Box 26">
            <a:extLst>
              <a:ext uri="{FF2B5EF4-FFF2-40B4-BE49-F238E27FC236}">
                <a16:creationId xmlns:a16="http://schemas.microsoft.com/office/drawing/2014/main" id="{BE806F2D-32D9-4E94-B046-7A8ABC985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9" y="19558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7663" name="Text Box 26">
            <a:extLst>
              <a:ext uri="{FF2B5EF4-FFF2-40B4-BE49-F238E27FC236}">
                <a16:creationId xmlns:a16="http://schemas.microsoft.com/office/drawing/2014/main" id="{5191CE96-42C3-4B25-89CD-33C01C7BD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9" y="36131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7664" name="Text Box 26">
            <a:extLst>
              <a:ext uri="{FF2B5EF4-FFF2-40B4-BE49-F238E27FC236}">
                <a16:creationId xmlns:a16="http://schemas.microsoft.com/office/drawing/2014/main" id="{149DD76C-02F8-40EB-968A-9FAB23C7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9" y="33274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7665" name="Text Box 26">
            <a:extLst>
              <a:ext uri="{FF2B5EF4-FFF2-40B4-BE49-F238E27FC236}">
                <a16:creationId xmlns:a16="http://schemas.microsoft.com/office/drawing/2014/main" id="{7F8A5553-133E-4170-85A7-933282FEF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14" y="30321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3331" name="Oval 19">
            <a:extLst>
              <a:ext uri="{FF2B5EF4-FFF2-40B4-BE49-F238E27FC236}">
                <a16:creationId xmlns:a16="http://schemas.microsoft.com/office/drawing/2014/main" id="{674356D9-A518-4EA7-8AE9-19A929243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7667" name="Group 20">
            <a:extLst>
              <a:ext uri="{FF2B5EF4-FFF2-40B4-BE49-F238E27FC236}">
                <a16:creationId xmlns:a16="http://schemas.microsoft.com/office/drawing/2014/main" id="{29AAAB8A-93F0-4527-9292-23B47BEB7C79}"/>
              </a:ext>
            </a:extLst>
          </p:cNvPr>
          <p:cNvGrpSpPr>
            <a:grpSpLocks/>
          </p:cNvGrpSpPr>
          <p:nvPr/>
        </p:nvGrpSpPr>
        <p:grpSpPr bwMode="auto">
          <a:xfrm>
            <a:off x="2724151" y="2565400"/>
            <a:ext cx="620713" cy="228600"/>
            <a:chOff x="1287" y="2524"/>
            <a:chExt cx="260" cy="100"/>
          </a:xfrm>
        </p:grpSpPr>
        <p:sp>
          <p:nvSpPr>
            <p:cNvPr id="13451" name="Rectangle 21">
              <a:extLst>
                <a:ext uri="{FF2B5EF4-FFF2-40B4-BE49-F238E27FC236}">
                  <a16:creationId xmlns:a16="http://schemas.microsoft.com/office/drawing/2014/main" id="{F5E8A8E8-136B-4750-B5AE-DD7E1F35E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2" name="Rectangle 22">
              <a:extLst>
                <a:ext uri="{FF2B5EF4-FFF2-40B4-BE49-F238E27FC236}">
                  <a16:creationId xmlns:a16="http://schemas.microsoft.com/office/drawing/2014/main" id="{8ABB2D47-039C-4AC7-BB15-B8FEAB9F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3" name="Rectangle 23">
              <a:extLst>
                <a:ext uri="{FF2B5EF4-FFF2-40B4-BE49-F238E27FC236}">
                  <a16:creationId xmlns:a16="http://schemas.microsoft.com/office/drawing/2014/main" id="{2E437F82-6199-4C48-B668-E3BA4DCAC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4" name="Rectangle 24">
              <a:extLst>
                <a:ext uri="{FF2B5EF4-FFF2-40B4-BE49-F238E27FC236}">
                  <a16:creationId xmlns:a16="http://schemas.microsoft.com/office/drawing/2014/main" id="{FF7F4110-B96F-4836-A8DC-01EB1E7F3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7668" name="Rectangle 23">
            <a:extLst>
              <a:ext uri="{FF2B5EF4-FFF2-40B4-BE49-F238E27FC236}">
                <a16:creationId xmlns:a16="http://schemas.microsoft.com/office/drawing/2014/main" id="{E610D0FD-00D4-4EB1-AA80-D470157E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9" name="Rectangle 24">
            <a:extLst>
              <a:ext uri="{FF2B5EF4-FFF2-40B4-BE49-F238E27FC236}">
                <a16:creationId xmlns:a16="http://schemas.microsoft.com/office/drawing/2014/main" id="{65181590-28BE-419A-B173-4CC636939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1" y="1755776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0" name="Text Box 26">
            <a:extLst>
              <a:ext uri="{FF2B5EF4-FFF2-40B4-BE49-F238E27FC236}">
                <a16:creationId xmlns:a16="http://schemas.microsoft.com/office/drawing/2014/main" id="{5D14E8C6-88EC-46CC-A97C-B4B8F1C31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1" y="24844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7671" name="Text Box 26">
            <a:extLst>
              <a:ext uri="{FF2B5EF4-FFF2-40B4-BE49-F238E27FC236}">
                <a16:creationId xmlns:a16="http://schemas.microsoft.com/office/drawing/2014/main" id="{97E114EA-14CA-416D-8861-AAEE74FF6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6" y="17081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7672" name="Text Box 26">
            <a:extLst>
              <a:ext uri="{FF2B5EF4-FFF2-40B4-BE49-F238E27FC236}">
                <a16:creationId xmlns:a16="http://schemas.microsoft.com/office/drawing/2014/main" id="{586BBDE2-BF60-4911-A5FA-6A6F436CC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301" y="33893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7673" name="Text Box 26">
            <a:extLst>
              <a:ext uri="{FF2B5EF4-FFF2-40B4-BE49-F238E27FC236}">
                <a16:creationId xmlns:a16="http://schemas.microsoft.com/office/drawing/2014/main" id="{8C02CD2A-A055-469F-86FA-721D58F31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301" y="31035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13339" name="Oval 36">
            <a:extLst>
              <a:ext uri="{FF2B5EF4-FFF2-40B4-BE49-F238E27FC236}">
                <a16:creationId xmlns:a16="http://schemas.microsoft.com/office/drawing/2014/main" id="{54DFF57B-09A6-4A6F-BF37-396E37B61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264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7675" name="Rectangle 23">
            <a:extLst>
              <a:ext uri="{FF2B5EF4-FFF2-40B4-BE49-F238E27FC236}">
                <a16:creationId xmlns:a16="http://schemas.microsoft.com/office/drawing/2014/main" id="{9E20A2F4-55F4-4656-AC47-561D159E3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89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6" name="Rectangle 24">
            <a:extLst>
              <a:ext uri="{FF2B5EF4-FFF2-40B4-BE49-F238E27FC236}">
                <a16:creationId xmlns:a16="http://schemas.microsoft.com/office/drawing/2014/main" id="{9734402F-0DE2-432F-8D2A-6AC18ADCF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7" name="Text Box 26">
            <a:extLst>
              <a:ext uri="{FF2B5EF4-FFF2-40B4-BE49-F238E27FC236}">
                <a16:creationId xmlns:a16="http://schemas.microsoft.com/office/drawing/2014/main" id="{06C7643C-7096-480F-B947-1A3ED08F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51" y="27003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7678" name="Text Box 26">
            <a:extLst>
              <a:ext uri="{FF2B5EF4-FFF2-40B4-BE49-F238E27FC236}">
                <a16:creationId xmlns:a16="http://schemas.microsoft.com/office/drawing/2014/main" id="{9CA0945E-66F8-454E-8C86-0DB74D285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976" y="19478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7679" name="Text Box 26">
            <a:extLst>
              <a:ext uri="{FF2B5EF4-FFF2-40B4-BE49-F238E27FC236}">
                <a16:creationId xmlns:a16="http://schemas.microsoft.com/office/drawing/2014/main" id="{57F47732-506E-4403-BD87-11E0F9BB2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914" y="36052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7680" name="Text Box 26">
            <a:extLst>
              <a:ext uri="{FF2B5EF4-FFF2-40B4-BE49-F238E27FC236}">
                <a16:creationId xmlns:a16="http://schemas.microsoft.com/office/drawing/2014/main" id="{2A69874C-F6BF-46A0-9E37-4052B91AC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6" y="33194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7681" name="Text Box 26">
            <a:extLst>
              <a:ext uri="{FF2B5EF4-FFF2-40B4-BE49-F238E27FC236}">
                <a16:creationId xmlns:a16="http://schemas.microsoft.com/office/drawing/2014/main" id="{64A2DB93-49E2-4D49-AE50-DDC60F9BC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51" y="30241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3347" name="Oval 53">
            <a:extLst>
              <a:ext uri="{FF2B5EF4-FFF2-40B4-BE49-F238E27FC236}">
                <a16:creationId xmlns:a16="http://schemas.microsoft.com/office/drawing/2014/main" id="{FD0AF475-1D53-41E5-8C26-6445C1FCA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7683" name="Freeform 54">
            <a:extLst>
              <a:ext uri="{FF2B5EF4-FFF2-40B4-BE49-F238E27FC236}">
                <a16:creationId xmlns:a16="http://schemas.microsoft.com/office/drawing/2014/main" id="{4A321B3D-7440-4E51-B794-9E75C37B8701}"/>
              </a:ext>
            </a:extLst>
          </p:cNvPr>
          <p:cNvSpPr>
            <a:spLocks/>
          </p:cNvSpPr>
          <p:nvPr/>
        </p:nvSpPr>
        <p:spPr bwMode="auto">
          <a:xfrm>
            <a:off x="9550401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7684" name="Group 76">
            <a:extLst>
              <a:ext uri="{FF2B5EF4-FFF2-40B4-BE49-F238E27FC236}">
                <a16:creationId xmlns:a16="http://schemas.microsoft.com/office/drawing/2014/main" id="{65695634-1DA4-4040-B017-014DF6A3FC52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5170484"/>
            <a:ext cx="2016125" cy="657224"/>
            <a:chOff x="1084" y="3697"/>
            <a:chExt cx="1270" cy="414"/>
          </a:xfrm>
        </p:grpSpPr>
        <p:sp>
          <p:nvSpPr>
            <p:cNvPr id="13448" name="Rectangle 77">
              <a:extLst>
                <a:ext uri="{FF2B5EF4-FFF2-40B4-BE49-F238E27FC236}">
                  <a16:creationId xmlns:a16="http://schemas.microsoft.com/office/drawing/2014/main" id="{6381CBB5-70D0-4824-BCCB-B98749893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9" name="Line 78">
              <a:extLst>
                <a:ext uri="{FF2B5EF4-FFF2-40B4-BE49-F238E27FC236}">
                  <a16:creationId xmlns:a16="http://schemas.microsoft.com/office/drawing/2014/main" id="{4831DDF3-C3D4-4550-BFE7-49EDA69A20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0" name="Text Box 79">
              <a:extLst>
                <a:ext uri="{FF2B5EF4-FFF2-40B4-BE49-F238E27FC236}">
                  <a16:creationId xmlns:a16="http://schemas.microsoft.com/office/drawing/2014/main" id="{B0809B85-345B-494A-B9C1-BAFAE8CCA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" y="3822"/>
              <a:ext cx="122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source IP,port: A,9157</a:t>
              </a:r>
            </a:p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dest IP, port: B,80</a:t>
              </a:r>
            </a:p>
          </p:txBody>
        </p:sp>
      </p:grpSp>
      <p:grpSp>
        <p:nvGrpSpPr>
          <p:cNvPr id="27685" name="Group 80">
            <a:extLst>
              <a:ext uri="{FF2B5EF4-FFF2-40B4-BE49-F238E27FC236}">
                <a16:creationId xmlns:a16="http://schemas.microsoft.com/office/drawing/2014/main" id="{EAD19FCB-8DBD-4C7E-90F8-A0A2206BABFF}"/>
              </a:ext>
            </a:extLst>
          </p:cNvPr>
          <p:cNvGrpSpPr>
            <a:grpSpLocks/>
          </p:cNvGrpSpPr>
          <p:nvPr/>
        </p:nvGrpSpPr>
        <p:grpSpPr bwMode="auto">
          <a:xfrm>
            <a:off x="3190876" y="4479929"/>
            <a:ext cx="1878013" cy="657226"/>
            <a:chOff x="2741" y="3750"/>
            <a:chExt cx="1183" cy="414"/>
          </a:xfrm>
        </p:grpSpPr>
        <p:sp>
          <p:nvSpPr>
            <p:cNvPr id="13445" name="Rectangle 81">
              <a:extLst>
                <a:ext uri="{FF2B5EF4-FFF2-40B4-BE49-F238E27FC236}">
                  <a16:creationId xmlns:a16="http://schemas.microsoft.com/office/drawing/2014/main" id="{DE763B3D-75EA-47A9-9A85-4D7D33BF2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6" name="Line 82">
              <a:extLst>
                <a:ext uri="{FF2B5EF4-FFF2-40B4-BE49-F238E27FC236}">
                  <a16:creationId xmlns:a16="http://schemas.microsoft.com/office/drawing/2014/main" id="{11F55E80-30A6-4E4A-94D0-FF26A435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7" name="Text Box 83">
              <a:extLst>
                <a:ext uri="{FF2B5EF4-FFF2-40B4-BE49-F238E27FC236}">
                  <a16:creationId xmlns:a16="http://schemas.microsoft.com/office/drawing/2014/main" id="{2659B817-B739-4B8F-BA2C-D50B6CAC2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11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source IP,port: B,80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dest IP,port: A,9157</a:t>
              </a:r>
            </a:p>
          </p:txBody>
        </p:sp>
      </p:grpSp>
      <p:sp>
        <p:nvSpPr>
          <p:cNvPr id="13351" name="Text Box 93">
            <a:extLst>
              <a:ext uri="{FF2B5EF4-FFF2-40B4-BE49-F238E27FC236}">
                <a16:creationId xmlns:a16="http://schemas.microsoft.com/office/drawing/2014/main" id="{5D807AD4-E3BF-432B-9C9F-FACEFEA091C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612901" y="4705351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>
                <a:solidFill>
                  <a:srgbClr val="000000"/>
                </a:solidFill>
                <a:latin typeface="Gill Sans MT" charset="0"/>
              </a:rPr>
              <a:t>host: IP address A</a:t>
            </a:r>
          </a:p>
        </p:txBody>
      </p:sp>
      <p:sp>
        <p:nvSpPr>
          <p:cNvPr id="13352" name="Text Box 94">
            <a:extLst>
              <a:ext uri="{FF2B5EF4-FFF2-40B4-BE49-F238E27FC236}">
                <a16:creationId xmlns:a16="http://schemas.microsoft.com/office/drawing/2014/main" id="{BC8FA262-8626-48A2-8D8A-F23EBCAC27E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369426" y="4602164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>
                <a:solidFill>
                  <a:srgbClr val="000000"/>
                </a:solidFill>
                <a:latin typeface="Gill Sans MT" charset="0"/>
              </a:rPr>
              <a:t>host: IP address C</a:t>
            </a:r>
          </a:p>
        </p:txBody>
      </p:sp>
      <p:sp>
        <p:nvSpPr>
          <p:cNvPr id="13353" name="Line 96">
            <a:extLst>
              <a:ext uri="{FF2B5EF4-FFF2-40B4-BE49-F238E27FC236}">
                <a16:creationId xmlns:a16="http://schemas.microsoft.com/office/drawing/2014/main" id="{6A7EC6EA-B8F4-4624-A084-422BC221D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54" name="Line 97">
            <a:extLst>
              <a:ext uri="{FF2B5EF4-FFF2-40B4-BE49-F238E27FC236}">
                <a16:creationId xmlns:a16="http://schemas.microsoft.com/office/drawing/2014/main" id="{45BEA6B2-7E07-4943-A816-0AB2F0446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7690" name="Text Box 26">
            <a:extLst>
              <a:ext uri="{FF2B5EF4-FFF2-40B4-BE49-F238E27FC236}">
                <a16:creationId xmlns:a16="http://schemas.microsoft.com/office/drawing/2014/main" id="{948FB24E-5237-4671-AFB0-30584F7F7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614" y="27955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3356" name="Line 99">
            <a:extLst>
              <a:ext uri="{FF2B5EF4-FFF2-40B4-BE49-F238E27FC236}">
                <a16:creationId xmlns:a16="http://schemas.microsoft.com/office/drawing/2014/main" id="{FF12AB72-C29B-45E3-A558-2D51D96C1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7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57" name="Line 100">
            <a:extLst>
              <a:ext uri="{FF2B5EF4-FFF2-40B4-BE49-F238E27FC236}">
                <a16:creationId xmlns:a16="http://schemas.microsoft.com/office/drawing/2014/main" id="{735C1B7E-3087-4E3E-AECE-620CB0746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0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7693" name="Group 101">
            <a:extLst>
              <a:ext uri="{FF2B5EF4-FFF2-40B4-BE49-F238E27FC236}">
                <a16:creationId xmlns:a16="http://schemas.microsoft.com/office/drawing/2014/main" id="{797277D2-4D2B-4422-893B-AE3265C4D11C}"/>
              </a:ext>
            </a:extLst>
          </p:cNvPr>
          <p:cNvGrpSpPr>
            <a:grpSpLocks/>
          </p:cNvGrpSpPr>
          <p:nvPr/>
        </p:nvGrpSpPr>
        <p:grpSpPr bwMode="auto">
          <a:xfrm>
            <a:off x="5076826" y="2347913"/>
            <a:ext cx="473075" cy="228600"/>
            <a:chOff x="1287" y="2524"/>
            <a:chExt cx="260" cy="100"/>
          </a:xfrm>
        </p:grpSpPr>
        <p:sp>
          <p:nvSpPr>
            <p:cNvPr id="13441" name="Rectangle 102">
              <a:extLst>
                <a:ext uri="{FF2B5EF4-FFF2-40B4-BE49-F238E27FC236}">
                  <a16:creationId xmlns:a16="http://schemas.microsoft.com/office/drawing/2014/main" id="{A12A0896-DFEC-4BFE-AFC3-3ED883C90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2" name="Rectangle 103">
              <a:extLst>
                <a:ext uri="{FF2B5EF4-FFF2-40B4-BE49-F238E27FC236}">
                  <a16:creationId xmlns:a16="http://schemas.microsoft.com/office/drawing/2014/main" id="{607C299A-3BB9-4449-8D7D-388F6967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3" name="Rectangle 104">
              <a:extLst>
                <a:ext uri="{FF2B5EF4-FFF2-40B4-BE49-F238E27FC236}">
                  <a16:creationId xmlns:a16="http://schemas.microsoft.com/office/drawing/2014/main" id="{75C64805-DF9F-4027-9316-E976F57B7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4" name="Rectangle 105">
              <a:extLst>
                <a:ext uri="{FF2B5EF4-FFF2-40B4-BE49-F238E27FC236}">
                  <a16:creationId xmlns:a16="http://schemas.microsoft.com/office/drawing/2014/main" id="{FADCEE3C-916D-4A07-8D74-7FB147B3F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59" name="Oval 106">
            <a:extLst>
              <a:ext uri="{FF2B5EF4-FFF2-40B4-BE49-F238E27FC236}">
                <a16:creationId xmlns:a16="http://schemas.microsoft.com/office/drawing/2014/main" id="{31158711-0F59-4E8D-A97D-B1A45354A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P6</a:t>
            </a:r>
          </a:p>
        </p:txBody>
      </p:sp>
      <p:sp>
        <p:nvSpPr>
          <p:cNvPr id="13360" name="Oval 112">
            <a:extLst>
              <a:ext uri="{FF2B5EF4-FFF2-40B4-BE49-F238E27FC236}">
                <a16:creationId xmlns:a16="http://schemas.microsoft.com/office/drawing/2014/main" id="{573A138A-4978-4200-9A26-C3499DFA2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9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P5</a:t>
            </a:r>
          </a:p>
        </p:txBody>
      </p:sp>
      <p:grpSp>
        <p:nvGrpSpPr>
          <p:cNvPr id="27696" name="Group 118">
            <a:extLst>
              <a:ext uri="{FF2B5EF4-FFF2-40B4-BE49-F238E27FC236}">
                <a16:creationId xmlns:a16="http://schemas.microsoft.com/office/drawing/2014/main" id="{9A386D14-739A-4B9A-9067-541C7E7152FB}"/>
              </a:ext>
            </a:extLst>
          </p:cNvPr>
          <p:cNvGrpSpPr>
            <a:grpSpLocks/>
          </p:cNvGrpSpPr>
          <p:nvPr/>
        </p:nvGrpSpPr>
        <p:grpSpPr bwMode="auto">
          <a:xfrm>
            <a:off x="5781676" y="2352675"/>
            <a:ext cx="473075" cy="228600"/>
            <a:chOff x="1287" y="2524"/>
            <a:chExt cx="260" cy="100"/>
          </a:xfrm>
        </p:grpSpPr>
        <p:sp>
          <p:nvSpPr>
            <p:cNvPr id="13437" name="Rectangle 119">
              <a:extLst>
                <a:ext uri="{FF2B5EF4-FFF2-40B4-BE49-F238E27FC236}">
                  <a16:creationId xmlns:a16="http://schemas.microsoft.com/office/drawing/2014/main" id="{D4D8C9C9-C5E3-4684-AF92-CA915804B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8" name="Rectangle 120">
              <a:extLst>
                <a:ext uri="{FF2B5EF4-FFF2-40B4-BE49-F238E27FC236}">
                  <a16:creationId xmlns:a16="http://schemas.microsoft.com/office/drawing/2014/main" id="{30A27C5E-2731-4DF6-B1FE-F65313EC5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9" name="Rectangle 121">
              <a:extLst>
                <a:ext uri="{FF2B5EF4-FFF2-40B4-BE49-F238E27FC236}">
                  <a16:creationId xmlns:a16="http://schemas.microsoft.com/office/drawing/2014/main" id="{09A903ED-533D-44AF-849D-389BDB488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0" name="Rectangle 122">
              <a:extLst>
                <a:ext uri="{FF2B5EF4-FFF2-40B4-BE49-F238E27FC236}">
                  <a16:creationId xmlns:a16="http://schemas.microsoft.com/office/drawing/2014/main" id="{A9B46374-BE21-4D66-8164-46B0AA0B8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697" name="Group 123">
            <a:extLst>
              <a:ext uri="{FF2B5EF4-FFF2-40B4-BE49-F238E27FC236}">
                <a16:creationId xmlns:a16="http://schemas.microsoft.com/office/drawing/2014/main" id="{6C2DFFAC-F51A-48CE-89BA-92C8635D88B7}"/>
              </a:ext>
            </a:extLst>
          </p:cNvPr>
          <p:cNvGrpSpPr>
            <a:grpSpLocks/>
          </p:cNvGrpSpPr>
          <p:nvPr/>
        </p:nvGrpSpPr>
        <p:grpSpPr bwMode="auto">
          <a:xfrm>
            <a:off x="6453189" y="2357438"/>
            <a:ext cx="473075" cy="228600"/>
            <a:chOff x="1287" y="2524"/>
            <a:chExt cx="260" cy="100"/>
          </a:xfrm>
        </p:grpSpPr>
        <p:sp>
          <p:nvSpPr>
            <p:cNvPr id="13433" name="Rectangle 124">
              <a:extLst>
                <a:ext uri="{FF2B5EF4-FFF2-40B4-BE49-F238E27FC236}">
                  <a16:creationId xmlns:a16="http://schemas.microsoft.com/office/drawing/2014/main" id="{7B956ABA-01F1-4DC9-A100-A9E1ECA3A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4" name="Rectangle 125">
              <a:extLst>
                <a:ext uri="{FF2B5EF4-FFF2-40B4-BE49-F238E27FC236}">
                  <a16:creationId xmlns:a16="http://schemas.microsoft.com/office/drawing/2014/main" id="{963EE83F-1B3F-45F1-AF5B-EBB7E3BE9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5" name="Rectangle 126">
              <a:extLst>
                <a:ext uri="{FF2B5EF4-FFF2-40B4-BE49-F238E27FC236}">
                  <a16:creationId xmlns:a16="http://schemas.microsoft.com/office/drawing/2014/main" id="{A25EB817-681E-4EFA-8E13-94E8D56FF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6" name="Rectangle 127">
              <a:extLst>
                <a:ext uri="{FF2B5EF4-FFF2-40B4-BE49-F238E27FC236}">
                  <a16:creationId xmlns:a16="http://schemas.microsoft.com/office/drawing/2014/main" id="{F40653C2-767C-4097-8777-DAD005C60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63" name="Line 133">
            <a:extLst>
              <a:ext uri="{FF2B5EF4-FFF2-40B4-BE49-F238E27FC236}">
                <a16:creationId xmlns:a16="http://schemas.microsoft.com/office/drawing/2014/main" id="{117DDBA5-7E60-4267-B1AF-E0AD298DE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6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4" name="Line 134">
            <a:extLst>
              <a:ext uri="{FF2B5EF4-FFF2-40B4-BE49-F238E27FC236}">
                <a16:creationId xmlns:a16="http://schemas.microsoft.com/office/drawing/2014/main" id="{E2C57F15-75C9-407E-9582-C38627ED2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7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5" name="Line 135">
            <a:extLst>
              <a:ext uri="{FF2B5EF4-FFF2-40B4-BE49-F238E27FC236}">
                <a16:creationId xmlns:a16="http://schemas.microsoft.com/office/drawing/2014/main" id="{0EDDF594-F891-4064-9148-73080CAD3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7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6" name="Line 136">
            <a:extLst>
              <a:ext uri="{FF2B5EF4-FFF2-40B4-BE49-F238E27FC236}">
                <a16:creationId xmlns:a16="http://schemas.microsoft.com/office/drawing/2014/main" id="{C5EDFB60-0AE8-4127-8874-E20732947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7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7702" name="Group 128">
            <a:extLst>
              <a:ext uri="{FF2B5EF4-FFF2-40B4-BE49-F238E27FC236}">
                <a16:creationId xmlns:a16="http://schemas.microsoft.com/office/drawing/2014/main" id="{6B2021EF-2EB4-4B4A-AD18-FF7F229F1865}"/>
              </a:ext>
            </a:extLst>
          </p:cNvPr>
          <p:cNvGrpSpPr>
            <a:grpSpLocks/>
          </p:cNvGrpSpPr>
          <p:nvPr/>
        </p:nvGrpSpPr>
        <p:grpSpPr bwMode="auto">
          <a:xfrm>
            <a:off x="8029576" y="2579688"/>
            <a:ext cx="473075" cy="228600"/>
            <a:chOff x="1287" y="2524"/>
            <a:chExt cx="260" cy="100"/>
          </a:xfrm>
        </p:grpSpPr>
        <p:sp>
          <p:nvSpPr>
            <p:cNvPr id="13429" name="Rectangle 129">
              <a:extLst>
                <a:ext uri="{FF2B5EF4-FFF2-40B4-BE49-F238E27FC236}">
                  <a16:creationId xmlns:a16="http://schemas.microsoft.com/office/drawing/2014/main" id="{44B2170F-B06E-4BB9-B26C-D300073DD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0" name="Rectangle 130">
              <a:extLst>
                <a:ext uri="{FF2B5EF4-FFF2-40B4-BE49-F238E27FC236}">
                  <a16:creationId xmlns:a16="http://schemas.microsoft.com/office/drawing/2014/main" id="{7BCF52CC-B9ED-4B78-981F-A8533AEAC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1" name="Rectangle 131">
              <a:extLst>
                <a:ext uri="{FF2B5EF4-FFF2-40B4-BE49-F238E27FC236}">
                  <a16:creationId xmlns:a16="http://schemas.microsoft.com/office/drawing/2014/main" id="{487747C0-48C0-49E4-9CEC-4EC6D3A34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2" name="Rectangle 132">
              <a:extLst>
                <a:ext uri="{FF2B5EF4-FFF2-40B4-BE49-F238E27FC236}">
                  <a16:creationId xmlns:a16="http://schemas.microsoft.com/office/drawing/2014/main" id="{559370C1-10E6-4480-A874-3D57EDB85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703" name="Group 137">
            <a:extLst>
              <a:ext uri="{FF2B5EF4-FFF2-40B4-BE49-F238E27FC236}">
                <a16:creationId xmlns:a16="http://schemas.microsoft.com/office/drawing/2014/main" id="{4F6C47CE-A0D9-4DAA-94F3-E97E74F6D1EB}"/>
              </a:ext>
            </a:extLst>
          </p:cNvPr>
          <p:cNvGrpSpPr>
            <a:grpSpLocks/>
          </p:cNvGrpSpPr>
          <p:nvPr/>
        </p:nvGrpSpPr>
        <p:grpSpPr bwMode="auto">
          <a:xfrm>
            <a:off x="8824914" y="2570163"/>
            <a:ext cx="473075" cy="228600"/>
            <a:chOff x="1287" y="2524"/>
            <a:chExt cx="260" cy="100"/>
          </a:xfrm>
        </p:grpSpPr>
        <p:sp>
          <p:nvSpPr>
            <p:cNvPr id="13425" name="Rectangle 138">
              <a:extLst>
                <a:ext uri="{FF2B5EF4-FFF2-40B4-BE49-F238E27FC236}">
                  <a16:creationId xmlns:a16="http://schemas.microsoft.com/office/drawing/2014/main" id="{2CC9F0E7-5358-4FAE-83A1-B4F4D1AF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6" name="Rectangle 139">
              <a:extLst>
                <a:ext uri="{FF2B5EF4-FFF2-40B4-BE49-F238E27FC236}">
                  <a16:creationId xmlns:a16="http://schemas.microsoft.com/office/drawing/2014/main" id="{E746062D-FA61-4D16-9092-4A1549508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7" name="Rectangle 140">
              <a:extLst>
                <a:ext uri="{FF2B5EF4-FFF2-40B4-BE49-F238E27FC236}">
                  <a16:creationId xmlns:a16="http://schemas.microsoft.com/office/drawing/2014/main" id="{62975B83-A622-4B0E-82A7-453F2AD94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8" name="Rectangle 141">
              <a:extLst>
                <a:ext uri="{FF2B5EF4-FFF2-40B4-BE49-F238E27FC236}">
                  <a16:creationId xmlns:a16="http://schemas.microsoft.com/office/drawing/2014/main" id="{3E91C4E6-98EA-46C5-84BF-E71B00229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69" name="Oval 143">
            <a:extLst>
              <a:ext uri="{FF2B5EF4-FFF2-40B4-BE49-F238E27FC236}">
                <a16:creationId xmlns:a16="http://schemas.microsoft.com/office/drawing/2014/main" id="{2BE5B470-05D3-4598-8061-A01B6220A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6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7705" name="Freeform 144">
            <a:extLst>
              <a:ext uri="{FF2B5EF4-FFF2-40B4-BE49-F238E27FC236}">
                <a16:creationId xmlns:a16="http://schemas.microsoft.com/office/drawing/2014/main" id="{A857AC1F-73CE-41AC-AB38-57FF99D42F1A}"/>
              </a:ext>
            </a:extLst>
          </p:cNvPr>
          <p:cNvSpPr>
            <a:spLocks/>
          </p:cNvSpPr>
          <p:nvPr/>
        </p:nvSpPr>
        <p:spPr bwMode="auto">
          <a:xfrm>
            <a:off x="3017839" y="2439989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7706" name="Freeform 145">
            <a:extLst>
              <a:ext uri="{FF2B5EF4-FFF2-40B4-BE49-F238E27FC236}">
                <a16:creationId xmlns:a16="http://schemas.microsoft.com/office/drawing/2014/main" id="{041F60A1-50D6-43AD-9D11-71FB332979DB}"/>
              </a:ext>
            </a:extLst>
          </p:cNvPr>
          <p:cNvSpPr>
            <a:spLocks/>
          </p:cNvSpPr>
          <p:nvPr/>
        </p:nvSpPr>
        <p:spPr bwMode="auto">
          <a:xfrm>
            <a:off x="6003926" y="2471739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7707" name="Freeform 146">
            <a:extLst>
              <a:ext uri="{FF2B5EF4-FFF2-40B4-BE49-F238E27FC236}">
                <a16:creationId xmlns:a16="http://schemas.microsoft.com/office/drawing/2014/main" id="{38031B5A-1CFB-4E4C-B1DA-BC033E67074A}"/>
              </a:ext>
            </a:extLst>
          </p:cNvPr>
          <p:cNvSpPr>
            <a:spLocks/>
          </p:cNvSpPr>
          <p:nvPr/>
        </p:nvSpPr>
        <p:spPr bwMode="auto">
          <a:xfrm>
            <a:off x="6662739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7708" name="Group 147">
            <a:extLst>
              <a:ext uri="{FF2B5EF4-FFF2-40B4-BE49-F238E27FC236}">
                <a16:creationId xmlns:a16="http://schemas.microsoft.com/office/drawing/2014/main" id="{72467F95-BAEE-4EC7-808C-6C01C70DC2B1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4684709"/>
            <a:ext cx="2063750" cy="657224"/>
            <a:chOff x="2741" y="3750"/>
            <a:chExt cx="1300" cy="414"/>
          </a:xfrm>
        </p:grpSpPr>
        <p:sp>
          <p:nvSpPr>
            <p:cNvPr id="13422" name="Rectangle 148">
              <a:extLst>
                <a:ext uri="{FF2B5EF4-FFF2-40B4-BE49-F238E27FC236}">
                  <a16:creationId xmlns:a16="http://schemas.microsoft.com/office/drawing/2014/main" id="{F000C6DC-CF00-478C-87D3-226F64650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3" name="Line 149">
              <a:extLst>
                <a:ext uri="{FF2B5EF4-FFF2-40B4-BE49-F238E27FC236}">
                  <a16:creationId xmlns:a16="http://schemas.microsoft.com/office/drawing/2014/main" id="{B1B4F0ED-2F15-4C16-958C-BD6149029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4" name="Text Box 150">
              <a:extLst>
                <a:ext uri="{FF2B5EF4-FFF2-40B4-BE49-F238E27FC236}">
                  <a16:creationId xmlns:a16="http://schemas.microsoft.com/office/drawing/2014/main" id="{22EB8542-D9A3-468E-AA28-75AD0D90F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source IP,port: C,5775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dest IP,port: B,80</a:t>
              </a:r>
            </a:p>
          </p:txBody>
        </p:sp>
      </p:grpSp>
      <p:grpSp>
        <p:nvGrpSpPr>
          <p:cNvPr id="27709" name="Group 151">
            <a:extLst>
              <a:ext uri="{FF2B5EF4-FFF2-40B4-BE49-F238E27FC236}">
                <a16:creationId xmlns:a16="http://schemas.microsoft.com/office/drawing/2014/main" id="{83943DB3-A79D-4E02-B568-EBFCE9369D83}"/>
              </a:ext>
            </a:extLst>
          </p:cNvPr>
          <p:cNvGrpSpPr>
            <a:grpSpLocks/>
          </p:cNvGrpSpPr>
          <p:nvPr/>
        </p:nvGrpSpPr>
        <p:grpSpPr bwMode="auto">
          <a:xfrm>
            <a:off x="6831013" y="5473700"/>
            <a:ext cx="2063750" cy="661988"/>
            <a:chOff x="2741" y="3750"/>
            <a:chExt cx="1300" cy="417"/>
          </a:xfrm>
        </p:grpSpPr>
        <p:sp>
          <p:nvSpPr>
            <p:cNvPr id="13419" name="Rectangle 152">
              <a:extLst>
                <a:ext uri="{FF2B5EF4-FFF2-40B4-BE49-F238E27FC236}">
                  <a16:creationId xmlns:a16="http://schemas.microsoft.com/office/drawing/2014/main" id="{284A0680-8214-4488-B9C0-36CE91C89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0" name="Line 153">
              <a:extLst>
                <a:ext uri="{FF2B5EF4-FFF2-40B4-BE49-F238E27FC236}">
                  <a16:creationId xmlns:a16="http://schemas.microsoft.com/office/drawing/2014/main" id="{13056027-032A-4451-9AC0-48E09A863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1" name="Text Box 154">
              <a:extLst>
                <a:ext uri="{FF2B5EF4-FFF2-40B4-BE49-F238E27FC236}">
                  <a16:creationId xmlns:a16="http://schemas.microsoft.com/office/drawing/2014/main" id="{B8BA63C0-1DFA-46FD-88D9-42682F293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source </a:t>
              </a:r>
              <a:r>
                <a:rPr lang="en-US" sz="1400" dirty="0" err="1">
                  <a:solidFill>
                    <a:srgbClr val="000000"/>
                  </a:solidFill>
                </a:rPr>
                <a:t>IP,port</a:t>
              </a:r>
              <a:r>
                <a:rPr lang="en-US" sz="1400" dirty="0">
                  <a:solidFill>
                    <a:srgbClr val="000000"/>
                  </a:solidFill>
                </a:rPr>
                <a:t>: C,9157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err="1">
                  <a:solidFill>
                    <a:srgbClr val="000000"/>
                  </a:solidFill>
                </a:rPr>
                <a:t>dest</a:t>
              </a:r>
              <a:r>
                <a:rPr lang="en-US" sz="1400" dirty="0">
                  <a:solidFill>
                    <a:srgbClr val="000000"/>
                  </a:solidFill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</a:rPr>
                <a:t>IP,port</a:t>
              </a:r>
              <a:r>
                <a:rPr lang="en-US" sz="1400" dirty="0">
                  <a:solidFill>
                    <a:srgbClr val="000000"/>
                  </a:solidFill>
                </a:rPr>
                <a:t>: B,80</a:t>
              </a:r>
            </a:p>
          </p:txBody>
        </p:sp>
      </p:grpSp>
      <p:sp>
        <p:nvSpPr>
          <p:cNvPr id="364699" name="Text Box 155">
            <a:extLst>
              <a:ext uri="{FF2B5EF4-FFF2-40B4-BE49-F238E27FC236}">
                <a16:creationId xmlns:a16="http://schemas.microsoft.com/office/drawing/2014/main" id="{04BFD621-0D7D-4E5C-BBE6-90B247CA6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6081714"/>
            <a:ext cx="4859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CC0000"/>
                </a:solidFill>
              </a:rPr>
              <a:t>three segments, all destined to IP address: B,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CC0000"/>
                </a:solidFill>
              </a:rPr>
              <a:t> dest port: 80 are demultiplexed to </a:t>
            </a:r>
            <a:r>
              <a:rPr lang="en-US" i="1">
                <a:solidFill>
                  <a:srgbClr val="CC0000"/>
                </a:solidFill>
              </a:rPr>
              <a:t>different </a:t>
            </a:r>
            <a:r>
              <a:rPr lang="en-US">
                <a:solidFill>
                  <a:srgbClr val="CC0000"/>
                </a:solidFill>
              </a:rPr>
              <a:t>sockets</a:t>
            </a:r>
          </a:p>
        </p:txBody>
      </p:sp>
      <p:sp>
        <p:nvSpPr>
          <p:cNvPr id="364700" name="Line 156">
            <a:extLst>
              <a:ext uri="{FF2B5EF4-FFF2-40B4-BE49-F238E27FC236}">
                <a16:creationId xmlns:a16="http://schemas.microsoft.com/office/drawing/2014/main" id="{58C213BB-B666-461E-B2AB-2513B4E63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64701" name="Line 157">
            <a:extLst>
              <a:ext uri="{FF2B5EF4-FFF2-40B4-BE49-F238E27FC236}">
                <a16:creationId xmlns:a16="http://schemas.microsoft.com/office/drawing/2014/main" id="{13D58652-6EBD-4587-955F-90BBB8D5E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4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64702" name="Line 158">
            <a:extLst>
              <a:ext uri="{FF2B5EF4-FFF2-40B4-BE49-F238E27FC236}">
                <a16:creationId xmlns:a16="http://schemas.microsoft.com/office/drawing/2014/main" id="{E5872676-E130-4E28-B186-61AE252F33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0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79" name="Text Box 160">
            <a:extLst>
              <a:ext uri="{FF2B5EF4-FFF2-40B4-BE49-F238E27FC236}">
                <a16:creationId xmlns:a16="http://schemas.microsoft.com/office/drawing/2014/main" id="{B032F781-B661-4B56-BFC4-08D907243A7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570663" y="3702051"/>
            <a:ext cx="114776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>
                <a:solidFill>
                  <a:srgbClr val="000000"/>
                </a:solidFill>
                <a:latin typeface="Gill Sans MT" charset="0"/>
              </a:rPr>
              <a:t>server: IP address B</a:t>
            </a:r>
          </a:p>
        </p:txBody>
      </p:sp>
      <p:grpSp>
        <p:nvGrpSpPr>
          <p:cNvPr id="27715" name="Group 161">
            <a:extLst>
              <a:ext uri="{FF2B5EF4-FFF2-40B4-BE49-F238E27FC236}">
                <a16:creationId xmlns:a16="http://schemas.microsoft.com/office/drawing/2014/main" id="{DDBD9A34-3C1B-4EED-80E0-D32F33291D65}"/>
              </a:ext>
            </a:extLst>
          </p:cNvPr>
          <p:cNvGrpSpPr>
            <a:grpSpLocks/>
          </p:cNvGrpSpPr>
          <p:nvPr/>
        </p:nvGrpSpPr>
        <p:grpSpPr bwMode="auto">
          <a:xfrm>
            <a:off x="4344989" y="3192463"/>
            <a:ext cx="358775" cy="704850"/>
            <a:chOff x="4140" y="429"/>
            <a:chExt cx="1425" cy="2396"/>
          </a:xfrm>
        </p:grpSpPr>
        <p:sp>
          <p:nvSpPr>
            <p:cNvPr id="27722" name="Freeform 162">
              <a:extLst>
                <a:ext uri="{FF2B5EF4-FFF2-40B4-BE49-F238E27FC236}">
                  <a16:creationId xmlns:a16="http://schemas.microsoft.com/office/drawing/2014/main" id="{EA9E29E2-7BB6-4232-B852-D2A7D180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388" name="Rectangle 163">
              <a:extLst>
                <a:ext uri="{FF2B5EF4-FFF2-40B4-BE49-F238E27FC236}">
                  <a16:creationId xmlns:a16="http://schemas.microsoft.com/office/drawing/2014/main" id="{E168161E-124E-4DF9-95E3-5BD1DAD99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24" name="Freeform 164">
              <a:extLst>
                <a:ext uri="{FF2B5EF4-FFF2-40B4-BE49-F238E27FC236}">
                  <a16:creationId xmlns:a16="http://schemas.microsoft.com/office/drawing/2014/main" id="{766F4814-B2B6-439F-A9DA-57BA98C99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725" name="Freeform 165">
              <a:extLst>
                <a:ext uri="{FF2B5EF4-FFF2-40B4-BE49-F238E27FC236}">
                  <a16:creationId xmlns:a16="http://schemas.microsoft.com/office/drawing/2014/main" id="{0C8AFFEF-2210-4400-93D6-B96100372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391" name="Rectangle 166">
              <a:extLst>
                <a:ext uri="{FF2B5EF4-FFF2-40B4-BE49-F238E27FC236}">
                  <a16:creationId xmlns:a16="http://schemas.microsoft.com/office/drawing/2014/main" id="{1493E377-068F-4473-A0CD-08682F73F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27" name="Group 167">
              <a:extLst>
                <a:ext uri="{FF2B5EF4-FFF2-40B4-BE49-F238E27FC236}">
                  <a16:creationId xmlns:a16="http://schemas.microsoft.com/office/drawing/2014/main" id="{A37C13FD-624A-4843-B8F6-9F0073B0C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17" name="AutoShape 168">
                <a:extLst>
                  <a:ext uri="{FF2B5EF4-FFF2-40B4-BE49-F238E27FC236}">
                    <a16:creationId xmlns:a16="http://schemas.microsoft.com/office/drawing/2014/main" id="{CFCE45C9-E9CE-4C28-A907-1C84D40C3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8" name="AutoShape 169">
                <a:extLst>
                  <a:ext uri="{FF2B5EF4-FFF2-40B4-BE49-F238E27FC236}">
                    <a16:creationId xmlns:a16="http://schemas.microsoft.com/office/drawing/2014/main" id="{D8A55917-8F5A-4741-979A-356241567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393" name="Rectangle 170">
              <a:extLst>
                <a:ext uri="{FF2B5EF4-FFF2-40B4-BE49-F238E27FC236}">
                  <a16:creationId xmlns:a16="http://schemas.microsoft.com/office/drawing/2014/main" id="{9AC938B1-3396-4321-B7D4-1F04C583C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29" name="Group 171">
              <a:extLst>
                <a:ext uri="{FF2B5EF4-FFF2-40B4-BE49-F238E27FC236}">
                  <a16:creationId xmlns:a16="http://schemas.microsoft.com/office/drawing/2014/main" id="{716E4E7D-410C-41D6-944D-BC867ACCA8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15" name="AutoShape 172">
                <a:extLst>
                  <a:ext uri="{FF2B5EF4-FFF2-40B4-BE49-F238E27FC236}">
                    <a16:creationId xmlns:a16="http://schemas.microsoft.com/office/drawing/2014/main" id="{936B0F1C-952B-4D56-8A7D-AD4825311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6" name="AutoShape 173">
                <a:extLst>
                  <a:ext uri="{FF2B5EF4-FFF2-40B4-BE49-F238E27FC236}">
                    <a16:creationId xmlns:a16="http://schemas.microsoft.com/office/drawing/2014/main" id="{740D15A5-FEF9-4AC1-99A9-2EC0318F1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395" name="Rectangle 174">
              <a:extLst>
                <a:ext uri="{FF2B5EF4-FFF2-40B4-BE49-F238E27FC236}">
                  <a16:creationId xmlns:a16="http://schemas.microsoft.com/office/drawing/2014/main" id="{AE49EC53-5ECD-4810-893A-5896F3293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396" name="Rectangle 175">
              <a:extLst>
                <a:ext uri="{FF2B5EF4-FFF2-40B4-BE49-F238E27FC236}">
                  <a16:creationId xmlns:a16="http://schemas.microsoft.com/office/drawing/2014/main" id="{6638E132-FC4C-4D86-9066-164CD15B8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32" name="Group 176">
              <a:extLst>
                <a:ext uri="{FF2B5EF4-FFF2-40B4-BE49-F238E27FC236}">
                  <a16:creationId xmlns:a16="http://schemas.microsoft.com/office/drawing/2014/main" id="{81F69C9A-4540-434D-BA03-E0941089AC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13" name="AutoShape 177">
                <a:extLst>
                  <a:ext uri="{FF2B5EF4-FFF2-40B4-BE49-F238E27FC236}">
                    <a16:creationId xmlns:a16="http://schemas.microsoft.com/office/drawing/2014/main" id="{2B0361A5-C222-40C7-BD15-E54BFCD75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4" name="AutoShape 178">
                <a:extLst>
                  <a:ext uri="{FF2B5EF4-FFF2-40B4-BE49-F238E27FC236}">
                    <a16:creationId xmlns:a16="http://schemas.microsoft.com/office/drawing/2014/main" id="{8C0B8599-3976-4404-BE80-1EF45CE04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7733" name="Freeform 179">
              <a:extLst>
                <a:ext uri="{FF2B5EF4-FFF2-40B4-BE49-F238E27FC236}">
                  <a16:creationId xmlns:a16="http://schemas.microsoft.com/office/drawing/2014/main" id="{96CB8EE0-062E-43E9-AFE0-62AD09423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27734" name="Group 180">
              <a:extLst>
                <a:ext uri="{FF2B5EF4-FFF2-40B4-BE49-F238E27FC236}">
                  <a16:creationId xmlns:a16="http://schemas.microsoft.com/office/drawing/2014/main" id="{76117683-B388-44FC-80AB-2B1D5036C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11" name="AutoShape 181">
                <a:extLst>
                  <a:ext uri="{FF2B5EF4-FFF2-40B4-BE49-F238E27FC236}">
                    <a16:creationId xmlns:a16="http://schemas.microsoft.com/office/drawing/2014/main" id="{21BB28B3-B765-4223-AA5D-B72D13E7A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2" name="AutoShape 182">
                <a:extLst>
                  <a:ext uri="{FF2B5EF4-FFF2-40B4-BE49-F238E27FC236}">
                    <a16:creationId xmlns:a16="http://schemas.microsoft.com/office/drawing/2014/main" id="{D8D4B62A-6255-4452-902B-1112BC6FA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400" name="Rectangle 183">
              <a:extLst>
                <a:ext uri="{FF2B5EF4-FFF2-40B4-BE49-F238E27FC236}">
                  <a16:creationId xmlns:a16="http://schemas.microsoft.com/office/drawing/2014/main" id="{CC83755B-EEA0-4224-A340-BA417AF0D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36" name="Freeform 184">
              <a:extLst>
                <a:ext uri="{FF2B5EF4-FFF2-40B4-BE49-F238E27FC236}">
                  <a16:creationId xmlns:a16="http://schemas.microsoft.com/office/drawing/2014/main" id="{430317E9-3081-428B-A9E6-D6DF4D20A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737" name="Freeform 185">
              <a:extLst>
                <a:ext uri="{FF2B5EF4-FFF2-40B4-BE49-F238E27FC236}">
                  <a16:creationId xmlns:a16="http://schemas.microsoft.com/office/drawing/2014/main" id="{972B8AEF-A767-4883-AD52-6F0393A5D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403" name="Oval 186">
              <a:extLst>
                <a:ext uri="{FF2B5EF4-FFF2-40B4-BE49-F238E27FC236}">
                  <a16:creationId xmlns:a16="http://schemas.microsoft.com/office/drawing/2014/main" id="{386CB1CE-0829-437E-9559-4AC760DD1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39" name="Freeform 187">
              <a:extLst>
                <a:ext uri="{FF2B5EF4-FFF2-40B4-BE49-F238E27FC236}">
                  <a16:creationId xmlns:a16="http://schemas.microsoft.com/office/drawing/2014/main" id="{658B3379-F5FD-443B-90D1-F3D6CBF5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3405" name="AutoShape 188">
              <a:extLst>
                <a:ext uri="{FF2B5EF4-FFF2-40B4-BE49-F238E27FC236}">
                  <a16:creationId xmlns:a16="http://schemas.microsoft.com/office/drawing/2014/main" id="{9BA0B05E-7771-4A06-9BDE-685CEDB71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6" name="AutoShape 189">
              <a:extLst>
                <a:ext uri="{FF2B5EF4-FFF2-40B4-BE49-F238E27FC236}">
                  <a16:creationId xmlns:a16="http://schemas.microsoft.com/office/drawing/2014/main" id="{7BD2D776-7B66-46D2-8306-F581D8955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7" name="Oval 190">
              <a:extLst>
                <a:ext uri="{FF2B5EF4-FFF2-40B4-BE49-F238E27FC236}">
                  <a16:creationId xmlns:a16="http://schemas.microsoft.com/office/drawing/2014/main" id="{A4B493EA-2660-4B6D-9492-9B0A76B8B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8" name="Oval 191">
              <a:extLst>
                <a:ext uri="{FF2B5EF4-FFF2-40B4-BE49-F238E27FC236}">
                  <a16:creationId xmlns:a16="http://schemas.microsoft.com/office/drawing/2014/main" id="{139A3F62-11A2-4F30-8750-E03B91EEB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09" name="Oval 192">
              <a:extLst>
                <a:ext uri="{FF2B5EF4-FFF2-40B4-BE49-F238E27FC236}">
                  <a16:creationId xmlns:a16="http://schemas.microsoft.com/office/drawing/2014/main" id="{2086BCB6-3242-4D17-8186-8660375B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10" name="Rectangle 193">
              <a:extLst>
                <a:ext uri="{FF2B5EF4-FFF2-40B4-BE49-F238E27FC236}">
                  <a16:creationId xmlns:a16="http://schemas.microsoft.com/office/drawing/2014/main" id="{9C697657-ABDF-4B0E-A96B-874E91DC4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716" name="Group 194">
            <a:extLst>
              <a:ext uri="{FF2B5EF4-FFF2-40B4-BE49-F238E27FC236}">
                <a16:creationId xmlns:a16="http://schemas.microsoft.com/office/drawing/2014/main" id="{85E20C66-84D0-454F-BD95-8F3683A3D74C}"/>
              </a:ext>
            </a:extLst>
          </p:cNvPr>
          <p:cNvGrpSpPr>
            <a:grpSpLocks/>
          </p:cNvGrpSpPr>
          <p:nvPr/>
        </p:nvGrpSpPr>
        <p:grpSpPr bwMode="auto">
          <a:xfrm>
            <a:off x="1479550" y="3613151"/>
            <a:ext cx="711200" cy="669925"/>
            <a:chOff x="-44" y="1473"/>
            <a:chExt cx="981" cy="1105"/>
          </a:xfrm>
        </p:grpSpPr>
        <p:pic>
          <p:nvPicPr>
            <p:cNvPr id="27720" name="Picture 195" descr="desktop_computer_stylized_medium">
              <a:extLst>
                <a:ext uri="{FF2B5EF4-FFF2-40B4-BE49-F238E27FC236}">
                  <a16:creationId xmlns:a16="http://schemas.microsoft.com/office/drawing/2014/main" id="{6729CA42-213D-4AD1-A754-EDD29B2F5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21" name="Freeform 196">
              <a:extLst>
                <a:ext uri="{FF2B5EF4-FFF2-40B4-BE49-F238E27FC236}">
                  <a16:creationId xmlns:a16="http://schemas.microsoft.com/office/drawing/2014/main" id="{04D6F61C-8EDC-4E4F-B831-8C98DA7DE2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7717" name="Group 197">
            <a:extLst>
              <a:ext uri="{FF2B5EF4-FFF2-40B4-BE49-F238E27FC236}">
                <a16:creationId xmlns:a16="http://schemas.microsoft.com/office/drawing/2014/main" id="{04CD6135-DD2B-4BFD-8BAC-7A7DCC42290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82175" y="3529014"/>
            <a:ext cx="711200" cy="669925"/>
            <a:chOff x="-44" y="1473"/>
            <a:chExt cx="981" cy="1105"/>
          </a:xfrm>
        </p:grpSpPr>
        <p:pic>
          <p:nvPicPr>
            <p:cNvPr id="27718" name="Picture 198" descr="desktop_computer_stylized_medium">
              <a:extLst>
                <a:ext uri="{FF2B5EF4-FFF2-40B4-BE49-F238E27FC236}">
                  <a16:creationId xmlns:a16="http://schemas.microsoft.com/office/drawing/2014/main" id="{F2C4F620-F710-4474-9A71-30FCE4762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19" name="Freeform 199">
              <a:extLst>
                <a:ext uri="{FF2B5EF4-FFF2-40B4-BE49-F238E27FC236}">
                  <a16:creationId xmlns:a16="http://schemas.microsoft.com/office/drawing/2014/main" id="{20029757-4FC8-4332-8BD3-3115B7C06D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87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865CC8B7-3F9A-4A84-AFEA-29C98A59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DAA2A940-CD6D-4AC8-ACE7-EB92CBBC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F4B7B52B-733C-4A3B-8E70-60790F945D0F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B90BEBB-523E-40C4-A14C-60EC0241F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8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Connection-oriented demux: example</a:t>
            </a:r>
          </a:p>
        </p:txBody>
      </p:sp>
      <p:sp>
        <p:nvSpPr>
          <p:cNvPr id="28676" name="Freeform 4">
            <a:extLst>
              <a:ext uri="{FF2B5EF4-FFF2-40B4-BE49-F238E27FC236}">
                <a16:creationId xmlns:a16="http://schemas.microsoft.com/office/drawing/2014/main" id="{D5A220EB-7E33-4024-8E2F-9A69B3BF263C}"/>
              </a:ext>
            </a:extLst>
          </p:cNvPr>
          <p:cNvSpPr>
            <a:spLocks/>
          </p:cNvSpPr>
          <p:nvPr/>
        </p:nvSpPr>
        <p:spPr bwMode="auto">
          <a:xfrm>
            <a:off x="4354513" y="17541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8677" name="Freeform 5">
            <a:extLst>
              <a:ext uri="{FF2B5EF4-FFF2-40B4-BE49-F238E27FC236}">
                <a16:creationId xmlns:a16="http://schemas.microsoft.com/office/drawing/2014/main" id="{E9A86C62-AF5B-422A-8CFE-18C41A7B704F}"/>
              </a:ext>
            </a:extLst>
          </p:cNvPr>
          <p:cNvSpPr>
            <a:spLocks/>
          </p:cNvSpPr>
          <p:nvPr/>
        </p:nvSpPr>
        <p:spPr bwMode="auto">
          <a:xfrm>
            <a:off x="1962151" y="1933576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8678" name="Rectangle 23">
            <a:extLst>
              <a:ext uri="{FF2B5EF4-FFF2-40B4-BE49-F238E27FC236}">
                <a16:creationId xmlns:a16="http://schemas.microsoft.com/office/drawing/2014/main" id="{79D16022-CEEC-45D1-AAC8-9D86F59F8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9" name="Rectangle 24">
            <a:extLst>
              <a:ext uri="{FF2B5EF4-FFF2-40B4-BE49-F238E27FC236}">
                <a16:creationId xmlns:a16="http://schemas.microsoft.com/office/drawing/2014/main" id="{CE08DC9A-06E8-46FF-89D2-EA3090B9C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1" y="1965326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0" name="Line 25">
            <a:extLst>
              <a:ext uri="{FF2B5EF4-FFF2-40B4-BE49-F238E27FC236}">
                <a16:creationId xmlns:a16="http://schemas.microsoft.com/office/drawing/2014/main" id="{0C6CBE88-D45B-473B-9C95-94B3E418F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27257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8681" name="Text Box 26">
            <a:extLst>
              <a:ext uri="{FF2B5EF4-FFF2-40B4-BE49-F238E27FC236}">
                <a16:creationId xmlns:a16="http://schemas.microsoft.com/office/drawing/2014/main" id="{86BD6372-3FAD-4AEC-B4C5-EF1717C23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14" y="27082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8682" name="Line 27">
            <a:extLst>
              <a:ext uri="{FF2B5EF4-FFF2-40B4-BE49-F238E27FC236}">
                <a16:creationId xmlns:a16="http://schemas.microsoft.com/office/drawing/2014/main" id="{F9E7EBB8-ADA7-4063-BD77-F6FA3A949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6813" y="30464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8683" name="Line 28">
            <a:extLst>
              <a:ext uri="{FF2B5EF4-FFF2-40B4-BE49-F238E27FC236}">
                <a16:creationId xmlns:a16="http://schemas.microsoft.com/office/drawing/2014/main" id="{8A80F183-22B9-4A1D-8285-1C8F279FF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2525" y="33559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8684" name="Line 29">
            <a:extLst>
              <a:ext uri="{FF2B5EF4-FFF2-40B4-BE49-F238E27FC236}">
                <a16:creationId xmlns:a16="http://schemas.microsoft.com/office/drawing/2014/main" id="{F2CE2FC8-4E9C-44B5-9533-A72A17858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2525" y="36417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8685" name="Text Box 26">
            <a:extLst>
              <a:ext uri="{FF2B5EF4-FFF2-40B4-BE49-F238E27FC236}">
                <a16:creationId xmlns:a16="http://schemas.microsoft.com/office/drawing/2014/main" id="{0FDE9325-9775-493F-A965-E50FB7988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9" y="19558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8686" name="Text Box 26">
            <a:extLst>
              <a:ext uri="{FF2B5EF4-FFF2-40B4-BE49-F238E27FC236}">
                <a16:creationId xmlns:a16="http://schemas.microsoft.com/office/drawing/2014/main" id="{15AF9DC7-53F5-4C38-B7C2-E10F9B321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9" y="36131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8687" name="Text Box 26">
            <a:extLst>
              <a:ext uri="{FF2B5EF4-FFF2-40B4-BE49-F238E27FC236}">
                <a16:creationId xmlns:a16="http://schemas.microsoft.com/office/drawing/2014/main" id="{F97DDB35-CADD-4C0D-B194-4C1EEF18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9" y="33274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8688" name="Text Box 26">
            <a:extLst>
              <a:ext uri="{FF2B5EF4-FFF2-40B4-BE49-F238E27FC236}">
                <a16:creationId xmlns:a16="http://schemas.microsoft.com/office/drawing/2014/main" id="{5AB712F7-A34F-452F-8C3C-01818A90B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14" y="30321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4354" name="Oval 18">
            <a:extLst>
              <a:ext uri="{FF2B5EF4-FFF2-40B4-BE49-F238E27FC236}">
                <a16:creationId xmlns:a16="http://schemas.microsoft.com/office/drawing/2014/main" id="{9D9B57B1-D96E-412E-A231-BDA0E3E33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8690" name="Group 19">
            <a:extLst>
              <a:ext uri="{FF2B5EF4-FFF2-40B4-BE49-F238E27FC236}">
                <a16:creationId xmlns:a16="http://schemas.microsoft.com/office/drawing/2014/main" id="{D7155595-E076-4AA6-812D-B589EFDE86B4}"/>
              </a:ext>
            </a:extLst>
          </p:cNvPr>
          <p:cNvGrpSpPr>
            <a:grpSpLocks/>
          </p:cNvGrpSpPr>
          <p:nvPr/>
        </p:nvGrpSpPr>
        <p:grpSpPr bwMode="auto">
          <a:xfrm>
            <a:off x="2724151" y="2565400"/>
            <a:ext cx="620713" cy="228600"/>
            <a:chOff x="1287" y="2524"/>
            <a:chExt cx="260" cy="100"/>
          </a:xfrm>
        </p:grpSpPr>
        <p:sp>
          <p:nvSpPr>
            <p:cNvPr id="14471" name="Rectangle 20">
              <a:extLst>
                <a:ext uri="{FF2B5EF4-FFF2-40B4-BE49-F238E27FC236}">
                  <a16:creationId xmlns:a16="http://schemas.microsoft.com/office/drawing/2014/main" id="{211F1905-CF14-420A-9F38-8A761A017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2" name="Rectangle 21">
              <a:extLst>
                <a:ext uri="{FF2B5EF4-FFF2-40B4-BE49-F238E27FC236}">
                  <a16:creationId xmlns:a16="http://schemas.microsoft.com/office/drawing/2014/main" id="{428724D1-DF01-4578-9623-4398D1F16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3" name="Rectangle 22">
              <a:extLst>
                <a:ext uri="{FF2B5EF4-FFF2-40B4-BE49-F238E27FC236}">
                  <a16:creationId xmlns:a16="http://schemas.microsoft.com/office/drawing/2014/main" id="{2137152A-5657-4CA2-89C4-5E6D32918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4" name="Rectangle 23">
              <a:extLst>
                <a:ext uri="{FF2B5EF4-FFF2-40B4-BE49-F238E27FC236}">
                  <a16:creationId xmlns:a16="http://schemas.microsoft.com/office/drawing/2014/main" id="{53DF59B6-9D34-4870-B2F2-62E4933D8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8691" name="Rectangle 23">
            <a:extLst>
              <a:ext uri="{FF2B5EF4-FFF2-40B4-BE49-F238E27FC236}">
                <a16:creationId xmlns:a16="http://schemas.microsoft.com/office/drawing/2014/main" id="{7E4035A4-0FF5-447D-84CE-85A2D6DE1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2" name="Rectangle 24">
            <a:extLst>
              <a:ext uri="{FF2B5EF4-FFF2-40B4-BE49-F238E27FC236}">
                <a16:creationId xmlns:a16="http://schemas.microsoft.com/office/drawing/2014/main" id="{FA4FEDB4-80A9-4F36-A734-AF9EC4886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1" y="1755776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3" name="Text Box 26">
            <a:extLst>
              <a:ext uri="{FF2B5EF4-FFF2-40B4-BE49-F238E27FC236}">
                <a16:creationId xmlns:a16="http://schemas.microsoft.com/office/drawing/2014/main" id="{55706F7A-7630-49C4-8C29-03A4F26A2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1" y="24844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8694" name="Text Box 26">
            <a:extLst>
              <a:ext uri="{FF2B5EF4-FFF2-40B4-BE49-F238E27FC236}">
                <a16:creationId xmlns:a16="http://schemas.microsoft.com/office/drawing/2014/main" id="{B1A4858C-F347-4C70-A1E8-D6181FF22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6" y="17081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8695" name="Text Box 26">
            <a:extLst>
              <a:ext uri="{FF2B5EF4-FFF2-40B4-BE49-F238E27FC236}">
                <a16:creationId xmlns:a16="http://schemas.microsoft.com/office/drawing/2014/main" id="{E880C8E3-9B81-4244-A082-B2AC5066B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301" y="33893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8696" name="Text Box 26">
            <a:extLst>
              <a:ext uri="{FF2B5EF4-FFF2-40B4-BE49-F238E27FC236}">
                <a16:creationId xmlns:a16="http://schemas.microsoft.com/office/drawing/2014/main" id="{2B3BC7CD-89FA-4D57-A1BA-56F55512A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301" y="31035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8697" name="Rectangle 23">
            <a:extLst>
              <a:ext uri="{FF2B5EF4-FFF2-40B4-BE49-F238E27FC236}">
                <a16:creationId xmlns:a16="http://schemas.microsoft.com/office/drawing/2014/main" id="{2087248B-F23F-48BF-ACDC-06F0F6E23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89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8" name="Rectangle 24">
            <a:extLst>
              <a:ext uri="{FF2B5EF4-FFF2-40B4-BE49-F238E27FC236}">
                <a16:creationId xmlns:a16="http://schemas.microsoft.com/office/drawing/2014/main" id="{A6052578-ADCD-4D14-8D44-DBA9C609E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9" name="Text Box 26">
            <a:extLst>
              <a:ext uri="{FF2B5EF4-FFF2-40B4-BE49-F238E27FC236}">
                <a16:creationId xmlns:a16="http://schemas.microsoft.com/office/drawing/2014/main" id="{F9340A96-874C-46BD-98EA-B07FA2CA2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51" y="27003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8700" name="Text Box 26">
            <a:extLst>
              <a:ext uri="{FF2B5EF4-FFF2-40B4-BE49-F238E27FC236}">
                <a16:creationId xmlns:a16="http://schemas.microsoft.com/office/drawing/2014/main" id="{550A43DD-1068-4D34-A0E9-419294F70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976" y="19478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8701" name="Text Box 26">
            <a:extLst>
              <a:ext uri="{FF2B5EF4-FFF2-40B4-BE49-F238E27FC236}">
                <a16:creationId xmlns:a16="http://schemas.microsoft.com/office/drawing/2014/main" id="{B8513538-CB8A-4936-8F19-0A153755C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914" y="36052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8702" name="Text Box 26">
            <a:extLst>
              <a:ext uri="{FF2B5EF4-FFF2-40B4-BE49-F238E27FC236}">
                <a16:creationId xmlns:a16="http://schemas.microsoft.com/office/drawing/2014/main" id="{59FD5E6F-874F-44C3-A866-4AFC31D27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6" y="33194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8703" name="Text Box 26">
            <a:extLst>
              <a:ext uri="{FF2B5EF4-FFF2-40B4-BE49-F238E27FC236}">
                <a16:creationId xmlns:a16="http://schemas.microsoft.com/office/drawing/2014/main" id="{8DFFD7AB-95FB-47AC-B71F-C0815D482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51" y="30241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4369" name="Oval 38">
            <a:extLst>
              <a:ext uri="{FF2B5EF4-FFF2-40B4-BE49-F238E27FC236}">
                <a16:creationId xmlns:a16="http://schemas.microsoft.com/office/drawing/2014/main" id="{A08ECAEA-DE69-4E43-BD06-FA906BCD8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8705" name="Freeform 39">
            <a:extLst>
              <a:ext uri="{FF2B5EF4-FFF2-40B4-BE49-F238E27FC236}">
                <a16:creationId xmlns:a16="http://schemas.microsoft.com/office/drawing/2014/main" id="{639DA5B6-213F-451D-8DEA-FC47A35FBFF6}"/>
              </a:ext>
            </a:extLst>
          </p:cNvPr>
          <p:cNvSpPr>
            <a:spLocks/>
          </p:cNvSpPr>
          <p:nvPr/>
        </p:nvSpPr>
        <p:spPr bwMode="auto">
          <a:xfrm>
            <a:off x="9528176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8706" name="Group 42">
            <a:extLst>
              <a:ext uri="{FF2B5EF4-FFF2-40B4-BE49-F238E27FC236}">
                <a16:creationId xmlns:a16="http://schemas.microsoft.com/office/drawing/2014/main" id="{F607FA84-CE9E-4783-A67B-A37EC30CBFBE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5170484"/>
            <a:ext cx="2016125" cy="657224"/>
            <a:chOff x="1084" y="3697"/>
            <a:chExt cx="1270" cy="414"/>
          </a:xfrm>
        </p:grpSpPr>
        <p:sp>
          <p:nvSpPr>
            <p:cNvPr id="14468" name="Rectangle 43">
              <a:extLst>
                <a:ext uri="{FF2B5EF4-FFF2-40B4-BE49-F238E27FC236}">
                  <a16:creationId xmlns:a16="http://schemas.microsoft.com/office/drawing/2014/main" id="{9E179B1D-DBCE-411D-AF41-38FE5D8C3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9" name="Line 44">
              <a:extLst>
                <a:ext uri="{FF2B5EF4-FFF2-40B4-BE49-F238E27FC236}">
                  <a16:creationId xmlns:a16="http://schemas.microsoft.com/office/drawing/2014/main" id="{CB1FB313-45A3-49BF-A1D7-ECECB6E083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0" name="Text Box 45">
              <a:extLst>
                <a:ext uri="{FF2B5EF4-FFF2-40B4-BE49-F238E27FC236}">
                  <a16:creationId xmlns:a16="http://schemas.microsoft.com/office/drawing/2014/main" id="{B6622FF3-07A3-4863-A411-BC59F881E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" y="3822"/>
              <a:ext cx="122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source IP,port: A,9157</a:t>
              </a:r>
            </a:p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dest IP, port: B,80</a:t>
              </a:r>
            </a:p>
          </p:txBody>
        </p:sp>
      </p:grpSp>
      <p:grpSp>
        <p:nvGrpSpPr>
          <p:cNvPr id="28707" name="Group 46">
            <a:extLst>
              <a:ext uri="{FF2B5EF4-FFF2-40B4-BE49-F238E27FC236}">
                <a16:creationId xmlns:a16="http://schemas.microsoft.com/office/drawing/2014/main" id="{5DDA63E8-521C-4434-A2E2-14F317813A2D}"/>
              </a:ext>
            </a:extLst>
          </p:cNvPr>
          <p:cNvGrpSpPr>
            <a:grpSpLocks/>
          </p:cNvGrpSpPr>
          <p:nvPr/>
        </p:nvGrpSpPr>
        <p:grpSpPr bwMode="auto">
          <a:xfrm>
            <a:off x="3190876" y="4479929"/>
            <a:ext cx="1878013" cy="657226"/>
            <a:chOff x="2741" y="3750"/>
            <a:chExt cx="1183" cy="414"/>
          </a:xfrm>
        </p:grpSpPr>
        <p:sp>
          <p:nvSpPr>
            <p:cNvPr id="14465" name="Rectangle 47">
              <a:extLst>
                <a:ext uri="{FF2B5EF4-FFF2-40B4-BE49-F238E27FC236}">
                  <a16:creationId xmlns:a16="http://schemas.microsoft.com/office/drawing/2014/main" id="{B207D100-D969-46EF-A71F-606FA78AD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6" name="Line 48">
              <a:extLst>
                <a:ext uri="{FF2B5EF4-FFF2-40B4-BE49-F238E27FC236}">
                  <a16:creationId xmlns:a16="http://schemas.microsoft.com/office/drawing/2014/main" id="{D002989D-2728-4068-AAEA-CFCF2E5CF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7" name="Text Box 49">
              <a:extLst>
                <a:ext uri="{FF2B5EF4-FFF2-40B4-BE49-F238E27FC236}">
                  <a16:creationId xmlns:a16="http://schemas.microsoft.com/office/drawing/2014/main" id="{1E7075AB-3A91-429D-AA43-C37C157B4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11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source IP,port: B,80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dest IP,port: A,9157</a:t>
              </a:r>
            </a:p>
          </p:txBody>
        </p:sp>
      </p:grpSp>
      <p:sp>
        <p:nvSpPr>
          <p:cNvPr id="14373" name="Text Box 50">
            <a:extLst>
              <a:ext uri="{FF2B5EF4-FFF2-40B4-BE49-F238E27FC236}">
                <a16:creationId xmlns:a16="http://schemas.microsoft.com/office/drawing/2014/main" id="{197C0ED0-B179-4360-9355-31E9497C0E6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612901" y="4705351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>
                <a:solidFill>
                  <a:srgbClr val="000000"/>
                </a:solidFill>
                <a:latin typeface="Gill Sans MT" charset="0"/>
              </a:rPr>
              <a:t>host: IP address A</a:t>
            </a:r>
          </a:p>
        </p:txBody>
      </p:sp>
      <p:sp>
        <p:nvSpPr>
          <p:cNvPr id="14374" name="Text Box 51">
            <a:extLst>
              <a:ext uri="{FF2B5EF4-FFF2-40B4-BE49-F238E27FC236}">
                <a16:creationId xmlns:a16="http://schemas.microsoft.com/office/drawing/2014/main" id="{E6B4AE85-1ECA-4655-BD32-D07A2E9A049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369426" y="4602164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>
                <a:solidFill>
                  <a:srgbClr val="000000"/>
                </a:solidFill>
                <a:latin typeface="Gill Sans MT" charset="0"/>
              </a:rPr>
              <a:t>host: IP address C</a:t>
            </a:r>
          </a:p>
        </p:txBody>
      </p:sp>
      <p:sp>
        <p:nvSpPr>
          <p:cNvPr id="14375" name="Text Box 52">
            <a:extLst>
              <a:ext uri="{FF2B5EF4-FFF2-40B4-BE49-F238E27FC236}">
                <a16:creationId xmlns:a16="http://schemas.microsoft.com/office/drawing/2014/main" id="{1BC157F1-A1C3-41F3-A2A7-4E12D71CCC6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570663" y="3702051"/>
            <a:ext cx="114776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>
                <a:solidFill>
                  <a:srgbClr val="000000"/>
                </a:solidFill>
                <a:latin typeface="Gill Sans MT" charset="0"/>
              </a:rPr>
              <a:t>server: IP address B</a:t>
            </a:r>
          </a:p>
        </p:txBody>
      </p:sp>
      <p:sp>
        <p:nvSpPr>
          <p:cNvPr id="14376" name="Line 53">
            <a:extLst>
              <a:ext uri="{FF2B5EF4-FFF2-40B4-BE49-F238E27FC236}">
                <a16:creationId xmlns:a16="http://schemas.microsoft.com/office/drawing/2014/main" id="{9A057A7B-2D35-47D6-95EA-E116A906B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77" name="Line 54">
            <a:extLst>
              <a:ext uri="{FF2B5EF4-FFF2-40B4-BE49-F238E27FC236}">
                <a16:creationId xmlns:a16="http://schemas.microsoft.com/office/drawing/2014/main" id="{E6605F52-AD82-43B4-9E95-1A07A446D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713" name="Text Box 26">
            <a:extLst>
              <a:ext uri="{FF2B5EF4-FFF2-40B4-BE49-F238E27FC236}">
                <a16:creationId xmlns:a16="http://schemas.microsoft.com/office/drawing/2014/main" id="{976D391E-3B37-4EFD-B434-2C7F65B9E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614" y="27955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4379" name="Line 56">
            <a:extLst>
              <a:ext uri="{FF2B5EF4-FFF2-40B4-BE49-F238E27FC236}">
                <a16:creationId xmlns:a16="http://schemas.microsoft.com/office/drawing/2014/main" id="{107AEA55-1096-4022-9818-CC97BB3DF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7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0" name="Line 57">
            <a:extLst>
              <a:ext uri="{FF2B5EF4-FFF2-40B4-BE49-F238E27FC236}">
                <a16:creationId xmlns:a16="http://schemas.microsoft.com/office/drawing/2014/main" id="{758CEC5F-1434-406C-BADD-C2A4323B9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0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8716" name="Group 58">
            <a:extLst>
              <a:ext uri="{FF2B5EF4-FFF2-40B4-BE49-F238E27FC236}">
                <a16:creationId xmlns:a16="http://schemas.microsoft.com/office/drawing/2014/main" id="{C1958EF3-F21D-48EF-9460-DE1A185B000B}"/>
              </a:ext>
            </a:extLst>
          </p:cNvPr>
          <p:cNvGrpSpPr>
            <a:grpSpLocks/>
          </p:cNvGrpSpPr>
          <p:nvPr/>
        </p:nvGrpSpPr>
        <p:grpSpPr bwMode="auto">
          <a:xfrm>
            <a:off x="5076826" y="2347913"/>
            <a:ext cx="473075" cy="228600"/>
            <a:chOff x="1287" y="2524"/>
            <a:chExt cx="260" cy="100"/>
          </a:xfrm>
        </p:grpSpPr>
        <p:sp>
          <p:nvSpPr>
            <p:cNvPr id="14461" name="Rectangle 59">
              <a:extLst>
                <a:ext uri="{FF2B5EF4-FFF2-40B4-BE49-F238E27FC236}">
                  <a16:creationId xmlns:a16="http://schemas.microsoft.com/office/drawing/2014/main" id="{4B8E54B0-F948-45C0-846B-1787B11E4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2" name="Rectangle 60">
              <a:extLst>
                <a:ext uri="{FF2B5EF4-FFF2-40B4-BE49-F238E27FC236}">
                  <a16:creationId xmlns:a16="http://schemas.microsoft.com/office/drawing/2014/main" id="{6E786C1E-2F63-40BC-8DB9-08F8ACC7C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3" name="Rectangle 61">
              <a:extLst>
                <a:ext uri="{FF2B5EF4-FFF2-40B4-BE49-F238E27FC236}">
                  <a16:creationId xmlns:a16="http://schemas.microsoft.com/office/drawing/2014/main" id="{5A571BE4-6659-4E6B-AF09-CD14EC718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4" name="Rectangle 62">
              <a:extLst>
                <a:ext uri="{FF2B5EF4-FFF2-40B4-BE49-F238E27FC236}">
                  <a16:creationId xmlns:a16="http://schemas.microsoft.com/office/drawing/2014/main" id="{102347EF-38A9-4CBB-A520-517F08DBA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8717" name="Group 65">
            <a:extLst>
              <a:ext uri="{FF2B5EF4-FFF2-40B4-BE49-F238E27FC236}">
                <a16:creationId xmlns:a16="http://schemas.microsoft.com/office/drawing/2014/main" id="{C1382B49-A8F9-42EE-BD33-F5F71DFDEBE9}"/>
              </a:ext>
            </a:extLst>
          </p:cNvPr>
          <p:cNvGrpSpPr>
            <a:grpSpLocks/>
          </p:cNvGrpSpPr>
          <p:nvPr/>
        </p:nvGrpSpPr>
        <p:grpSpPr bwMode="auto">
          <a:xfrm>
            <a:off x="5781676" y="2352675"/>
            <a:ext cx="473075" cy="228600"/>
            <a:chOff x="1287" y="2524"/>
            <a:chExt cx="260" cy="100"/>
          </a:xfrm>
        </p:grpSpPr>
        <p:sp>
          <p:nvSpPr>
            <p:cNvPr id="14457" name="Rectangle 66">
              <a:extLst>
                <a:ext uri="{FF2B5EF4-FFF2-40B4-BE49-F238E27FC236}">
                  <a16:creationId xmlns:a16="http://schemas.microsoft.com/office/drawing/2014/main" id="{9D9BE5D5-66FD-4E2C-9ECF-76656D26C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8" name="Rectangle 67">
              <a:extLst>
                <a:ext uri="{FF2B5EF4-FFF2-40B4-BE49-F238E27FC236}">
                  <a16:creationId xmlns:a16="http://schemas.microsoft.com/office/drawing/2014/main" id="{C248F965-06D6-433A-AAD8-AEBEAAD57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9" name="Rectangle 68">
              <a:extLst>
                <a:ext uri="{FF2B5EF4-FFF2-40B4-BE49-F238E27FC236}">
                  <a16:creationId xmlns:a16="http://schemas.microsoft.com/office/drawing/2014/main" id="{41DEEB0D-A0B6-4479-977D-BDDE86696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0" name="Rectangle 69">
              <a:extLst>
                <a:ext uri="{FF2B5EF4-FFF2-40B4-BE49-F238E27FC236}">
                  <a16:creationId xmlns:a16="http://schemas.microsoft.com/office/drawing/2014/main" id="{0B9769B0-D7C4-4856-9341-BBE8AB49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8718" name="Group 70">
            <a:extLst>
              <a:ext uri="{FF2B5EF4-FFF2-40B4-BE49-F238E27FC236}">
                <a16:creationId xmlns:a16="http://schemas.microsoft.com/office/drawing/2014/main" id="{284FC346-AFB7-4DF0-957F-FD01DFD4C689}"/>
              </a:ext>
            </a:extLst>
          </p:cNvPr>
          <p:cNvGrpSpPr>
            <a:grpSpLocks/>
          </p:cNvGrpSpPr>
          <p:nvPr/>
        </p:nvGrpSpPr>
        <p:grpSpPr bwMode="auto">
          <a:xfrm>
            <a:off x="6453189" y="2357438"/>
            <a:ext cx="473075" cy="228600"/>
            <a:chOff x="1287" y="2524"/>
            <a:chExt cx="260" cy="100"/>
          </a:xfrm>
        </p:grpSpPr>
        <p:sp>
          <p:nvSpPr>
            <p:cNvPr id="14453" name="Rectangle 71">
              <a:extLst>
                <a:ext uri="{FF2B5EF4-FFF2-40B4-BE49-F238E27FC236}">
                  <a16:creationId xmlns:a16="http://schemas.microsoft.com/office/drawing/2014/main" id="{C109137D-A606-4A60-A252-B3B56232D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4" name="Rectangle 72">
              <a:extLst>
                <a:ext uri="{FF2B5EF4-FFF2-40B4-BE49-F238E27FC236}">
                  <a16:creationId xmlns:a16="http://schemas.microsoft.com/office/drawing/2014/main" id="{938EBC47-F635-457C-A55A-484CFD229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5" name="Rectangle 73">
              <a:extLst>
                <a:ext uri="{FF2B5EF4-FFF2-40B4-BE49-F238E27FC236}">
                  <a16:creationId xmlns:a16="http://schemas.microsoft.com/office/drawing/2014/main" id="{5330339A-9E74-42FF-AA5B-E15833973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6" name="Rectangle 74">
              <a:extLst>
                <a:ext uri="{FF2B5EF4-FFF2-40B4-BE49-F238E27FC236}">
                  <a16:creationId xmlns:a16="http://schemas.microsoft.com/office/drawing/2014/main" id="{AED8260E-B1EB-45A5-A6AD-1ECB8BED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4384" name="Line 75">
            <a:extLst>
              <a:ext uri="{FF2B5EF4-FFF2-40B4-BE49-F238E27FC236}">
                <a16:creationId xmlns:a16="http://schemas.microsoft.com/office/drawing/2014/main" id="{55DC09B7-905D-4CD0-9278-D69D65CDF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6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5" name="Line 76">
            <a:extLst>
              <a:ext uri="{FF2B5EF4-FFF2-40B4-BE49-F238E27FC236}">
                <a16:creationId xmlns:a16="http://schemas.microsoft.com/office/drawing/2014/main" id="{B914B9B4-A6F9-4FF4-BA3C-A9E145647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7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6" name="Line 77">
            <a:extLst>
              <a:ext uri="{FF2B5EF4-FFF2-40B4-BE49-F238E27FC236}">
                <a16:creationId xmlns:a16="http://schemas.microsoft.com/office/drawing/2014/main" id="{6CE8CD8B-FC91-4257-827C-B0360CF95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7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7" name="Line 78">
            <a:extLst>
              <a:ext uri="{FF2B5EF4-FFF2-40B4-BE49-F238E27FC236}">
                <a16:creationId xmlns:a16="http://schemas.microsoft.com/office/drawing/2014/main" id="{C626A33B-899C-4DD8-AD58-A9E5DDD3B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7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8723" name="Group 79">
            <a:extLst>
              <a:ext uri="{FF2B5EF4-FFF2-40B4-BE49-F238E27FC236}">
                <a16:creationId xmlns:a16="http://schemas.microsoft.com/office/drawing/2014/main" id="{083BE807-E3E1-4D2D-85F7-4E5E397840AC}"/>
              </a:ext>
            </a:extLst>
          </p:cNvPr>
          <p:cNvGrpSpPr>
            <a:grpSpLocks/>
          </p:cNvGrpSpPr>
          <p:nvPr/>
        </p:nvGrpSpPr>
        <p:grpSpPr bwMode="auto">
          <a:xfrm>
            <a:off x="8029576" y="2579688"/>
            <a:ext cx="473075" cy="228600"/>
            <a:chOff x="1287" y="2524"/>
            <a:chExt cx="260" cy="100"/>
          </a:xfrm>
        </p:grpSpPr>
        <p:sp>
          <p:nvSpPr>
            <p:cNvPr id="14449" name="Rectangle 80">
              <a:extLst>
                <a:ext uri="{FF2B5EF4-FFF2-40B4-BE49-F238E27FC236}">
                  <a16:creationId xmlns:a16="http://schemas.microsoft.com/office/drawing/2014/main" id="{0DDDBC10-9D01-43B2-8E8C-CF9CAF948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0" name="Rectangle 81">
              <a:extLst>
                <a:ext uri="{FF2B5EF4-FFF2-40B4-BE49-F238E27FC236}">
                  <a16:creationId xmlns:a16="http://schemas.microsoft.com/office/drawing/2014/main" id="{FDB28BEF-4824-4B19-B39F-D5D11251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1" name="Rectangle 82">
              <a:extLst>
                <a:ext uri="{FF2B5EF4-FFF2-40B4-BE49-F238E27FC236}">
                  <a16:creationId xmlns:a16="http://schemas.microsoft.com/office/drawing/2014/main" id="{965DB27B-F58E-419C-B739-7E428F581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2" name="Rectangle 83">
              <a:extLst>
                <a:ext uri="{FF2B5EF4-FFF2-40B4-BE49-F238E27FC236}">
                  <a16:creationId xmlns:a16="http://schemas.microsoft.com/office/drawing/2014/main" id="{249AC8F6-A242-41C3-BCBF-B63808307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8724" name="Group 84">
            <a:extLst>
              <a:ext uri="{FF2B5EF4-FFF2-40B4-BE49-F238E27FC236}">
                <a16:creationId xmlns:a16="http://schemas.microsoft.com/office/drawing/2014/main" id="{E626D6B5-5F19-4336-9EE7-6A7A97FBA91C}"/>
              </a:ext>
            </a:extLst>
          </p:cNvPr>
          <p:cNvGrpSpPr>
            <a:grpSpLocks/>
          </p:cNvGrpSpPr>
          <p:nvPr/>
        </p:nvGrpSpPr>
        <p:grpSpPr bwMode="auto">
          <a:xfrm>
            <a:off x="8824914" y="2570163"/>
            <a:ext cx="473075" cy="228600"/>
            <a:chOff x="1287" y="2524"/>
            <a:chExt cx="260" cy="100"/>
          </a:xfrm>
        </p:grpSpPr>
        <p:sp>
          <p:nvSpPr>
            <p:cNvPr id="14445" name="Rectangle 85">
              <a:extLst>
                <a:ext uri="{FF2B5EF4-FFF2-40B4-BE49-F238E27FC236}">
                  <a16:creationId xmlns:a16="http://schemas.microsoft.com/office/drawing/2014/main" id="{9BF5B7EF-3C7C-4A78-A0F4-B2803CBD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6" name="Rectangle 86">
              <a:extLst>
                <a:ext uri="{FF2B5EF4-FFF2-40B4-BE49-F238E27FC236}">
                  <a16:creationId xmlns:a16="http://schemas.microsoft.com/office/drawing/2014/main" id="{6D6318C4-FA00-4175-B227-C923982EC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7" name="Rectangle 87">
              <a:extLst>
                <a:ext uri="{FF2B5EF4-FFF2-40B4-BE49-F238E27FC236}">
                  <a16:creationId xmlns:a16="http://schemas.microsoft.com/office/drawing/2014/main" id="{C1E4FE67-3208-4424-A908-2371FC68A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8" name="Rectangle 88">
              <a:extLst>
                <a:ext uri="{FF2B5EF4-FFF2-40B4-BE49-F238E27FC236}">
                  <a16:creationId xmlns:a16="http://schemas.microsoft.com/office/drawing/2014/main" id="{00B0DB1B-5673-42D8-8F9C-C16ED8708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4390" name="Oval 89">
            <a:extLst>
              <a:ext uri="{FF2B5EF4-FFF2-40B4-BE49-F238E27FC236}">
                <a16:creationId xmlns:a16="http://schemas.microsoft.com/office/drawing/2014/main" id="{6B3A337C-F3A3-440F-B1AF-E904B20D9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6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8726" name="Freeform 90">
            <a:extLst>
              <a:ext uri="{FF2B5EF4-FFF2-40B4-BE49-F238E27FC236}">
                <a16:creationId xmlns:a16="http://schemas.microsoft.com/office/drawing/2014/main" id="{B541A0F7-A087-4542-AEC1-0241E21E0ED5}"/>
              </a:ext>
            </a:extLst>
          </p:cNvPr>
          <p:cNvSpPr>
            <a:spLocks/>
          </p:cNvSpPr>
          <p:nvPr/>
        </p:nvSpPr>
        <p:spPr bwMode="auto">
          <a:xfrm>
            <a:off x="3017839" y="2439989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8727" name="Freeform 91">
            <a:extLst>
              <a:ext uri="{FF2B5EF4-FFF2-40B4-BE49-F238E27FC236}">
                <a16:creationId xmlns:a16="http://schemas.microsoft.com/office/drawing/2014/main" id="{1C792419-D81F-4947-883C-87D61E38A836}"/>
              </a:ext>
            </a:extLst>
          </p:cNvPr>
          <p:cNvSpPr>
            <a:spLocks/>
          </p:cNvSpPr>
          <p:nvPr/>
        </p:nvSpPr>
        <p:spPr bwMode="auto">
          <a:xfrm>
            <a:off x="6003926" y="2471739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8728" name="Freeform 92">
            <a:extLst>
              <a:ext uri="{FF2B5EF4-FFF2-40B4-BE49-F238E27FC236}">
                <a16:creationId xmlns:a16="http://schemas.microsoft.com/office/drawing/2014/main" id="{0A69CA19-2EE6-40E5-9F2D-30A82BEC7549}"/>
              </a:ext>
            </a:extLst>
          </p:cNvPr>
          <p:cNvSpPr>
            <a:spLocks/>
          </p:cNvSpPr>
          <p:nvPr/>
        </p:nvSpPr>
        <p:spPr bwMode="auto">
          <a:xfrm>
            <a:off x="6662739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8729" name="Group 93">
            <a:extLst>
              <a:ext uri="{FF2B5EF4-FFF2-40B4-BE49-F238E27FC236}">
                <a16:creationId xmlns:a16="http://schemas.microsoft.com/office/drawing/2014/main" id="{1046812A-A7BF-428F-A387-CD0F204E556E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4684709"/>
            <a:ext cx="2063750" cy="657224"/>
            <a:chOff x="2741" y="3750"/>
            <a:chExt cx="1300" cy="414"/>
          </a:xfrm>
        </p:grpSpPr>
        <p:sp>
          <p:nvSpPr>
            <p:cNvPr id="14442" name="Rectangle 94">
              <a:extLst>
                <a:ext uri="{FF2B5EF4-FFF2-40B4-BE49-F238E27FC236}">
                  <a16:creationId xmlns:a16="http://schemas.microsoft.com/office/drawing/2014/main" id="{06BC324F-D305-453E-B29F-29CA17CB9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3" name="Line 95">
              <a:extLst>
                <a:ext uri="{FF2B5EF4-FFF2-40B4-BE49-F238E27FC236}">
                  <a16:creationId xmlns:a16="http://schemas.microsoft.com/office/drawing/2014/main" id="{A80720E1-6F75-45D6-A954-61E065BCE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4" name="Text Box 96">
              <a:extLst>
                <a:ext uri="{FF2B5EF4-FFF2-40B4-BE49-F238E27FC236}">
                  <a16:creationId xmlns:a16="http://schemas.microsoft.com/office/drawing/2014/main" id="{4EE7BC33-E62D-4648-B526-5EC5A92A0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source IP,port: C,5775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dest IP,port: B,80</a:t>
              </a:r>
            </a:p>
          </p:txBody>
        </p:sp>
      </p:grpSp>
      <p:grpSp>
        <p:nvGrpSpPr>
          <p:cNvPr id="28730" name="Group 97">
            <a:extLst>
              <a:ext uri="{FF2B5EF4-FFF2-40B4-BE49-F238E27FC236}">
                <a16:creationId xmlns:a16="http://schemas.microsoft.com/office/drawing/2014/main" id="{7B27DDC7-B020-475D-9A20-C5B824CB0797}"/>
              </a:ext>
            </a:extLst>
          </p:cNvPr>
          <p:cNvGrpSpPr>
            <a:grpSpLocks/>
          </p:cNvGrpSpPr>
          <p:nvPr/>
        </p:nvGrpSpPr>
        <p:grpSpPr bwMode="auto">
          <a:xfrm>
            <a:off x="6831013" y="5473700"/>
            <a:ext cx="2063750" cy="661988"/>
            <a:chOff x="2741" y="3750"/>
            <a:chExt cx="1300" cy="417"/>
          </a:xfrm>
        </p:grpSpPr>
        <p:sp>
          <p:nvSpPr>
            <p:cNvPr id="14439" name="Rectangle 98">
              <a:extLst>
                <a:ext uri="{FF2B5EF4-FFF2-40B4-BE49-F238E27FC236}">
                  <a16:creationId xmlns:a16="http://schemas.microsoft.com/office/drawing/2014/main" id="{E073E717-A5FD-4CF2-BD59-4006B0034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0" name="Line 99">
              <a:extLst>
                <a:ext uri="{FF2B5EF4-FFF2-40B4-BE49-F238E27FC236}">
                  <a16:creationId xmlns:a16="http://schemas.microsoft.com/office/drawing/2014/main" id="{0754F954-5376-4166-833F-D9A9CEC73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1" name="Text Box 100">
              <a:extLst>
                <a:ext uri="{FF2B5EF4-FFF2-40B4-BE49-F238E27FC236}">
                  <a16:creationId xmlns:a16="http://schemas.microsoft.com/office/drawing/2014/main" id="{82B6BBBB-ABF5-4E09-9941-138623256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source </a:t>
              </a:r>
              <a:r>
                <a:rPr lang="en-US" sz="1400" dirty="0" err="1">
                  <a:solidFill>
                    <a:srgbClr val="000000"/>
                  </a:solidFill>
                </a:rPr>
                <a:t>IP,port</a:t>
              </a:r>
              <a:r>
                <a:rPr lang="en-US" sz="1400" dirty="0">
                  <a:solidFill>
                    <a:srgbClr val="000000"/>
                  </a:solidFill>
                </a:rPr>
                <a:t>: C,9157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err="1">
                  <a:solidFill>
                    <a:srgbClr val="000000"/>
                  </a:solidFill>
                </a:rPr>
                <a:t>dest</a:t>
              </a:r>
              <a:r>
                <a:rPr lang="en-US" sz="1400" dirty="0">
                  <a:solidFill>
                    <a:srgbClr val="000000"/>
                  </a:solidFill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</a:rPr>
                <a:t>IP,port</a:t>
              </a:r>
              <a:r>
                <a:rPr lang="en-US" sz="1400" dirty="0">
                  <a:solidFill>
                    <a:srgbClr val="000000"/>
                  </a:solidFill>
                </a:rPr>
                <a:t>: B,80</a:t>
              </a:r>
            </a:p>
          </p:txBody>
        </p:sp>
      </p:grpSp>
      <p:sp>
        <p:nvSpPr>
          <p:cNvPr id="14396" name="Oval 30">
            <a:extLst>
              <a:ext uri="{FF2B5EF4-FFF2-40B4-BE49-F238E27FC236}">
                <a16:creationId xmlns:a16="http://schemas.microsoft.com/office/drawing/2014/main" id="{CAE71725-A081-4664-A276-6CD40D5C2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264" y="2103438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4397" name="Text Box 101">
            <a:extLst>
              <a:ext uri="{FF2B5EF4-FFF2-40B4-BE49-F238E27FC236}">
                <a16:creationId xmlns:a16="http://schemas.microsoft.com/office/drawing/2014/main" id="{BB159521-7785-4DDD-95F0-7E4D60187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464" y="1171576"/>
            <a:ext cx="195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CC0000"/>
                </a:solidFill>
              </a:rPr>
              <a:t>threaded server</a:t>
            </a:r>
          </a:p>
        </p:txBody>
      </p:sp>
      <p:sp>
        <p:nvSpPr>
          <p:cNvPr id="14398" name="Line 102">
            <a:extLst>
              <a:ext uri="{FF2B5EF4-FFF2-40B4-BE49-F238E27FC236}">
                <a16:creationId xmlns:a16="http://schemas.microsoft.com/office/drawing/2014/main" id="{F90FEFB5-11FC-4AFC-B494-85FF929DFC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3964" y="1516064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28734" name="Picture 103" descr="underline_base">
            <a:extLst>
              <a:ext uri="{FF2B5EF4-FFF2-40B4-BE49-F238E27FC236}">
                <a16:creationId xmlns:a16="http://schemas.microsoft.com/office/drawing/2014/main" id="{A2ACE642-F4E2-42E7-8806-A7071186F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881064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735" name="Group 104">
            <a:extLst>
              <a:ext uri="{FF2B5EF4-FFF2-40B4-BE49-F238E27FC236}">
                <a16:creationId xmlns:a16="http://schemas.microsoft.com/office/drawing/2014/main" id="{EA3F8A9C-9E19-402E-98A3-C95E707F0C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82175" y="3529014"/>
            <a:ext cx="711200" cy="669925"/>
            <a:chOff x="-44" y="1473"/>
            <a:chExt cx="981" cy="1105"/>
          </a:xfrm>
        </p:grpSpPr>
        <p:pic>
          <p:nvPicPr>
            <p:cNvPr id="28772" name="Picture 105" descr="desktop_computer_stylized_medium">
              <a:extLst>
                <a:ext uri="{FF2B5EF4-FFF2-40B4-BE49-F238E27FC236}">
                  <a16:creationId xmlns:a16="http://schemas.microsoft.com/office/drawing/2014/main" id="{972211C4-4588-4939-AA46-8F9415C67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3" name="Freeform 106">
              <a:extLst>
                <a:ext uri="{FF2B5EF4-FFF2-40B4-BE49-F238E27FC236}">
                  <a16:creationId xmlns:a16="http://schemas.microsoft.com/office/drawing/2014/main" id="{CC2990B1-110E-43DC-A21D-A67EC711AD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8736" name="Group 107">
            <a:extLst>
              <a:ext uri="{FF2B5EF4-FFF2-40B4-BE49-F238E27FC236}">
                <a16:creationId xmlns:a16="http://schemas.microsoft.com/office/drawing/2014/main" id="{85811FD1-B45B-4E7E-B1AC-77A802462291}"/>
              </a:ext>
            </a:extLst>
          </p:cNvPr>
          <p:cNvGrpSpPr>
            <a:grpSpLocks/>
          </p:cNvGrpSpPr>
          <p:nvPr/>
        </p:nvGrpSpPr>
        <p:grpSpPr bwMode="auto">
          <a:xfrm>
            <a:off x="1479550" y="3613151"/>
            <a:ext cx="711200" cy="669925"/>
            <a:chOff x="-44" y="1473"/>
            <a:chExt cx="981" cy="1105"/>
          </a:xfrm>
        </p:grpSpPr>
        <p:pic>
          <p:nvPicPr>
            <p:cNvPr id="28770" name="Picture 108" descr="desktop_computer_stylized_medium">
              <a:extLst>
                <a:ext uri="{FF2B5EF4-FFF2-40B4-BE49-F238E27FC236}">
                  <a16:creationId xmlns:a16="http://schemas.microsoft.com/office/drawing/2014/main" id="{0E3B0611-02DE-4DB5-AAB7-670A78FB2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1" name="Freeform 109">
              <a:extLst>
                <a:ext uri="{FF2B5EF4-FFF2-40B4-BE49-F238E27FC236}">
                  <a16:creationId xmlns:a16="http://schemas.microsoft.com/office/drawing/2014/main" id="{9BE54A9B-503F-49B6-884D-9477B68E4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8737" name="Group 110">
            <a:extLst>
              <a:ext uri="{FF2B5EF4-FFF2-40B4-BE49-F238E27FC236}">
                <a16:creationId xmlns:a16="http://schemas.microsoft.com/office/drawing/2014/main" id="{087C9046-F962-4252-8842-6884924F670B}"/>
              </a:ext>
            </a:extLst>
          </p:cNvPr>
          <p:cNvGrpSpPr>
            <a:grpSpLocks/>
          </p:cNvGrpSpPr>
          <p:nvPr/>
        </p:nvGrpSpPr>
        <p:grpSpPr bwMode="auto">
          <a:xfrm>
            <a:off x="4344989" y="3192463"/>
            <a:ext cx="358775" cy="704850"/>
            <a:chOff x="4140" y="429"/>
            <a:chExt cx="1425" cy="2396"/>
          </a:xfrm>
        </p:grpSpPr>
        <p:sp>
          <p:nvSpPr>
            <p:cNvPr id="28738" name="Freeform 111">
              <a:extLst>
                <a:ext uri="{FF2B5EF4-FFF2-40B4-BE49-F238E27FC236}">
                  <a16:creationId xmlns:a16="http://schemas.microsoft.com/office/drawing/2014/main" id="{91232D92-2B8D-4121-8322-5C5416B0D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04" name="Rectangle 112">
              <a:extLst>
                <a:ext uri="{FF2B5EF4-FFF2-40B4-BE49-F238E27FC236}">
                  <a16:creationId xmlns:a16="http://schemas.microsoft.com/office/drawing/2014/main" id="{5700EE35-639B-4878-B583-21CD263BB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8740" name="Freeform 113">
              <a:extLst>
                <a:ext uri="{FF2B5EF4-FFF2-40B4-BE49-F238E27FC236}">
                  <a16:creationId xmlns:a16="http://schemas.microsoft.com/office/drawing/2014/main" id="{29C947CA-CB99-49EB-891D-9B1B9DFF5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8741" name="Freeform 114">
              <a:extLst>
                <a:ext uri="{FF2B5EF4-FFF2-40B4-BE49-F238E27FC236}">
                  <a16:creationId xmlns:a16="http://schemas.microsoft.com/office/drawing/2014/main" id="{C244146A-7EE3-4EB5-8EAE-1FE12EF17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07" name="Rectangle 115">
              <a:extLst>
                <a:ext uri="{FF2B5EF4-FFF2-40B4-BE49-F238E27FC236}">
                  <a16:creationId xmlns:a16="http://schemas.microsoft.com/office/drawing/2014/main" id="{CC0AA319-5403-42C0-8541-D18231D16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8743" name="Group 116">
              <a:extLst>
                <a:ext uri="{FF2B5EF4-FFF2-40B4-BE49-F238E27FC236}">
                  <a16:creationId xmlns:a16="http://schemas.microsoft.com/office/drawing/2014/main" id="{7950C752-7A6C-4DD8-8CB2-D2BA3C0DD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433" name="AutoShape 117">
                <a:extLst>
                  <a:ext uri="{FF2B5EF4-FFF2-40B4-BE49-F238E27FC236}">
                    <a16:creationId xmlns:a16="http://schemas.microsoft.com/office/drawing/2014/main" id="{10DA8F57-C98E-4765-A50D-51394265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4" name="AutoShape 118">
                <a:extLst>
                  <a:ext uri="{FF2B5EF4-FFF2-40B4-BE49-F238E27FC236}">
                    <a16:creationId xmlns:a16="http://schemas.microsoft.com/office/drawing/2014/main" id="{5A5910C6-D8C6-404B-9DC7-2B62071A7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09" name="Rectangle 119">
              <a:extLst>
                <a:ext uri="{FF2B5EF4-FFF2-40B4-BE49-F238E27FC236}">
                  <a16:creationId xmlns:a16="http://schemas.microsoft.com/office/drawing/2014/main" id="{B8BE1B6E-FDC7-40EB-95F7-A24211D41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8745" name="Group 120">
              <a:extLst>
                <a:ext uri="{FF2B5EF4-FFF2-40B4-BE49-F238E27FC236}">
                  <a16:creationId xmlns:a16="http://schemas.microsoft.com/office/drawing/2014/main" id="{314407E3-6CD9-4399-8246-1A36346F3B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431" name="AutoShape 121">
                <a:extLst>
                  <a:ext uri="{FF2B5EF4-FFF2-40B4-BE49-F238E27FC236}">
                    <a16:creationId xmlns:a16="http://schemas.microsoft.com/office/drawing/2014/main" id="{F6D1F3B3-11B4-4CC8-82B1-D2DE75563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2" name="AutoShape 122">
                <a:extLst>
                  <a:ext uri="{FF2B5EF4-FFF2-40B4-BE49-F238E27FC236}">
                    <a16:creationId xmlns:a16="http://schemas.microsoft.com/office/drawing/2014/main" id="{56899585-EAEB-4796-BC23-199E7ED74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11" name="Rectangle 123">
              <a:extLst>
                <a:ext uri="{FF2B5EF4-FFF2-40B4-BE49-F238E27FC236}">
                  <a16:creationId xmlns:a16="http://schemas.microsoft.com/office/drawing/2014/main" id="{4AEF515B-3904-479A-8050-BDA9197B8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12" name="Rectangle 124">
              <a:extLst>
                <a:ext uri="{FF2B5EF4-FFF2-40B4-BE49-F238E27FC236}">
                  <a16:creationId xmlns:a16="http://schemas.microsoft.com/office/drawing/2014/main" id="{D2C38947-1C43-42CF-A357-A87218B45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8748" name="Group 125">
              <a:extLst>
                <a:ext uri="{FF2B5EF4-FFF2-40B4-BE49-F238E27FC236}">
                  <a16:creationId xmlns:a16="http://schemas.microsoft.com/office/drawing/2014/main" id="{E5AF6D5C-90E7-4025-80EA-305E548ADA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29" name="AutoShape 126">
                <a:extLst>
                  <a:ext uri="{FF2B5EF4-FFF2-40B4-BE49-F238E27FC236}">
                    <a16:creationId xmlns:a16="http://schemas.microsoft.com/office/drawing/2014/main" id="{8C194768-7963-4B59-933F-D8B5C2422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0" name="AutoShape 127">
                <a:extLst>
                  <a:ext uri="{FF2B5EF4-FFF2-40B4-BE49-F238E27FC236}">
                    <a16:creationId xmlns:a16="http://schemas.microsoft.com/office/drawing/2014/main" id="{7383D995-1B66-49DE-9709-D2713CE9E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8749" name="Freeform 128">
              <a:extLst>
                <a:ext uri="{FF2B5EF4-FFF2-40B4-BE49-F238E27FC236}">
                  <a16:creationId xmlns:a16="http://schemas.microsoft.com/office/drawing/2014/main" id="{DAFE3B34-36FF-4827-9362-35DC19E79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28750" name="Group 129">
              <a:extLst>
                <a:ext uri="{FF2B5EF4-FFF2-40B4-BE49-F238E27FC236}">
                  <a16:creationId xmlns:a16="http://schemas.microsoft.com/office/drawing/2014/main" id="{DD556180-85DD-43D9-9F72-A1F4581748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27" name="AutoShape 130">
                <a:extLst>
                  <a:ext uri="{FF2B5EF4-FFF2-40B4-BE49-F238E27FC236}">
                    <a16:creationId xmlns:a16="http://schemas.microsoft.com/office/drawing/2014/main" id="{EBBDF133-79A3-4EBC-963F-343BAEB1D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28" name="AutoShape 131">
                <a:extLst>
                  <a:ext uri="{FF2B5EF4-FFF2-40B4-BE49-F238E27FC236}">
                    <a16:creationId xmlns:a16="http://schemas.microsoft.com/office/drawing/2014/main" id="{682F1933-E378-4654-912A-286EFDAE3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16" name="Rectangle 132">
              <a:extLst>
                <a:ext uri="{FF2B5EF4-FFF2-40B4-BE49-F238E27FC236}">
                  <a16:creationId xmlns:a16="http://schemas.microsoft.com/office/drawing/2014/main" id="{F28D4146-EE49-4558-B43B-615185E7F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8752" name="Freeform 133">
              <a:extLst>
                <a:ext uri="{FF2B5EF4-FFF2-40B4-BE49-F238E27FC236}">
                  <a16:creationId xmlns:a16="http://schemas.microsoft.com/office/drawing/2014/main" id="{0B62CA6B-9FA9-45EA-ABF9-397B2150E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8753" name="Freeform 134">
              <a:extLst>
                <a:ext uri="{FF2B5EF4-FFF2-40B4-BE49-F238E27FC236}">
                  <a16:creationId xmlns:a16="http://schemas.microsoft.com/office/drawing/2014/main" id="{B3A318D1-7DC7-4B09-A0BA-89E5CA9F4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19" name="Oval 135">
              <a:extLst>
                <a:ext uri="{FF2B5EF4-FFF2-40B4-BE49-F238E27FC236}">
                  <a16:creationId xmlns:a16="http://schemas.microsoft.com/office/drawing/2014/main" id="{F7681688-A259-45D5-875D-A9E2C9793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8755" name="Freeform 136">
              <a:extLst>
                <a:ext uri="{FF2B5EF4-FFF2-40B4-BE49-F238E27FC236}">
                  <a16:creationId xmlns:a16="http://schemas.microsoft.com/office/drawing/2014/main" id="{CC37B8D8-5BBB-4EFD-A9D7-1777279D0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21" name="AutoShape 137">
              <a:extLst>
                <a:ext uri="{FF2B5EF4-FFF2-40B4-BE49-F238E27FC236}">
                  <a16:creationId xmlns:a16="http://schemas.microsoft.com/office/drawing/2014/main" id="{4C18F4A7-9DB8-4D55-8257-41DCA7304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2" name="AutoShape 138">
              <a:extLst>
                <a:ext uri="{FF2B5EF4-FFF2-40B4-BE49-F238E27FC236}">
                  <a16:creationId xmlns:a16="http://schemas.microsoft.com/office/drawing/2014/main" id="{03D5F356-200D-4949-82D0-C5FD2366A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3" name="Oval 139">
              <a:extLst>
                <a:ext uri="{FF2B5EF4-FFF2-40B4-BE49-F238E27FC236}">
                  <a16:creationId xmlns:a16="http://schemas.microsoft.com/office/drawing/2014/main" id="{F1714F8C-2428-465F-B291-2AB55F641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4" name="Oval 140">
              <a:extLst>
                <a:ext uri="{FF2B5EF4-FFF2-40B4-BE49-F238E27FC236}">
                  <a16:creationId xmlns:a16="http://schemas.microsoft.com/office/drawing/2014/main" id="{AA266422-549D-40FE-91CF-0CA4BB9B8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425" name="Oval 141">
              <a:extLst>
                <a:ext uri="{FF2B5EF4-FFF2-40B4-BE49-F238E27FC236}">
                  <a16:creationId xmlns:a16="http://schemas.microsoft.com/office/drawing/2014/main" id="{88657A4C-F2FF-4617-BC67-EFBFC5CB4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6" name="Rectangle 142">
              <a:extLst>
                <a:ext uri="{FF2B5EF4-FFF2-40B4-BE49-F238E27FC236}">
                  <a16:creationId xmlns:a16="http://schemas.microsoft.com/office/drawing/2014/main" id="{0201C149-81E5-4EB4-B7A9-CDEA6ECED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1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5">
            <a:extLst>
              <a:ext uri="{FF2B5EF4-FFF2-40B4-BE49-F238E27FC236}">
                <a16:creationId xmlns:a16="http://schemas.microsoft.com/office/drawing/2014/main" id="{BA7B5E0D-1729-4679-A524-EB548843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5779" name="Slide Number Placeholder 6">
            <a:extLst>
              <a:ext uri="{FF2B5EF4-FFF2-40B4-BE49-F238E27FC236}">
                <a16:creationId xmlns:a16="http://schemas.microsoft.com/office/drawing/2014/main" id="{9C99F9A9-6E65-4C9D-A972-8A90FBB3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F305326A-30E9-4D25-AE49-5CA0DF461AB9}" type="slidenum">
              <a:rPr lang="en-US" altLang="en-US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288975E9-9088-42C5-A2C5-976577CC5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5313" y="171451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flow control</a:t>
            </a:r>
          </a:p>
        </p:txBody>
      </p:sp>
      <p:sp>
        <p:nvSpPr>
          <p:cNvPr id="75781" name="Rectangle 72">
            <a:extLst>
              <a:ext uri="{FF2B5EF4-FFF2-40B4-BE49-F238E27FC236}">
                <a16:creationId xmlns:a16="http://schemas.microsoft.com/office/drawing/2014/main" id="{F1A1D8DB-8217-4672-A28B-4C23730FF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1" y="855663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3189" name="Freeform 32">
            <a:extLst>
              <a:ext uri="{FF2B5EF4-FFF2-40B4-BE49-F238E27FC236}">
                <a16:creationId xmlns:a16="http://schemas.microsoft.com/office/drawing/2014/main" id="{004EB2BF-98D5-4641-8639-DC7895F89E3C}"/>
              </a:ext>
            </a:extLst>
          </p:cNvPr>
          <p:cNvSpPr>
            <a:spLocks/>
          </p:cNvSpPr>
          <p:nvPr/>
        </p:nvSpPr>
        <p:spPr bwMode="auto">
          <a:xfrm>
            <a:off x="9375776" y="849314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5783" name="Rectangle 40">
            <a:extLst>
              <a:ext uri="{FF2B5EF4-FFF2-40B4-BE49-F238E27FC236}">
                <a16:creationId xmlns:a16="http://schemas.microsoft.com/office/drawing/2014/main" id="{848863A8-DFDD-44F5-BC01-39CE91133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475" y="957263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5784" name="Oval 31">
            <a:extLst>
              <a:ext uri="{FF2B5EF4-FFF2-40B4-BE49-F238E27FC236}">
                <a16:creationId xmlns:a16="http://schemas.microsoft.com/office/drawing/2014/main" id="{D07DF05B-F0AA-4DF9-9243-140AA116A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225" y="1014413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process</a:t>
            </a:r>
          </a:p>
        </p:txBody>
      </p:sp>
      <p:grpSp>
        <p:nvGrpSpPr>
          <p:cNvPr id="93192" name="Group 47">
            <a:extLst>
              <a:ext uri="{FF2B5EF4-FFF2-40B4-BE49-F238E27FC236}">
                <a16:creationId xmlns:a16="http://schemas.microsoft.com/office/drawing/2014/main" id="{BF2D799A-67C8-4681-8DC9-C52F6712F1E4}"/>
              </a:ext>
            </a:extLst>
          </p:cNvPr>
          <p:cNvGrpSpPr>
            <a:grpSpLocks/>
          </p:cNvGrpSpPr>
          <p:nvPr/>
        </p:nvGrpSpPr>
        <p:grpSpPr bwMode="auto">
          <a:xfrm>
            <a:off x="7156451" y="2082801"/>
            <a:ext cx="1795463" cy="688975"/>
            <a:chOff x="1173" y="2345"/>
            <a:chExt cx="1131" cy="434"/>
          </a:xfrm>
        </p:grpSpPr>
        <p:sp>
          <p:nvSpPr>
            <p:cNvPr id="75832" name="Rectangle 44">
              <a:extLst>
                <a:ext uri="{FF2B5EF4-FFF2-40B4-BE49-F238E27FC236}">
                  <a16:creationId xmlns:a16="http://schemas.microsoft.com/office/drawing/2014/main" id="{9F1CD1C6-1A7B-48DE-A7CE-DF6740DF5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33" name="Text Box 46">
              <a:extLst>
                <a:ext uri="{FF2B5EF4-FFF2-40B4-BE49-F238E27FC236}">
                  <a16:creationId xmlns:a16="http://schemas.microsoft.com/office/drawing/2014/main" id="{FEC1FF8F-7498-4E57-B954-1550ADBF7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TCP socket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receiver buffers</a:t>
              </a:r>
            </a:p>
          </p:txBody>
        </p:sp>
      </p:grpSp>
      <p:sp>
        <p:nvSpPr>
          <p:cNvPr id="75786" name="Oval 48">
            <a:extLst>
              <a:ext uri="{FF2B5EF4-FFF2-40B4-BE49-F238E27FC236}">
                <a16:creationId xmlns:a16="http://schemas.microsoft.com/office/drawing/2014/main" id="{893F5DAB-FCA5-4E1E-B816-B748DBFDB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3106738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787" name="Text Box 64">
            <a:extLst>
              <a:ext uri="{FF2B5EF4-FFF2-40B4-BE49-F238E27FC236}">
                <a16:creationId xmlns:a16="http://schemas.microsoft.com/office/drawing/2014/main" id="{4C71397D-3F0A-48A6-9896-E692563C9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8014" y="3130550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</a:rPr>
              <a:t>TCP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75788" name="Oval 65">
            <a:extLst>
              <a:ext uri="{FF2B5EF4-FFF2-40B4-BE49-F238E27FC236}">
                <a16:creationId xmlns:a16="http://schemas.microsoft.com/office/drawing/2014/main" id="{051F0F21-5950-440E-8F1C-30E6B481C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2663" y="4092575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789" name="Text Box 66">
            <a:extLst>
              <a:ext uri="{FF2B5EF4-FFF2-40B4-BE49-F238E27FC236}">
                <a16:creationId xmlns:a16="http://schemas.microsoft.com/office/drawing/2014/main" id="{9CDAE767-BF72-4848-8FDE-926035E1F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951" y="4116388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</a:rPr>
              <a:t>IP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93197" name="Freeform 61">
            <a:extLst>
              <a:ext uri="{FF2B5EF4-FFF2-40B4-BE49-F238E27FC236}">
                <a16:creationId xmlns:a16="http://schemas.microsoft.com/office/drawing/2014/main" id="{3425B7D1-593B-4AC1-B81B-86BB4EA827E9}"/>
              </a:ext>
            </a:extLst>
          </p:cNvPr>
          <p:cNvSpPr>
            <a:spLocks/>
          </p:cNvSpPr>
          <p:nvPr/>
        </p:nvSpPr>
        <p:spPr bwMode="auto">
          <a:xfrm>
            <a:off x="7834314" y="2649539"/>
            <a:ext cx="530225" cy="2505075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5791" name="Line 68">
            <a:extLst>
              <a:ext uri="{FF2B5EF4-FFF2-40B4-BE49-F238E27FC236}">
                <a16:creationId xmlns:a16="http://schemas.microsoft.com/office/drawing/2014/main" id="{0E9D4F82-12E6-40A1-AD74-3A66DA2B6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25" y="38417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5792" name="Line 69">
            <a:extLst>
              <a:ext uri="{FF2B5EF4-FFF2-40B4-BE49-F238E27FC236}">
                <a16:creationId xmlns:a16="http://schemas.microsoft.com/office/drawing/2014/main" id="{5E60F042-03C7-41BE-ABF8-D1D7AD5AF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825" y="1990725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93200" name="Group 56">
            <a:extLst>
              <a:ext uri="{FF2B5EF4-FFF2-40B4-BE49-F238E27FC236}">
                <a16:creationId xmlns:a16="http://schemas.microsoft.com/office/drawing/2014/main" id="{F2D362F9-9851-4EC2-8C80-3348A8A1DD06}"/>
              </a:ext>
            </a:extLst>
          </p:cNvPr>
          <p:cNvGrpSpPr>
            <a:grpSpLocks/>
          </p:cNvGrpSpPr>
          <p:nvPr/>
        </p:nvGrpSpPr>
        <p:grpSpPr bwMode="auto">
          <a:xfrm>
            <a:off x="7831138" y="1874839"/>
            <a:ext cx="533400" cy="206375"/>
            <a:chOff x="2003" y="1816"/>
            <a:chExt cx="336" cy="130"/>
          </a:xfrm>
        </p:grpSpPr>
        <p:sp>
          <p:nvSpPr>
            <p:cNvPr id="75828" name="Rectangle 16">
              <a:extLst>
                <a:ext uri="{FF2B5EF4-FFF2-40B4-BE49-F238E27FC236}">
                  <a16:creationId xmlns:a16="http://schemas.microsoft.com/office/drawing/2014/main" id="{809E006F-3616-4258-9D3E-F84D14FDB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29" name="Rectangle 17">
              <a:extLst>
                <a:ext uri="{FF2B5EF4-FFF2-40B4-BE49-F238E27FC236}">
                  <a16:creationId xmlns:a16="http://schemas.microsoft.com/office/drawing/2014/main" id="{3FA95D25-5C22-4F96-B4D8-D9BB09056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30" name="Rectangle 18">
              <a:extLst>
                <a:ext uri="{FF2B5EF4-FFF2-40B4-BE49-F238E27FC236}">
                  <a16:creationId xmlns:a16="http://schemas.microsoft.com/office/drawing/2014/main" id="{CA24B97B-5FAD-4565-A3E8-699DB9546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31" name="Rectangle 19">
              <a:extLst>
                <a:ext uri="{FF2B5EF4-FFF2-40B4-BE49-F238E27FC236}">
                  <a16:creationId xmlns:a16="http://schemas.microsoft.com/office/drawing/2014/main" id="{B602C93A-3E82-495C-80B7-E14654BFB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93201" name="Freeform 63">
            <a:extLst>
              <a:ext uri="{FF2B5EF4-FFF2-40B4-BE49-F238E27FC236}">
                <a16:creationId xmlns:a16="http://schemas.microsoft.com/office/drawing/2014/main" id="{D9741DBF-46E4-4328-87D0-9E5F0BCE02E3}"/>
              </a:ext>
            </a:extLst>
          </p:cNvPr>
          <p:cNvSpPr>
            <a:spLocks/>
          </p:cNvSpPr>
          <p:nvPr/>
        </p:nvSpPr>
        <p:spPr bwMode="auto">
          <a:xfrm rot="10800000">
            <a:off x="7823201" y="1544638"/>
            <a:ext cx="530225" cy="595312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93202" name="Group 77">
            <a:extLst>
              <a:ext uri="{FF2B5EF4-FFF2-40B4-BE49-F238E27FC236}">
                <a16:creationId xmlns:a16="http://schemas.microsoft.com/office/drawing/2014/main" id="{704943D0-2895-45FF-8BD1-40AAB481D72A}"/>
              </a:ext>
            </a:extLst>
          </p:cNvPr>
          <p:cNvGrpSpPr>
            <a:grpSpLocks/>
          </p:cNvGrpSpPr>
          <p:nvPr/>
        </p:nvGrpSpPr>
        <p:grpSpPr bwMode="auto">
          <a:xfrm>
            <a:off x="7013576" y="4827589"/>
            <a:ext cx="1006475" cy="211137"/>
            <a:chOff x="314" y="1591"/>
            <a:chExt cx="634" cy="133"/>
          </a:xfrm>
        </p:grpSpPr>
        <p:sp>
          <p:nvSpPr>
            <p:cNvPr id="75825" name="Rectangle 74">
              <a:extLst>
                <a:ext uri="{FF2B5EF4-FFF2-40B4-BE49-F238E27FC236}">
                  <a16:creationId xmlns:a16="http://schemas.microsoft.com/office/drawing/2014/main" id="{90015830-390F-488B-8C8B-C20E1ABD2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" y="1591"/>
              <a:ext cx="634" cy="1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26" name="Line 75">
              <a:extLst>
                <a:ext uri="{FF2B5EF4-FFF2-40B4-BE49-F238E27FC236}">
                  <a16:creationId xmlns:a16="http://schemas.microsoft.com/office/drawing/2014/main" id="{3EA5A25B-6B7B-4F0B-BA88-42C247462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27" name="Line 76">
              <a:extLst>
                <a:ext uri="{FF2B5EF4-FFF2-40B4-BE49-F238E27FC236}">
                  <a16:creationId xmlns:a16="http://schemas.microsoft.com/office/drawing/2014/main" id="{B8B1EC61-7019-48C0-8151-553991C94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5796" name="Rectangle 80">
            <a:extLst>
              <a:ext uri="{FF2B5EF4-FFF2-40B4-BE49-F238E27FC236}">
                <a16:creationId xmlns:a16="http://schemas.microsoft.com/office/drawing/2014/main" id="{55F08FC5-EA4D-4680-A4E5-BBAB4306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638" y="3892550"/>
            <a:ext cx="876300" cy="209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5797" name="Rectangle 86">
            <a:extLst>
              <a:ext uri="{FF2B5EF4-FFF2-40B4-BE49-F238E27FC236}">
                <a16:creationId xmlns:a16="http://schemas.microsoft.com/office/drawing/2014/main" id="{992FD163-F2D2-47FB-B4BE-768637EFF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1" y="28511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5798" name="Rectangle 91">
            <a:extLst>
              <a:ext uri="{FF2B5EF4-FFF2-40B4-BE49-F238E27FC236}">
                <a16:creationId xmlns:a16="http://schemas.microsoft.com/office/drawing/2014/main" id="{1ED1DDA4-FBA0-43F4-A70C-D04F99167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739" y="38925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5799" name="Rectangle 92">
            <a:extLst>
              <a:ext uri="{FF2B5EF4-FFF2-40B4-BE49-F238E27FC236}">
                <a16:creationId xmlns:a16="http://schemas.microsoft.com/office/drawing/2014/main" id="{4C5513C0-655C-498E-8EB5-7C78ADBDB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976" y="4824414"/>
            <a:ext cx="733425" cy="2127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93207" name="Group 99">
            <a:extLst>
              <a:ext uri="{FF2B5EF4-FFF2-40B4-BE49-F238E27FC236}">
                <a16:creationId xmlns:a16="http://schemas.microsoft.com/office/drawing/2014/main" id="{80F9E29F-5245-405C-ABB9-7057FEE7ACFB}"/>
              </a:ext>
            </a:extLst>
          </p:cNvPr>
          <p:cNvGrpSpPr>
            <a:grpSpLocks/>
          </p:cNvGrpSpPr>
          <p:nvPr/>
        </p:nvGrpSpPr>
        <p:grpSpPr bwMode="auto">
          <a:xfrm>
            <a:off x="9526589" y="1657351"/>
            <a:ext cx="1146175" cy="703263"/>
            <a:chOff x="638" y="1651"/>
            <a:chExt cx="722" cy="443"/>
          </a:xfrm>
        </p:grpSpPr>
        <p:sp>
          <p:nvSpPr>
            <p:cNvPr id="75822" name="Text Box 95">
              <a:extLst>
                <a:ext uri="{FF2B5EF4-FFF2-40B4-BE49-F238E27FC236}">
                  <a16:creationId xmlns:a16="http://schemas.microsoft.com/office/drawing/2014/main" id="{5C3CA0A8-7551-42B7-97F4-89F820169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" y="1651"/>
              <a:ext cx="7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75823" name="Text Box 96">
              <a:extLst>
                <a:ext uri="{FF2B5EF4-FFF2-40B4-BE49-F238E27FC236}">
                  <a16:creationId xmlns:a16="http://schemas.microsoft.com/office/drawing/2014/main" id="{E5A42442-4952-4228-9A6F-31AA50002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" y="1882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OS</a:t>
              </a:r>
            </a:p>
          </p:txBody>
        </p:sp>
        <p:sp>
          <p:nvSpPr>
            <p:cNvPr id="75824" name="Line 98">
              <a:extLst>
                <a:ext uri="{FF2B5EF4-FFF2-40B4-BE49-F238E27FC236}">
                  <a16:creationId xmlns:a16="http://schemas.microsoft.com/office/drawing/2014/main" id="{759A1BEE-0F94-45A9-A4DD-FF91F62DD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5801" name="Text Box 103">
            <a:extLst>
              <a:ext uri="{FF2B5EF4-FFF2-40B4-BE49-F238E27FC236}">
                <a16:creationId xmlns:a16="http://schemas.microsoft.com/office/drawing/2014/main" id="{602E4755-71DE-4835-A75C-73A8BEA47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426" y="5637214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receiver protocol stack</a:t>
            </a:r>
          </a:p>
        </p:txBody>
      </p:sp>
      <p:sp>
        <p:nvSpPr>
          <p:cNvPr id="75802" name="Text Box 104">
            <a:extLst>
              <a:ext uri="{FF2B5EF4-FFF2-40B4-BE49-F238E27FC236}">
                <a16:creationId xmlns:a16="http://schemas.microsoft.com/office/drawing/2014/main" id="{104183F5-1967-4F41-A3CD-3F467BEBF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538" y="1314450"/>
            <a:ext cx="31924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application may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remove data from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TCP socket buffers …. </a:t>
            </a:r>
          </a:p>
        </p:txBody>
      </p:sp>
      <p:sp>
        <p:nvSpPr>
          <p:cNvPr id="75803" name="Line 105">
            <a:extLst>
              <a:ext uri="{FF2B5EF4-FFF2-40B4-BE49-F238E27FC236}">
                <a16:creationId xmlns:a16="http://schemas.microsoft.com/office/drawing/2014/main" id="{D9772A21-DAE5-452F-8211-448CFA559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8463" y="1730375"/>
            <a:ext cx="1041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5804" name="Text Box 106">
            <a:extLst>
              <a:ext uri="{FF2B5EF4-FFF2-40B4-BE49-F238E27FC236}">
                <a16:creationId xmlns:a16="http://schemas.microsoft.com/office/drawing/2014/main" id="{F1EB56E1-173C-44B4-9345-066E9496F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1" y="2525713"/>
            <a:ext cx="20812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… slower than TCP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receiver is delivering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(sender is sending)</a:t>
            </a:r>
          </a:p>
        </p:txBody>
      </p:sp>
      <p:sp>
        <p:nvSpPr>
          <p:cNvPr id="75805" name="Line 108">
            <a:extLst>
              <a:ext uri="{FF2B5EF4-FFF2-40B4-BE49-F238E27FC236}">
                <a16:creationId xmlns:a16="http://schemas.microsoft.com/office/drawing/2014/main" id="{438EBCA1-BF1C-4CEB-ACA8-87E34A9C4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9088" y="2935288"/>
            <a:ext cx="54451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5806" name="Line 115">
            <a:extLst>
              <a:ext uri="{FF2B5EF4-FFF2-40B4-BE49-F238E27FC236}">
                <a16:creationId xmlns:a16="http://schemas.microsoft.com/office/drawing/2014/main" id="{29B9CF2C-17FA-4CC1-9F28-333D4E56A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7338" y="5189538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5807" name="Text Box 116">
            <a:extLst>
              <a:ext uri="{FF2B5EF4-FFF2-40B4-BE49-F238E27FC236}">
                <a16:creationId xmlns:a16="http://schemas.microsoft.com/office/drawing/2014/main" id="{E4794C9F-6053-4859-B14C-0A7CA21F0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9" y="5249863"/>
            <a:ext cx="1133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</a:rPr>
              <a:t>from sender</a:t>
            </a:r>
          </a:p>
        </p:txBody>
      </p:sp>
      <p:grpSp>
        <p:nvGrpSpPr>
          <p:cNvPr id="384123" name="Group 123">
            <a:extLst>
              <a:ext uri="{FF2B5EF4-FFF2-40B4-BE49-F238E27FC236}">
                <a16:creationId xmlns:a16="http://schemas.microsoft.com/office/drawing/2014/main" id="{4ED925AE-45A9-4CE5-A50D-D56BE4E94B8C}"/>
              </a:ext>
            </a:extLst>
          </p:cNvPr>
          <p:cNvGrpSpPr>
            <a:grpSpLocks/>
          </p:cNvGrpSpPr>
          <p:nvPr/>
        </p:nvGrpSpPr>
        <p:grpSpPr bwMode="auto">
          <a:xfrm>
            <a:off x="1887538" y="4194176"/>
            <a:ext cx="5395912" cy="1755775"/>
            <a:chOff x="221" y="2091"/>
            <a:chExt cx="3399" cy="1106"/>
          </a:xfrm>
        </p:grpSpPr>
        <p:sp>
          <p:nvSpPr>
            <p:cNvPr id="75815" name="Line 82">
              <a:extLst>
                <a:ext uri="{FF2B5EF4-FFF2-40B4-BE49-F238E27FC236}">
                  <a16:creationId xmlns:a16="http://schemas.microsoft.com/office/drawing/2014/main" id="{44A725AD-7216-48F3-AFFA-9CC63406B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2455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16" name="Rectangle 110">
              <a:extLst>
                <a:ext uri="{FF2B5EF4-FFF2-40B4-BE49-F238E27FC236}">
                  <a16:creationId xmlns:a16="http://schemas.microsoft.com/office/drawing/2014/main" id="{F227558D-9DC3-4383-A7FD-AB94DE316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19"/>
              <a:ext cx="2295" cy="9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17" name="Text Box 111">
              <a:extLst>
                <a:ext uri="{FF2B5EF4-FFF2-40B4-BE49-F238E27FC236}">
                  <a16:creationId xmlns:a16="http://schemas.microsoft.com/office/drawing/2014/main" id="{CDEE35D7-3CD2-4E9B-8A2E-F06566D0B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2315"/>
              <a:ext cx="2263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  <a:latin typeface="Gill Sans MT" panose="020B0502020104020203" pitchFamily="34" charset="0"/>
                </a:rPr>
                <a:t>receiver controls sender, so sender won</a:t>
              </a:r>
              <a:r>
                <a:rPr lang="ja-JP" altLang="en-US" sz="2000">
                  <a:solidFill>
                    <a:srgbClr val="000000"/>
                  </a:solidFill>
                  <a:latin typeface="Gill Sans MT" panose="020B0502020104020203" pitchFamily="34" charset="0"/>
                </a:rPr>
                <a:t>’</a:t>
              </a:r>
              <a:r>
                <a:rPr lang="en-US" altLang="ja-JP" sz="2000">
                  <a:solidFill>
                    <a:srgbClr val="000000"/>
                  </a:solidFill>
                  <a:latin typeface="Gill Sans MT" panose="020B0502020104020203" pitchFamily="34" charset="0"/>
                </a:rPr>
                <a:t>t overflow receiver</a:t>
              </a:r>
              <a:r>
                <a:rPr lang="ja-JP" altLang="en-US" sz="2000">
                  <a:solidFill>
                    <a:srgbClr val="000000"/>
                  </a:solidFill>
                  <a:latin typeface="Gill Sans MT" panose="020B0502020104020203" pitchFamily="34" charset="0"/>
                </a:rPr>
                <a:t>’</a:t>
              </a:r>
              <a:r>
                <a:rPr lang="en-US" altLang="ja-JP" sz="2000">
                  <a:solidFill>
                    <a:srgbClr val="000000"/>
                  </a:solidFill>
                  <a:latin typeface="Gill Sans MT" panose="020B0502020104020203" pitchFamily="34" charset="0"/>
                </a:rPr>
                <a:t>s buffer by transmitting too much, too fast</a:t>
              </a:r>
              <a:endParaRPr lang="en-US" altLang="en-US" sz="1000">
                <a:solidFill>
                  <a:srgbClr val="000000"/>
                </a:solidFill>
                <a:latin typeface="Gill Sans MT" panose="020B0502020104020203" pitchFamily="34" charset="0"/>
              </a:endParaRPr>
            </a:p>
          </p:txBody>
        </p:sp>
        <p:grpSp>
          <p:nvGrpSpPr>
            <p:cNvPr id="93224" name="Group 112">
              <a:extLst>
                <a:ext uri="{FF2B5EF4-FFF2-40B4-BE49-F238E27FC236}">
                  <a16:creationId xmlns:a16="http://schemas.microsoft.com/office/drawing/2014/main" id="{86E6C3B4-2158-4787-B81C-24126EE557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" y="2091"/>
              <a:ext cx="1217" cy="327"/>
              <a:chOff x="3486" y="272"/>
              <a:chExt cx="1134" cy="327"/>
            </a:xfrm>
          </p:grpSpPr>
          <p:sp>
            <p:nvSpPr>
              <p:cNvPr id="75820" name="Rectangle 113">
                <a:extLst>
                  <a:ext uri="{FF2B5EF4-FFF2-40B4-BE49-F238E27FC236}">
                    <a16:creationId xmlns:a16="http://schemas.microsoft.com/office/drawing/2014/main" id="{DE4A794B-CAB0-4501-9F21-1648D0173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5821" name="Text Box 114">
                <a:extLst>
                  <a:ext uri="{FF2B5EF4-FFF2-40B4-BE49-F238E27FC236}">
                    <a16:creationId xmlns:a16="http://schemas.microsoft.com/office/drawing/2014/main" id="{9E069B1A-F44E-487F-B330-B41EC22E10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9" y="272"/>
                <a:ext cx="101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i="1">
                    <a:solidFill>
                      <a:srgbClr val="CC0000"/>
                    </a:solidFill>
                    <a:latin typeface="Gill Sans MT" charset="0"/>
                  </a:rPr>
                  <a:t>flow control</a:t>
                </a:r>
              </a:p>
            </p:txBody>
          </p:sp>
        </p:grpSp>
        <p:sp>
          <p:nvSpPr>
            <p:cNvPr id="75819" name="Line 117">
              <a:extLst>
                <a:ext uri="{FF2B5EF4-FFF2-40B4-BE49-F238E27FC236}">
                  <a16:creationId xmlns:a16="http://schemas.microsoft.com/office/drawing/2014/main" id="{CD308E05-185E-47DF-9AFD-CE0CC6670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2578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5809" name="Line 118">
            <a:extLst>
              <a:ext uri="{FF2B5EF4-FFF2-40B4-BE49-F238E27FC236}">
                <a16:creationId xmlns:a16="http://schemas.microsoft.com/office/drawing/2014/main" id="{8502F38B-61ED-46F6-817A-4A35CA23C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1013" y="4767263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93217" name="Picture 120" descr="underline_base">
            <a:extLst>
              <a:ext uri="{FF2B5EF4-FFF2-40B4-BE49-F238E27FC236}">
                <a16:creationId xmlns:a16="http://schemas.microsoft.com/office/drawing/2014/main" id="{65602F61-BEDF-4F53-8B26-C5C8A2FF8C6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6" y="893764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18" name="Group 124">
            <a:extLst>
              <a:ext uri="{FF2B5EF4-FFF2-40B4-BE49-F238E27FC236}">
                <a16:creationId xmlns:a16="http://schemas.microsoft.com/office/drawing/2014/main" id="{BC321335-D161-4B14-ABA9-AEAAEB02B44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609138" y="4360863"/>
            <a:ext cx="869950" cy="906462"/>
            <a:chOff x="-44" y="1473"/>
            <a:chExt cx="981" cy="1105"/>
          </a:xfrm>
        </p:grpSpPr>
        <p:pic>
          <p:nvPicPr>
            <p:cNvPr id="93219" name="Picture 125" descr="desktop_computer_stylized_medium">
              <a:extLst>
                <a:ext uri="{FF2B5EF4-FFF2-40B4-BE49-F238E27FC236}">
                  <a16:creationId xmlns:a16="http://schemas.microsoft.com/office/drawing/2014/main" id="{5441A425-4847-4DCC-B938-ADEF5CE23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220" name="Freeform 126">
              <a:extLst>
                <a:ext uri="{FF2B5EF4-FFF2-40B4-BE49-F238E27FC236}">
                  <a16:creationId xmlns:a16="http://schemas.microsoft.com/office/drawing/2014/main" id="{52ACD3C2-FB6F-4F3F-BFAF-A12007CDB3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93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Header</a:t>
            </a:r>
          </a:p>
        </p:txBody>
      </p:sp>
      <p:sp>
        <p:nvSpPr>
          <p:cNvPr id="29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CB55A-C959-4A61-A1C2-819EE5537AE3}" type="slidenum">
              <a:rPr lang="en-US"/>
              <a:pPr/>
              <a:t>9</a:t>
            </a:fld>
            <a:endParaRPr lang="en-US"/>
          </a:p>
        </p:txBody>
      </p:sp>
      <p:sp>
        <p:nvSpPr>
          <p:cNvPr id="31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81410" name="Rectangle 2"/>
          <p:cNvSpPr>
            <a:spLocks noChangeArrowheads="1"/>
          </p:cNvSpPr>
          <p:nvPr/>
        </p:nvSpPr>
        <p:spPr bwMode="auto">
          <a:xfrm>
            <a:off x="2139950" y="12954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1412" name="Rectangle 4"/>
          <p:cNvSpPr>
            <a:spLocks noChangeArrowheads="1"/>
          </p:cNvSpPr>
          <p:nvPr/>
        </p:nvSpPr>
        <p:spPr bwMode="auto">
          <a:xfrm>
            <a:off x="4859338" y="1616075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13" name="Text Box 5"/>
          <p:cNvSpPr txBox="1">
            <a:spLocks noChangeArrowheads="1"/>
          </p:cNvSpPr>
          <p:nvPr/>
        </p:nvSpPr>
        <p:spPr bwMode="auto">
          <a:xfrm>
            <a:off x="5240339" y="1662113"/>
            <a:ext cx="1432123" cy="40011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Source port</a:t>
            </a:r>
          </a:p>
        </p:txBody>
      </p:sp>
      <p:sp>
        <p:nvSpPr>
          <p:cNvPr id="1681414" name="Rectangle 6"/>
          <p:cNvSpPr>
            <a:spLocks noChangeArrowheads="1"/>
          </p:cNvSpPr>
          <p:nvPr/>
        </p:nvSpPr>
        <p:spPr bwMode="auto">
          <a:xfrm>
            <a:off x="7221538" y="1616075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15" name="Text Box 7"/>
          <p:cNvSpPr txBox="1">
            <a:spLocks noChangeArrowheads="1"/>
          </p:cNvSpPr>
          <p:nvPr/>
        </p:nvSpPr>
        <p:spPr bwMode="auto">
          <a:xfrm>
            <a:off x="7373938" y="1662114"/>
            <a:ext cx="19621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Destination port</a:t>
            </a:r>
          </a:p>
        </p:txBody>
      </p:sp>
      <p:sp>
        <p:nvSpPr>
          <p:cNvPr id="1681416" name="Rectangle 8"/>
          <p:cNvSpPr>
            <a:spLocks noChangeArrowheads="1"/>
          </p:cNvSpPr>
          <p:nvPr/>
        </p:nvSpPr>
        <p:spPr bwMode="auto">
          <a:xfrm>
            <a:off x="4859338" y="21494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17" name="Text Box 9"/>
          <p:cNvSpPr txBox="1">
            <a:spLocks noChangeArrowheads="1"/>
          </p:cNvSpPr>
          <p:nvPr/>
        </p:nvSpPr>
        <p:spPr bwMode="auto">
          <a:xfrm>
            <a:off x="6154738" y="2195513"/>
            <a:ext cx="2043252" cy="40011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Sequence number</a:t>
            </a:r>
          </a:p>
        </p:txBody>
      </p:sp>
      <p:sp>
        <p:nvSpPr>
          <p:cNvPr id="1681418" name="Rectangle 10"/>
          <p:cNvSpPr>
            <a:spLocks noChangeArrowheads="1"/>
          </p:cNvSpPr>
          <p:nvPr/>
        </p:nvSpPr>
        <p:spPr bwMode="auto">
          <a:xfrm>
            <a:off x="4859338" y="26066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19" name="Text Box 11"/>
          <p:cNvSpPr txBox="1">
            <a:spLocks noChangeArrowheads="1"/>
          </p:cNvSpPr>
          <p:nvPr/>
        </p:nvSpPr>
        <p:spPr bwMode="auto">
          <a:xfrm>
            <a:off x="6154739" y="2652713"/>
            <a:ext cx="1996765" cy="40011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Acknowledgment</a:t>
            </a:r>
          </a:p>
        </p:txBody>
      </p:sp>
      <p:sp>
        <p:nvSpPr>
          <p:cNvPr id="1681420" name="Rectangle 12"/>
          <p:cNvSpPr>
            <a:spLocks noChangeArrowheads="1"/>
          </p:cNvSpPr>
          <p:nvPr/>
        </p:nvSpPr>
        <p:spPr bwMode="auto">
          <a:xfrm>
            <a:off x="4859338" y="30638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21" name="Rectangle 13"/>
          <p:cNvSpPr>
            <a:spLocks noChangeArrowheads="1"/>
          </p:cNvSpPr>
          <p:nvPr/>
        </p:nvSpPr>
        <p:spPr bwMode="auto">
          <a:xfrm>
            <a:off x="7297738" y="30638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22" name="Text Box 14"/>
          <p:cNvSpPr txBox="1">
            <a:spLocks noChangeArrowheads="1"/>
          </p:cNvSpPr>
          <p:nvPr/>
        </p:nvSpPr>
        <p:spPr bwMode="auto">
          <a:xfrm>
            <a:off x="7362825" y="3136900"/>
            <a:ext cx="2245999" cy="36933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F0000"/>
                </a:solidFill>
              </a:rPr>
              <a:t>Advertised window</a:t>
            </a:r>
          </a:p>
        </p:txBody>
      </p:sp>
      <p:sp>
        <p:nvSpPr>
          <p:cNvPr id="1681423" name="Text Box 15"/>
          <p:cNvSpPr txBox="1">
            <a:spLocks noChangeArrowheads="1"/>
          </p:cNvSpPr>
          <p:nvPr/>
        </p:nvSpPr>
        <p:spPr bwMode="auto">
          <a:xfrm>
            <a:off x="4789488" y="3140076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HdrLen</a:t>
            </a:r>
          </a:p>
        </p:txBody>
      </p:sp>
      <p:sp>
        <p:nvSpPr>
          <p:cNvPr id="1681424" name="Line 16"/>
          <p:cNvSpPr>
            <a:spLocks noChangeShapeType="1"/>
          </p:cNvSpPr>
          <p:nvPr/>
        </p:nvSpPr>
        <p:spPr bwMode="auto">
          <a:xfrm>
            <a:off x="5773738" y="30638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25" name="Line 17"/>
          <p:cNvSpPr>
            <a:spLocks noChangeShapeType="1"/>
          </p:cNvSpPr>
          <p:nvPr/>
        </p:nvSpPr>
        <p:spPr bwMode="auto">
          <a:xfrm>
            <a:off x="6230938" y="30638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26" name="Text Box 18"/>
          <p:cNvSpPr txBox="1">
            <a:spLocks noChangeArrowheads="1"/>
          </p:cNvSpPr>
          <p:nvPr/>
        </p:nvSpPr>
        <p:spPr bwMode="auto">
          <a:xfrm>
            <a:off x="6443664" y="3151188"/>
            <a:ext cx="678391" cy="40011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</a:t>
            </a:r>
          </a:p>
        </p:txBody>
      </p:sp>
      <p:sp>
        <p:nvSpPr>
          <p:cNvPr id="1681427" name="Text Box 19"/>
          <p:cNvSpPr txBox="1">
            <a:spLocks noChangeArrowheads="1"/>
          </p:cNvSpPr>
          <p:nvPr/>
        </p:nvSpPr>
        <p:spPr bwMode="auto">
          <a:xfrm>
            <a:off x="5849938" y="3186113"/>
            <a:ext cx="312906" cy="40011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681428" name="Rectangle 20"/>
          <p:cNvSpPr>
            <a:spLocks noChangeArrowheads="1"/>
          </p:cNvSpPr>
          <p:nvPr/>
        </p:nvSpPr>
        <p:spPr bwMode="auto">
          <a:xfrm>
            <a:off x="4859338" y="35972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29" name="Rectangle 21"/>
          <p:cNvSpPr>
            <a:spLocks noChangeArrowheads="1"/>
          </p:cNvSpPr>
          <p:nvPr/>
        </p:nvSpPr>
        <p:spPr bwMode="auto">
          <a:xfrm>
            <a:off x="7297738" y="35972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30" name="Text Box 22"/>
          <p:cNvSpPr txBox="1">
            <a:spLocks noChangeArrowheads="1"/>
          </p:cNvSpPr>
          <p:nvPr/>
        </p:nvSpPr>
        <p:spPr bwMode="auto">
          <a:xfrm>
            <a:off x="5224463" y="3684588"/>
            <a:ext cx="1277914" cy="40011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Checksum</a:t>
            </a:r>
          </a:p>
        </p:txBody>
      </p:sp>
      <p:sp>
        <p:nvSpPr>
          <p:cNvPr id="1681431" name="Text Box 23"/>
          <p:cNvSpPr txBox="1">
            <a:spLocks noChangeArrowheads="1"/>
          </p:cNvSpPr>
          <p:nvPr/>
        </p:nvSpPr>
        <p:spPr bwMode="auto">
          <a:xfrm>
            <a:off x="7586664" y="3684589"/>
            <a:ext cx="179228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Urgent pointer</a:t>
            </a:r>
          </a:p>
        </p:txBody>
      </p:sp>
      <p:sp>
        <p:nvSpPr>
          <p:cNvPr id="1681432" name="Rectangle 24"/>
          <p:cNvSpPr>
            <a:spLocks noChangeArrowheads="1"/>
          </p:cNvSpPr>
          <p:nvPr/>
        </p:nvSpPr>
        <p:spPr bwMode="auto">
          <a:xfrm>
            <a:off x="4859338" y="41306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33" name="Text Box 25"/>
          <p:cNvSpPr txBox="1">
            <a:spLocks noChangeArrowheads="1"/>
          </p:cNvSpPr>
          <p:nvPr/>
        </p:nvSpPr>
        <p:spPr bwMode="auto">
          <a:xfrm>
            <a:off x="6307139" y="4176713"/>
            <a:ext cx="2066591" cy="40011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Options (variable)</a:t>
            </a:r>
          </a:p>
        </p:txBody>
      </p:sp>
      <p:sp>
        <p:nvSpPr>
          <p:cNvPr id="1681434" name="Rectangle 26"/>
          <p:cNvSpPr>
            <a:spLocks noChangeArrowheads="1"/>
          </p:cNvSpPr>
          <p:nvPr/>
        </p:nvSpPr>
        <p:spPr bwMode="auto">
          <a:xfrm>
            <a:off x="4859338" y="4587875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681435" name="Text Box 27"/>
          <p:cNvSpPr txBox="1">
            <a:spLocks noChangeArrowheads="1"/>
          </p:cNvSpPr>
          <p:nvPr/>
        </p:nvSpPr>
        <p:spPr bwMode="auto">
          <a:xfrm>
            <a:off x="2176463" y="2492375"/>
            <a:ext cx="734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Flags:</a:t>
            </a:r>
          </a:p>
        </p:txBody>
      </p:sp>
      <p:sp>
        <p:nvSpPr>
          <p:cNvPr id="1681436" name="Text Box 28"/>
          <p:cNvSpPr txBox="1">
            <a:spLocks noChangeArrowheads="1"/>
          </p:cNvSpPr>
          <p:nvPr/>
        </p:nvSpPr>
        <p:spPr bwMode="auto">
          <a:xfrm>
            <a:off x="3030539" y="2527300"/>
            <a:ext cx="71045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SYN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FIN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RST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PSH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16331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1601</Words>
  <Application>Microsoft Office PowerPoint</Application>
  <PresentationFormat>Widescreen</PresentationFormat>
  <Paragraphs>429</Paragraphs>
  <Slides>21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MS PGothic</vt:lpstr>
      <vt:lpstr>MS PGothic</vt:lpstr>
      <vt:lpstr>Arial</vt:lpstr>
      <vt:lpstr>Calibri</vt:lpstr>
      <vt:lpstr>Comic Sans MS</vt:lpstr>
      <vt:lpstr>Courier New</vt:lpstr>
      <vt:lpstr>Gill Sans MT</vt:lpstr>
      <vt:lpstr>Tahoma</vt:lpstr>
      <vt:lpstr>Times New Roman</vt:lpstr>
      <vt:lpstr>Wingdings</vt:lpstr>
      <vt:lpstr>Default Design</vt:lpstr>
      <vt:lpstr>Microsoft Word Picture</vt:lpstr>
      <vt:lpstr>Multiplexing/demultiplexing</vt:lpstr>
      <vt:lpstr>How demultiplexing works</vt:lpstr>
      <vt:lpstr>Connectionless demultiplexing</vt:lpstr>
      <vt:lpstr>Connectionless demux: example</vt:lpstr>
      <vt:lpstr>Connection-oriented demux</vt:lpstr>
      <vt:lpstr>Connection-oriented demux: example</vt:lpstr>
      <vt:lpstr>Connection-oriented demux: example</vt:lpstr>
      <vt:lpstr>TCP flow control</vt:lpstr>
      <vt:lpstr>TCP Header</vt:lpstr>
      <vt:lpstr>TCP flow control</vt:lpstr>
      <vt:lpstr>TCP seq. numbers, ACKs</vt:lpstr>
      <vt:lpstr>Performance of Stop and Wait ARQ</vt:lpstr>
      <vt:lpstr>stop-and-wait operation</vt:lpstr>
      <vt:lpstr>Pipelined protocols</vt:lpstr>
      <vt:lpstr>Pipelining: increased utilization</vt:lpstr>
      <vt:lpstr>Pipelined protocols: overview</vt:lpstr>
      <vt:lpstr>TCP: retransmission scenarios</vt:lpstr>
      <vt:lpstr>TCP: retransmission scenarios</vt:lpstr>
      <vt:lpstr>TCP fast retransmit</vt:lpstr>
      <vt:lpstr>TCP fast retransmit</vt:lpstr>
      <vt:lpstr>TCP: closing a connection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AbdulAziz Al-Helali</dc:creator>
  <cp:lastModifiedBy>AbdulAziz Al-Helali</cp:lastModifiedBy>
  <cp:revision>4</cp:revision>
  <dcterms:created xsi:type="dcterms:W3CDTF">2017-10-26T03:22:36Z</dcterms:created>
  <dcterms:modified xsi:type="dcterms:W3CDTF">2017-10-26T18:54:42Z</dcterms:modified>
</cp:coreProperties>
</file>