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75" r:id="rId4"/>
    <p:sldId id="276" r:id="rId5"/>
    <p:sldId id="277" r:id="rId6"/>
    <p:sldId id="278" r:id="rId7"/>
    <p:sldId id="258" r:id="rId8"/>
    <p:sldId id="257" r:id="rId9"/>
    <p:sldId id="281" r:id="rId10"/>
    <p:sldId id="264" r:id="rId11"/>
    <p:sldId id="261" r:id="rId12"/>
    <p:sldId id="262" r:id="rId13"/>
    <p:sldId id="263" r:id="rId14"/>
    <p:sldId id="266" r:id="rId15"/>
    <p:sldId id="265" r:id="rId16"/>
    <p:sldId id="267" r:id="rId17"/>
    <p:sldId id="279" r:id="rId18"/>
    <p:sldId id="280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513"/>
  </p:normalViewPr>
  <p:slideViewPr>
    <p:cSldViewPr snapToGrid="0" snapToObjects="1">
      <p:cViewPr varScale="1">
        <p:scale>
          <a:sx n="87" d="100"/>
          <a:sy n="87" d="100"/>
        </p:scale>
        <p:origin x="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467C1-2FED-0542-9B30-F3DC3C128C94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BF80-C06D-C84B-B1A9-FF9EDB87D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52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2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45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45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3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41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7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11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24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06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84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1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29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8497-561E-EA4C-92D2-29B4722CABB7}" type="datetimeFigureOut">
              <a:rPr kumimoji="1" lang="zh-CN" altLang="en-US" smtClean="0"/>
              <a:t>2017/10/27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5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CSC458 Programming Assignment II: NAT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3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849310" y="1582821"/>
            <a:ext cx="38374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mininet</a:t>
            </a:r>
            <a:r>
              <a:rPr kumimoji="1" lang="en-US" altLang="zh-CN" dirty="0" smtClean="0"/>
              <a:t> to create a NAT</a:t>
            </a:r>
          </a:p>
          <a:p>
            <a:r>
              <a:rPr kumimoji="1" lang="en-US" altLang="zh-CN" dirty="0" smtClean="0"/>
              <a:t>HTTP servers and switch are outside of NAT</a:t>
            </a:r>
          </a:p>
          <a:p>
            <a:r>
              <a:rPr kumimoji="1" lang="en-US" altLang="zh-CN" dirty="0" smtClean="0"/>
              <a:t>Client is inside NAT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0" name="内容占位符 7" descr="nat_top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</p:spPr>
      </p:pic>
    </p:spTree>
    <p:extLst>
      <p:ext uri="{BB962C8B-B14F-4D97-AF65-F5344CB8AC3E}">
        <p14:creationId xmlns:p14="http://schemas.microsoft.com/office/powerpoint/2010/main" val="4307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Required Functionality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Pinging the NAT's internal interface from </a:t>
            </a:r>
            <a:r>
              <a:rPr lang="en-US" altLang="zh-CN" dirty="0" smtClean="0"/>
              <a:t>client host machines</a:t>
            </a:r>
          </a:p>
          <a:p>
            <a:endParaRPr lang="en-US" altLang="zh-CN" dirty="0"/>
          </a:p>
          <a:p>
            <a:r>
              <a:rPr lang="en-US" altLang="zh-CN" dirty="0"/>
              <a:t>Pinging any of the </a:t>
            </a:r>
            <a:r>
              <a:rPr lang="en-US" altLang="zh-CN" dirty="0" smtClean="0"/>
              <a:t>HTTP servers</a:t>
            </a:r>
          </a:p>
          <a:p>
            <a:endParaRPr lang="en-US" altLang="zh-CN" dirty="0"/>
          </a:p>
          <a:p>
            <a:r>
              <a:rPr lang="en-US" altLang="zh-CN" dirty="0"/>
              <a:t>Downloading files using HTTP from the app servers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Required Functionality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Keep your </a:t>
            </a:r>
            <a:r>
              <a:rPr lang="en-US" altLang="zh-CN" dirty="0" smtClean="0"/>
              <a:t>PA 1 </a:t>
            </a:r>
            <a:r>
              <a:rPr lang="en-US" altLang="zh-CN" dirty="0"/>
              <a:t>functionality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Enable NAT with ./</a:t>
            </a:r>
            <a:r>
              <a:rPr lang="en-US" altLang="zh-CN" dirty="0" err="1" smtClean="0"/>
              <a:t>sr_nat</a:t>
            </a:r>
            <a:r>
              <a:rPr lang="en-US" altLang="zh-CN" dirty="0" smtClean="0"/>
              <a:t> –n </a:t>
            </a:r>
          </a:p>
          <a:p>
            <a:r>
              <a:rPr lang="en-US" altLang="zh-CN" dirty="0" smtClean="0"/>
              <a:t>ICMP </a:t>
            </a:r>
            <a:r>
              <a:rPr lang="en-US" altLang="zh-CN" dirty="0"/>
              <a:t>messages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Ping echo request + reply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External host independence 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en-US" altLang="zh-CN" dirty="0"/>
              <a:t>packets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Endpoint-Independent mapping </a:t>
            </a:r>
            <a:r>
              <a:rPr lang="en-US" altLang="zh-CN" dirty="0" smtClean="0"/>
              <a:t>behavior </a:t>
            </a:r>
          </a:p>
          <a:p>
            <a:pPr lvl="1"/>
            <a:r>
              <a:rPr lang="en-US" altLang="zh-CN" dirty="0" smtClean="0"/>
              <a:t>Endpoint</a:t>
            </a:r>
            <a:r>
              <a:rPr lang="en-US" altLang="zh-CN" dirty="0"/>
              <a:t>-Independent filtering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Simultaneous </a:t>
            </a:r>
            <a:r>
              <a:rPr lang="en-US" altLang="zh-CN" dirty="0"/>
              <a:t>open </a:t>
            </a:r>
            <a:endParaRPr lang="en-US" altLang="zh-CN" dirty="0" smtClean="0"/>
          </a:p>
          <a:p>
            <a:r>
              <a:rPr lang="en-US" altLang="zh-CN" dirty="0" smtClean="0"/>
              <a:t>Mapping </a:t>
            </a:r>
            <a:r>
              <a:rPr lang="en-US" altLang="zh-CN" dirty="0"/>
              <a:t>timeouts MUST be </a:t>
            </a:r>
            <a:r>
              <a:rPr lang="en-US" altLang="zh-CN" dirty="0" smtClean="0"/>
              <a:t>configurable</a:t>
            </a:r>
          </a:p>
          <a:p>
            <a:endParaRPr lang="en-US" altLang="zh-CN" dirty="0" smtClean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04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ICMP Echo Request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44301" y="4291263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172.64.3.21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44301" y="1796716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  <a:endParaRPr kumimoji="1" lang="en-US" altLang="zh-CN" dirty="0"/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10" name="内容占位符 7" descr="nat_top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</p:spPr>
      </p:pic>
    </p:spTree>
    <p:extLst>
      <p:ext uri="{BB962C8B-B14F-4D97-AF65-F5344CB8AC3E}">
        <p14:creationId xmlns:p14="http://schemas.microsoft.com/office/powerpoint/2010/main" val="11107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ICMP Echo Reply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41726" y="4291263"/>
            <a:ext cx="2432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 Reply)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41726" y="1794265"/>
            <a:ext cx="2432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 Reply)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172.64.3.1</a:t>
            </a:r>
            <a:endParaRPr kumimoji="1" lang="en-US" altLang="zh-CN" dirty="0"/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7" name="内容占位符 7" descr="nat_top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ICMP: External Host Independence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4681" y="322113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172.64.3.21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44681" y="1512095"/>
            <a:ext cx="3426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Rewriting is the same,</a:t>
            </a:r>
          </a:p>
          <a:p>
            <a:r>
              <a:rPr kumimoji="1" lang="en-US" altLang="zh-CN" dirty="0" smtClean="0"/>
              <a:t>Independent of packet destination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Timeout after 60 seconds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14666" y="322113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172.64.3.22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4340" y="4818079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  <a:endParaRPr kumimoji="1" lang="en-US" altLang="zh-CN" dirty="0" smtClean="0"/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14325" y="479958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172.64.3.22</a:t>
            </a:r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12" name="内容占位符 7" descr="nat_top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TCP: Requirements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Endpoint-Independent Mapping </a:t>
            </a:r>
            <a:r>
              <a:rPr lang="en-US" altLang="zh-CN" dirty="0" smtClean="0"/>
              <a:t>behavior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If a mapping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x,px</a:t>
            </a:r>
            <a:r>
              <a:rPr lang="en-US" altLang="zh-CN" dirty="0" smtClean="0"/>
              <a:t>)</a:t>
            </a:r>
            <a:r>
              <a:rPr lang="en-US" altLang="zh-CN" dirty="0" smtClean="0">
                <a:effectLst/>
                <a:latin typeface="Wingdings"/>
              </a:rPr>
              <a:t></a:t>
            </a:r>
            <a:r>
              <a:rPr lang="en-US" altLang="zh-CN" dirty="0" smtClean="0"/>
              <a:t>(x’,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is created for a packet destined to </a:t>
            </a:r>
            <a:r>
              <a:rPr lang="en-US" altLang="zh-CN" dirty="0" smtClean="0"/>
              <a:t>(y1,py1)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Then the same mapping is used for for packets from </a:t>
            </a:r>
            <a:r>
              <a:rPr lang="en-US" altLang="zh-CN" dirty="0" smtClean="0"/>
              <a:t>(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,px</a:t>
            </a:r>
            <a:r>
              <a:rPr lang="en-US" altLang="zh-CN" dirty="0" smtClean="0"/>
              <a:t>) </a:t>
            </a:r>
            <a:r>
              <a:rPr lang="en-US" altLang="zh-CN" dirty="0"/>
              <a:t>to </a:t>
            </a:r>
            <a:r>
              <a:rPr lang="en-US" altLang="zh-CN" dirty="0" smtClean="0"/>
              <a:t>(y2,py2) </a:t>
            </a:r>
            <a:r>
              <a:rPr lang="en-US" altLang="zh-CN" dirty="0"/>
              <a:t>(i.e. doesn’t depend on endpoints)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Endpoint-Independent Filtering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If a mapping </a:t>
            </a:r>
            <a:r>
              <a:rPr lang="en-US" altLang="zh-CN" dirty="0" smtClean="0"/>
              <a:t>(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,px</a:t>
            </a:r>
            <a:r>
              <a:rPr lang="en-US" altLang="zh-CN" dirty="0" smtClean="0"/>
              <a:t>)</a:t>
            </a:r>
            <a:r>
              <a:rPr lang="en-US" altLang="zh-CN" dirty="0" smtClean="0">
                <a:effectLst/>
                <a:latin typeface="Wingdings"/>
              </a:rPr>
              <a:t></a:t>
            </a:r>
            <a:r>
              <a:rPr lang="en-US" altLang="zh-CN" dirty="0" smtClean="0"/>
              <a:t>(</a:t>
            </a:r>
            <a:r>
              <a:rPr lang="en-US" altLang="zh-CN" dirty="0"/>
              <a:t>x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is created for </a:t>
            </a:r>
            <a:r>
              <a:rPr lang="en-US" altLang="zh-CN" dirty="0" smtClean="0"/>
              <a:t>(y1,py1)</a:t>
            </a:r>
            <a:r>
              <a:rPr lang="en-US" altLang="zh-CN" dirty="0"/>
              <a:t>, then allow </a:t>
            </a:r>
            <a:r>
              <a:rPr lang="en-US" altLang="zh-CN" dirty="0" smtClean="0"/>
              <a:t>(y2,py2</a:t>
            </a:r>
            <a:r>
              <a:rPr lang="en-US" altLang="zh-CN" dirty="0"/>
              <a:t>) to communicate to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x,px</a:t>
            </a:r>
            <a:r>
              <a:rPr lang="en-US" altLang="zh-CN" dirty="0" smtClean="0"/>
              <a:t>) </a:t>
            </a:r>
            <a:r>
              <a:rPr lang="en-US" altLang="zh-CN" dirty="0"/>
              <a:t>via </a:t>
            </a:r>
            <a:r>
              <a:rPr lang="en-US" altLang="zh-CN" dirty="0" smtClean="0"/>
              <a:t>(</a:t>
            </a:r>
            <a:r>
              <a:rPr lang="en-US" altLang="zh-CN" dirty="0"/>
              <a:t>x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Simultaneous open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Dealing with Inbound </a:t>
            </a:r>
            <a:r>
              <a:rPr lang="en-US" altLang="zh-CN" dirty="0" smtClean="0"/>
              <a:t>SYNs</a:t>
            </a:r>
          </a:p>
          <a:p>
            <a:r>
              <a:rPr lang="en-US" altLang="zh-CN" dirty="0" smtClean="0"/>
              <a:t>Timeouts </a:t>
            </a:r>
            <a:r>
              <a:rPr lang="en-US" altLang="zh-CN" dirty="0"/>
              <a:t>and a few others (webpage lists all) 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/>
              <a:t>ports &gt; 1023 for mapping.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5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Endpoint-Independent Mapping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0" y="1435099"/>
            <a:ext cx="8612535" cy="4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6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Endpoint-Independent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" y="1681315"/>
            <a:ext cx="7796982" cy="35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Threads!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Spawn a thread to timeout NAT entries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Similar </a:t>
            </a:r>
            <a:r>
              <a:rPr lang="en-US" altLang="zh-CN" dirty="0"/>
              <a:t>to ARP cache </a:t>
            </a:r>
            <a:r>
              <a:rPr lang="en-US" altLang="zh-CN" dirty="0" smtClean="0"/>
              <a:t>timeouts</a:t>
            </a:r>
          </a:p>
          <a:p>
            <a:pPr lvl="1"/>
            <a:r>
              <a:rPr lang="en-US" altLang="zh-CN" dirty="0" smtClean="0"/>
              <a:t>Search </a:t>
            </a:r>
            <a:r>
              <a:rPr lang="en-US" altLang="zh-CN" dirty="0"/>
              <a:t>code for </a:t>
            </a:r>
            <a:r>
              <a:rPr lang="en-US" altLang="zh-CN" dirty="0" err="1"/>
              <a:t>pthread_create</a:t>
            </a:r>
            <a:r>
              <a:rPr lang="en-US" altLang="zh-CN" dirty="0"/>
              <a:t>, </a:t>
            </a:r>
            <a:r>
              <a:rPr lang="en-US" altLang="zh-CN" dirty="0" err="1"/>
              <a:t>pthread_mutex_lock</a:t>
            </a:r>
            <a:r>
              <a:rPr lang="en-US" altLang="zh-CN" dirty="0"/>
              <a:t>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Synchronize </a:t>
            </a:r>
            <a:r>
              <a:rPr lang="en-US" altLang="zh-CN" dirty="0"/>
              <a:t>access to shared data using locks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NAT mapping lookup, insertion, deletion, etc. </a:t>
            </a:r>
            <a:endParaRPr lang="en-US" altLang="zh-CN" dirty="0" smtClean="0"/>
          </a:p>
          <a:p>
            <a:r>
              <a:rPr lang="en-US" altLang="zh-CN" dirty="0" smtClean="0"/>
              <a:t>Be </a:t>
            </a:r>
            <a:r>
              <a:rPr lang="en-US" altLang="zh-CN" dirty="0"/>
              <a:t>conservative with locks</a:t>
            </a:r>
            <a:r>
              <a:rPr lang="en-US" altLang="zh-CN" dirty="0" smtClean="0">
                <a:effectLst/>
                <a:latin typeface="Wingdings"/>
              </a:rPr>
              <a:t> </a:t>
            </a:r>
          </a:p>
          <a:p>
            <a:pPr lvl="1"/>
            <a:r>
              <a:rPr lang="en-US" altLang="zh-CN" dirty="0" smtClean="0"/>
              <a:t>Race </a:t>
            </a:r>
            <a:r>
              <a:rPr lang="en-US" altLang="zh-CN" dirty="0"/>
              <a:t>conditions harder to debug than </a:t>
            </a:r>
            <a:r>
              <a:rPr lang="en-US" altLang="zh-CN" dirty="0" smtClean="0"/>
              <a:t>deadlocks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NAT: Network Address Translation</a:t>
            </a:r>
            <a:endParaRPr lang="en-US" dirty="0"/>
          </a:p>
        </p:txBody>
      </p:sp>
      <p:sp>
        <p:nvSpPr>
          <p:cNvPr id="4" name="Freeform 80"/>
          <p:cNvSpPr>
            <a:spLocks/>
          </p:cNvSpPr>
          <p:nvPr/>
        </p:nvSpPr>
        <p:spPr bwMode="auto">
          <a:xfrm>
            <a:off x="4340225" y="1768424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454525" y="3079699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7197725" y="3130499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7294563" y="2343099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7300913" y="3848049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920038" y="2073224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047038" y="2841574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997825" y="3648024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405313" y="2563761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4529138" y="2841574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511425" y="3220986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3689350" y="3168599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79"/>
          <p:cNvSpPr>
            <a:spLocks noChangeShapeType="1"/>
          </p:cNvSpPr>
          <p:nvPr/>
        </p:nvSpPr>
        <p:spPr bwMode="auto">
          <a:xfrm>
            <a:off x="893763" y="3119386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81"/>
          <p:cNvSpPr txBox="1">
            <a:spLocks noChangeArrowheads="1"/>
          </p:cNvSpPr>
          <p:nvPr/>
        </p:nvSpPr>
        <p:spPr bwMode="auto">
          <a:xfrm>
            <a:off x="4903788" y="1571574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local network</a:t>
            </a:r>
          </a:p>
          <a:p>
            <a:pPr algn="ctr"/>
            <a:r>
              <a:rPr lang="en-US" altLang="en-US" sz="1800"/>
              <a:t>(e.g., home network)</a:t>
            </a:r>
          </a:p>
          <a:p>
            <a:pPr algn="ctr"/>
            <a:r>
              <a:rPr lang="en-US" altLang="en-US" sz="1800"/>
              <a:t>10.0.0/24</a:t>
            </a:r>
          </a:p>
        </p:txBody>
      </p:sp>
      <p:sp>
        <p:nvSpPr>
          <p:cNvPr id="18" name="Line 82"/>
          <p:cNvSpPr>
            <a:spLocks noChangeShapeType="1"/>
          </p:cNvSpPr>
          <p:nvPr/>
        </p:nvSpPr>
        <p:spPr bwMode="auto">
          <a:xfrm>
            <a:off x="7172325" y="1796999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83"/>
          <p:cNvSpPr>
            <a:spLocks noChangeShapeType="1"/>
          </p:cNvSpPr>
          <p:nvPr/>
        </p:nvSpPr>
        <p:spPr bwMode="auto">
          <a:xfrm>
            <a:off x="4221163" y="165729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84"/>
          <p:cNvSpPr>
            <a:spLocks noChangeShapeType="1"/>
          </p:cNvSpPr>
          <p:nvPr/>
        </p:nvSpPr>
        <p:spPr bwMode="auto">
          <a:xfrm flipH="1" flipV="1">
            <a:off x="4360863" y="1784299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86"/>
          <p:cNvSpPr>
            <a:spLocks noChangeShapeType="1"/>
          </p:cNvSpPr>
          <p:nvPr/>
        </p:nvSpPr>
        <p:spPr bwMode="auto">
          <a:xfrm>
            <a:off x="2765425" y="1796999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87"/>
          <p:cNvSpPr>
            <a:spLocks noChangeShapeType="1"/>
          </p:cNvSpPr>
          <p:nvPr/>
        </p:nvSpPr>
        <p:spPr bwMode="auto">
          <a:xfrm flipH="1" flipV="1">
            <a:off x="954088" y="1784299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88"/>
          <p:cNvSpPr txBox="1">
            <a:spLocks noChangeArrowheads="1"/>
          </p:cNvSpPr>
          <p:nvPr/>
        </p:nvSpPr>
        <p:spPr bwMode="auto">
          <a:xfrm>
            <a:off x="1841500" y="1558874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rest of</a:t>
            </a:r>
          </a:p>
          <a:p>
            <a:pPr algn="ctr"/>
            <a:r>
              <a:rPr lang="en-US" altLang="en-US" sz="1800"/>
              <a:t>Internet</a:t>
            </a:r>
          </a:p>
        </p:txBody>
      </p:sp>
      <p:sp>
        <p:nvSpPr>
          <p:cNvPr id="24" name="Text Box 90"/>
          <p:cNvSpPr txBox="1">
            <a:spLocks noChangeArrowheads="1"/>
          </p:cNvSpPr>
          <p:nvPr/>
        </p:nvSpPr>
        <p:spPr bwMode="auto">
          <a:xfrm>
            <a:off x="4448175" y="4638624"/>
            <a:ext cx="376396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>
                <a:latin typeface="Gill Sans MT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Gill Sans MT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Gill Sans MT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Gill Sans MT" charset="0"/>
              </a:rPr>
              <a:t>source, destination (as usual)</a:t>
            </a:r>
          </a:p>
        </p:txBody>
      </p:sp>
      <p:sp>
        <p:nvSpPr>
          <p:cNvPr id="25" name="Text Box 92"/>
          <p:cNvSpPr txBox="1">
            <a:spLocks noChangeArrowheads="1"/>
          </p:cNvSpPr>
          <p:nvPr/>
        </p:nvSpPr>
        <p:spPr bwMode="auto">
          <a:xfrm>
            <a:off x="457200" y="4643386"/>
            <a:ext cx="36845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 i="1">
                <a:solidFill>
                  <a:srgbClr val="CC0000"/>
                </a:solidFill>
                <a:latin typeface="Gill Sans MT" charset="0"/>
              </a:rPr>
              <a:t>all</a:t>
            </a:r>
            <a:r>
              <a:rPr lang="en-US" altLang="en-US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altLang="en-US">
                <a:latin typeface="Gill Sans MT" charset="0"/>
              </a:rPr>
              <a:t>datagrams </a:t>
            </a:r>
            <a:r>
              <a:rPr lang="en-US" altLang="en-US" i="1">
                <a:solidFill>
                  <a:srgbClr val="CC0000"/>
                </a:solidFill>
                <a:latin typeface="Gill Sans MT" charset="0"/>
              </a:rPr>
              <a:t>leaving</a:t>
            </a:r>
            <a:r>
              <a:rPr lang="en-US" altLang="en-US">
                <a:latin typeface="Gill Sans MT" charset="0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altLang="en-US">
                <a:latin typeface="Gill Sans MT" charset="0"/>
              </a:rPr>
              <a:t>network have </a:t>
            </a:r>
            <a:r>
              <a:rPr lang="en-US" altLang="en-US" i="1">
                <a:solidFill>
                  <a:srgbClr val="CC0000"/>
                </a:solidFill>
                <a:latin typeface="Gill Sans MT" charset="0"/>
              </a:rPr>
              <a:t>same</a:t>
            </a:r>
            <a:r>
              <a:rPr lang="en-US" altLang="en-US">
                <a:latin typeface="Gill Sans MT" charset="0"/>
              </a:rPr>
              <a:t> single source NAT IP address: 138.76.29.7,different source port numbers</a:t>
            </a:r>
          </a:p>
        </p:txBody>
      </p:sp>
      <p:sp>
        <p:nvSpPr>
          <p:cNvPr id="26" name="Line 96"/>
          <p:cNvSpPr>
            <a:spLocks noChangeShapeType="1"/>
          </p:cNvSpPr>
          <p:nvPr/>
        </p:nvSpPr>
        <p:spPr bwMode="auto">
          <a:xfrm flipV="1">
            <a:off x="5005388" y="3241624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97"/>
          <p:cNvSpPr>
            <a:spLocks noChangeShapeType="1"/>
          </p:cNvSpPr>
          <p:nvPr/>
        </p:nvSpPr>
        <p:spPr bwMode="auto">
          <a:xfrm flipV="1">
            <a:off x="2894013" y="3205111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" name="Group 98"/>
          <p:cNvGrpSpPr>
            <a:grpSpLocks/>
          </p:cNvGrpSpPr>
          <p:nvPr/>
        </p:nvGrpSpPr>
        <p:grpSpPr bwMode="auto">
          <a:xfrm>
            <a:off x="3821113" y="2955874"/>
            <a:ext cx="900112" cy="347662"/>
            <a:chOff x="4396" y="1245"/>
            <a:chExt cx="672" cy="248"/>
          </a:xfrm>
        </p:grpSpPr>
        <p:sp>
          <p:nvSpPr>
            <p:cNvPr id="2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sp>
          <p:nvSpPr>
            <p:cNvPr id="3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latin typeface="Times New Roman" charset="0"/>
              </a:endParaRPr>
            </a:p>
          </p:txBody>
        </p:sp>
        <p:sp>
          <p:nvSpPr>
            <p:cNvPr id="3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32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107"/>
          <p:cNvGrpSpPr>
            <a:grpSpLocks/>
          </p:cNvGrpSpPr>
          <p:nvPr/>
        </p:nvGrpSpPr>
        <p:grpSpPr bwMode="auto">
          <a:xfrm flipH="1">
            <a:off x="7394575" y="2136724"/>
            <a:ext cx="641350" cy="558800"/>
            <a:chOff x="-44" y="1473"/>
            <a:chExt cx="981" cy="1105"/>
          </a:xfrm>
        </p:grpSpPr>
        <p:pic>
          <p:nvPicPr>
            <p:cNvPr id="38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110"/>
          <p:cNvGrpSpPr>
            <a:grpSpLocks/>
          </p:cNvGrpSpPr>
          <p:nvPr/>
        </p:nvGrpSpPr>
        <p:grpSpPr bwMode="auto">
          <a:xfrm flipH="1">
            <a:off x="7434263" y="2812999"/>
            <a:ext cx="641350" cy="558800"/>
            <a:chOff x="-44" y="1473"/>
            <a:chExt cx="981" cy="1105"/>
          </a:xfrm>
        </p:grpSpPr>
        <p:pic>
          <p:nvPicPr>
            <p:cNvPr id="41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113"/>
          <p:cNvGrpSpPr>
            <a:grpSpLocks/>
          </p:cNvGrpSpPr>
          <p:nvPr/>
        </p:nvGrpSpPr>
        <p:grpSpPr bwMode="auto">
          <a:xfrm flipH="1">
            <a:off x="7442200" y="3567061"/>
            <a:ext cx="641350" cy="558800"/>
            <a:chOff x="-44" y="1473"/>
            <a:chExt cx="981" cy="1105"/>
          </a:xfrm>
        </p:grpSpPr>
        <p:pic>
          <p:nvPicPr>
            <p:cNvPr id="44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53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Mapping table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Linked list is fine, O(n) lookup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ICMP </a:t>
            </a:r>
            <a:r>
              <a:rPr lang="en-US" altLang="zh-CN" dirty="0"/>
              <a:t>or TCP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Keep a time field to remember when a mapping was used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Remember: locks! </a:t>
            </a:r>
            <a:endParaRPr lang="en-US" altLang="zh-CN" dirty="0" smtClean="0"/>
          </a:p>
          <a:p>
            <a:pPr lvl="1"/>
            <a:r>
              <a:rPr lang="en-US" altLang="zh-CN" dirty="0"/>
              <a:t>Protect all accesses: lookup, insertion, deletion 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1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Rough </a:t>
            </a:r>
            <a:r>
              <a:rPr lang="en-US" altLang="zh-CN" dirty="0" err="1"/>
              <a:t>pseudocode</a:t>
            </a:r>
            <a:r>
              <a:rPr lang="en-US" altLang="zh-CN" dirty="0"/>
              <a:t>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Receive packet on an </a:t>
            </a:r>
            <a:r>
              <a:rPr lang="en-US" altLang="zh-CN" sz="2400" dirty="0" smtClean="0"/>
              <a:t>interface</a:t>
            </a:r>
          </a:p>
          <a:p>
            <a:pPr marL="0" indent="0">
              <a:buNone/>
            </a:pPr>
            <a:r>
              <a:rPr lang="en-US" altLang="zh-CN" sz="2400" dirty="0" smtClean="0"/>
              <a:t>Check </a:t>
            </a:r>
            <a:r>
              <a:rPr lang="en-US" altLang="zh-CN" sz="2400" dirty="0"/>
              <a:t>if ICMP or TCP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packet is outbound (internal -&gt; external) </a:t>
            </a:r>
            <a:r>
              <a:rPr lang="en-US" altLang="zh-CN" sz="2400" dirty="0" smtClean="0"/>
              <a:t>			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insert </a:t>
            </a:r>
            <a:r>
              <a:rPr lang="en-US" altLang="zh-CN" sz="2400" dirty="0"/>
              <a:t>or lookup unique mapping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else</a:t>
            </a:r>
            <a:r>
              <a:rPr lang="en-US" altLang="zh-CN" sz="2400" dirty="0"/>
              <a:t>: </a:t>
            </a:r>
          </a:p>
          <a:p>
            <a:pPr marL="0" indent="0">
              <a:buNone/>
            </a:pPr>
            <a:r>
              <a:rPr lang="en-US" altLang="zh-CN" sz="2400" dirty="0" smtClean="0"/>
              <a:t>	if </a:t>
            </a:r>
            <a:r>
              <a:rPr lang="en-US" altLang="zh-CN" sz="2400" dirty="0"/>
              <a:t>no mapping and not a SYN (for simultaneous open) </a:t>
            </a:r>
          </a:p>
          <a:p>
            <a:pPr marL="0" indent="0">
              <a:buNone/>
            </a:pPr>
            <a:r>
              <a:rPr lang="en-US" altLang="zh-CN" sz="2400" dirty="0" smtClean="0"/>
              <a:t>		drop </a:t>
            </a:r>
            <a:r>
              <a:rPr lang="en-US" altLang="zh-CN" sz="2400" dirty="0"/>
              <a:t>packet 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Rewrite IP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) for outgoing (incoming</a:t>
            </a:r>
            <a:r>
              <a:rPr lang="en-US" altLang="zh-CN" sz="2400" dirty="0" smtClean="0"/>
              <a:t>) packets</a:t>
            </a:r>
          </a:p>
          <a:p>
            <a:pPr marL="0" indent="0">
              <a:buNone/>
            </a:pPr>
            <a:r>
              <a:rPr lang="en-US" altLang="zh-CN" sz="2400" dirty="0" smtClean="0"/>
              <a:t>Rewrite </a:t>
            </a:r>
            <a:r>
              <a:rPr lang="en-US" altLang="zh-CN" sz="2400" dirty="0"/>
              <a:t>ICMP ID / TCP port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/>
              <a:t>relevant </a:t>
            </a:r>
            <a:r>
              <a:rPr lang="en-US" altLang="zh-CN" sz="2400" dirty="0" smtClean="0"/>
              <a:t>checksums</a:t>
            </a:r>
          </a:p>
          <a:p>
            <a:pPr marL="0" indent="0">
              <a:buNone/>
            </a:pPr>
            <a:r>
              <a:rPr lang="en-US" altLang="zh-CN" sz="2400" dirty="0" smtClean="0"/>
              <a:t>Route packet</a:t>
            </a:r>
            <a:endParaRPr lang="en-US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Rough </a:t>
            </a:r>
            <a:r>
              <a:rPr lang="en-US" altLang="zh-CN" dirty="0" err="1"/>
              <a:t>pseudocode</a:t>
            </a:r>
            <a:r>
              <a:rPr lang="en-US" altLang="zh-CN" dirty="0"/>
              <a:t>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just to give you a rough idea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Details missing (rules for filtering, reusing mapping, etc.)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ICMP port unreachable, etc. Locks </a:t>
            </a:r>
            <a:r>
              <a:rPr lang="en-US" altLang="zh-CN" dirty="0" smtClean="0">
                <a:effectLst/>
                <a:latin typeface="Wingdings"/>
              </a:rPr>
              <a:t>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Read instructions for detailed information </a:t>
            </a:r>
            <a:endParaRPr lang="en-US" altLang="zh-CN" dirty="0" smtClean="0"/>
          </a:p>
          <a:p>
            <a:r>
              <a:rPr lang="en-US" altLang="zh-CN" dirty="0" smtClean="0"/>
              <a:t>Start </a:t>
            </a:r>
            <a:r>
              <a:rPr lang="en-US" altLang="zh-CN" dirty="0"/>
              <a:t>early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Due Friday Nov. </a:t>
            </a:r>
            <a:r>
              <a:rPr lang="en-US" altLang="zh-CN" dirty="0" smtClean="0"/>
              <a:t>26th 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70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Build on top of </a:t>
            </a:r>
            <a:r>
              <a:rPr lang="en-US" altLang="zh-CN" dirty="0" smtClean="0"/>
              <a:t>PA 1</a:t>
            </a:r>
          </a:p>
          <a:p>
            <a:r>
              <a:rPr lang="en-US" altLang="zh-CN" dirty="0" smtClean="0"/>
              <a:t>NAT </a:t>
            </a:r>
            <a:r>
              <a:rPr lang="en-US" altLang="zh-CN" dirty="0"/>
              <a:t>must work for ICMP, TCP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UDP: not required, but up to you...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Clear defunct mappings using timeouts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Timeouts must be configurable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ICMP query id timeout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TCP established timeout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TCP transitory timeout (e.g. SYN sent but no response)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Which means you have to track TCP state transitions </a:t>
            </a:r>
            <a:r>
              <a:rPr lang="en-US" altLang="zh-CN" dirty="0" smtClean="0">
                <a:effectLst/>
                <a:latin typeface="Wingdings"/>
              </a:rPr>
              <a:t> </a:t>
            </a:r>
            <a:endParaRPr lang="en-US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8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Things Might Be Helpful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Modularize </a:t>
            </a:r>
            <a:r>
              <a:rPr lang="en-US" altLang="zh-CN" dirty="0"/>
              <a:t>your code!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handle NAT state insertions, lookups, etc.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Dealing with ICMP, TCP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Start with ICMP first, then move to TCP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Debugging workflow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 console, </a:t>
            </a:r>
            <a:r>
              <a:rPr lang="en-US" altLang="zh-CN" dirty="0" err="1"/>
              <a:t>tcpdump</a:t>
            </a:r>
            <a:r>
              <a:rPr lang="en-US" altLang="zh-CN" dirty="0"/>
              <a:t>, ping, </a:t>
            </a:r>
            <a:r>
              <a:rPr lang="en-US" altLang="zh-CN" dirty="0" err="1"/>
              <a:t>wireshark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</a:t>
            </a:r>
            <a:r>
              <a:rPr lang="en-US" altLang="zh-CN" dirty="0"/>
              <a:t>/</a:t>
            </a:r>
            <a:r>
              <a:rPr lang="en-US" altLang="zh-CN" dirty="0" err="1"/>
              <a:t>Valgrind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Debug </a:t>
            </a:r>
            <a:r>
              <a:rPr lang="en-US" altLang="zh-CN" dirty="0"/>
              <a:t>Functions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err="1"/>
              <a:t>print_hdrs</a:t>
            </a:r>
            <a:r>
              <a:rPr lang="en-US" altLang="zh-CN" dirty="0"/>
              <a:t>, </a:t>
            </a:r>
            <a:r>
              <a:rPr lang="en-US" altLang="zh-CN" dirty="0" err="1" smtClean="0"/>
              <a:t>print_addr_ip_int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6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5763" y="1600200"/>
            <a:ext cx="8418512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motivation:</a:t>
            </a:r>
            <a:r>
              <a:rPr lang="en-US" altLang="en-US" dirty="0" smtClean="0">
                <a:ea typeface="ＭＳ Ｐゴシック" charset="-128"/>
                <a:cs typeface="ＭＳ Ｐゴシック" charset="-128"/>
              </a:rPr>
              <a:t> local network uses just one IP address as far as outside world is concerned: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range of addresses not needed from ISP:  just one IP address for all devices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can change addresses of devices in local network without notifying outside world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can change ISP without changing addresses of devices in local network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devices inside local net not explicitly addressable, visible by outside world (a security plus)</a:t>
            </a:r>
          </a:p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50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4950" y="1482724"/>
            <a:ext cx="8575675" cy="4977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 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implementation</a:t>
            </a:r>
            <a:r>
              <a:rPr lang="en-US" altLang="en-US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:</a:t>
            </a:r>
            <a:r>
              <a:rPr lang="en-US" altLang="en-US" dirty="0" smtClean="0">
                <a:ea typeface="ＭＳ Ｐゴシック" charset="-128"/>
                <a:cs typeface="ＭＳ Ｐゴシック" charset="-128"/>
              </a:rPr>
              <a:t> NAT router must:</a:t>
            </a:r>
            <a:br>
              <a:rPr lang="en-US" altLang="en-US" dirty="0" smtClean="0">
                <a:ea typeface="ＭＳ Ｐゴシック" charset="-128"/>
                <a:cs typeface="ＭＳ Ｐゴシック" charset="-128"/>
              </a:rPr>
            </a:br>
            <a:endParaRPr lang="en-US" altLang="en-US" dirty="0" smtClean="0"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outgoing datagrams:</a:t>
            </a:r>
            <a:r>
              <a:rPr lang="en-US" altLang="en-US" dirty="0" smtClean="0">
                <a:solidFill>
                  <a:srgbClr val="000099"/>
                </a:solidFill>
                <a:ea typeface="ＭＳ Ｐゴシック" charset="-128"/>
              </a:rPr>
              <a:t>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replace</a:t>
            </a:r>
            <a:r>
              <a:rPr lang="en-US" altLang="en-US" dirty="0" smtClean="0">
                <a:ea typeface="ＭＳ Ｐゴシック" charset="-128"/>
              </a:rPr>
              <a:t> (source IP address, port #) of every outgoing datagram to (NAT IP address, new port #)</a:t>
            </a:r>
          </a:p>
          <a:p>
            <a:pPr marL="914400" lvl="2" indent="0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Gill Sans MT" charset="0"/>
              </a:rPr>
              <a:t>. . . remote clients/servers will respond using (NAT IP address, new port #) as destination </a:t>
            </a:r>
            <a:r>
              <a:rPr lang="en-US" altLang="en-US" dirty="0" err="1" smtClean="0">
                <a:cs typeface="Gill Sans MT" charset="0"/>
              </a:rPr>
              <a:t>addr</a:t>
            </a:r>
            <a:r>
              <a:rPr lang="en-US" altLang="en-US" dirty="0" smtClean="0">
                <a:cs typeface="Gill Sans MT" charset="0"/>
              </a:rPr>
              <a:t/>
            </a:r>
            <a:br>
              <a:rPr lang="en-US" altLang="en-US" dirty="0" smtClean="0">
                <a:cs typeface="Gill Sans MT" charset="0"/>
              </a:rPr>
            </a:br>
            <a:endParaRPr lang="en-US" altLang="en-US" dirty="0" smtClean="0">
              <a:cs typeface="Gill Sans MT" charset="0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remember (in NAT translation table)</a:t>
            </a:r>
            <a:r>
              <a:rPr lang="en-US" altLang="en-US" i="1" dirty="0" smtClean="0">
                <a:solidFill>
                  <a:schemeClr val="accent2"/>
                </a:solidFill>
                <a:ea typeface="ＭＳ Ｐゴシック" charset="-128"/>
              </a:rPr>
              <a:t> </a:t>
            </a:r>
            <a:r>
              <a:rPr lang="en-US" altLang="en-US" dirty="0" smtClean="0">
                <a:ea typeface="ＭＳ Ｐゴシック" charset="-128"/>
              </a:rPr>
              <a:t>every (source IP address, port #)  to (NAT IP address, new port #) translation pair</a:t>
            </a:r>
            <a:br>
              <a:rPr lang="en-US" altLang="en-US" dirty="0" smtClean="0">
                <a:ea typeface="ＭＳ Ｐゴシック" charset="-128"/>
              </a:rPr>
            </a:br>
            <a:endParaRPr lang="en-US" altLang="en-US" dirty="0" smtClean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incoming datagrams:</a:t>
            </a:r>
            <a:r>
              <a:rPr lang="en-US" altLang="en-US" dirty="0" smtClean="0">
                <a:solidFill>
                  <a:srgbClr val="000099"/>
                </a:solidFill>
                <a:ea typeface="ＭＳ Ｐゴシック" charset="-128"/>
              </a:rPr>
              <a:t>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replace</a:t>
            </a:r>
            <a:r>
              <a:rPr lang="en-US" altLang="en-US" dirty="0" smtClean="0">
                <a:ea typeface="ＭＳ Ｐゴシック" charset="-128"/>
              </a:rPr>
              <a:t> (NAT IP address, new port #) in </a:t>
            </a:r>
            <a:r>
              <a:rPr lang="en-US" altLang="en-US" dirty="0" err="1" smtClean="0">
                <a:ea typeface="ＭＳ Ｐゴシック" charset="-128"/>
              </a:rPr>
              <a:t>dest</a:t>
            </a:r>
            <a:r>
              <a:rPr lang="en-US" altLang="en-US" dirty="0" smtClean="0">
                <a:ea typeface="ＭＳ Ｐゴシック" charset="-128"/>
              </a:rPr>
              <a:t>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4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Freeform 139"/>
          <p:cNvSpPr>
            <a:spLocks/>
          </p:cNvSpPr>
          <p:nvPr/>
        </p:nvSpPr>
        <p:spPr bwMode="auto">
          <a:xfrm>
            <a:off x="228600" y="4005211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29"/>
          <p:cNvSpPr>
            <a:spLocks/>
          </p:cNvSpPr>
          <p:nvPr/>
        </p:nvSpPr>
        <p:spPr bwMode="auto">
          <a:xfrm>
            <a:off x="4518025" y="3276549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4632325" y="4598936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7472362" y="3851224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 flipV="1">
            <a:off x="7478712" y="5356174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8097837" y="358134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8224837" y="434969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8186737" y="524504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5680075" y="3209874"/>
            <a:ext cx="1871662" cy="1033462"/>
            <a:chOff x="3550" y="2055"/>
            <a:chExt cx="1179" cy="651"/>
          </a:xfrm>
        </p:grpSpPr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8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9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200"/>
                  <a:t>S: 10.0.0.1, 3345</a:t>
                </a:r>
              </a:p>
              <a:p>
                <a:r>
                  <a:rPr lang="en-US" altLang="en-US" sz="1200"/>
                  <a:t>D: 128.119.40.186, 80</a:t>
                </a:r>
              </a:p>
            </p:txBody>
          </p:sp>
          <p:grpSp>
            <p:nvGrpSpPr>
              <p:cNvPr id="20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2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6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7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4583112" y="417189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 flipH="1">
            <a:off x="4706937" y="4427486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2744787" y="4729111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 flipH="1">
            <a:off x="3967162" y="4665611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" name="Group 59"/>
          <p:cNvGrpSpPr>
            <a:grpSpLocks/>
          </p:cNvGrpSpPr>
          <p:nvPr/>
        </p:nvGrpSpPr>
        <p:grpSpPr bwMode="auto">
          <a:xfrm>
            <a:off x="6518275" y="1923999"/>
            <a:ext cx="2433637" cy="1389062"/>
            <a:chOff x="3944" y="989"/>
            <a:chExt cx="1533" cy="875"/>
          </a:xfrm>
        </p:grpSpPr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800" b="1" i="1">
                  <a:solidFill>
                    <a:srgbClr val="CC0000"/>
                  </a:solidFill>
                </a:rPr>
                <a:t>1: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" name="Freeform 67"/>
          <p:cNvSpPr>
            <a:spLocks/>
          </p:cNvSpPr>
          <p:nvPr/>
        </p:nvSpPr>
        <p:spPr bwMode="auto">
          <a:xfrm>
            <a:off x="2393950" y="2981274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2393950" y="172873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2435225" y="1773186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NAT translation table</a:t>
            </a:r>
          </a:p>
          <a:p>
            <a:pPr algn="ctr"/>
            <a:r>
              <a:rPr lang="en-US" altLang="en-US" sz="1800"/>
              <a:t>WAN side addr        LAN side addr</a:t>
            </a:r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V="1">
            <a:off x="2393950" y="210179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 flipV="1">
            <a:off x="2408237" y="237961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65"/>
          <p:cNvSpPr>
            <a:spLocks noChangeShapeType="1"/>
          </p:cNvSpPr>
          <p:nvPr/>
        </p:nvSpPr>
        <p:spPr bwMode="auto">
          <a:xfrm>
            <a:off x="4518025" y="212402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Text Box 61"/>
          <p:cNvSpPr txBox="1">
            <a:spLocks noChangeArrowheads="1"/>
          </p:cNvSpPr>
          <p:nvPr/>
        </p:nvSpPr>
        <p:spPr bwMode="auto">
          <a:xfrm>
            <a:off x="2451100" y="2398661"/>
            <a:ext cx="370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 altLang="en-US" sz="1800"/>
              <a:t>……                                         ……</a:t>
            </a:r>
          </a:p>
        </p:txBody>
      </p:sp>
      <p:grpSp>
        <p:nvGrpSpPr>
          <p:cNvPr id="42" name="Group 135"/>
          <p:cNvGrpSpPr>
            <a:grpSpLocks/>
          </p:cNvGrpSpPr>
          <p:nvPr/>
        </p:nvGrpSpPr>
        <p:grpSpPr bwMode="auto">
          <a:xfrm>
            <a:off x="4814887" y="3789311"/>
            <a:ext cx="2784475" cy="1631950"/>
            <a:chOff x="3002" y="2417"/>
            <a:chExt cx="1754" cy="1028"/>
          </a:xfrm>
        </p:grpSpPr>
        <p:sp>
          <p:nvSpPr>
            <p:cNvPr id="43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S: 128.119.40.186, 80 </a:t>
              </a:r>
            </a:p>
            <a:p>
              <a:r>
                <a:rPr lang="en-US" altLang="en-US" sz="1200"/>
                <a:t>D: 10.0.0.1, 3345</a:t>
              </a:r>
            </a:p>
            <a:p>
              <a:endParaRPr lang="en-US" altLang="en-US" sz="1200"/>
            </a:p>
          </p:txBody>
        </p:sp>
        <p:grpSp>
          <p:nvGrpSpPr>
            <p:cNvPr id="4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4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1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7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8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49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0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57" name="Group 108"/>
          <p:cNvGrpSpPr>
            <a:grpSpLocks/>
          </p:cNvGrpSpPr>
          <p:nvPr/>
        </p:nvGrpSpPr>
        <p:grpSpPr bwMode="auto">
          <a:xfrm>
            <a:off x="1581150" y="4006799"/>
            <a:ext cx="2497137" cy="566737"/>
            <a:chOff x="1026" y="3559"/>
            <a:chExt cx="1573" cy="357"/>
          </a:xfrm>
        </p:grpSpPr>
        <p:grpSp>
          <p:nvGrpSpPr>
            <p:cNvPr id="58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4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200"/>
                  <a:t>S: 138.76.29.7, 5001</a:t>
                </a:r>
              </a:p>
              <a:p>
                <a:r>
                  <a:rPr lang="en-US" altLang="en-US" sz="1200"/>
                  <a:t>D: 128.119.40.186, 80</a:t>
                </a:r>
              </a:p>
            </p:txBody>
          </p:sp>
          <p:grpSp>
            <p:nvGrpSpPr>
              <p:cNvPr id="65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0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7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9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0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61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2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73" name="Group 112"/>
          <p:cNvGrpSpPr>
            <a:grpSpLocks/>
          </p:cNvGrpSpPr>
          <p:nvPr/>
        </p:nvGrpSpPr>
        <p:grpSpPr bwMode="auto">
          <a:xfrm>
            <a:off x="49212" y="2025599"/>
            <a:ext cx="5154613" cy="2052637"/>
            <a:chOff x="0" y="1306"/>
            <a:chExt cx="3247" cy="1293"/>
          </a:xfrm>
        </p:grpSpPr>
        <p:sp>
          <p:nvSpPr>
            <p:cNvPr id="74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800" b="1" i="1">
                  <a:solidFill>
                    <a:srgbClr val="CC0000"/>
                  </a:solidFill>
                </a:rPr>
                <a:t>2: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</a:rPr>
                <a:t>NAT router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source addr from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129"/>
          <p:cNvGrpSpPr>
            <a:grpSpLocks/>
          </p:cNvGrpSpPr>
          <p:nvPr/>
        </p:nvGrpSpPr>
        <p:grpSpPr bwMode="auto">
          <a:xfrm>
            <a:off x="1409700" y="5035499"/>
            <a:ext cx="2471737" cy="696912"/>
            <a:chOff x="1163" y="3752"/>
            <a:chExt cx="1557" cy="439"/>
          </a:xfrm>
        </p:grpSpPr>
        <p:sp>
          <p:nvSpPr>
            <p:cNvPr id="79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0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S: 128.119.40.186, 80 </a:t>
              </a:r>
            </a:p>
            <a:p>
              <a:r>
                <a:rPr lang="en-US" altLang="en-US" sz="1200"/>
                <a:t>D: 138.76.29.7, 5001</a:t>
              </a:r>
            </a:p>
            <a:p>
              <a:endParaRPr lang="en-US" altLang="en-US" sz="1200"/>
            </a:p>
          </p:txBody>
        </p:sp>
        <p:grpSp>
          <p:nvGrpSpPr>
            <p:cNvPr id="81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90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7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3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4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85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6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93" name="Text Box 131"/>
          <p:cNvSpPr txBox="1">
            <a:spLocks noChangeArrowheads="1"/>
          </p:cNvSpPr>
          <p:nvPr/>
        </p:nvSpPr>
        <p:spPr bwMode="auto">
          <a:xfrm>
            <a:off x="1366837" y="5524449"/>
            <a:ext cx="2089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 i="1">
                <a:solidFill>
                  <a:srgbClr val="CC0000"/>
                </a:solidFill>
              </a:rPr>
              <a:t>3: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94" name="Line 138"/>
          <p:cNvSpPr>
            <a:spLocks noChangeShapeType="1"/>
          </p:cNvSpPr>
          <p:nvPr/>
        </p:nvSpPr>
        <p:spPr bwMode="auto">
          <a:xfrm>
            <a:off x="1071562" y="4627511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5" name="Group 143"/>
          <p:cNvGrpSpPr>
            <a:grpSpLocks/>
          </p:cNvGrpSpPr>
          <p:nvPr/>
        </p:nvGrpSpPr>
        <p:grpSpPr bwMode="auto">
          <a:xfrm>
            <a:off x="4084637" y="4449711"/>
            <a:ext cx="587375" cy="323850"/>
            <a:chOff x="4396" y="1245"/>
            <a:chExt cx="672" cy="248"/>
          </a:xfrm>
        </p:grpSpPr>
        <p:sp>
          <p:nvSpPr>
            <p:cNvPr id="9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sp>
          <p:nvSpPr>
            <p:cNvPr id="9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latin typeface="Times New Roman" charset="0"/>
              </a:endParaRPr>
            </a:p>
          </p:txBody>
        </p:sp>
        <p:sp>
          <p:nvSpPr>
            <p:cNvPr id="9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99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56"/>
          <p:cNvGrpSpPr>
            <a:grpSpLocks/>
          </p:cNvGrpSpPr>
          <p:nvPr/>
        </p:nvGrpSpPr>
        <p:grpSpPr bwMode="auto">
          <a:xfrm flipH="1">
            <a:off x="7578725" y="3665486"/>
            <a:ext cx="641350" cy="558800"/>
            <a:chOff x="-44" y="1473"/>
            <a:chExt cx="981" cy="1105"/>
          </a:xfrm>
        </p:grpSpPr>
        <p:pic>
          <p:nvPicPr>
            <p:cNvPr id="105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7" name="Group 159"/>
          <p:cNvGrpSpPr>
            <a:grpSpLocks/>
          </p:cNvGrpSpPr>
          <p:nvPr/>
        </p:nvGrpSpPr>
        <p:grpSpPr bwMode="auto">
          <a:xfrm flipH="1">
            <a:off x="7589837" y="4408436"/>
            <a:ext cx="641350" cy="558800"/>
            <a:chOff x="-44" y="1473"/>
            <a:chExt cx="981" cy="1105"/>
          </a:xfrm>
        </p:grpSpPr>
        <p:pic>
          <p:nvPicPr>
            <p:cNvPr id="108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" name="Group 162"/>
          <p:cNvGrpSpPr>
            <a:grpSpLocks/>
          </p:cNvGrpSpPr>
          <p:nvPr/>
        </p:nvGrpSpPr>
        <p:grpSpPr bwMode="auto">
          <a:xfrm flipH="1">
            <a:off x="7597775" y="5162499"/>
            <a:ext cx="641350" cy="558800"/>
            <a:chOff x="-44" y="1473"/>
            <a:chExt cx="981" cy="1105"/>
          </a:xfrm>
        </p:grpSpPr>
        <p:pic>
          <p:nvPicPr>
            <p:cNvPr id="111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3" name="Line 32"/>
          <p:cNvSpPr>
            <a:spLocks noChangeShapeType="1"/>
          </p:cNvSpPr>
          <p:nvPr/>
        </p:nvSpPr>
        <p:spPr bwMode="auto">
          <a:xfrm>
            <a:off x="7435850" y="4592586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charset="-128"/>
                <a:cs typeface="ＭＳ Ｐゴシック" charset="-128"/>
              </a:rPr>
              <a:t>16-bit port-number field: 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60,000 simultaneous connections with a single LAN-side address!</a:t>
            </a:r>
          </a:p>
          <a:p>
            <a:r>
              <a:rPr lang="en-US" altLang="en-US" dirty="0">
                <a:ea typeface="ＭＳ Ｐゴシック" charset="-128"/>
                <a:cs typeface="ＭＳ Ｐゴシック" charset="-128"/>
              </a:rPr>
              <a:t>NAT is controversial: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routers should only process up to layer 3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address shortage should be solved by IPv6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violates end-to-end argument</a:t>
            </a:r>
          </a:p>
          <a:p>
            <a:pPr lvl="2"/>
            <a:r>
              <a:rPr lang="en-US" altLang="en-US" sz="2400" dirty="0">
                <a:cs typeface="Gill Sans MT" charset="0"/>
              </a:rPr>
              <a:t>NAT possibility must be taken into account by app designers, e.g., P2P applications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NAT traversal: what if client wants to connect to server behind NAT?</a:t>
            </a:r>
          </a:p>
          <a:p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17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Recall PA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Static topology + static routing table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IP Routing + ICMP messages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ARP requests and replies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 II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You’re going to write a “simplified” NAT (+Router)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Take your PA </a:t>
            </a:r>
            <a:r>
              <a:rPr kumimoji="1" lang="en-US" altLang="zh-CN" dirty="0" smtClean="0"/>
              <a:t>I code add NAT handling ICMP and TCP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READ your PA2 handout.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24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your PA1 router directory</a:t>
            </a:r>
          </a:p>
          <a:p>
            <a:r>
              <a:rPr lang="en-US" dirty="0" smtClean="0"/>
              <a:t>Download skeleton code for NAT</a:t>
            </a:r>
          </a:p>
          <a:p>
            <a:r>
              <a:rPr lang="en-US" dirty="0" smtClean="0"/>
              <a:t>Copy back your PA1 files</a:t>
            </a:r>
          </a:p>
          <a:p>
            <a:r>
              <a:rPr lang="en-US" dirty="0" smtClean="0"/>
              <a:t>Read PA2 handout!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996</Words>
  <Application>Microsoft Macintosh PowerPoint</Application>
  <PresentationFormat>On-screen Show (4:3)</PresentationFormat>
  <Paragraphs>220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ＭＳ Ｐゴシック</vt:lpstr>
      <vt:lpstr>宋体</vt:lpstr>
      <vt:lpstr>Arial</vt:lpstr>
      <vt:lpstr>Gill Sans MT</vt:lpstr>
      <vt:lpstr>Times New Roman</vt:lpstr>
      <vt:lpstr>Wingdings</vt:lpstr>
      <vt:lpstr>Office 主题</vt:lpstr>
      <vt:lpstr>CSC458 Programming Assignment II: NAT</vt:lpstr>
      <vt:lpstr>NAT: Network Address Translation</vt:lpstr>
      <vt:lpstr>NAT</vt:lpstr>
      <vt:lpstr>NAT</vt:lpstr>
      <vt:lpstr>NAT</vt:lpstr>
      <vt:lpstr>NAT</vt:lpstr>
      <vt:lpstr>Recall PA I</vt:lpstr>
      <vt:lpstr>PA II Overview</vt:lpstr>
      <vt:lpstr>Backup File</vt:lpstr>
      <vt:lpstr>Outline</vt:lpstr>
      <vt:lpstr>Required Functionality</vt:lpstr>
      <vt:lpstr>Required Functionality</vt:lpstr>
      <vt:lpstr>Example: ICMP Echo Request</vt:lpstr>
      <vt:lpstr>Example: ICMP Echo Reply</vt:lpstr>
      <vt:lpstr>ICMP: External Host Independence</vt:lpstr>
      <vt:lpstr>TCP: Requirements</vt:lpstr>
      <vt:lpstr>Endpoint-Independent Mapping </vt:lpstr>
      <vt:lpstr>Endpoint-Independent Mapping</vt:lpstr>
      <vt:lpstr>Threads! </vt:lpstr>
      <vt:lpstr>Data Structures</vt:lpstr>
      <vt:lpstr>Rough pseudocode </vt:lpstr>
      <vt:lpstr>Rough pseudocode </vt:lpstr>
      <vt:lpstr>Summary</vt:lpstr>
      <vt:lpstr>Things Might Be Helpful 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CSC458 Programming Assignment II: NAT</dc:title>
  <dc:creator>Yukun Zhu</dc:creator>
  <cp:lastModifiedBy>Joe Lim</cp:lastModifiedBy>
  <cp:revision>25</cp:revision>
  <dcterms:created xsi:type="dcterms:W3CDTF">2014-11-04T01:04:48Z</dcterms:created>
  <dcterms:modified xsi:type="dcterms:W3CDTF">2017-10-29T21:51:02Z</dcterms:modified>
</cp:coreProperties>
</file>