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74" r:id="rId3"/>
    <p:sldId id="275" r:id="rId4"/>
    <p:sldId id="276" r:id="rId5"/>
    <p:sldId id="277" r:id="rId6"/>
    <p:sldId id="278" r:id="rId7"/>
    <p:sldId id="258" r:id="rId8"/>
    <p:sldId id="257" r:id="rId9"/>
    <p:sldId id="281" r:id="rId10"/>
    <p:sldId id="264" r:id="rId11"/>
    <p:sldId id="261" r:id="rId12"/>
    <p:sldId id="262" r:id="rId13"/>
    <p:sldId id="263" r:id="rId14"/>
    <p:sldId id="266" r:id="rId15"/>
    <p:sldId id="265" r:id="rId16"/>
    <p:sldId id="267" r:id="rId17"/>
    <p:sldId id="279" r:id="rId18"/>
    <p:sldId id="280" r:id="rId19"/>
    <p:sldId id="268" r:id="rId20"/>
    <p:sldId id="269" r:id="rId21"/>
    <p:sldId id="270" r:id="rId22"/>
    <p:sldId id="271" r:id="rId23"/>
    <p:sldId id="272" r:id="rId24"/>
    <p:sldId id="273" r:id="rId2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3"/>
    <p:restoredTop sz="94489"/>
  </p:normalViewPr>
  <p:slideViewPr>
    <p:cSldViewPr snapToGrid="0" snapToObjects="1">
      <p:cViewPr varScale="1">
        <p:scale>
          <a:sx n="145" d="100"/>
          <a:sy n="145" d="100"/>
        </p:scale>
        <p:origin x="216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467C1-2FED-0542-9B30-F3DC3C128C94}" type="datetimeFigureOut">
              <a:rPr kumimoji="1" lang="zh-CN" altLang="en-US" smtClean="0"/>
              <a:t>2017/11/21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BF80-C06D-C84B-B1A9-FF9EDB87D8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5526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1BF80-C06D-C84B-B1A9-FF9EDB87D82F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5263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1BF80-C06D-C84B-B1A9-FF9EDB87D82F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3458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1BF80-C06D-C84B-B1A9-FF9EDB87D82F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8456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8497-561E-EA4C-92D2-29B4722CABB7}" type="datetimeFigureOut">
              <a:rPr kumimoji="1" lang="zh-CN" altLang="en-US" smtClean="0"/>
              <a:t>2017/11/21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0156-7648-C641-9016-7853E0A386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6379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8497-561E-EA4C-92D2-29B4722CABB7}" type="datetimeFigureOut">
              <a:rPr kumimoji="1" lang="zh-CN" altLang="en-US" smtClean="0"/>
              <a:t>2017/11/21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0156-7648-C641-9016-7853E0A386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7419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8497-561E-EA4C-92D2-29B4722CABB7}" type="datetimeFigureOut">
              <a:rPr kumimoji="1" lang="zh-CN" altLang="en-US" smtClean="0"/>
              <a:t>2017/11/21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0156-7648-C641-9016-7853E0A386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6736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8497-561E-EA4C-92D2-29B4722CABB7}" type="datetimeFigureOut">
              <a:rPr kumimoji="1" lang="zh-CN" altLang="en-US" smtClean="0"/>
              <a:t>2017/11/21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0156-7648-C641-9016-7853E0A386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4116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8497-561E-EA4C-92D2-29B4722CABB7}" type="datetimeFigureOut">
              <a:rPr kumimoji="1" lang="zh-CN" altLang="en-US" smtClean="0"/>
              <a:t>2017/11/21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0156-7648-C641-9016-7853E0A386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360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8497-561E-EA4C-92D2-29B4722CABB7}" type="datetimeFigureOut">
              <a:rPr kumimoji="1" lang="zh-CN" altLang="en-US" smtClean="0"/>
              <a:t>2017/11/21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0156-7648-C641-9016-7853E0A386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3246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8497-561E-EA4C-92D2-29B4722CABB7}" type="datetimeFigureOut">
              <a:rPr kumimoji="1" lang="zh-CN" altLang="en-US" smtClean="0"/>
              <a:t>2017/11/21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0156-7648-C641-9016-7853E0A386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106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8497-561E-EA4C-92D2-29B4722CABB7}" type="datetimeFigureOut">
              <a:rPr kumimoji="1" lang="zh-CN" altLang="en-US" smtClean="0"/>
              <a:t>2017/11/21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0156-7648-C641-9016-7853E0A386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784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8497-561E-EA4C-92D2-29B4722CABB7}" type="datetimeFigureOut">
              <a:rPr kumimoji="1" lang="zh-CN" altLang="en-US" smtClean="0"/>
              <a:t>2017/11/21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0156-7648-C641-9016-7853E0A386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1164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8497-561E-EA4C-92D2-29B4722CABB7}" type="datetimeFigureOut">
              <a:rPr kumimoji="1" lang="zh-CN" altLang="en-US" smtClean="0"/>
              <a:t>2017/11/21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0156-7648-C641-9016-7853E0A386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2290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8497-561E-EA4C-92D2-29B4722CABB7}" type="datetimeFigureOut">
              <a:rPr kumimoji="1" lang="zh-CN" altLang="en-US" smtClean="0"/>
              <a:t>2017/11/21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0156-7648-C641-9016-7853E0A386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2729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28497-561E-EA4C-92D2-29B4722CABB7}" type="datetimeFigureOut">
              <a:rPr kumimoji="1" lang="zh-CN" altLang="en-US" smtClean="0"/>
              <a:t>2017/11/21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80156-7648-C641-9016-7853E0A386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558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CSC458 Programming Assignment II: NAT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739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Outline</a:t>
            </a:r>
            <a:endParaRPr kumimoji="1"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849310" y="1582821"/>
            <a:ext cx="383749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/>
              <a:t>Use </a:t>
            </a:r>
            <a:r>
              <a:rPr kumimoji="1" lang="en-US" altLang="zh-CN" dirty="0" err="1" smtClean="0"/>
              <a:t>mininet</a:t>
            </a:r>
            <a:r>
              <a:rPr kumimoji="1" lang="en-US" altLang="zh-CN" dirty="0" smtClean="0"/>
              <a:t> to create a NAT</a:t>
            </a:r>
          </a:p>
          <a:p>
            <a:r>
              <a:rPr kumimoji="1" lang="en-US" altLang="zh-CN" dirty="0" smtClean="0"/>
              <a:t>HTTP servers and switch are outside of NAT</a:t>
            </a:r>
          </a:p>
          <a:p>
            <a:r>
              <a:rPr kumimoji="1" lang="en-US" altLang="zh-CN" dirty="0" smtClean="0"/>
              <a:t>Client is inside NAT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Font typeface="Arial"/>
              <a:buNone/>
            </a:pPr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10" name="内容占位符 7" descr="nat_topo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9" r="-364"/>
          <a:stretch/>
        </p:blipFill>
        <p:spPr>
          <a:xfrm>
            <a:off x="317505" y="1526116"/>
            <a:ext cx="4519083" cy="4525963"/>
          </a:xfrm>
        </p:spPr>
      </p:pic>
    </p:spTree>
    <p:extLst>
      <p:ext uri="{BB962C8B-B14F-4D97-AF65-F5344CB8AC3E}">
        <p14:creationId xmlns:p14="http://schemas.microsoft.com/office/powerpoint/2010/main" val="43071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Required Functionality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Pinging the NAT's internal interface from </a:t>
            </a:r>
            <a:r>
              <a:rPr lang="en-US" altLang="zh-CN" dirty="0" smtClean="0"/>
              <a:t>client host machines</a:t>
            </a:r>
          </a:p>
          <a:p>
            <a:endParaRPr lang="en-US" altLang="zh-CN" dirty="0"/>
          </a:p>
          <a:p>
            <a:r>
              <a:rPr lang="en-US" altLang="zh-CN" dirty="0"/>
              <a:t>Pinging any of the </a:t>
            </a:r>
            <a:r>
              <a:rPr lang="en-US" altLang="zh-CN" dirty="0" smtClean="0"/>
              <a:t>HTTP servers</a:t>
            </a:r>
          </a:p>
          <a:p>
            <a:endParaRPr lang="en-US" altLang="zh-CN" dirty="0"/>
          </a:p>
          <a:p>
            <a:r>
              <a:rPr lang="en-US" altLang="zh-CN" dirty="0"/>
              <a:t>Downloading files using HTTP from the app servers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32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Required Functionality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Keep your </a:t>
            </a:r>
            <a:r>
              <a:rPr lang="en-US" altLang="zh-CN" dirty="0" smtClean="0"/>
              <a:t>PA 1 </a:t>
            </a:r>
            <a:r>
              <a:rPr lang="en-US" altLang="zh-CN" dirty="0"/>
              <a:t>functionality </a:t>
            </a:r>
            <a:endParaRPr lang="en-US" altLang="zh-CN" dirty="0" smtClean="0">
              <a:effectLst/>
            </a:endParaRPr>
          </a:p>
          <a:p>
            <a:pPr lvl="1"/>
            <a:r>
              <a:rPr lang="en-US" altLang="zh-CN" dirty="0" smtClean="0"/>
              <a:t>Enable NAT with ./</a:t>
            </a:r>
            <a:r>
              <a:rPr lang="en-US" altLang="zh-CN" dirty="0" err="1" smtClean="0"/>
              <a:t>sr_nat</a:t>
            </a:r>
            <a:r>
              <a:rPr lang="en-US" altLang="zh-CN" dirty="0" smtClean="0"/>
              <a:t> –n </a:t>
            </a:r>
          </a:p>
          <a:p>
            <a:r>
              <a:rPr lang="en-US" altLang="zh-CN" dirty="0" smtClean="0"/>
              <a:t>ICMP </a:t>
            </a:r>
            <a:r>
              <a:rPr lang="en-US" altLang="zh-CN" dirty="0"/>
              <a:t>messages </a:t>
            </a:r>
            <a:endParaRPr lang="en-US" altLang="zh-CN" dirty="0" smtClean="0">
              <a:effectLst/>
            </a:endParaRPr>
          </a:p>
          <a:p>
            <a:pPr lvl="1"/>
            <a:r>
              <a:rPr lang="en-US" altLang="zh-CN" dirty="0"/>
              <a:t>Ping echo request + reply </a:t>
            </a:r>
            <a:endParaRPr lang="en-US" altLang="zh-CN" dirty="0" smtClean="0">
              <a:effectLst/>
            </a:endParaRPr>
          </a:p>
          <a:p>
            <a:pPr lvl="1"/>
            <a:r>
              <a:rPr lang="en-US" altLang="zh-CN" dirty="0"/>
              <a:t>External host independence </a:t>
            </a:r>
            <a:endParaRPr lang="en-US" altLang="zh-CN" dirty="0" smtClean="0"/>
          </a:p>
          <a:p>
            <a:r>
              <a:rPr lang="en-US" altLang="zh-CN" dirty="0" smtClean="0"/>
              <a:t>TCP </a:t>
            </a:r>
            <a:r>
              <a:rPr lang="en-US" altLang="zh-CN" dirty="0"/>
              <a:t>packets </a:t>
            </a:r>
            <a:endParaRPr lang="en-US" altLang="zh-CN" dirty="0" smtClean="0">
              <a:effectLst/>
            </a:endParaRPr>
          </a:p>
          <a:p>
            <a:pPr lvl="1"/>
            <a:r>
              <a:rPr lang="en-US" altLang="zh-CN" dirty="0"/>
              <a:t>Endpoint-Independent mapping </a:t>
            </a:r>
            <a:r>
              <a:rPr lang="en-US" altLang="zh-CN" dirty="0" smtClean="0"/>
              <a:t>behavior </a:t>
            </a:r>
          </a:p>
          <a:p>
            <a:pPr lvl="1"/>
            <a:r>
              <a:rPr lang="en-US" altLang="zh-CN" dirty="0" smtClean="0"/>
              <a:t>Endpoint</a:t>
            </a:r>
            <a:r>
              <a:rPr lang="en-US" altLang="zh-CN" dirty="0"/>
              <a:t>-Independent filtering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Simultaneous </a:t>
            </a:r>
            <a:r>
              <a:rPr lang="en-US" altLang="zh-CN" dirty="0"/>
              <a:t>open </a:t>
            </a:r>
            <a:endParaRPr lang="en-US" altLang="zh-CN" dirty="0" smtClean="0"/>
          </a:p>
          <a:p>
            <a:r>
              <a:rPr lang="en-US" altLang="zh-CN" dirty="0" smtClean="0"/>
              <a:t>Mapping </a:t>
            </a:r>
            <a:r>
              <a:rPr lang="en-US" altLang="zh-CN" dirty="0"/>
              <a:t>timeouts MUST be </a:t>
            </a:r>
            <a:r>
              <a:rPr lang="en-US" altLang="zh-CN" dirty="0" smtClean="0"/>
              <a:t>configurable</a:t>
            </a:r>
          </a:p>
          <a:p>
            <a:endParaRPr lang="en-US" altLang="zh-CN" dirty="0" smtClean="0"/>
          </a:p>
          <a:p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5046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Example: ICMP Echo Request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144301" y="4291263"/>
            <a:ext cx="18614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Ping (ICMP ECHO)</a:t>
            </a:r>
          </a:p>
          <a:p>
            <a:r>
              <a:rPr kumimoji="1" lang="en-US" altLang="zh-CN" dirty="0" err="1" smtClean="0"/>
              <a:t>Src</a:t>
            </a:r>
            <a:r>
              <a:rPr kumimoji="1" lang="en-US" altLang="zh-CN" dirty="0" smtClean="0"/>
              <a:t>: client</a:t>
            </a:r>
          </a:p>
          <a:p>
            <a:r>
              <a:rPr kumimoji="1" lang="en-US" altLang="zh-CN" dirty="0" err="1" smtClean="0"/>
              <a:t>Dst</a:t>
            </a:r>
            <a:r>
              <a:rPr kumimoji="1" lang="en-US" altLang="zh-CN" dirty="0" smtClean="0"/>
              <a:t>: 172.64.3.21</a:t>
            </a:r>
          </a:p>
          <a:p>
            <a:r>
              <a:rPr kumimoji="1" lang="en-US" altLang="zh-CN" dirty="0" smtClean="0"/>
              <a:t>Id: 10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144301" y="1796716"/>
            <a:ext cx="18614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Ping (ICMP ECHO)</a:t>
            </a:r>
          </a:p>
          <a:p>
            <a:r>
              <a:rPr kumimoji="1" lang="en-US" altLang="zh-CN" dirty="0" err="1" smtClean="0"/>
              <a:t>Src</a:t>
            </a:r>
            <a:r>
              <a:rPr kumimoji="1" lang="en-US" altLang="zh-CN" dirty="0" smtClean="0"/>
              <a:t>: 172.64.3.1</a:t>
            </a:r>
            <a:endParaRPr kumimoji="1" lang="en-US" altLang="zh-CN" dirty="0"/>
          </a:p>
          <a:p>
            <a:r>
              <a:rPr kumimoji="1" lang="en-US" altLang="zh-CN" dirty="0" err="1" smtClean="0"/>
              <a:t>Dst</a:t>
            </a:r>
            <a:r>
              <a:rPr kumimoji="1" lang="en-US" altLang="zh-CN" dirty="0" smtClean="0"/>
              <a:t>: </a:t>
            </a:r>
            <a:r>
              <a:rPr kumimoji="1" lang="en-US" altLang="zh-CN" dirty="0"/>
              <a:t>172.64.3.21</a:t>
            </a:r>
          </a:p>
          <a:p>
            <a:r>
              <a:rPr kumimoji="1" lang="en-US" altLang="zh-CN" dirty="0" smtClean="0"/>
              <a:t>Id: 100</a:t>
            </a:r>
            <a:endParaRPr kumimoji="1" lang="zh-CN" altLang="en-US" dirty="0"/>
          </a:p>
        </p:txBody>
      </p:sp>
      <p:pic>
        <p:nvPicPr>
          <p:cNvPr id="10" name="内容占位符 7" descr="nat_topo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9" r="-364"/>
          <a:stretch/>
        </p:blipFill>
        <p:spPr>
          <a:xfrm>
            <a:off x="317505" y="1526116"/>
            <a:ext cx="4519083" cy="4525963"/>
          </a:xfrm>
        </p:spPr>
      </p:pic>
    </p:spTree>
    <p:extLst>
      <p:ext uri="{BB962C8B-B14F-4D97-AF65-F5344CB8AC3E}">
        <p14:creationId xmlns:p14="http://schemas.microsoft.com/office/powerpoint/2010/main" val="111077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Example: ICMP Echo Reply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241726" y="4291263"/>
            <a:ext cx="24325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Ping (ICMP ECHO Reply)</a:t>
            </a:r>
          </a:p>
          <a:p>
            <a:r>
              <a:rPr kumimoji="1" lang="en-US" altLang="zh-CN" dirty="0" err="1" smtClean="0"/>
              <a:t>Src</a:t>
            </a:r>
            <a:r>
              <a:rPr kumimoji="1" lang="en-US" altLang="zh-CN" dirty="0" smtClean="0"/>
              <a:t>: </a:t>
            </a:r>
            <a:r>
              <a:rPr kumimoji="1" lang="en-US" altLang="zh-CN" dirty="0"/>
              <a:t>172.64.3.21</a:t>
            </a:r>
          </a:p>
          <a:p>
            <a:r>
              <a:rPr kumimoji="1" lang="en-US" altLang="zh-CN" dirty="0" err="1" smtClean="0"/>
              <a:t>Dst</a:t>
            </a:r>
            <a:r>
              <a:rPr kumimoji="1" lang="en-US" altLang="zh-CN" dirty="0" smtClean="0"/>
              <a:t>: client</a:t>
            </a:r>
          </a:p>
          <a:p>
            <a:r>
              <a:rPr kumimoji="1" lang="en-US" altLang="zh-CN" dirty="0" smtClean="0"/>
              <a:t>Id: 10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241726" y="1794265"/>
            <a:ext cx="24325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Ping (ICMP ECHO Reply)</a:t>
            </a:r>
          </a:p>
          <a:p>
            <a:r>
              <a:rPr kumimoji="1" lang="en-US" altLang="zh-CN" dirty="0" err="1" smtClean="0"/>
              <a:t>Src</a:t>
            </a:r>
            <a:r>
              <a:rPr kumimoji="1" lang="en-US" altLang="zh-CN" dirty="0" smtClean="0"/>
              <a:t>: </a:t>
            </a:r>
            <a:r>
              <a:rPr kumimoji="1" lang="en-US" altLang="zh-CN" dirty="0"/>
              <a:t>172.64.3.21</a:t>
            </a:r>
          </a:p>
          <a:p>
            <a:r>
              <a:rPr kumimoji="1" lang="en-US" altLang="zh-CN" dirty="0" err="1" smtClean="0"/>
              <a:t>Dst</a:t>
            </a:r>
            <a:r>
              <a:rPr kumimoji="1" lang="en-US" altLang="zh-CN" dirty="0" smtClean="0"/>
              <a:t>: 172.64.3.1</a:t>
            </a:r>
            <a:endParaRPr kumimoji="1" lang="en-US" altLang="zh-CN" dirty="0"/>
          </a:p>
          <a:p>
            <a:r>
              <a:rPr kumimoji="1" lang="en-US" altLang="zh-CN" dirty="0" smtClean="0"/>
              <a:t>Id: 100</a:t>
            </a:r>
            <a:endParaRPr kumimoji="1" lang="zh-CN" altLang="en-US" dirty="0"/>
          </a:p>
        </p:txBody>
      </p:sp>
      <p:pic>
        <p:nvPicPr>
          <p:cNvPr id="7" name="内容占位符 7" descr="nat_topo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9" r="-364"/>
          <a:stretch/>
        </p:blipFill>
        <p:spPr>
          <a:xfrm>
            <a:off x="317505" y="1526116"/>
            <a:ext cx="451908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87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ICMP: External Host Independence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44681" y="3221138"/>
            <a:ext cx="18614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Ping (ICMP ECHO)</a:t>
            </a:r>
          </a:p>
          <a:p>
            <a:r>
              <a:rPr kumimoji="1" lang="en-US" altLang="zh-CN" dirty="0" err="1" smtClean="0"/>
              <a:t>Src</a:t>
            </a:r>
            <a:r>
              <a:rPr kumimoji="1" lang="en-US" altLang="zh-CN" dirty="0" smtClean="0"/>
              <a:t>: client</a:t>
            </a:r>
          </a:p>
          <a:p>
            <a:r>
              <a:rPr kumimoji="1" lang="en-US" altLang="zh-CN" dirty="0" err="1" smtClean="0"/>
              <a:t>Dst</a:t>
            </a:r>
            <a:r>
              <a:rPr kumimoji="1" lang="en-US" altLang="zh-CN" dirty="0" smtClean="0"/>
              <a:t>: 172.64.3.21</a:t>
            </a:r>
          </a:p>
          <a:p>
            <a:r>
              <a:rPr kumimoji="1" lang="en-US" altLang="zh-CN" dirty="0" smtClean="0"/>
              <a:t>Id: 10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944681" y="1512095"/>
            <a:ext cx="34261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Rewriting is the same,</a:t>
            </a:r>
          </a:p>
          <a:p>
            <a:r>
              <a:rPr kumimoji="1" lang="en-US" altLang="zh-CN" dirty="0" smtClean="0"/>
              <a:t>Independent of packet destination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Timeout after 60 seconds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014666" y="3221138"/>
            <a:ext cx="18614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Ping (ICMP ECHO)</a:t>
            </a:r>
          </a:p>
          <a:p>
            <a:r>
              <a:rPr kumimoji="1" lang="en-US" altLang="zh-CN" dirty="0" err="1" smtClean="0"/>
              <a:t>Src</a:t>
            </a:r>
            <a:r>
              <a:rPr kumimoji="1" lang="en-US" altLang="zh-CN" dirty="0" smtClean="0"/>
              <a:t>: client</a:t>
            </a:r>
          </a:p>
          <a:p>
            <a:r>
              <a:rPr kumimoji="1" lang="en-US" altLang="zh-CN" dirty="0" err="1" smtClean="0"/>
              <a:t>Dst</a:t>
            </a:r>
            <a:r>
              <a:rPr kumimoji="1" lang="en-US" altLang="zh-CN" dirty="0" smtClean="0"/>
              <a:t>: 172.64.3.22</a:t>
            </a:r>
          </a:p>
          <a:p>
            <a:r>
              <a:rPr kumimoji="1" lang="en-US" altLang="zh-CN" dirty="0" smtClean="0"/>
              <a:t>Id: 10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944340" y="4818079"/>
            <a:ext cx="18614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Ping (ICMP ECHO)</a:t>
            </a:r>
          </a:p>
          <a:p>
            <a:r>
              <a:rPr kumimoji="1" lang="en-US" altLang="zh-CN" dirty="0" err="1" smtClean="0"/>
              <a:t>Src</a:t>
            </a:r>
            <a:r>
              <a:rPr kumimoji="1" lang="en-US" altLang="zh-CN" dirty="0" smtClean="0"/>
              <a:t>: 172.64.3.1</a:t>
            </a:r>
          </a:p>
          <a:p>
            <a:r>
              <a:rPr kumimoji="1" lang="en-US" altLang="zh-CN" dirty="0" err="1" smtClean="0"/>
              <a:t>Dst</a:t>
            </a:r>
            <a:r>
              <a:rPr kumimoji="1" lang="en-US" altLang="zh-CN" dirty="0" smtClean="0"/>
              <a:t>: </a:t>
            </a:r>
            <a:r>
              <a:rPr kumimoji="1" lang="en-US" altLang="zh-CN" dirty="0"/>
              <a:t>172.64.3.21</a:t>
            </a:r>
            <a:endParaRPr kumimoji="1" lang="en-US" altLang="zh-CN" dirty="0" smtClean="0"/>
          </a:p>
          <a:p>
            <a:r>
              <a:rPr kumimoji="1" lang="en-US" altLang="zh-CN" dirty="0" smtClean="0">
                <a:solidFill>
                  <a:srgbClr val="FF0000"/>
                </a:solidFill>
              </a:rPr>
              <a:t>Id: 100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014325" y="4799588"/>
            <a:ext cx="18614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Ping (ICMP ECHO)</a:t>
            </a:r>
          </a:p>
          <a:p>
            <a:r>
              <a:rPr kumimoji="1" lang="en-US" altLang="zh-CN" dirty="0" err="1" smtClean="0"/>
              <a:t>Src</a:t>
            </a:r>
            <a:r>
              <a:rPr kumimoji="1" lang="en-US" altLang="zh-CN" dirty="0" smtClean="0"/>
              <a:t>: 172.64.3.1</a:t>
            </a:r>
          </a:p>
          <a:p>
            <a:r>
              <a:rPr kumimoji="1" lang="en-US" altLang="zh-CN" dirty="0" err="1" smtClean="0"/>
              <a:t>Dst</a:t>
            </a:r>
            <a:r>
              <a:rPr kumimoji="1" lang="en-US" altLang="zh-CN" dirty="0" smtClean="0"/>
              <a:t>: 172.64.3.22</a:t>
            </a:r>
          </a:p>
          <a:p>
            <a:r>
              <a:rPr kumimoji="1" lang="en-US" altLang="zh-CN" dirty="0" smtClean="0">
                <a:solidFill>
                  <a:srgbClr val="FF0000"/>
                </a:solidFill>
              </a:rPr>
              <a:t>Id: 100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pic>
        <p:nvPicPr>
          <p:cNvPr id="12" name="内容占位符 7" descr="nat_topo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9" r="-364"/>
          <a:stretch/>
        </p:blipFill>
        <p:spPr>
          <a:xfrm>
            <a:off x="317505" y="1526116"/>
            <a:ext cx="451908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88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TCP: Requirements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Endpoint-Independent Mapping </a:t>
            </a:r>
            <a:r>
              <a:rPr lang="en-US" altLang="zh-CN" dirty="0" smtClean="0"/>
              <a:t>behavior </a:t>
            </a:r>
            <a:endParaRPr lang="en-US" altLang="zh-CN" dirty="0" smtClean="0">
              <a:effectLst/>
            </a:endParaRPr>
          </a:p>
          <a:p>
            <a:pPr lvl="1"/>
            <a:r>
              <a:rPr lang="en-US" altLang="zh-CN" dirty="0"/>
              <a:t>If a mapping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x,px</a:t>
            </a:r>
            <a:r>
              <a:rPr lang="en-US" altLang="zh-CN" dirty="0" smtClean="0"/>
              <a:t>)</a:t>
            </a:r>
            <a:r>
              <a:rPr lang="en-US" altLang="zh-CN" dirty="0" smtClean="0">
                <a:effectLst/>
                <a:latin typeface="Wingdings"/>
              </a:rPr>
              <a:t>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x’,</a:t>
            </a:r>
            <a:r>
              <a:rPr lang="en-US" altLang="zh-CN" dirty="0" err="1" smtClean="0">
                <a:solidFill>
                  <a:srgbClr val="FF0000"/>
                </a:solidFill>
              </a:rPr>
              <a:t>px</a:t>
            </a:r>
            <a:r>
              <a:rPr lang="en-US" altLang="zh-CN" dirty="0" smtClean="0">
                <a:solidFill>
                  <a:srgbClr val="FF0000"/>
                </a:solidFill>
              </a:rPr>
              <a:t>’</a:t>
            </a:r>
            <a:r>
              <a:rPr lang="en-US" altLang="zh-CN" dirty="0">
                <a:solidFill>
                  <a:srgbClr val="FF0000"/>
                </a:solidFill>
              </a:rPr>
              <a:t>) </a:t>
            </a:r>
            <a:r>
              <a:rPr lang="en-US" altLang="zh-CN" dirty="0"/>
              <a:t>is created for a packet destined to </a:t>
            </a:r>
            <a:r>
              <a:rPr lang="en-US" altLang="zh-CN" dirty="0" smtClean="0"/>
              <a:t>(y1,py1) </a:t>
            </a:r>
            <a:endParaRPr lang="en-US" altLang="zh-CN" dirty="0" smtClean="0">
              <a:effectLst/>
            </a:endParaRPr>
          </a:p>
          <a:p>
            <a:pPr lvl="1"/>
            <a:r>
              <a:rPr lang="en-US" altLang="zh-CN" dirty="0"/>
              <a:t>Then the same mapping is used for for packets from </a:t>
            </a:r>
            <a:r>
              <a:rPr lang="en-US" altLang="zh-CN" dirty="0" smtClean="0"/>
              <a:t>(</a:t>
            </a:r>
            <a:r>
              <a:rPr lang="en-US" altLang="zh-CN" dirty="0" err="1"/>
              <a:t>x</a:t>
            </a:r>
            <a:r>
              <a:rPr lang="en-US" altLang="zh-CN" dirty="0" err="1" smtClean="0"/>
              <a:t>,px</a:t>
            </a:r>
            <a:r>
              <a:rPr lang="en-US" altLang="zh-CN" dirty="0" smtClean="0"/>
              <a:t>) </a:t>
            </a:r>
            <a:r>
              <a:rPr lang="en-US" altLang="zh-CN" dirty="0"/>
              <a:t>to </a:t>
            </a:r>
            <a:r>
              <a:rPr lang="en-US" altLang="zh-CN" dirty="0" smtClean="0"/>
              <a:t>(y2,py2) </a:t>
            </a:r>
            <a:r>
              <a:rPr lang="en-US" altLang="zh-CN" dirty="0"/>
              <a:t>(i.e. doesn’t depend on </a:t>
            </a:r>
            <a:r>
              <a:rPr lang="en-US" altLang="zh-CN" dirty="0" smtClean="0"/>
              <a:t>endpoints, depends on source) </a:t>
            </a:r>
            <a:endParaRPr lang="en-US" altLang="zh-CN" dirty="0" smtClean="0">
              <a:effectLst/>
            </a:endParaRPr>
          </a:p>
          <a:p>
            <a:r>
              <a:rPr lang="en-US" altLang="zh-CN" dirty="0"/>
              <a:t>Endpoint-Independent Filtering </a:t>
            </a:r>
            <a:endParaRPr lang="en-US" altLang="zh-CN" dirty="0" smtClean="0">
              <a:effectLst/>
            </a:endParaRPr>
          </a:p>
          <a:p>
            <a:pPr lvl="1"/>
            <a:r>
              <a:rPr lang="en-US" altLang="zh-CN" dirty="0"/>
              <a:t>If a mapping </a:t>
            </a:r>
            <a:r>
              <a:rPr lang="en-US" altLang="zh-CN" dirty="0" smtClean="0"/>
              <a:t>(</a:t>
            </a:r>
            <a:r>
              <a:rPr lang="en-US" altLang="zh-CN" dirty="0" err="1"/>
              <a:t>x</a:t>
            </a:r>
            <a:r>
              <a:rPr lang="en-US" altLang="zh-CN" dirty="0" err="1" smtClean="0"/>
              <a:t>,px</a:t>
            </a:r>
            <a:r>
              <a:rPr lang="en-US" altLang="zh-CN" dirty="0" smtClean="0"/>
              <a:t>)</a:t>
            </a:r>
            <a:r>
              <a:rPr lang="en-US" altLang="zh-CN" dirty="0" smtClean="0">
                <a:effectLst/>
                <a:latin typeface="Wingdings"/>
              </a:rPr>
              <a:t></a:t>
            </a:r>
            <a:r>
              <a:rPr lang="en-US" altLang="zh-CN" dirty="0" smtClean="0"/>
              <a:t>(</a:t>
            </a:r>
            <a:r>
              <a:rPr lang="en-US" altLang="zh-CN" dirty="0"/>
              <a:t>x</a:t>
            </a:r>
            <a:r>
              <a:rPr lang="en-US" altLang="zh-CN" dirty="0" smtClean="0"/>
              <a:t>’,</a:t>
            </a:r>
            <a:r>
              <a:rPr lang="en-US" altLang="zh-CN" dirty="0" err="1" smtClean="0"/>
              <a:t>px</a:t>
            </a:r>
            <a:r>
              <a:rPr lang="en-US" altLang="zh-CN" dirty="0" smtClean="0"/>
              <a:t>’</a:t>
            </a:r>
            <a:r>
              <a:rPr lang="en-US" altLang="zh-CN" dirty="0"/>
              <a:t>) is created for </a:t>
            </a:r>
            <a:r>
              <a:rPr lang="en-US" altLang="zh-CN" dirty="0" smtClean="0"/>
              <a:t>(y1,py1)</a:t>
            </a:r>
            <a:r>
              <a:rPr lang="en-US" altLang="zh-CN" dirty="0"/>
              <a:t>, then allow </a:t>
            </a:r>
            <a:r>
              <a:rPr lang="en-US" altLang="zh-CN" dirty="0" smtClean="0"/>
              <a:t>(y2,py2</a:t>
            </a:r>
            <a:r>
              <a:rPr lang="en-US" altLang="zh-CN" dirty="0"/>
              <a:t>) to communicate to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x,px</a:t>
            </a:r>
            <a:r>
              <a:rPr lang="en-US" altLang="zh-CN" dirty="0" smtClean="0"/>
              <a:t>) </a:t>
            </a:r>
            <a:r>
              <a:rPr lang="en-US" altLang="zh-CN" dirty="0"/>
              <a:t>via </a:t>
            </a:r>
            <a:r>
              <a:rPr lang="en-US" altLang="zh-CN" dirty="0" smtClean="0"/>
              <a:t>(</a:t>
            </a:r>
            <a:r>
              <a:rPr lang="en-US" altLang="zh-CN" dirty="0"/>
              <a:t>x</a:t>
            </a:r>
            <a:r>
              <a:rPr lang="en-US" altLang="zh-CN" dirty="0" smtClean="0"/>
              <a:t>’,</a:t>
            </a:r>
            <a:r>
              <a:rPr lang="en-US" altLang="zh-CN" dirty="0" err="1" smtClean="0"/>
              <a:t>px</a:t>
            </a:r>
            <a:r>
              <a:rPr lang="en-US" altLang="zh-CN" dirty="0" smtClean="0"/>
              <a:t>’</a:t>
            </a:r>
            <a:r>
              <a:rPr lang="en-US" altLang="zh-CN" dirty="0"/>
              <a:t>) </a:t>
            </a:r>
            <a:r>
              <a:rPr lang="en-US" altLang="zh-CN" dirty="0" smtClean="0"/>
              <a:t>(Idea is just use entries in the NAT table, don</a:t>
            </a:r>
            <a:r>
              <a:rPr lang="mr-IN" altLang="zh-CN" dirty="0" smtClean="0"/>
              <a:t>’</a:t>
            </a:r>
            <a:r>
              <a:rPr lang="en-US" altLang="zh-CN" smtClean="0"/>
              <a:t>t check where request coming from)</a:t>
            </a:r>
            <a:endParaRPr lang="en-US" altLang="zh-CN" dirty="0" smtClean="0">
              <a:effectLst/>
            </a:endParaRPr>
          </a:p>
          <a:p>
            <a:r>
              <a:rPr lang="en-US" altLang="zh-CN" dirty="0"/>
              <a:t>Simultaneous open </a:t>
            </a:r>
            <a:endParaRPr lang="en-US" altLang="zh-CN" dirty="0" smtClean="0">
              <a:effectLst/>
            </a:endParaRPr>
          </a:p>
          <a:p>
            <a:pPr lvl="1"/>
            <a:r>
              <a:rPr lang="en-US" altLang="zh-CN" dirty="0"/>
              <a:t>Dealing with Inbound </a:t>
            </a:r>
            <a:r>
              <a:rPr lang="en-US" altLang="zh-CN" dirty="0" smtClean="0"/>
              <a:t>SYNs</a:t>
            </a:r>
          </a:p>
          <a:p>
            <a:r>
              <a:rPr lang="en-US" altLang="zh-CN" dirty="0" smtClean="0"/>
              <a:t>Timeouts </a:t>
            </a:r>
            <a:r>
              <a:rPr lang="en-US" altLang="zh-CN" dirty="0"/>
              <a:t>and a few others (webpage lists all) </a:t>
            </a:r>
            <a:endParaRPr lang="en-US" altLang="zh-CN" dirty="0" smtClean="0"/>
          </a:p>
          <a:p>
            <a:r>
              <a:rPr lang="en-US" altLang="zh-CN" dirty="0" smtClean="0"/>
              <a:t>Use </a:t>
            </a:r>
            <a:r>
              <a:rPr lang="en-US" altLang="zh-CN" dirty="0"/>
              <a:t>ports &gt; 1023 for mapping. </a:t>
            </a:r>
            <a:endParaRPr lang="en-US" altLang="zh-CN" dirty="0" smtClean="0">
              <a:effectLst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150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Endpoint-Independent Mapping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60" y="1435099"/>
            <a:ext cx="8612535" cy="425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767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Endpoint-Independent Mapping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51" y="1681315"/>
            <a:ext cx="7796982" cy="359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59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Threads!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Spawn a thread to timeout NAT entries </a:t>
            </a:r>
            <a:endParaRPr lang="en-US" altLang="zh-CN" dirty="0" smtClean="0">
              <a:effectLst/>
            </a:endParaRPr>
          </a:p>
          <a:p>
            <a:pPr lvl="1"/>
            <a:r>
              <a:rPr lang="en-US" altLang="zh-CN" dirty="0" smtClean="0"/>
              <a:t>Similar </a:t>
            </a:r>
            <a:r>
              <a:rPr lang="en-US" altLang="zh-CN" dirty="0"/>
              <a:t>to ARP cache </a:t>
            </a:r>
            <a:r>
              <a:rPr lang="en-US" altLang="zh-CN" dirty="0" smtClean="0"/>
              <a:t>timeouts</a:t>
            </a:r>
          </a:p>
          <a:p>
            <a:pPr lvl="1"/>
            <a:r>
              <a:rPr lang="en-US" altLang="zh-CN" dirty="0" smtClean="0"/>
              <a:t>Search </a:t>
            </a:r>
            <a:r>
              <a:rPr lang="en-US" altLang="zh-CN" dirty="0"/>
              <a:t>code for </a:t>
            </a:r>
            <a:r>
              <a:rPr lang="en-US" altLang="zh-CN" dirty="0" err="1"/>
              <a:t>pthread_create</a:t>
            </a:r>
            <a:r>
              <a:rPr lang="en-US" altLang="zh-CN" dirty="0"/>
              <a:t>, </a:t>
            </a:r>
            <a:r>
              <a:rPr lang="en-US" altLang="zh-CN" dirty="0" err="1"/>
              <a:t>pthread_mutex_lock</a:t>
            </a:r>
            <a:r>
              <a:rPr lang="en-US" altLang="zh-CN" dirty="0"/>
              <a:t> </a:t>
            </a:r>
            <a:endParaRPr lang="en-US" altLang="zh-CN" dirty="0" smtClean="0">
              <a:effectLst/>
            </a:endParaRPr>
          </a:p>
          <a:p>
            <a:r>
              <a:rPr lang="en-US" altLang="zh-CN" dirty="0" smtClean="0"/>
              <a:t>Synchronize </a:t>
            </a:r>
            <a:r>
              <a:rPr lang="en-US" altLang="zh-CN" dirty="0"/>
              <a:t>access to shared data using locks </a:t>
            </a:r>
            <a:endParaRPr lang="en-US" altLang="zh-CN" dirty="0" smtClean="0">
              <a:effectLst/>
            </a:endParaRPr>
          </a:p>
          <a:p>
            <a:pPr lvl="1"/>
            <a:r>
              <a:rPr lang="en-US" altLang="zh-CN" dirty="0"/>
              <a:t>NAT mapping lookup, insertion, deletion, etc. </a:t>
            </a:r>
            <a:endParaRPr lang="en-US" altLang="zh-CN" dirty="0" smtClean="0"/>
          </a:p>
          <a:p>
            <a:r>
              <a:rPr lang="en-US" altLang="zh-CN" dirty="0" smtClean="0"/>
              <a:t>Be </a:t>
            </a:r>
            <a:r>
              <a:rPr lang="en-US" altLang="zh-CN" dirty="0"/>
              <a:t>conservative with locks</a:t>
            </a:r>
            <a:r>
              <a:rPr lang="en-US" altLang="zh-CN" dirty="0" smtClean="0">
                <a:effectLst/>
                <a:latin typeface="Wingdings"/>
              </a:rPr>
              <a:t> </a:t>
            </a:r>
          </a:p>
          <a:p>
            <a:pPr lvl="1"/>
            <a:r>
              <a:rPr lang="en-US" altLang="zh-CN" dirty="0" smtClean="0"/>
              <a:t>Race </a:t>
            </a:r>
            <a:r>
              <a:rPr lang="en-US" altLang="zh-CN" dirty="0"/>
              <a:t>conditions harder to debug than </a:t>
            </a:r>
            <a:r>
              <a:rPr lang="en-US" altLang="zh-CN" dirty="0" smtClean="0"/>
              <a:t>deadlocks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918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NAT: Network Address Translation</a:t>
            </a:r>
            <a:endParaRPr lang="en-US" dirty="0"/>
          </a:p>
        </p:txBody>
      </p:sp>
      <p:sp>
        <p:nvSpPr>
          <p:cNvPr id="4" name="Freeform 80"/>
          <p:cNvSpPr>
            <a:spLocks/>
          </p:cNvSpPr>
          <p:nvPr/>
        </p:nvSpPr>
        <p:spPr bwMode="auto">
          <a:xfrm>
            <a:off x="4340225" y="1768424"/>
            <a:ext cx="3738563" cy="2697162"/>
          </a:xfrm>
          <a:custGeom>
            <a:avLst/>
            <a:gdLst>
              <a:gd name="T0" fmla="*/ 2147483647 w 2355"/>
              <a:gd name="T1" fmla="*/ 2147483647 h 1699"/>
              <a:gd name="T2" fmla="*/ 2147483647 w 2355"/>
              <a:gd name="T3" fmla="*/ 2147483647 h 1699"/>
              <a:gd name="T4" fmla="*/ 2147483647 w 2355"/>
              <a:gd name="T5" fmla="*/ 2147483647 h 1699"/>
              <a:gd name="T6" fmla="*/ 2147483647 w 2355"/>
              <a:gd name="T7" fmla="*/ 2147483647 h 1699"/>
              <a:gd name="T8" fmla="*/ 2147483647 w 2355"/>
              <a:gd name="T9" fmla="*/ 2147483647 h 1699"/>
              <a:gd name="T10" fmla="*/ 2147483647 w 2355"/>
              <a:gd name="T11" fmla="*/ 2147483647 h 1699"/>
              <a:gd name="T12" fmla="*/ 2147483647 w 2355"/>
              <a:gd name="T13" fmla="*/ 2147483647 h 1699"/>
              <a:gd name="T14" fmla="*/ 2147483647 w 2355"/>
              <a:gd name="T15" fmla="*/ 2147483647 h 1699"/>
              <a:gd name="T16" fmla="*/ 2147483647 w 2355"/>
              <a:gd name="T17" fmla="*/ 2147483647 h 1699"/>
              <a:gd name="T18" fmla="*/ 2147483647 w 2355"/>
              <a:gd name="T19" fmla="*/ 2147483647 h 1699"/>
              <a:gd name="T20" fmla="*/ 2147483647 w 2355"/>
              <a:gd name="T21" fmla="*/ 2147483647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55"/>
              <a:gd name="T34" fmla="*/ 0 h 1699"/>
              <a:gd name="T35" fmla="*/ 2355 w 2355"/>
              <a:gd name="T36" fmla="*/ 1699 h 169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 flipV="1">
            <a:off x="4454525" y="3079699"/>
            <a:ext cx="1214438" cy="11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 flipH="1">
            <a:off x="7197725" y="3130499"/>
            <a:ext cx="3000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7294563" y="2343099"/>
            <a:ext cx="1333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 flipV="1">
            <a:off x="7300913" y="3848049"/>
            <a:ext cx="171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7920038" y="2073224"/>
            <a:ext cx="919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600"/>
              <a:t>10.0.0.1</a:t>
            </a: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8047038" y="2841574"/>
            <a:ext cx="919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600"/>
              <a:t>10.0.0.2</a:t>
            </a: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7997825" y="3648024"/>
            <a:ext cx="919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600"/>
              <a:t>10.0.0.3</a:t>
            </a: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4405313" y="2563761"/>
            <a:ext cx="919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600"/>
              <a:t>10.0.0.4</a:t>
            </a: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 flipH="1">
            <a:off x="4529138" y="2841574"/>
            <a:ext cx="85725" cy="128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2511425" y="3220986"/>
            <a:ext cx="1257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600"/>
              <a:t>138.76.29.7</a:t>
            </a: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 flipH="1">
            <a:off x="3689350" y="3168599"/>
            <a:ext cx="85725" cy="128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Line 79"/>
          <p:cNvSpPr>
            <a:spLocks noChangeShapeType="1"/>
          </p:cNvSpPr>
          <p:nvPr/>
        </p:nvSpPr>
        <p:spPr bwMode="auto">
          <a:xfrm>
            <a:off x="893763" y="3119386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" name="Text Box 81"/>
          <p:cNvSpPr txBox="1">
            <a:spLocks noChangeArrowheads="1"/>
          </p:cNvSpPr>
          <p:nvPr/>
        </p:nvSpPr>
        <p:spPr bwMode="auto">
          <a:xfrm>
            <a:off x="4903788" y="1571574"/>
            <a:ext cx="22796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800"/>
              <a:t>local network</a:t>
            </a:r>
          </a:p>
          <a:p>
            <a:pPr algn="ctr"/>
            <a:r>
              <a:rPr lang="en-US" altLang="en-US" sz="1800"/>
              <a:t>(e.g., home network)</a:t>
            </a:r>
          </a:p>
          <a:p>
            <a:pPr algn="ctr"/>
            <a:r>
              <a:rPr lang="en-US" altLang="en-US" sz="1800"/>
              <a:t>10.0.0/24</a:t>
            </a:r>
          </a:p>
        </p:txBody>
      </p:sp>
      <p:sp>
        <p:nvSpPr>
          <p:cNvPr id="18" name="Line 82"/>
          <p:cNvSpPr>
            <a:spLocks noChangeShapeType="1"/>
          </p:cNvSpPr>
          <p:nvPr/>
        </p:nvSpPr>
        <p:spPr bwMode="auto">
          <a:xfrm>
            <a:off x="7172325" y="1796999"/>
            <a:ext cx="138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" name="Line 83"/>
          <p:cNvSpPr>
            <a:spLocks noChangeShapeType="1"/>
          </p:cNvSpPr>
          <p:nvPr/>
        </p:nvSpPr>
        <p:spPr bwMode="auto">
          <a:xfrm>
            <a:off x="4221163" y="1657299"/>
            <a:ext cx="0" cy="108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Line 84"/>
          <p:cNvSpPr>
            <a:spLocks noChangeShapeType="1"/>
          </p:cNvSpPr>
          <p:nvPr/>
        </p:nvSpPr>
        <p:spPr bwMode="auto">
          <a:xfrm flipH="1" flipV="1">
            <a:off x="4360863" y="1784299"/>
            <a:ext cx="89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" name="Line 86"/>
          <p:cNvSpPr>
            <a:spLocks noChangeShapeType="1"/>
          </p:cNvSpPr>
          <p:nvPr/>
        </p:nvSpPr>
        <p:spPr bwMode="auto">
          <a:xfrm>
            <a:off x="2765425" y="1796999"/>
            <a:ext cx="138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" name="Line 87"/>
          <p:cNvSpPr>
            <a:spLocks noChangeShapeType="1"/>
          </p:cNvSpPr>
          <p:nvPr/>
        </p:nvSpPr>
        <p:spPr bwMode="auto">
          <a:xfrm flipH="1" flipV="1">
            <a:off x="954088" y="1784299"/>
            <a:ext cx="89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" name="Text Box 88"/>
          <p:cNvSpPr txBox="1">
            <a:spLocks noChangeArrowheads="1"/>
          </p:cNvSpPr>
          <p:nvPr/>
        </p:nvSpPr>
        <p:spPr bwMode="auto">
          <a:xfrm>
            <a:off x="1841500" y="1558874"/>
            <a:ext cx="958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800"/>
              <a:t>rest of</a:t>
            </a:r>
          </a:p>
          <a:p>
            <a:pPr algn="ctr"/>
            <a:r>
              <a:rPr lang="en-US" altLang="en-US" sz="1800"/>
              <a:t>Internet</a:t>
            </a:r>
          </a:p>
        </p:txBody>
      </p:sp>
      <p:sp>
        <p:nvSpPr>
          <p:cNvPr id="24" name="Text Box 90"/>
          <p:cNvSpPr txBox="1">
            <a:spLocks noChangeArrowheads="1"/>
          </p:cNvSpPr>
          <p:nvPr/>
        </p:nvSpPr>
        <p:spPr bwMode="auto">
          <a:xfrm>
            <a:off x="4448175" y="4638624"/>
            <a:ext cx="3763963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dirty="0">
                <a:latin typeface="Gill Sans MT" charset="0"/>
              </a:rPr>
              <a:t>datagrams with source or </a:t>
            </a:r>
          </a:p>
          <a:p>
            <a:pPr>
              <a:lnSpc>
                <a:spcPct val="85000"/>
              </a:lnSpc>
            </a:pPr>
            <a:r>
              <a:rPr lang="en-US" altLang="en-US" dirty="0">
                <a:latin typeface="Gill Sans MT" charset="0"/>
              </a:rPr>
              <a:t>destination in this network</a:t>
            </a:r>
          </a:p>
          <a:p>
            <a:pPr>
              <a:lnSpc>
                <a:spcPct val="85000"/>
              </a:lnSpc>
            </a:pPr>
            <a:r>
              <a:rPr lang="en-US" altLang="en-US" dirty="0">
                <a:solidFill>
                  <a:srgbClr val="FF0000"/>
                </a:solidFill>
                <a:latin typeface="Gill Sans MT" charset="0"/>
              </a:rPr>
              <a:t>have 10.0.0/24 address for </a:t>
            </a:r>
          </a:p>
          <a:p>
            <a:pPr>
              <a:lnSpc>
                <a:spcPct val="85000"/>
              </a:lnSpc>
            </a:pPr>
            <a:r>
              <a:rPr lang="en-US" altLang="en-US" dirty="0">
                <a:solidFill>
                  <a:srgbClr val="FF0000"/>
                </a:solidFill>
                <a:latin typeface="Gill Sans MT" charset="0"/>
              </a:rPr>
              <a:t>source, destination </a:t>
            </a:r>
            <a:r>
              <a:rPr lang="en-US" altLang="en-US" dirty="0">
                <a:latin typeface="Gill Sans MT" charset="0"/>
              </a:rPr>
              <a:t>(as usual)</a:t>
            </a:r>
          </a:p>
        </p:txBody>
      </p:sp>
      <p:sp>
        <p:nvSpPr>
          <p:cNvPr id="25" name="Text Box 92"/>
          <p:cNvSpPr txBox="1">
            <a:spLocks noChangeArrowheads="1"/>
          </p:cNvSpPr>
          <p:nvPr/>
        </p:nvSpPr>
        <p:spPr bwMode="auto">
          <a:xfrm>
            <a:off x="457200" y="4643386"/>
            <a:ext cx="3684588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lnSpc>
                <a:spcPct val="85000"/>
              </a:lnSpc>
            </a:pPr>
            <a:r>
              <a:rPr lang="en-US" altLang="en-US" i="1" dirty="0">
                <a:solidFill>
                  <a:srgbClr val="CC0000"/>
                </a:solidFill>
                <a:latin typeface="Gill Sans MT" charset="0"/>
              </a:rPr>
              <a:t>all</a:t>
            </a:r>
            <a:r>
              <a:rPr lang="en-US" altLang="en-US" dirty="0">
                <a:solidFill>
                  <a:srgbClr val="CC0000"/>
                </a:solidFill>
                <a:latin typeface="Gill Sans MT" charset="0"/>
              </a:rPr>
              <a:t> </a:t>
            </a:r>
            <a:r>
              <a:rPr lang="en-US" altLang="en-US" dirty="0">
                <a:latin typeface="Gill Sans MT" charset="0"/>
              </a:rPr>
              <a:t>datagrams </a:t>
            </a:r>
            <a:r>
              <a:rPr lang="en-US" altLang="en-US" i="1" dirty="0">
                <a:solidFill>
                  <a:srgbClr val="CC0000"/>
                </a:solidFill>
                <a:latin typeface="Gill Sans MT" charset="0"/>
              </a:rPr>
              <a:t>leaving</a:t>
            </a:r>
            <a:r>
              <a:rPr lang="en-US" altLang="en-US" dirty="0">
                <a:latin typeface="Gill Sans MT" charset="0"/>
              </a:rPr>
              <a:t> local</a:t>
            </a:r>
          </a:p>
          <a:p>
            <a:pPr algn="r">
              <a:lnSpc>
                <a:spcPct val="85000"/>
              </a:lnSpc>
            </a:pPr>
            <a:r>
              <a:rPr lang="en-US" altLang="en-US" dirty="0">
                <a:latin typeface="Gill Sans MT" charset="0"/>
              </a:rPr>
              <a:t>network have </a:t>
            </a:r>
            <a:r>
              <a:rPr lang="en-US" altLang="en-US" i="1" dirty="0">
                <a:solidFill>
                  <a:srgbClr val="CC0000"/>
                </a:solidFill>
                <a:latin typeface="Gill Sans MT" charset="0"/>
              </a:rPr>
              <a:t>same</a:t>
            </a:r>
            <a:r>
              <a:rPr lang="en-US" altLang="en-US" dirty="0">
                <a:latin typeface="Gill Sans MT" charset="0"/>
              </a:rPr>
              <a:t> single source NAT IP address: 138.76.29.7,</a:t>
            </a:r>
            <a:r>
              <a:rPr lang="en-US" altLang="en-US" dirty="0">
                <a:solidFill>
                  <a:srgbClr val="FF0000"/>
                </a:solidFill>
                <a:latin typeface="Gill Sans MT" charset="0"/>
              </a:rPr>
              <a:t>different</a:t>
            </a:r>
            <a:r>
              <a:rPr lang="en-US" altLang="en-US" dirty="0">
                <a:latin typeface="Gill Sans MT" charset="0"/>
              </a:rPr>
              <a:t> source port numbers</a:t>
            </a:r>
          </a:p>
        </p:txBody>
      </p:sp>
      <p:sp>
        <p:nvSpPr>
          <p:cNvPr id="26" name="Line 96"/>
          <p:cNvSpPr>
            <a:spLocks noChangeShapeType="1"/>
          </p:cNvSpPr>
          <p:nvPr/>
        </p:nvSpPr>
        <p:spPr bwMode="auto">
          <a:xfrm flipV="1">
            <a:off x="5005388" y="3241624"/>
            <a:ext cx="668337" cy="14271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" name="Line 97"/>
          <p:cNvSpPr>
            <a:spLocks noChangeShapeType="1"/>
          </p:cNvSpPr>
          <p:nvPr/>
        </p:nvSpPr>
        <p:spPr bwMode="auto">
          <a:xfrm flipV="1">
            <a:off x="2894013" y="3205111"/>
            <a:ext cx="668337" cy="142716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8" name="Group 98"/>
          <p:cNvGrpSpPr>
            <a:grpSpLocks/>
          </p:cNvGrpSpPr>
          <p:nvPr/>
        </p:nvGrpSpPr>
        <p:grpSpPr bwMode="auto">
          <a:xfrm>
            <a:off x="3821113" y="2955874"/>
            <a:ext cx="900112" cy="347662"/>
            <a:chOff x="4396" y="1245"/>
            <a:chExt cx="672" cy="248"/>
          </a:xfrm>
        </p:grpSpPr>
        <p:sp>
          <p:nvSpPr>
            <p:cNvPr id="29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>
                <a:latin typeface="Times New Roman" charset="0"/>
              </a:endParaRPr>
            </a:p>
          </p:txBody>
        </p:sp>
        <p:sp>
          <p:nvSpPr>
            <p:cNvPr id="30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en-US" altLang="en-US">
                <a:latin typeface="Times New Roman" charset="0"/>
              </a:endParaRPr>
            </a:p>
          </p:txBody>
        </p:sp>
        <p:sp>
          <p:nvSpPr>
            <p:cNvPr id="31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>
                <a:latin typeface="Times New Roman" charset="0"/>
              </a:endParaRPr>
            </a:p>
          </p:txBody>
        </p:sp>
        <p:grpSp>
          <p:nvGrpSpPr>
            <p:cNvPr id="32" name="Group 102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35" name="Freeform 10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10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" name="Line 105"/>
            <p:cNvSpPr>
              <a:spLocks noChangeShapeType="1"/>
            </p:cNvSpPr>
            <p:nvPr/>
          </p:nvSpPr>
          <p:spPr bwMode="auto">
            <a:xfrm>
              <a:off x="4400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106"/>
            <p:cNvSpPr>
              <a:spLocks noChangeShapeType="1"/>
            </p:cNvSpPr>
            <p:nvPr/>
          </p:nvSpPr>
          <p:spPr bwMode="auto">
            <a:xfrm>
              <a:off x="5063" y="1327"/>
              <a:ext cx="0" cy="10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" name="Group 107"/>
          <p:cNvGrpSpPr>
            <a:grpSpLocks/>
          </p:cNvGrpSpPr>
          <p:nvPr/>
        </p:nvGrpSpPr>
        <p:grpSpPr bwMode="auto">
          <a:xfrm flipH="1">
            <a:off x="7394575" y="2136724"/>
            <a:ext cx="641350" cy="558800"/>
            <a:chOff x="-44" y="1473"/>
            <a:chExt cx="981" cy="1105"/>
          </a:xfrm>
        </p:grpSpPr>
        <p:pic>
          <p:nvPicPr>
            <p:cNvPr id="38" name="Picture 108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Freeform 10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0" name="Group 110"/>
          <p:cNvGrpSpPr>
            <a:grpSpLocks/>
          </p:cNvGrpSpPr>
          <p:nvPr/>
        </p:nvGrpSpPr>
        <p:grpSpPr bwMode="auto">
          <a:xfrm flipH="1">
            <a:off x="7434263" y="2812999"/>
            <a:ext cx="641350" cy="558800"/>
            <a:chOff x="-44" y="1473"/>
            <a:chExt cx="981" cy="1105"/>
          </a:xfrm>
        </p:grpSpPr>
        <p:pic>
          <p:nvPicPr>
            <p:cNvPr id="41" name="Picture 111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Freeform 11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3" name="Group 113"/>
          <p:cNvGrpSpPr>
            <a:grpSpLocks/>
          </p:cNvGrpSpPr>
          <p:nvPr/>
        </p:nvGrpSpPr>
        <p:grpSpPr bwMode="auto">
          <a:xfrm flipH="1">
            <a:off x="7442200" y="3567061"/>
            <a:ext cx="641350" cy="558800"/>
            <a:chOff x="-44" y="1473"/>
            <a:chExt cx="981" cy="1105"/>
          </a:xfrm>
        </p:grpSpPr>
        <p:pic>
          <p:nvPicPr>
            <p:cNvPr id="44" name="Picture 114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Freeform 11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9530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Data Structures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Mapping table </a:t>
            </a:r>
            <a:endParaRPr lang="en-US" altLang="zh-CN" dirty="0" smtClean="0">
              <a:effectLst/>
            </a:endParaRPr>
          </a:p>
          <a:p>
            <a:pPr lvl="1"/>
            <a:r>
              <a:rPr lang="en-US" altLang="zh-CN" dirty="0"/>
              <a:t>Linked list is fine, O(n) lookup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ICMP </a:t>
            </a:r>
            <a:r>
              <a:rPr lang="en-US" altLang="zh-CN" dirty="0"/>
              <a:t>or TCP </a:t>
            </a:r>
            <a:endParaRPr lang="en-US" altLang="zh-CN" dirty="0" smtClean="0">
              <a:effectLst/>
            </a:endParaRPr>
          </a:p>
          <a:p>
            <a:pPr lvl="1"/>
            <a:r>
              <a:rPr lang="en-US" altLang="zh-CN" dirty="0"/>
              <a:t>Keep a time field to remember when a mapping was used </a:t>
            </a:r>
            <a:endParaRPr lang="en-US" altLang="zh-CN" dirty="0" smtClean="0">
              <a:effectLst/>
            </a:endParaRPr>
          </a:p>
          <a:p>
            <a:r>
              <a:rPr lang="en-US" altLang="zh-CN" dirty="0"/>
              <a:t>Remember: locks! </a:t>
            </a:r>
            <a:endParaRPr lang="en-US" altLang="zh-CN" dirty="0" smtClean="0"/>
          </a:p>
          <a:p>
            <a:pPr lvl="1"/>
            <a:r>
              <a:rPr lang="en-US" altLang="zh-CN" dirty="0"/>
              <a:t>Protect all accesses: lookup, insertion, deletion </a:t>
            </a:r>
            <a:endParaRPr lang="en-US" altLang="zh-CN" dirty="0" smtClean="0">
              <a:effectLst/>
            </a:endParaRPr>
          </a:p>
          <a:p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6416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Rough </a:t>
            </a:r>
            <a:r>
              <a:rPr lang="en-US" altLang="zh-CN" dirty="0" err="1"/>
              <a:t>pseudocode</a:t>
            </a:r>
            <a:r>
              <a:rPr lang="en-US" altLang="zh-CN" dirty="0"/>
              <a:t> </a:t>
            </a:r>
            <a:endParaRPr lang="en-US" altLang="zh-CN" dirty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/>
              <a:t>Receive packet on an </a:t>
            </a:r>
            <a:r>
              <a:rPr lang="en-US" altLang="zh-CN" sz="2400" dirty="0" smtClean="0"/>
              <a:t>interface</a:t>
            </a:r>
          </a:p>
          <a:p>
            <a:pPr marL="0" indent="0">
              <a:buNone/>
            </a:pPr>
            <a:r>
              <a:rPr lang="en-US" altLang="zh-CN" sz="2400" dirty="0" smtClean="0"/>
              <a:t>Check </a:t>
            </a:r>
            <a:r>
              <a:rPr lang="en-US" altLang="zh-CN" sz="2400" dirty="0"/>
              <a:t>if ICMP or TCP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If </a:t>
            </a:r>
            <a:r>
              <a:rPr lang="en-US" altLang="zh-CN" sz="2400" dirty="0"/>
              <a:t>packet is outbound (internal -&gt; external) </a:t>
            </a:r>
            <a:r>
              <a:rPr lang="en-US" altLang="zh-CN" sz="2400" dirty="0" smtClean="0"/>
              <a:t>				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insert </a:t>
            </a:r>
            <a:r>
              <a:rPr lang="en-US" altLang="zh-CN" sz="2400" dirty="0"/>
              <a:t>or lookup unique mapping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else</a:t>
            </a:r>
            <a:r>
              <a:rPr lang="en-US" altLang="zh-CN" sz="2400" dirty="0"/>
              <a:t>: </a:t>
            </a:r>
          </a:p>
          <a:p>
            <a:pPr marL="0" indent="0">
              <a:buNone/>
            </a:pPr>
            <a:r>
              <a:rPr lang="en-US" altLang="zh-CN" sz="2400" dirty="0" smtClean="0"/>
              <a:t>	if </a:t>
            </a:r>
            <a:r>
              <a:rPr lang="en-US" altLang="zh-CN" sz="2400" dirty="0"/>
              <a:t>no mapping and not a SYN (for simultaneous open) </a:t>
            </a:r>
          </a:p>
          <a:p>
            <a:pPr marL="0" indent="0">
              <a:buNone/>
            </a:pPr>
            <a:r>
              <a:rPr lang="en-US" altLang="zh-CN" sz="2400" dirty="0" smtClean="0"/>
              <a:t>		drop </a:t>
            </a:r>
            <a:r>
              <a:rPr lang="en-US" altLang="zh-CN" sz="2400" dirty="0"/>
              <a:t>packet </a:t>
            </a:r>
            <a:endParaRPr lang="en-US" altLang="zh-CN" sz="2400" dirty="0" smtClean="0">
              <a:effectLst/>
            </a:endParaRPr>
          </a:p>
          <a:p>
            <a:pPr marL="0" indent="0">
              <a:buNone/>
            </a:pPr>
            <a:r>
              <a:rPr lang="en-US" altLang="zh-CN" sz="2400" dirty="0"/>
              <a:t>Rewrite IP </a:t>
            </a:r>
            <a:r>
              <a:rPr lang="en-US" altLang="zh-CN" sz="2400" dirty="0" err="1"/>
              <a:t>src</a:t>
            </a:r>
            <a:r>
              <a:rPr lang="en-US" altLang="zh-CN" sz="2400" dirty="0"/>
              <a:t> (</a:t>
            </a:r>
            <a:r>
              <a:rPr lang="en-US" altLang="zh-CN" sz="2400" dirty="0" err="1"/>
              <a:t>dst</a:t>
            </a:r>
            <a:r>
              <a:rPr lang="en-US" altLang="zh-CN" sz="2400" dirty="0"/>
              <a:t>) for outgoing (incoming</a:t>
            </a:r>
            <a:r>
              <a:rPr lang="en-US" altLang="zh-CN" sz="2400" dirty="0" smtClean="0"/>
              <a:t>) packets</a:t>
            </a:r>
          </a:p>
          <a:p>
            <a:pPr marL="0" indent="0">
              <a:buNone/>
            </a:pPr>
            <a:r>
              <a:rPr lang="en-US" altLang="zh-CN" sz="2400" dirty="0" smtClean="0"/>
              <a:t>Rewrite </a:t>
            </a:r>
            <a:r>
              <a:rPr lang="en-US" altLang="zh-CN" sz="2400" dirty="0"/>
              <a:t>ICMP ID / TCP port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Update </a:t>
            </a:r>
            <a:r>
              <a:rPr lang="en-US" altLang="zh-CN" sz="2400" dirty="0"/>
              <a:t>relevant </a:t>
            </a:r>
            <a:r>
              <a:rPr lang="en-US" altLang="zh-CN" sz="2400" dirty="0" smtClean="0"/>
              <a:t>checksums</a:t>
            </a:r>
          </a:p>
          <a:p>
            <a:pPr marL="0" indent="0">
              <a:buNone/>
            </a:pPr>
            <a:r>
              <a:rPr lang="en-US" altLang="zh-CN" sz="2400" dirty="0" smtClean="0"/>
              <a:t>Route packet</a:t>
            </a:r>
            <a:endParaRPr lang="en-US" altLang="zh-CN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830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Rough </a:t>
            </a:r>
            <a:r>
              <a:rPr lang="en-US" altLang="zh-CN" dirty="0" err="1"/>
              <a:t>pseudocode</a:t>
            </a:r>
            <a:r>
              <a:rPr lang="en-US" altLang="zh-CN" dirty="0"/>
              <a:t> </a:t>
            </a:r>
            <a:endParaRPr lang="en-US" altLang="zh-CN" dirty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This is just to give you a rough idea </a:t>
            </a:r>
            <a:endParaRPr lang="en-US" altLang="zh-CN" dirty="0" smtClean="0">
              <a:effectLst/>
            </a:endParaRPr>
          </a:p>
          <a:p>
            <a:pPr lvl="1"/>
            <a:r>
              <a:rPr lang="en-US" altLang="zh-CN" dirty="0"/>
              <a:t>Details missing (rules for filtering, reusing mapping, etc.) </a:t>
            </a:r>
            <a:endParaRPr lang="en-US" altLang="zh-CN" dirty="0" smtClean="0">
              <a:effectLst/>
            </a:endParaRPr>
          </a:p>
          <a:p>
            <a:pPr lvl="1"/>
            <a:r>
              <a:rPr lang="en-US" altLang="zh-CN" dirty="0"/>
              <a:t>ICMP port unreachable, etc. Locks </a:t>
            </a:r>
            <a:r>
              <a:rPr lang="en-US" altLang="zh-CN" dirty="0" smtClean="0">
                <a:effectLst/>
                <a:latin typeface="Wingdings"/>
              </a:rPr>
              <a:t> </a:t>
            </a:r>
            <a:endParaRPr lang="en-US" altLang="zh-CN" dirty="0" smtClean="0">
              <a:effectLst/>
            </a:endParaRPr>
          </a:p>
          <a:p>
            <a:pPr lvl="1"/>
            <a:r>
              <a:rPr lang="en-US" altLang="zh-CN" dirty="0"/>
              <a:t>Read instructions for detailed information </a:t>
            </a:r>
            <a:endParaRPr lang="en-US" altLang="zh-CN" dirty="0" smtClean="0"/>
          </a:p>
          <a:p>
            <a:r>
              <a:rPr lang="en-US" altLang="zh-CN" dirty="0" smtClean="0"/>
              <a:t>Start </a:t>
            </a:r>
            <a:r>
              <a:rPr lang="en-US" altLang="zh-CN" dirty="0"/>
              <a:t>early</a:t>
            </a:r>
            <a:r>
              <a:rPr lang="en-US" altLang="zh-CN" dirty="0" smtClean="0"/>
              <a:t>!</a:t>
            </a:r>
          </a:p>
          <a:p>
            <a:r>
              <a:rPr lang="en-US" altLang="zh-CN" dirty="0" smtClean="0"/>
              <a:t>Due Friday Nov. 26th </a:t>
            </a:r>
            <a:endParaRPr lang="en-US" altLang="zh-CN" dirty="0" smtClean="0">
              <a:effectLst/>
            </a:endParaRPr>
          </a:p>
          <a:p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6706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en-US" altLang="zh-CN" dirty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Build on top of </a:t>
            </a:r>
            <a:r>
              <a:rPr lang="en-US" altLang="zh-CN" dirty="0" smtClean="0"/>
              <a:t>PA 1</a:t>
            </a:r>
          </a:p>
          <a:p>
            <a:r>
              <a:rPr lang="en-US" altLang="zh-CN" dirty="0" smtClean="0"/>
              <a:t>NAT </a:t>
            </a:r>
            <a:r>
              <a:rPr lang="en-US" altLang="zh-CN" dirty="0"/>
              <a:t>must work for ICMP, TCP </a:t>
            </a:r>
            <a:endParaRPr lang="en-US" altLang="zh-CN" dirty="0" smtClean="0">
              <a:effectLst/>
            </a:endParaRPr>
          </a:p>
          <a:p>
            <a:pPr lvl="1"/>
            <a:r>
              <a:rPr lang="en-US" altLang="zh-CN" dirty="0"/>
              <a:t>UDP: not required, but up to you... </a:t>
            </a:r>
            <a:endParaRPr lang="en-US" altLang="zh-CN" dirty="0" smtClean="0">
              <a:effectLst/>
            </a:endParaRPr>
          </a:p>
          <a:p>
            <a:r>
              <a:rPr lang="en-US" altLang="zh-CN" dirty="0"/>
              <a:t>Clear defunct mappings using timeouts </a:t>
            </a:r>
            <a:endParaRPr lang="en-US" altLang="zh-CN" dirty="0" smtClean="0">
              <a:effectLst/>
            </a:endParaRPr>
          </a:p>
          <a:p>
            <a:r>
              <a:rPr lang="en-US" altLang="zh-CN" dirty="0"/>
              <a:t>Timeouts must be configurable </a:t>
            </a:r>
            <a:endParaRPr lang="en-US" altLang="zh-CN" dirty="0" smtClean="0">
              <a:effectLst/>
            </a:endParaRPr>
          </a:p>
          <a:p>
            <a:pPr lvl="1"/>
            <a:r>
              <a:rPr lang="en-US" altLang="zh-CN" dirty="0"/>
              <a:t>ICMP query id timeout </a:t>
            </a:r>
            <a:endParaRPr lang="en-US" altLang="zh-CN" dirty="0" smtClean="0">
              <a:effectLst/>
            </a:endParaRPr>
          </a:p>
          <a:p>
            <a:pPr lvl="1"/>
            <a:r>
              <a:rPr lang="en-US" altLang="zh-CN" dirty="0"/>
              <a:t>TCP established timeout </a:t>
            </a:r>
            <a:endParaRPr lang="en-US" altLang="zh-CN" dirty="0" smtClean="0">
              <a:effectLst/>
            </a:endParaRPr>
          </a:p>
          <a:p>
            <a:pPr lvl="1"/>
            <a:r>
              <a:rPr lang="en-US" altLang="zh-CN" dirty="0"/>
              <a:t>TCP transitory timeout (e.g. SYN sent but no response) </a:t>
            </a:r>
            <a:endParaRPr lang="en-US" altLang="zh-CN" dirty="0" smtClean="0">
              <a:effectLst/>
            </a:endParaRPr>
          </a:p>
          <a:p>
            <a:r>
              <a:rPr lang="en-US" altLang="zh-CN" dirty="0"/>
              <a:t>Which means you have to track TCP state transitions </a:t>
            </a:r>
            <a:r>
              <a:rPr lang="en-US" altLang="zh-CN" dirty="0" smtClean="0">
                <a:effectLst/>
                <a:latin typeface="Wingdings"/>
              </a:rPr>
              <a:t> </a:t>
            </a:r>
            <a:endParaRPr lang="en-US" altLang="zh-CN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7680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Things Might Be Helpful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Modularize </a:t>
            </a:r>
            <a:r>
              <a:rPr lang="en-US" altLang="zh-CN" dirty="0"/>
              <a:t>your code! </a:t>
            </a:r>
            <a:endParaRPr lang="en-US" altLang="zh-CN" dirty="0" smtClean="0">
              <a:effectLst/>
            </a:endParaRPr>
          </a:p>
          <a:p>
            <a:pPr lvl="1"/>
            <a:r>
              <a:rPr lang="en-US" altLang="zh-CN" dirty="0" smtClean="0"/>
              <a:t>To </a:t>
            </a:r>
            <a:r>
              <a:rPr lang="en-US" altLang="zh-CN" dirty="0"/>
              <a:t>handle NAT state insertions, lookups, etc. </a:t>
            </a:r>
            <a:endParaRPr lang="en-US" altLang="zh-CN" dirty="0" smtClean="0">
              <a:effectLst/>
            </a:endParaRPr>
          </a:p>
          <a:p>
            <a:pPr lvl="1"/>
            <a:r>
              <a:rPr lang="en-US" altLang="zh-CN" dirty="0"/>
              <a:t>Dealing with ICMP, TCP </a:t>
            </a:r>
            <a:endParaRPr lang="en-US" altLang="zh-CN" dirty="0" smtClean="0">
              <a:effectLst/>
            </a:endParaRPr>
          </a:p>
          <a:p>
            <a:r>
              <a:rPr lang="en-US" altLang="zh-CN" dirty="0"/>
              <a:t>Start with ICMP first, then move to TCP </a:t>
            </a:r>
            <a:endParaRPr lang="en-US" altLang="zh-CN" dirty="0" smtClean="0">
              <a:effectLst/>
            </a:endParaRPr>
          </a:p>
          <a:p>
            <a:r>
              <a:rPr lang="en-US" altLang="zh-CN" dirty="0"/>
              <a:t>Debugging workflow </a:t>
            </a:r>
            <a:endParaRPr lang="en-US" altLang="zh-CN" dirty="0" smtClean="0">
              <a:effectLst/>
            </a:endParaRPr>
          </a:p>
          <a:p>
            <a:pPr lvl="1"/>
            <a:r>
              <a:rPr lang="en-US" altLang="zh-CN" dirty="0" err="1"/>
              <a:t>Mininet</a:t>
            </a:r>
            <a:r>
              <a:rPr lang="en-US" altLang="zh-CN" dirty="0"/>
              <a:t> console, </a:t>
            </a:r>
            <a:r>
              <a:rPr lang="en-US" altLang="zh-CN" dirty="0" err="1"/>
              <a:t>tcpdump</a:t>
            </a:r>
            <a:r>
              <a:rPr lang="en-US" altLang="zh-CN" dirty="0"/>
              <a:t>, ping, </a:t>
            </a:r>
            <a:r>
              <a:rPr lang="en-US" altLang="zh-CN" dirty="0" err="1"/>
              <a:t>wireshark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GDB</a:t>
            </a:r>
            <a:r>
              <a:rPr lang="en-US" altLang="zh-CN" dirty="0"/>
              <a:t>/</a:t>
            </a:r>
            <a:r>
              <a:rPr lang="en-US" altLang="zh-CN" dirty="0" err="1"/>
              <a:t>Valgrind</a:t>
            </a:r>
            <a:r>
              <a:rPr lang="en-US" altLang="zh-CN" dirty="0"/>
              <a:t> </a:t>
            </a:r>
          </a:p>
          <a:p>
            <a:r>
              <a:rPr lang="en-US" altLang="zh-CN" dirty="0" smtClean="0"/>
              <a:t>Debug </a:t>
            </a:r>
            <a:r>
              <a:rPr lang="en-US" altLang="zh-CN" dirty="0"/>
              <a:t>Functions </a:t>
            </a:r>
            <a:endParaRPr lang="en-US" altLang="zh-CN" dirty="0" smtClean="0">
              <a:effectLst/>
            </a:endParaRPr>
          </a:p>
          <a:p>
            <a:pPr lvl="1"/>
            <a:r>
              <a:rPr lang="en-US" altLang="zh-CN" dirty="0" err="1"/>
              <a:t>print_hdrs</a:t>
            </a:r>
            <a:r>
              <a:rPr lang="en-US" altLang="zh-CN" dirty="0"/>
              <a:t>, </a:t>
            </a:r>
            <a:r>
              <a:rPr lang="en-US" altLang="zh-CN" dirty="0" err="1" smtClean="0"/>
              <a:t>print_addr_ip_int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760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85763" y="1600200"/>
            <a:ext cx="8418512" cy="4648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None/>
            </a:pPr>
            <a:r>
              <a:rPr lang="en-US" altLang="en-US" i="1" dirty="0" smtClean="0">
                <a:solidFill>
                  <a:srgbClr val="CC0000"/>
                </a:solidFill>
                <a:ea typeface="ＭＳ Ｐゴシック" charset="-128"/>
                <a:cs typeface="ＭＳ Ｐゴシック" charset="-128"/>
              </a:rPr>
              <a:t>motivation:</a:t>
            </a:r>
            <a:r>
              <a:rPr lang="en-US" altLang="en-US" dirty="0" smtClean="0">
                <a:ea typeface="ＭＳ Ｐゴシック" charset="-128"/>
                <a:cs typeface="ＭＳ Ｐゴシック" charset="-128"/>
              </a:rPr>
              <a:t> local network uses just one IP address as far as outside world is concerned:</a:t>
            </a:r>
          </a:p>
          <a:p>
            <a:pPr lvl="1">
              <a:buFont typeface="Wingdings" charset="2"/>
              <a:buChar char="§"/>
            </a:pPr>
            <a:r>
              <a:rPr lang="en-US" altLang="en-US" dirty="0" smtClean="0">
                <a:ea typeface="ＭＳ Ｐゴシック" charset="-128"/>
              </a:rPr>
              <a:t>range of addresses not needed from ISP:  just one IP address for all devices</a:t>
            </a:r>
          </a:p>
          <a:p>
            <a:pPr lvl="1">
              <a:buFont typeface="Wingdings" charset="2"/>
              <a:buChar char="§"/>
            </a:pPr>
            <a:r>
              <a:rPr lang="en-US" altLang="en-US" dirty="0" smtClean="0">
                <a:ea typeface="ＭＳ Ｐゴシック" charset="-128"/>
              </a:rPr>
              <a:t>can change addresses of devices in local network without notifying outside world</a:t>
            </a:r>
          </a:p>
          <a:p>
            <a:pPr lvl="1">
              <a:buFont typeface="Wingdings" charset="2"/>
              <a:buChar char="§"/>
            </a:pPr>
            <a:r>
              <a:rPr lang="en-US" altLang="en-US" dirty="0" smtClean="0">
                <a:ea typeface="ＭＳ Ｐゴシック" charset="-128"/>
              </a:rPr>
              <a:t>can change ISP without changing addresses of devices in local network</a:t>
            </a:r>
          </a:p>
          <a:p>
            <a:pPr lvl="1">
              <a:buFont typeface="Wingdings" charset="2"/>
              <a:buChar char="§"/>
            </a:pPr>
            <a:r>
              <a:rPr lang="en-US" altLang="en-US" dirty="0" smtClean="0">
                <a:ea typeface="ＭＳ Ｐゴシック" charset="-128"/>
              </a:rPr>
              <a:t>devices inside local net </a:t>
            </a:r>
            <a:r>
              <a:rPr lang="en-US" altLang="en-US" dirty="0" smtClean="0">
                <a:solidFill>
                  <a:srgbClr val="FF0000"/>
                </a:solidFill>
                <a:ea typeface="ＭＳ Ｐゴシック" charset="-128"/>
              </a:rPr>
              <a:t>not explicitly addressable, </a:t>
            </a:r>
            <a:r>
              <a:rPr lang="en-US" altLang="en-US" dirty="0" smtClean="0">
                <a:ea typeface="ＭＳ Ｐゴシック" charset="-128"/>
              </a:rPr>
              <a:t>visible by outside world (a security plus)</a:t>
            </a:r>
          </a:p>
          <a:p>
            <a:pPr>
              <a:buFont typeface="Wingdings" charset="2"/>
              <a:buNone/>
            </a:pPr>
            <a:endParaRPr lang="en-US" altLang="en-US" dirty="0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0506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34950" y="1482724"/>
            <a:ext cx="8575675" cy="49770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dirty="0" smtClean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   </a:t>
            </a:r>
            <a:r>
              <a:rPr lang="en-US" altLang="en-US" i="1" dirty="0" smtClean="0">
                <a:solidFill>
                  <a:srgbClr val="CC0000"/>
                </a:solidFill>
                <a:ea typeface="ＭＳ Ｐゴシック" charset="-128"/>
                <a:cs typeface="ＭＳ Ｐゴシック" charset="-128"/>
              </a:rPr>
              <a:t>implementation</a:t>
            </a:r>
            <a:r>
              <a:rPr lang="en-US" altLang="en-US" dirty="0" smtClean="0">
                <a:solidFill>
                  <a:srgbClr val="CC0000"/>
                </a:solidFill>
                <a:ea typeface="ＭＳ Ｐゴシック" charset="-128"/>
                <a:cs typeface="ＭＳ Ｐゴシック" charset="-128"/>
              </a:rPr>
              <a:t>:</a:t>
            </a:r>
            <a:r>
              <a:rPr lang="en-US" altLang="en-US" dirty="0" smtClean="0">
                <a:ea typeface="ＭＳ Ｐゴシック" charset="-128"/>
                <a:cs typeface="ＭＳ Ｐゴシック" charset="-128"/>
              </a:rPr>
              <a:t> NAT router must:</a:t>
            </a:r>
            <a:br>
              <a:rPr lang="en-US" altLang="en-US" dirty="0" smtClean="0">
                <a:ea typeface="ＭＳ Ｐゴシック" charset="-128"/>
                <a:cs typeface="ＭＳ Ｐゴシック" charset="-128"/>
              </a:rPr>
            </a:br>
            <a:endParaRPr lang="en-US" altLang="en-US" dirty="0" smtClean="0">
              <a:ea typeface="ＭＳ Ｐゴシック" charset="-128"/>
              <a:cs typeface="ＭＳ Ｐゴシック" charset="-128"/>
            </a:endParaRPr>
          </a:p>
          <a:p>
            <a:pPr lvl="1">
              <a:lnSpc>
                <a:spcPct val="80000"/>
              </a:lnSpc>
              <a:buFont typeface="Wingdings" charset="2"/>
              <a:buChar char="§"/>
            </a:pPr>
            <a:r>
              <a:rPr lang="en-US" altLang="en-US" i="1" dirty="0" smtClean="0">
                <a:solidFill>
                  <a:srgbClr val="000099"/>
                </a:solidFill>
                <a:ea typeface="ＭＳ Ｐゴシック" charset="-128"/>
              </a:rPr>
              <a:t>outgoing datagrams:</a:t>
            </a:r>
            <a:r>
              <a:rPr lang="en-US" altLang="en-US" dirty="0" smtClean="0">
                <a:solidFill>
                  <a:srgbClr val="000099"/>
                </a:solidFill>
                <a:ea typeface="ＭＳ Ｐゴシック" charset="-128"/>
              </a:rPr>
              <a:t> </a:t>
            </a:r>
            <a:r>
              <a:rPr lang="en-US" altLang="en-US" i="1" dirty="0" smtClean="0">
                <a:solidFill>
                  <a:srgbClr val="000099"/>
                </a:solidFill>
                <a:ea typeface="ＭＳ Ｐゴシック" charset="-128"/>
              </a:rPr>
              <a:t>replace</a:t>
            </a:r>
            <a:r>
              <a:rPr lang="en-US" altLang="en-US" dirty="0" smtClean="0">
                <a:ea typeface="ＭＳ Ｐゴシック" charset="-128"/>
              </a:rPr>
              <a:t> (source IP address, port #) of every outgoing datagram to (NAT IP address, new port #)</a:t>
            </a:r>
          </a:p>
          <a:p>
            <a:pPr marL="914400" lvl="2" indent="0">
              <a:lnSpc>
                <a:spcPct val="80000"/>
              </a:lnSpc>
              <a:buFontTx/>
              <a:buNone/>
            </a:pPr>
            <a:r>
              <a:rPr lang="en-US" altLang="en-US" dirty="0" smtClean="0">
                <a:cs typeface="Gill Sans MT" charset="0"/>
              </a:rPr>
              <a:t>. . . remote clients/servers will respond using (NAT IP address, new port #) as destination </a:t>
            </a:r>
            <a:r>
              <a:rPr lang="en-US" altLang="en-US" dirty="0" err="1" smtClean="0">
                <a:cs typeface="Gill Sans MT" charset="0"/>
              </a:rPr>
              <a:t>addr</a:t>
            </a:r>
            <a:r>
              <a:rPr lang="en-US" altLang="en-US" dirty="0" smtClean="0">
                <a:cs typeface="Gill Sans MT" charset="0"/>
              </a:rPr>
              <a:t/>
            </a:r>
            <a:br>
              <a:rPr lang="en-US" altLang="en-US" dirty="0" smtClean="0">
                <a:cs typeface="Gill Sans MT" charset="0"/>
              </a:rPr>
            </a:br>
            <a:endParaRPr lang="en-US" altLang="en-US" dirty="0" smtClean="0">
              <a:cs typeface="Gill Sans MT" charset="0"/>
            </a:endParaRPr>
          </a:p>
          <a:p>
            <a:pPr lvl="1">
              <a:lnSpc>
                <a:spcPct val="80000"/>
              </a:lnSpc>
              <a:buFont typeface="Wingdings" charset="2"/>
              <a:buChar char="§"/>
            </a:pPr>
            <a:r>
              <a:rPr lang="en-US" altLang="en-US" i="1" dirty="0" smtClean="0">
                <a:solidFill>
                  <a:srgbClr val="000099"/>
                </a:solidFill>
                <a:ea typeface="ＭＳ Ｐゴシック" charset="-128"/>
              </a:rPr>
              <a:t>remember (in NAT translation table)</a:t>
            </a:r>
            <a:r>
              <a:rPr lang="en-US" altLang="en-US" i="1" dirty="0" smtClean="0">
                <a:solidFill>
                  <a:schemeClr val="accent2"/>
                </a:solidFill>
                <a:ea typeface="ＭＳ Ｐゴシック" charset="-128"/>
              </a:rPr>
              <a:t> </a:t>
            </a:r>
            <a:r>
              <a:rPr lang="en-US" altLang="en-US" dirty="0" smtClean="0">
                <a:ea typeface="ＭＳ Ｐゴシック" charset="-128"/>
              </a:rPr>
              <a:t>every (source IP address, port #)  to (NAT IP address, new port #) translation pair</a:t>
            </a:r>
            <a:br>
              <a:rPr lang="en-US" altLang="en-US" dirty="0" smtClean="0">
                <a:ea typeface="ＭＳ Ｐゴシック" charset="-128"/>
              </a:rPr>
            </a:br>
            <a:endParaRPr lang="en-US" altLang="en-US" dirty="0" smtClean="0">
              <a:ea typeface="ＭＳ Ｐゴシック" charset="-128"/>
            </a:endParaRPr>
          </a:p>
          <a:p>
            <a:pPr lvl="1">
              <a:lnSpc>
                <a:spcPct val="80000"/>
              </a:lnSpc>
              <a:buFont typeface="Wingdings" charset="2"/>
              <a:buChar char="§"/>
            </a:pPr>
            <a:r>
              <a:rPr lang="en-US" altLang="en-US" i="1" dirty="0" smtClean="0">
                <a:solidFill>
                  <a:srgbClr val="000099"/>
                </a:solidFill>
                <a:ea typeface="ＭＳ Ｐゴシック" charset="-128"/>
              </a:rPr>
              <a:t>incoming datagrams:</a:t>
            </a:r>
            <a:r>
              <a:rPr lang="en-US" altLang="en-US" dirty="0" smtClean="0">
                <a:solidFill>
                  <a:srgbClr val="000099"/>
                </a:solidFill>
                <a:ea typeface="ＭＳ Ｐゴシック" charset="-128"/>
              </a:rPr>
              <a:t> </a:t>
            </a:r>
            <a:r>
              <a:rPr lang="en-US" altLang="en-US" i="1" dirty="0" smtClean="0">
                <a:solidFill>
                  <a:srgbClr val="000099"/>
                </a:solidFill>
                <a:ea typeface="ＭＳ Ｐゴシック" charset="-128"/>
              </a:rPr>
              <a:t>replace</a:t>
            </a:r>
            <a:r>
              <a:rPr lang="en-US" altLang="en-US" dirty="0" smtClean="0">
                <a:ea typeface="ＭＳ Ｐゴシック" charset="-128"/>
              </a:rPr>
              <a:t> (NAT IP address, new port #) in </a:t>
            </a:r>
            <a:r>
              <a:rPr lang="en-US" altLang="en-US" dirty="0" err="1" smtClean="0">
                <a:ea typeface="ＭＳ Ｐゴシック" charset="-128"/>
              </a:rPr>
              <a:t>dest</a:t>
            </a:r>
            <a:r>
              <a:rPr lang="en-US" altLang="en-US" dirty="0" smtClean="0">
                <a:ea typeface="ＭＳ Ｐゴシック" charset="-128"/>
              </a:rPr>
              <a:t> fields of every incoming datagram with corresponding (source IP address, port #) stored in NAT table</a:t>
            </a:r>
          </a:p>
          <a:p>
            <a:pPr lvl="1">
              <a:lnSpc>
                <a:spcPct val="80000"/>
              </a:lnSpc>
            </a:pPr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145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</a:t>
            </a:r>
            <a:endParaRPr lang="en-US" dirty="0"/>
          </a:p>
        </p:txBody>
      </p:sp>
      <p:sp>
        <p:nvSpPr>
          <p:cNvPr id="4" name="Freeform 139"/>
          <p:cNvSpPr>
            <a:spLocks/>
          </p:cNvSpPr>
          <p:nvPr/>
        </p:nvSpPr>
        <p:spPr bwMode="auto">
          <a:xfrm>
            <a:off x="228600" y="4005211"/>
            <a:ext cx="4089400" cy="1355725"/>
          </a:xfrm>
          <a:custGeom>
            <a:avLst/>
            <a:gdLst>
              <a:gd name="T0" fmla="*/ 2147483647 w 2269"/>
              <a:gd name="T1" fmla="*/ 2147483647 h 854"/>
              <a:gd name="T2" fmla="*/ 2147483647 w 2269"/>
              <a:gd name="T3" fmla="*/ 2147483647 h 854"/>
              <a:gd name="T4" fmla="*/ 2147483647 w 2269"/>
              <a:gd name="T5" fmla="*/ 2147483647 h 854"/>
              <a:gd name="T6" fmla="*/ 2147483647 w 2269"/>
              <a:gd name="T7" fmla="*/ 2147483647 h 854"/>
              <a:gd name="T8" fmla="*/ 2147483647 w 2269"/>
              <a:gd name="T9" fmla="*/ 2147483647 h 854"/>
              <a:gd name="T10" fmla="*/ 2147483647 w 2269"/>
              <a:gd name="T11" fmla="*/ 2147483647 h 854"/>
              <a:gd name="T12" fmla="*/ 2147483647 w 2269"/>
              <a:gd name="T13" fmla="*/ 2147483647 h 8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69"/>
              <a:gd name="T22" fmla="*/ 0 h 854"/>
              <a:gd name="T23" fmla="*/ 2269 w 2269"/>
              <a:gd name="T24" fmla="*/ 854 h 8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98000"/>
                </a:srgbClr>
              </a:gs>
              <a:gs pos="100000">
                <a:srgbClr val="66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29"/>
          <p:cNvSpPr>
            <a:spLocks/>
          </p:cNvSpPr>
          <p:nvPr/>
        </p:nvSpPr>
        <p:spPr bwMode="auto">
          <a:xfrm>
            <a:off x="4518025" y="3276549"/>
            <a:ext cx="3738562" cy="2697162"/>
          </a:xfrm>
          <a:custGeom>
            <a:avLst/>
            <a:gdLst>
              <a:gd name="T0" fmla="*/ 2147483647 w 2355"/>
              <a:gd name="T1" fmla="*/ 2147483647 h 1699"/>
              <a:gd name="T2" fmla="*/ 2147483647 w 2355"/>
              <a:gd name="T3" fmla="*/ 2147483647 h 1699"/>
              <a:gd name="T4" fmla="*/ 2147483647 w 2355"/>
              <a:gd name="T5" fmla="*/ 2147483647 h 1699"/>
              <a:gd name="T6" fmla="*/ 2147483647 w 2355"/>
              <a:gd name="T7" fmla="*/ 2147483647 h 1699"/>
              <a:gd name="T8" fmla="*/ 2147483647 w 2355"/>
              <a:gd name="T9" fmla="*/ 2147483647 h 1699"/>
              <a:gd name="T10" fmla="*/ 2147483647 w 2355"/>
              <a:gd name="T11" fmla="*/ 2147483647 h 1699"/>
              <a:gd name="T12" fmla="*/ 2147483647 w 2355"/>
              <a:gd name="T13" fmla="*/ 2147483647 h 1699"/>
              <a:gd name="T14" fmla="*/ 2147483647 w 2355"/>
              <a:gd name="T15" fmla="*/ 2147483647 h 1699"/>
              <a:gd name="T16" fmla="*/ 2147483647 w 2355"/>
              <a:gd name="T17" fmla="*/ 2147483647 h 1699"/>
              <a:gd name="T18" fmla="*/ 2147483647 w 2355"/>
              <a:gd name="T19" fmla="*/ 2147483647 h 1699"/>
              <a:gd name="T20" fmla="*/ 2147483647 w 2355"/>
              <a:gd name="T21" fmla="*/ 2147483647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55"/>
              <a:gd name="T34" fmla="*/ 0 h 1699"/>
              <a:gd name="T35" fmla="*/ 2355 w 2355"/>
              <a:gd name="T36" fmla="*/ 1699 h 169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32"/>
          <p:cNvSpPr>
            <a:spLocks noChangeShapeType="1"/>
          </p:cNvSpPr>
          <p:nvPr/>
        </p:nvSpPr>
        <p:spPr bwMode="auto">
          <a:xfrm>
            <a:off x="4632325" y="4598936"/>
            <a:ext cx="6048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Line 34"/>
          <p:cNvSpPr>
            <a:spLocks noChangeShapeType="1"/>
          </p:cNvSpPr>
          <p:nvPr/>
        </p:nvSpPr>
        <p:spPr bwMode="auto">
          <a:xfrm>
            <a:off x="7472362" y="3851224"/>
            <a:ext cx="1333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35"/>
          <p:cNvSpPr>
            <a:spLocks noChangeShapeType="1"/>
          </p:cNvSpPr>
          <p:nvPr/>
        </p:nvSpPr>
        <p:spPr bwMode="auto">
          <a:xfrm flipV="1">
            <a:off x="7478712" y="5356174"/>
            <a:ext cx="171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Text Box 36"/>
          <p:cNvSpPr txBox="1">
            <a:spLocks noChangeArrowheads="1"/>
          </p:cNvSpPr>
          <p:nvPr/>
        </p:nvSpPr>
        <p:spPr bwMode="auto">
          <a:xfrm>
            <a:off x="8097837" y="3581349"/>
            <a:ext cx="919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600"/>
              <a:t>10.0.0.1</a:t>
            </a:r>
          </a:p>
        </p:txBody>
      </p:sp>
      <p:sp>
        <p:nvSpPr>
          <p:cNvPr id="10" name="Text Box 37"/>
          <p:cNvSpPr txBox="1">
            <a:spLocks noChangeArrowheads="1"/>
          </p:cNvSpPr>
          <p:nvPr/>
        </p:nvSpPr>
        <p:spPr bwMode="auto">
          <a:xfrm>
            <a:off x="8224837" y="4349699"/>
            <a:ext cx="919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600"/>
              <a:t>10.0.0.2</a:t>
            </a:r>
          </a:p>
        </p:txBody>
      </p:sp>
      <p:sp>
        <p:nvSpPr>
          <p:cNvPr id="11" name="Text Box 38"/>
          <p:cNvSpPr txBox="1">
            <a:spLocks noChangeArrowheads="1"/>
          </p:cNvSpPr>
          <p:nvPr/>
        </p:nvSpPr>
        <p:spPr bwMode="auto">
          <a:xfrm>
            <a:off x="8186737" y="5245049"/>
            <a:ext cx="919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600"/>
              <a:t>10.0.0.3</a:t>
            </a:r>
          </a:p>
        </p:txBody>
      </p:sp>
      <p:grpSp>
        <p:nvGrpSpPr>
          <p:cNvPr id="12" name="Group 88"/>
          <p:cNvGrpSpPr>
            <a:grpSpLocks/>
          </p:cNvGrpSpPr>
          <p:nvPr/>
        </p:nvGrpSpPr>
        <p:grpSpPr bwMode="auto">
          <a:xfrm>
            <a:off x="5680075" y="3209874"/>
            <a:ext cx="1871662" cy="1033462"/>
            <a:chOff x="3550" y="2055"/>
            <a:chExt cx="1179" cy="651"/>
          </a:xfrm>
        </p:grpSpPr>
        <p:grpSp>
          <p:nvGrpSpPr>
            <p:cNvPr id="13" name="Group 50"/>
            <p:cNvGrpSpPr>
              <a:grpSpLocks/>
            </p:cNvGrpSpPr>
            <p:nvPr/>
          </p:nvGrpSpPr>
          <p:grpSpPr bwMode="auto">
            <a:xfrm>
              <a:off x="3550" y="2055"/>
              <a:ext cx="1179" cy="357"/>
              <a:chOff x="4381" y="786"/>
              <a:chExt cx="1108" cy="357"/>
            </a:xfrm>
          </p:grpSpPr>
          <p:sp>
            <p:nvSpPr>
              <p:cNvPr id="18" name="Rectangle 40"/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19" name="Text Box 39"/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200" dirty="0"/>
                  <a:t>S: </a:t>
                </a:r>
                <a:r>
                  <a:rPr lang="en-US" altLang="en-US" sz="1200" dirty="0">
                    <a:solidFill>
                      <a:srgbClr val="FF0000"/>
                    </a:solidFill>
                  </a:rPr>
                  <a:t>10.0.0.1, 3345</a:t>
                </a:r>
              </a:p>
              <a:p>
                <a:r>
                  <a:rPr lang="en-US" altLang="en-US" sz="1200" dirty="0"/>
                  <a:t>D: 128.119.40.186, 80</a:t>
                </a:r>
              </a:p>
            </p:txBody>
          </p:sp>
          <p:grpSp>
            <p:nvGrpSpPr>
              <p:cNvPr id="20" name="Group 44"/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25" name="Freeform 43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6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2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7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1" name="Group 45"/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22" name="Freeform 46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2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4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14" name="Freeform 51"/>
            <p:cNvSpPr>
              <a:spLocks/>
            </p:cNvSpPr>
            <p:nvPr/>
          </p:nvSpPr>
          <p:spPr bwMode="auto">
            <a:xfrm>
              <a:off x="3573" y="2364"/>
              <a:ext cx="564" cy="342"/>
            </a:xfrm>
            <a:custGeom>
              <a:avLst/>
              <a:gdLst>
                <a:gd name="T0" fmla="*/ 0 w 417"/>
                <a:gd name="T1" fmla="*/ 9905 h 264"/>
                <a:gd name="T2" fmla="*/ 28602 w 417"/>
                <a:gd name="T3" fmla="*/ 9905 h 264"/>
                <a:gd name="T4" fmla="*/ 28602 w 417"/>
                <a:gd name="T5" fmla="*/ 0 h 264"/>
                <a:gd name="T6" fmla="*/ 0 60000 65536"/>
                <a:gd name="T7" fmla="*/ 0 60000 65536"/>
                <a:gd name="T8" fmla="*/ 0 60000 65536"/>
                <a:gd name="T9" fmla="*/ 0 w 417"/>
                <a:gd name="T10" fmla="*/ 0 h 264"/>
                <a:gd name="T11" fmla="*/ 417 w 417"/>
                <a:gd name="T12" fmla="*/ 264 h 2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7" h="264">
                  <a:moveTo>
                    <a:pt x="0" y="264"/>
                  </a:moveTo>
                  <a:lnTo>
                    <a:pt x="417" y="264"/>
                  </a:lnTo>
                  <a:lnTo>
                    <a:pt x="417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5" name="Group 87"/>
            <p:cNvGrpSpPr>
              <a:grpSpLocks/>
            </p:cNvGrpSpPr>
            <p:nvPr/>
          </p:nvGrpSpPr>
          <p:grpSpPr bwMode="auto">
            <a:xfrm>
              <a:off x="4032" y="2416"/>
              <a:ext cx="218" cy="231"/>
              <a:chOff x="5140" y="400"/>
              <a:chExt cx="218" cy="231"/>
            </a:xfrm>
          </p:grpSpPr>
          <p:sp>
            <p:nvSpPr>
              <p:cNvPr id="16" name="Oval 86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17" name="Text Box 52"/>
              <p:cNvSpPr txBox="1">
                <a:spLocks noChangeArrowheads="1"/>
              </p:cNvSpPr>
              <p:nvPr/>
            </p:nvSpPr>
            <p:spPr bwMode="auto">
              <a:xfrm>
                <a:off x="5154" y="40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800">
                    <a:solidFill>
                      <a:srgbClr val="CC0000"/>
                    </a:solidFill>
                  </a:rPr>
                  <a:t>1</a:t>
                </a:r>
              </a:p>
            </p:txBody>
          </p:sp>
        </p:grpSp>
      </p:grpSp>
      <p:sp>
        <p:nvSpPr>
          <p:cNvPr id="28" name="Text Box 54"/>
          <p:cNvSpPr txBox="1">
            <a:spLocks noChangeArrowheads="1"/>
          </p:cNvSpPr>
          <p:nvPr/>
        </p:nvSpPr>
        <p:spPr bwMode="auto">
          <a:xfrm>
            <a:off x="4583112" y="4171899"/>
            <a:ext cx="919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600"/>
              <a:t>10.0.0.4</a:t>
            </a:r>
          </a:p>
        </p:txBody>
      </p:sp>
      <p:sp>
        <p:nvSpPr>
          <p:cNvPr id="29" name="Line 55"/>
          <p:cNvSpPr>
            <a:spLocks noChangeShapeType="1"/>
          </p:cNvSpPr>
          <p:nvPr/>
        </p:nvSpPr>
        <p:spPr bwMode="auto">
          <a:xfrm flipH="1">
            <a:off x="4706937" y="4427486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" name="Text Box 56"/>
          <p:cNvSpPr txBox="1">
            <a:spLocks noChangeArrowheads="1"/>
          </p:cNvSpPr>
          <p:nvPr/>
        </p:nvSpPr>
        <p:spPr bwMode="auto">
          <a:xfrm>
            <a:off x="2744787" y="4729111"/>
            <a:ext cx="1257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600"/>
              <a:t>138.76.29.7</a:t>
            </a:r>
          </a:p>
        </p:txBody>
      </p:sp>
      <p:sp>
        <p:nvSpPr>
          <p:cNvPr id="31" name="Line 57"/>
          <p:cNvSpPr>
            <a:spLocks noChangeShapeType="1"/>
          </p:cNvSpPr>
          <p:nvPr/>
        </p:nvSpPr>
        <p:spPr bwMode="auto">
          <a:xfrm flipH="1">
            <a:off x="3967162" y="4665611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2" name="Group 59"/>
          <p:cNvGrpSpPr>
            <a:grpSpLocks/>
          </p:cNvGrpSpPr>
          <p:nvPr/>
        </p:nvGrpSpPr>
        <p:grpSpPr bwMode="auto">
          <a:xfrm>
            <a:off x="6518275" y="1923999"/>
            <a:ext cx="2433637" cy="1389062"/>
            <a:chOff x="3944" y="989"/>
            <a:chExt cx="1533" cy="875"/>
          </a:xfrm>
        </p:grpSpPr>
        <p:sp>
          <p:nvSpPr>
            <p:cNvPr id="33" name="Text Box 53"/>
            <p:cNvSpPr txBox="1">
              <a:spLocks noChangeArrowheads="1"/>
            </p:cNvSpPr>
            <p:nvPr/>
          </p:nvSpPr>
          <p:spPr bwMode="auto">
            <a:xfrm>
              <a:off x="4121" y="989"/>
              <a:ext cx="1356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en-US" sz="1800" b="1" i="1">
                  <a:solidFill>
                    <a:srgbClr val="CC0000"/>
                  </a:solidFill>
                </a:rPr>
                <a:t>1:</a:t>
              </a:r>
              <a:r>
                <a:rPr lang="en-US" altLang="en-US" sz="1800">
                  <a:solidFill>
                    <a:srgbClr val="FF0000"/>
                  </a:solidFill>
                </a:rPr>
                <a:t> </a:t>
              </a:r>
              <a:r>
                <a:rPr lang="en-US" altLang="en-US" sz="1800">
                  <a:solidFill>
                    <a:srgbClr val="000099"/>
                  </a:solidFill>
                </a:rPr>
                <a:t>host 10.0.0.1 </a:t>
              </a:r>
            </a:p>
            <a:p>
              <a:pPr>
                <a:lnSpc>
                  <a:spcPct val="85000"/>
                </a:lnSpc>
              </a:pPr>
              <a:r>
                <a:rPr lang="en-US" altLang="en-US" sz="1800">
                  <a:solidFill>
                    <a:srgbClr val="000099"/>
                  </a:solidFill>
                </a:rPr>
                <a:t>sends datagram to </a:t>
              </a:r>
            </a:p>
            <a:p>
              <a:pPr>
                <a:lnSpc>
                  <a:spcPct val="85000"/>
                </a:lnSpc>
              </a:pPr>
              <a:r>
                <a:rPr lang="en-US" altLang="en-US" sz="1800">
                  <a:solidFill>
                    <a:srgbClr val="000099"/>
                  </a:solidFill>
                </a:rPr>
                <a:t>128.119.40.186, 80</a:t>
              </a:r>
            </a:p>
          </p:txBody>
        </p:sp>
        <p:sp>
          <p:nvSpPr>
            <p:cNvPr id="34" name="Line 58"/>
            <p:cNvSpPr>
              <a:spLocks noChangeShapeType="1"/>
            </p:cNvSpPr>
            <p:nvPr/>
          </p:nvSpPr>
          <p:spPr bwMode="auto">
            <a:xfrm flipH="1">
              <a:off x="3944" y="1105"/>
              <a:ext cx="197" cy="759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5" name="Freeform 67"/>
          <p:cNvSpPr>
            <a:spLocks/>
          </p:cNvSpPr>
          <p:nvPr/>
        </p:nvSpPr>
        <p:spPr bwMode="auto">
          <a:xfrm>
            <a:off x="2393950" y="2981274"/>
            <a:ext cx="3862387" cy="1531937"/>
          </a:xfrm>
          <a:custGeom>
            <a:avLst/>
            <a:gdLst>
              <a:gd name="T0" fmla="*/ 0 w 2433"/>
              <a:gd name="T1" fmla="*/ 2147483647 h 965"/>
              <a:gd name="T2" fmla="*/ 2147483647 w 2433"/>
              <a:gd name="T3" fmla="*/ 2147483647 h 965"/>
              <a:gd name="T4" fmla="*/ 2147483647 w 2433"/>
              <a:gd name="T5" fmla="*/ 2147483647 h 965"/>
              <a:gd name="T6" fmla="*/ 2147483647 w 2433"/>
              <a:gd name="T7" fmla="*/ 2147483647 h 965"/>
              <a:gd name="T8" fmla="*/ 2147483647 w 2433"/>
              <a:gd name="T9" fmla="*/ 2147483647 h 965"/>
              <a:gd name="T10" fmla="*/ 2147483647 w 2433"/>
              <a:gd name="T11" fmla="*/ 2147483647 h 965"/>
              <a:gd name="T12" fmla="*/ 0 w 2433"/>
              <a:gd name="T13" fmla="*/ 2147483647 h 9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3"/>
              <a:gd name="T22" fmla="*/ 0 h 965"/>
              <a:gd name="T23" fmla="*/ 2433 w 2433"/>
              <a:gd name="T24" fmla="*/ 965 h 9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3" h="965">
                <a:moveTo>
                  <a:pt x="0" y="64"/>
                </a:moveTo>
                <a:cubicBezTo>
                  <a:pt x="0" y="64"/>
                  <a:pt x="2079" y="0"/>
                  <a:pt x="2352" y="64"/>
                </a:cubicBezTo>
                <a:cubicBezTo>
                  <a:pt x="2433" y="57"/>
                  <a:pt x="1814" y="309"/>
                  <a:pt x="1640" y="450"/>
                </a:cubicBezTo>
                <a:cubicBezTo>
                  <a:pt x="1466" y="591"/>
                  <a:pt x="1383" y="888"/>
                  <a:pt x="1308" y="965"/>
                </a:cubicBezTo>
                <a:lnTo>
                  <a:pt x="1159" y="965"/>
                </a:lnTo>
                <a:cubicBezTo>
                  <a:pt x="1078" y="870"/>
                  <a:pt x="1013" y="546"/>
                  <a:pt x="820" y="396"/>
                </a:cubicBezTo>
                <a:cubicBezTo>
                  <a:pt x="583" y="207"/>
                  <a:pt x="189" y="142"/>
                  <a:pt x="0" y="64"/>
                </a:cubicBez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bg1"/>
              </a:gs>
            </a:gsLst>
            <a:lin ang="5400000" scaled="1"/>
          </a:gradFill>
          <a:ln w="3175" cap="flat" cmpd="sng">
            <a:solidFill>
              <a:schemeClr val="hlink"/>
            </a:solidFill>
            <a:prstDash val="solid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" name="Rectangle 62"/>
          <p:cNvSpPr>
            <a:spLocks noChangeArrowheads="1"/>
          </p:cNvSpPr>
          <p:nvPr/>
        </p:nvSpPr>
        <p:spPr bwMode="auto">
          <a:xfrm>
            <a:off x="2393950" y="1728736"/>
            <a:ext cx="3784600" cy="13541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37" name="Text Box 60"/>
          <p:cNvSpPr txBox="1">
            <a:spLocks noChangeArrowheads="1"/>
          </p:cNvSpPr>
          <p:nvPr/>
        </p:nvSpPr>
        <p:spPr bwMode="auto">
          <a:xfrm>
            <a:off x="2435225" y="1773186"/>
            <a:ext cx="3676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800"/>
              <a:t>NAT translation table</a:t>
            </a:r>
          </a:p>
          <a:p>
            <a:pPr algn="ctr"/>
            <a:r>
              <a:rPr lang="en-US" altLang="en-US" sz="1800"/>
              <a:t>WAN side addr        LAN side addr</a:t>
            </a:r>
          </a:p>
        </p:txBody>
      </p:sp>
      <p:sp>
        <p:nvSpPr>
          <p:cNvPr id="38" name="Line 63"/>
          <p:cNvSpPr>
            <a:spLocks noChangeShapeType="1"/>
          </p:cNvSpPr>
          <p:nvPr/>
        </p:nvSpPr>
        <p:spPr bwMode="auto">
          <a:xfrm flipV="1">
            <a:off x="2393950" y="2101799"/>
            <a:ext cx="3790950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" name="Line 64"/>
          <p:cNvSpPr>
            <a:spLocks noChangeShapeType="1"/>
          </p:cNvSpPr>
          <p:nvPr/>
        </p:nvSpPr>
        <p:spPr bwMode="auto">
          <a:xfrm flipV="1">
            <a:off x="2408237" y="2379611"/>
            <a:ext cx="3749675" cy="11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" name="Line 65"/>
          <p:cNvSpPr>
            <a:spLocks noChangeShapeType="1"/>
          </p:cNvSpPr>
          <p:nvPr/>
        </p:nvSpPr>
        <p:spPr bwMode="auto">
          <a:xfrm>
            <a:off x="4518025" y="2124024"/>
            <a:ext cx="3175" cy="955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" name="Text Box 61"/>
          <p:cNvSpPr txBox="1">
            <a:spLocks noChangeArrowheads="1"/>
          </p:cNvSpPr>
          <p:nvPr/>
        </p:nvSpPr>
        <p:spPr bwMode="auto">
          <a:xfrm>
            <a:off x="2451100" y="2398661"/>
            <a:ext cx="3702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800">
                <a:solidFill>
                  <a:srgbClr val="CC0000"/>
                </a:solidFill>
              </a:rPr>
              <a:t>138.76.29.7, 5001   10.0.0.1, 3345</a:t>
            </a:r>
          </a:p>
          <a:p>
            <a:pPr algn="ctr"/>
            <a:r>
              <a:rPr lang="en-US" altLang="en-US" sz="1800"/>
              <a:t>……                                         ……</a:t>
            </a:r>
          </a:p>
        </p:txBody>
      </p:sp>
      <p:grpSp>
        <p:nvGrpSpPr>
          <p:cNvPr id="42" name="Group 135"/>
          <p:cNvGrpSpPr>
            <a:grpSpLocks/>
          </p:cNvGrpSpPr>
          <p:nvPr/>
        </p:nvGrpSpPr>
        <p:grpSpPr bwMode="auto">
          <a:xfrm>
            <a:off x="4814887" y="3789311"/>
            <a:ext cx="2784475" cy="1638300"/>
            <a:chOff x="3002" y="2417"/>
            <a:chExt cx="1754" cy="1032"/>
          </a:xfrm>
        </p:grpSpPr>
        <p:sp>
          <p:nvSpPr>
            <p:cNvPr id="43" name="Rectangle 91"/>
            <p:cNvSpPr>
              <a:spLocks noChangeArrowheads="1"/>
            </p:cNvSpPr>
            <p:nvPr/>
          </p:nvSpPr>
          <p:spPr bwMode="auto">
            <a:xfrm>
              <a:off x="3002" y="3051"/>
              <a:ext cx="1175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4" name="Text Box 92"/>
            <p:cNvSpPr txBox="1">
              <a:spLocks noChangeArrowheads="1"/>
            </p:cNvSpPr>
            <p:nvPr/>
          </p:nvSpPr>
          <p:spPr bwMode="auto">
            <a:xfrm>
              <a:off x="3104" y="3042"/>
              <a:ext cx="111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200" dirty="0"/>
                <a:t>S: 128.119.40.186, 80 </a:t>
              </a:r>
            </a:p>
            <a:p>
              <a:r>
                <a:rPr lang="en-US" altLang="en-US" sz="1200" dirty="0"/>
                <a:t>D: </a:t>
              </a:r>
              <a:r>
                <a:rPr lang="en-US" altLang="en-US" sz="1200" dirty="0">
                  <a:solidFill>
                    <a:srgbClr val="FF0000"/>
                  </a:solidFill>
                </a:rPr>
                <a:t>10.0.0.1, 3345</a:t>
              </a:r>
            </a:p>
            <a:p>
              <a:endParaRPr lang="en-US" altLang="en-US" sz="1200" dirty="0"/>
            </a:p>
          </p:txBody>
        </p:sp>
        <p:grpSp>
          <p:nvGrpSpPr>
            <p:cNvPr id="45" name="Group 93"/>
            <p:cNvGrpSpPr>
              <a:grpSpLocks/>
            </p:cNvGrpSpPr>
            <p:nvPr/>
          </p:nvGrpSpPr>
          <p:grpSpPr bwMode="auto">
            <a:xfrm>
              <a:off x="3054" y="3007"/>
              <a:ext cx="51" cy="99"/>
              <a:chOff x="5508" y="1599"/>
              <a:chExt cx="48" cy="99"/>
            </a:xfrm>
          </p:grpSpPr>
          <p:sp>
            <p:nvSpPr>
              <p:cNvPr id="54" name="Freeform 94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5" name="Line 95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2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6" name="Line 96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6" name="Group 97"/>
            <p:cNvGrpSpPr>
              <a:grpSpLocks/>
            </p:cNvGrpSpPr>
            <p:nvPr/>
          </p:nvGrpSpPr>
          <p:grpSpPr bwMode="auto">
            <a:xfrm>
              <a:off x="3059" y="3248"/>
              <a:ext cx="51" cy="99"/>
              <a:chOff x="5508" y="1599"/>
              <a:chExt cx="48" cy="99"/>
            </a:xfrm>
          </p:grpSpPr>
          <p:sp>
            <p:nvSpPr>
              <p:cNvPr id="51" name="Freeform 98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2" name="Line 99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2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3" name="Line 100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47" name="Freeform 101"/>
            <p:cNvSpPr>
              <a:spLocks/>
            </p:cNvSpPr>
            <p:nvPr/>
          </p:nvSpPr>
          <p:spPr bwMode="auto">
            <a:xfrm>
              <a:off x="4179" y="2417"/>
              <a:ext cx="577" cy="768"/>
            </a:xfrm>
            <a:custGeom>
              <a:avLst/>
              <a:gdLst>
                <a:gd name="T0" fmla="*/ 577 w 577"/>
                <a:gd name="T1" fmla="*/ 0 h 768"/>
                <a:gd name="T2" fmla="*/ 342 w 577"/>
                <a:gd name="T3" fmla="*/ 0 h 768"/>
                <a:gd name="T4" fmla="*/ 342 w 577"/>
                <a:gd name="T5" fmla="*/ 768 h 768"/>
                <a:gd name="T6" fmla="*/ 0 w 577"/>
                <a:gd name="T7" fmla="*/ 760 h 7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7"/>
                <a:gd name="T13" fmla="*/ 0 h 768"/>
                <a:gd name="T14" fmla="*/ 577 w 577"/>
                <a:gd name="T15" fmla="*/ 768 h 7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7" h="768">
                  <a:moveTo>
                    <a:pt x="577" y="0"/>
                  </a:moveTo>
                  <a:lnTo>
                    <a:pt x="342" y="0"/>
                  </a:lnTo>
                  <a:lnTo>
                    <a:pt x="342" y="768"/>
                  </a:lnTo>
                  <a:lnTo>
                    <a:pt x="0" y="76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48" name="Group 102"/>
            <p:cNvGrpSpPr>
              <a:grpSpLocks/>
            </p:cNvGrpSpPr>
            <p:nvPr/>
          </p:nvGrpSpPr>
          <p:grpSpPr bwMode="auto">
            <a:xfrm>
              <a:off x="4240" y="3061"/>
              <a:ext cx="218" cy="231"/>
              <a:chOff x="5140" y="400"/>
              <a:chExt cx="218" cy="231"/>
            </a:xfrm>
          </p:grpSpPr>
          <p:sp>
            <p:nvSpPr>
              <p:cNvPr id="49" name="Oval 103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50" name="Text Box 104"/>
              <p:cNvSpPr txBox="1">
                <a:spLocks noChangeArrowheads="1"/>
              </p:cNvSpPr>
              <p:nvPr/>
            </p:nvSpPr>
            <p:spPr bwMode="auto">
              <a:xfrm>
                <a:off x="5154" y="40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800">
                    <a:solidFill>
                      <a:srgbClr val="CC0000"/>
                    </a:solidFill>
                  </a:rPr>
                  <a:t>4</a:t>
                </a:r>
              </a:p>
            </p:txBody>
          </p:sp>
        </p:grpSp>
      </p:grpSp>
      <p:grpSp>
        <p:nvGrpSpPr>
          <p:cNvPr id="57" name="Group 108"/>
          <p:cNvGrpSpPr>
            <a:grpSpLocks/>
          </p:cNvGrpSpPr>
          <p:nvPr/>
        </p:nvGrpSpPr>
        <p:grpSpPr bwMode="auto">
          <a:xfrm>
            <a:off x="1581150" y="4006799"/>
            <a:ext cx="2497137" cy="566737"/>
            <a:chOff x="1026" y="3559"/>
            <a:chExt cx="1573" cy="357"/>
          </a:xfrm>
        </p:grpSpPr>
        <p:grpSp>
          <p:nvGrpSpPr>
            <p:cNvPr id="58" name="Group 68"/>
            <p:cNvGrpSpPr>
              <a:grpSpLocks/>
            </p:cNvGrpSpPr>
            <p:nvPr/>
          </p:nvGrpSpPr>
          <p:grpSpPr bwMode="auto">
            <a:xfrm>
              <a:off x="1412" y="3559"/>
              <a:ext cx="1187" cy="357"/>
              <a:chOff x="4381" y="786"/>
              <a:chExt cx="1108" cy="357"/>
            </a:xfrm>
          </p:grpSpPr>
          <p:sp>
            <p:nvSpPr>
              <p:cNvPr id="63" name="Rectangle 69"/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64" name="Text Box 70"/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200" dirty="0"/>
                  <a:t>S: </a:t>
                </a:r>
                <a:r>
                  <a:rPr lang="en-US" altLang="en-US" sz="1200" dirty="0">
                    <a:solidFill>
                      <a:srgbClr val="FF0000"/>
                    </a:solidFill>
                  </a:rPr>
                  <a:t>138.76.29.7, 5001</a:t>
                </a:r>
              </a:p>
              <a:p>
                <a:r>
                  <a:rPr lang="en-US" altLang="en-US" sz="1200" dirty="0"/>
                  <a:t>D: 128.119.40.186, 80</a:t>
                </a:r>
              </a:p>
            </p:txBody>
          </p:sp>
          <p:grpSp>
            <p:nvGrpSpPr>
              <p:cNvPr id="65" name="Group 71"/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70" name="Freeform 72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1" name="Line 73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1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2" name="Line 74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1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66" name="Group 75"/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67" name="Freeform 76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8" name="Line 77"/>
                <p:cNvSpPr>
                  <a:spLocks noChangeShapeType="1"/>
                </p:cNvSpPr>
                <p:nvPr/>
              </p:nvSpPr>
              <p:spPr bwMode="auto">
                <a:xfrm flipH="1">
                  <a:off x="5510" y="1608"/>
                  <a:ext cx="21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9" name="Line 78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1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59" name="Line 79"/>
            <p:cNvSpPr>
              <a:spLocks noChangeShapeType="1"/>
            </p:cNvSpPr>
            <p:nvPr/>
          </p:nvSpPr>
          <p:spPr bwMode="auto">
            <a:xfrm flipH="1">
              <a:off x="1026" y="3729"/>
              <a:ext cx="3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60" name="Group 105"/>
            <p:cNvGrpSpPr>
              <a:grpSpLocks/>
            </p:cNvGrpSpPr>
            <p:nvPr/>
          </p:nvGrpSpPr>
          <p:grpSpPr bwMode="auto">
            <a:xfrm>
              <a:off x="1143" y="3613"/>
              <a:ext cx="218" cy="231"/>
              <a:chOff x="5140" y="400"/>
              <a:chExt cx="218" cy="231"/>
            </a:xfrm>
          </p:grpSpPr>
          <p:sp>
            <p:nvSpPr>
              <p:cNvPr id="61" name="Oval 106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62" name="Text Box 107"/>
              <p:cNvSpPr txBox="1">
                <a:spLocks noChangeArrowheads="1"/>
              </p:cNvSpPr>
              <p:nvPr/>
            </p:nvSpPr>
            <p:spPr bwMode="auto">
              <a:xfrm>
                <a:off x="5154" y="40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800">
                    <a:solidFill>
                      <a:srgbClr val="CC0000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73" name="Group 112"/>
          <p:cNvGrpSpPr>
            <a:grpSpLocks/>
          </p:cNvGrpSpPr>
          <p:nvPr/>
        </p:nvGrpSpPr>
        <p:grpSpPr bwMode="auto">
          <a:xfrm>
            <a:off x="49212" y="2025599"/>
            <a:ext cx="5154613" cy="2052637"/>
            <a:chOff x="0" y="1306"/>
            <a:chExt cx="3247" cy="1293"/>
          </a:xfrm>
        </p:grpSpPr>
        <p:sp>
          <p:nvSpPr>
            <p:cNvPr id="74" name="Text Box 82"/>
            <p:cNvSpPr txBox="1">
              <a:spLocks noChangeArrowheads="1"/>
            </p:cNvSpPr>
            <p:nvPr/>
          </p:nvSpPr>
          <p:spPr bwMode="auto">
            <a:xfrm>
              <a:off x="0" y="1306"/>
              <a:ext cx="1316" cy="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en-US" sz="1800" b="1" i="1">
                  <a:solidFill>
                    <a:srgbClr val="CC0000"/>
                  </a:solidFill>
                </a:rPr>
                <a:t>2:</a:t>
              </a:r>
              <a:r>
                <a:rPr lang="en-US" altLang="en-US" sz="1800">
                  <a:solidFill>
                    <a:srgbClr val="FF0000"/>
                  </a:solidFill>
                </a:rPr>
                <a:t> </a:t>
              </a:r>
              <a:r>
                <a:rPr lang="en-US" altLang="en-US" sz="1800">
                  <a:solidFill>
                    <a:srgbClr val="000099"/>
                  </a:solidFill>
                </a:rPr>
                <a:t>NAT router</a:t>
              </a:r>
            </a:p>
            <a:p>
              <a:pPr>
                <a:lnSpc>
                  <a:spcPct val="85000"/>
                </a:lnSpc>
              </a:pPr>
              <a:r>
                <a:rPr lang="en-US" altLang="en-US" sz="1800">
                  <a:solidFill>
                    <a:srgbClr val="000099"/>
                  </a:solidFill>
                </a:rPr>
                <a:t>changes datagram</a:t>
              </a:r>
            </a:p>
            <a:p>
              <a:pPr>
                <a:lnSpc>
                  <a:spcPct val="85000"/>
                </a:lnSpc>
              </a:pPr>
              <a:r>
                <a:rPr lang="en-US" altLang="en-US" sz="1800">
                  <a:solidFill>
                    <a:srgbClr val="000099"/>
                  </a:solidFill>
                </a:rPr>
                <a:t>source addr from</a:t>
              </a:r>
            </a:p>
            <a:p>
              <a:pPr>
                <a:lnSpc>
                  <a:spcPct val="85000"/>
                </a:lnSpc>
              </a:pPr>
              <a:r>
                <a:rPr lang="en-US" altLang="en-US" sz="1800">
                  <a:solidFill>
                    <a:srgbClr val="000099"/>
                  </a:solidFill>
                </a:rPr>
                <a:t>10.0.0.1, 3345 to</a:t>
              </a:r>
            </a:p>
            <a:p>
              <a:pPr>
                <a:lnSpc>
                  <a:spcPct val="85000"/>
                </a:lnSpc>
              </a:pPr>
              <a:r>
                <a:rPr lang="en-US" altLang="en-US" sz="1800">
                  <a:solidFill>
                    <a:srgbClr val="000099"/>
                  </a:solidFill>
                </a:rPr>
                <a:t>138.76.29.7, 5001,</a:t>
              </a:r>
            </a:p>
            <a:p>
              <a:pPr>
                <a:lnSpc>
                  <a:spcPct val="85000"/>
                </a:lnSpc>
              </a:pPr>
              <a:r>
                <a:rPr lang="en-US" altLang="en-US" sz="1800">
                  <a:solidFill>
                    <a:srgbClr val="000099"/>
                  </a:solidFill>
                </a:rPr>
                <a:t>updates table</a:t>
              </a:r>
            </a:p>
          </p:txBody>
        </p:sp>
        <p:sp>
          <p:nvSpPr>
            <p:cNvPr id="75" name="Line 83"/>
            <p:cNvSpPr>
              <a:spLocks noChangeShapeType="1"/>
            </p:cNvSpPr>
            <p:nvPr/>
          </p:nvSpPr>
          <p:spPr bwMode="auto">
            <a:xfrm>
              <a:off x="1285" y="2243"/>
              <a:ext cx="147" cy="356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6" name="Line 110"/>
            <p:cNvSpPr>
              <a:spLocks noChangeShapeType="1"/>
            </p:cNvSpPr>
            <p:nvPr/>
          </p:nvSpPr>
          <p:spPr bwMode="auto">
            <a:xfrm flipV="1">
              <a:off x="1275" y="1788"/>
              <a:ext cx="663" cy="455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7" name="Line 111"/>
            <p:cNvSpPr>
              <a:spLocks noChangeShapeType="1"/>
            </p:cNvSpPr>
            <p:nvPr/>
          </p:nvSpPr>
          <p:spPr bwMode="auto">
            <a:xfrm flipV="1">
              <a:off x="1275" y="1751"/>
              <a:ext cx="1972" cy="49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8" name="Group 129"/>
          <p:cNvGrpSpPr>
            <a:grpSpLocks/>
          </p:cNvGrpSpPr>
          <p:nvPr/>
        </p:nvGrpSpPr>
        <p:grpSpPr bwMode="auto">
          <a:xfrm>
            <a:off x="1409700" y="5035499"/>
            <a:ext cx="2471737" cy="703262"/>
            <a:chOff x="1163" y="3752"/>
            <a:chExt cx="1557" cy="443"/>
          </a:xfrm>
        </p:grpSpPr>
        <p:sp>
          <p:nvSpPr>
            <p:cNvPr id="79" name="Rectangle 115"/>
            <p:cNvSpPr>
              <a:spLocks noChangeArrowheads="1"/>
            </p:cNvSpPr>
            <p:nvPr/>
          </p:nvSpPr>
          <p:spPr bwMode="auto">
            <a:xfrm>
              <a:off x="1163" y="3796"/>
              <a:ext cx="1183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0" name="Text Box 116"/>
            <p:cNvSpPr txBox="1">
              <a:spLocks noChangeArrowheads="1"/>
            </p:cNvSpPr>
            <p:nvPr/>
          </p:nvSpPr>
          <p:spPr bwMode="auto">
            <a:xfrm>
              <a:off x="1281" y="3788"/>
              <a:ext cx="1120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200" dirty="0"/>
                <a:t>S: 128.119.40.186, 80 </a:t>
              </a:r>
            </a:p>
            <a:p>
              <a:r>
                <a:rPr lang="en-US" altLang="en-US" sz="1200" dirty="0"/>
                <a:t>D: </a:t>
              </a:r>
              <a:r>
                <a:rPr lang="en-US" altLang="en-US" sz="1200" dirty="0">
                  <a:solidFill>
                    <a:srgbClr val="FF0000"/>
                  </a:solidFill>
                </a:rPr>
                <a:t>138.76.29.7, 5001</a:t>
              </a:r>
            </a:p>
            <a:p>
              <a:endParaRPr lang="en-US" altLang="en-US" sz="1200" dirty="0">
                <a:solidFill>
                  <a:srgbClr val="FF0000"/>
                </a:solidFill>
              </a:endParaRPr>
            </a:p>
          </p:txBody>
        </p:sp>
        <p:grpSp>
          <p:nvGrpSpPr>
            <p:cNvPr id="81" name="Group 117"/>
            <p:cNvGrpSpPr>
              <a:grpSpLocks/>
            </p:cNvGrpSpPr>
            <p:nvPr/>
          </p:nvGrpSpPr>
          <p:grpSpPr bwMode="auto">
            <a:xfrm>
              <a:off x="1214" y="3752"/>
              <a:ext cx="52" cy="99"/>
              <a:chOff x="5508" y="1599"/>
              <a:chExt cx="48" cy="99"/>
            </a:xfrm>
          </p:grpSpPr>
          <p:sp>
            <p:nvSpPr>
              <p:cNvPr id="90" name="Freeform 118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1" name="Line 119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2" name="Line 120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2" name="Group 121"/>
            <p:cNvGrpSpPr>
              <a:grpSpLocks/>
            </p:cNvGrpSpPr>
            <p:nvPr/>
          </p:nvGrpSpPr>
          <p:grpSpPr bwMode="auto">
            <a:xfrm>
              <a:off x="1193" y="3984"/>
              <a:ext cx="52" cy="99"/>
              <a:chOff x="5508" y="1599"/>
              <a:chExt cx="48" cy="99"/>
            </a:xfrm>
          </p:grpSpPr>
          <p:sp>
            <p:nvSpPr>
              <p:cNvPr id="87" name="Freeform 122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8" name="Line 123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9" name="Line 124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83" name="Line 125"/>
            <p:cNvSpPr>
              <a:spLocks noChangeShapeType="1"/>
            </p:cNvSpPr>
            <p:nvPr/>
          </p:nvSpPr>
          <p:spPr bwMode="auto">
            <a:xfrm flipH="1">
              <a:off x="2344" y="3931"/>
              <a:ext cx="3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84" name="Group 126"/>
            <p:cNvGrpSpPr>
              <a:grpSpLocks/>
            </p:cNvGrpSpPr>
            <p:nvPr/>
          </p:nvGrpSpPr>
          <p:grpSpPr bwMode="auto">
            <a:xfrm>
              <a:off x="2409" y="3815"/>
              <a:ext cx="218" cy="231"/>
              <a:chOff x="5140" y="400"/>
              <a:chExt cx="218" cy="231"/>
            </a:xfrm>
          </p:grpSpPr>
          <p:sp>
            <p:nvSpPr>
              <p:cNvPr id="85" name="Oval 127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86" name="Text Box 128"/>
              <p:cNvSpPr txBox="1">
                <a:spLocks noChangeArrowheads="1"/>
              </p:cNvSpPr>
              <p:nvPr/>
            </p:nvSpPr>
            <p:spPr bwMode="auto">
              <a:xfrm>
                <a:off x="5154" y="40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800">
                    <a:solidFill>
                      <a:srgbClr val="CC0000"/>
                    </a:solidFill>
                  </a:rPr>
                  <a:t>3</a:t>
                </a:r>
              </a:p>
            </p:txBody>
          </p:sp>
        </p:grpSp>
      </p:grpSp>
      <p:sp>
        <p:nvSpPr>
          <p:cNvPr id="93" name="Text Box 131"/>
          <p:cNvSpPr txBox="1">
            <a:spLocks noChangeArrowheads="1"/>
          </p:cNvSpPr>
          <p:nvPr/>
        </p:nvSpPr>
        <p:spPr bwMode="auto">
          <a:xfrm>
            <a:off x="1366837" y="5524449"/>
            <a:ext cx="20891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800" b="1" i="1">
                <a:solidFill>
                  <a:srgbClr val="CC0000"/>
                </a:solidFill>
              </a:rPr>
              <a:t>3:</a:t>
            </a:r>
            <a:r>
              <a:rPr lang="en-US" altLang="en-US" sz="1800">
                <a:solidFill>
                  <a:srgbClr val="FF0000"/>
                </a:solidFill>
              </a:rPr>
              <a:t> </a:t>
            </a:r>
            <a:r>
              <a:rPr lang="en-US" altLang="en-US" sz="1800">
                <a:solidFill>
                  <a:srgbClr val="000099"/>
                </a:solidFill>
              </a:rPr>
              <a:t>reply arrives</a:t>
            </a:r>
          </a:p>
          <a:p>
            <a:pPr>
              <a:lnSpc>
                <a:spcPct val="85000"/>
              </a:lnSpc>
            </a:pPr>
            <a:r>
              <a:rPr lang="en-US" altLang="en-US" sz="1800">
                <a:solidFill>
                  <a:srgbClr val="000099"/>
                </a:solidFill>
              </a:rPr>
              <a:t> dest. address:</a:t>
            </a:r>
          </a:p>
          <a:p>
            <a:pPr>
              <a:lnSpc>
                <a:spcPct val="85000"/>
              </a:lnSpc>
            </a:pPr>
            <a:r>
              <a:rPr lang="en-US" altLang="en-US" sz="1800">
                <a:solidFill>
                  <a:srgbClr val="000099"/>
                </a:solidFill>
              </a:rPr>
              <a:t> 138.76.29.7, 5001</a:t>
            </a:r>
          </a:p>
        </p:txBody>
      </p:sp>
      <p:sp>
        <p:nvSpPr>
          <p:cNvPr id="94" name="Line 138"/>
          <p:cNvSpPr>
            <a:spLocks noChangeShapeType="1"/>
          </p:cNvSpPr>
          <p:nvPr/>
        </p:nvSpPr>
        <p:spPr bwMode="auto">
          <a:xfrm>
            <a:off x="1071562" y="4627511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95" name="Group 143"/>
          <p:cNvGrpSpPr>
            <a:grpSpLocks/>
          </p:cNvGrpSpPr>
          <p:nvPr/>
        </p:nvGrpSpPr>
        <p:grpSpPr bwMode="auto">
          <a:xfrm>
            <a:off x="4084637" y="4449711"/>
            <a:ext cx="587375" cy="323850"/>
            <a:chOff x="4396" y="1245"/>
            <a:chExt cx="672" cy="248"/>
          </a:xfrm>
        </p:grpSpPr>
        <p:sp>
          <p:nvSpPr>
            <p:cNvPr id="96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>
                <a:latin typeface="Times New Roman" charset="0"/>
              </a:endParaRPr>
            </a:p>
          </p:txBody>
        </p:sp>
        <p:sp>
          <p:nvSpPr>
            <p:cNvPr id="97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en-US" altLang="en-US">
                <a:latin typeface="Times New Roman" charset="0"/>
              </a:endParaRPr>
            </a:p>
          </p:txBody>
        </p:sp>
        <p:sp>
          <p:nvSpPr>
            <p:cNvPr id="98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>
                <a:latin typeface="Times New Roman" charset="0"/>
              </a:endParaRPr>
            </a:p>
          </p:txBody>
        </p:sp>
        <p:grpSp>
          <p:nvGrpSpPr>
            <p:cNvPr id="99" name="Group 147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02" name="Freeform 14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Freeform 14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0" name="Line 150"/>
            <p:cNvSpPr>
              <a:spLocks noChangeShapeType="1"/>
            </p:cNvSpPr>
            <p:nvPr/>
          </p:nvSpPr>
          <p:spPr bwMode="auto">
            <a:xfrm>
              <a:off x="4400" y="1322"/>
              <a:ext cx="0" cy="1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151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" name="Group 156"/>
          <p:cNvGrpSpPr>
            <a:grpSpLocks/>
          </p:cNvGrpSpPr>
          <p:nvPr/>
        </p:nvGrpSpPr>
        <p:grpSpPr bwMode="auto">
          <a:xfrm flipH="1">
            <a:off x="7578725" y="3665486"/>
            <a:ext cx="641350" cy="558800"/>
            <a:chOff x="-44" y="1473"/>
            <a:chExt cx="981" cy="1105"/>
          </a:xfrm>
        </p:grpSpPr>
        <p:pic>
          <p:nvPicPr>
            <p:cNvPr id="105" name="Picture 157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6" name="Freeform 15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7" name="Group 159"/>
          <p:cNvGrpSpPr>
            <a:grpSpLocks/>
          </p:cNvGrpSpPr>
          <p:nvPr/>
        </p:nvGrpSpPr>
        <p:grpSpPr bwMode="auto">
          <a:xfrm flipH="1">
            <a:off x="7589837" y="4408436"/>
            <a:ext cx="641350" cy="558800"/>
            <a:chOff x="-44" y="1473"/>
            <a:chExt cx="981" cy="1105"/>
          </a:xfrm>
        </p:grpSpPr>
        <p:pic>
          <p:nvPicPr>
            <p:cNvPr id="108" name="Picture 160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9" name="Freeform 16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0" name="Group 162"/>
          <p:cNvGrpSpPr>
            <a:grpSpLocks/>
          </p:cNvGrpSpPr>
          <p:nvPr/>
        </p:nvGrpSpPr>
        <p:grpSpPr bwMode="auto">
          <a:xfrm flipH="1">
            <a:off x="7597775" y="5162499"/>
            <a:ext cx="641350" cy="558800"/>
            <a:chOff x="-44" y="1473"/>
            <a:chExt cx="981" cy="1105"/>
          </a:xfrm>
        </p:grpSpPr>
        <p:pic>
          <p:nvPicPr>
            <p:cNvPr id="111" name="Picture 163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" name="Freeform 16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13" name="Line 32"/>
          <p:cNvSpPr>
            <a:spLocks noChangeShapeType="1"/>
          </p:cNvSpPr>
          <p:nvPr/>
        </p:nvSpPr>
        <p:spPr bwMode="auto">
          <a:xfrm>
            <a:off x="7435850" y="4592586"/>
            <a:ext cx="2190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0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9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>
                <a:ea typeface="ＭＳ Ｐゴシック" charset="-128"/>
                <a:cs typeface="ＭＳ Ｐゴシック" charset="-128"/>
              </a:rPr>
              <a:t>16-bit port-number field: </a:t>
            </a:r>
          </a:p>
          <a:p>
            <a:pPr lvl="1"/>
            <a:r>
              <a:rPr lang="en-US" altLang="en-US" sz="2800" dirty="0">
                <a:ea typeface="ＭＳ Ｐゴシック" charset="-128"/>
              </a:rPr>
              <a:t>60,000 simultaneous connections with a single LAN-side address!</a:t>
            </a:r>
          </a:p>
          <a:p>
            <a:r>
              <a:rPr lang="en-US" altLang="en-US" dirty="0">
                <a:ea typeface="ＭＳ Ｐゴシック" charset="-128"/>
                <a:cs typeface="ＭＳ Ｐゴシック" charset="-128"/>
              </a:rPr>
              <a:t>NAT is controversial:</a:t>
            </a:r>
          </a:p>
          <a:p>
            <a:pPr lvl="1"/>
            <a:r>
              <a:rPr lang="en-US" altLang="en-US" sz="2800" dirty="0">
                <a:ea typeface="ＭＳ Ｐゴシック" charset="-128"/>
              </a:rPr>
              <a:t>routers should only process up to layer 3</a:t>
            </a:r>
          </a:p>
          <a:p>
            <a:pPr lvl="1"/>
            <a:r>
              <a:rPr lang="en-US" altLang="en-US" sz="2800" dirty="0">
                <a:ea typeface="ＭＳ Ｐゴシック" charset="-128"/>
              </a:rPr>
              <a:t>address shortage should be solved by IPv6</a:t>
            </a:r>
          </a:p>
          <a:p>
            <a:pPr lvl="1"/>
            <a:r>
              <a:rPr lang="en-US" altLang="en-US" sz="2800" dirty="0">
                <a:ea typeface="ＭＳ Ｐゴシック" charset="-128"/>
              </a:rPr>
              <a:t>violates end-to-end argument</a:t>
            </a:r>
          </a:p>
          <a:p>
            <a:pPr lvl="2"/>
            <a:r>
              <a:rPr lang="en-US" altLang="en-US" sz="2400" dirty="0">
                <a:cs typeface="Gill Sans MT" charset="0"/>
              </a:rPr>
              <a:t>NAT possibility must be taken into account by app designers, e.g., P2P applications</a:t>
            </a:r>
          </a:p>
          <a:p>
            <a:pPr lvl="1"/>
            <a:r>
              <a:rPr lang="en-US" altLang="en-US" sz="2800" dirty="0">
                <a:ea typeface="ＭＳ Ｐゴシック" charset="-128"/>
              </a:rPr>
              <a:t>NAT traversal: what if client wants to connect to server behind NAT?</a:t>
            </a:r>
          </a:p>
          <a:p>
            <a:endParaRPr lang="en-US" altLang="en-US" dirty="0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0176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Recall PA 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Static topology + static routing table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IP Routing + ICMP messages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ARP requests and replies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816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PA II Overview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You’re going to write a “simplified” NAT (+Router)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Take your PA I code add NAT handling ICMP and TCP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READ your PA2 handout.</a:t>
            </a:r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7246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Backup your PA1 router directory</a:t>
            </a:r>
          </a:p>
          <a:p>
            <a:r>
              <a:rPr lang="en-US" dirty="0" smtClean="0"/>
              <a:t>Download skeleton code for NAT</a:t>
            </a:r>
          </a:p>
          <a:p>
            <a:r>
              <a:rPr lang="en-US" dirty="0" smtClean="0"/>
              <a:t>Copy back your PA1 files</a:t>
            </a:r>
          </a:p>
          <a:p>
            <a:r>
              <a:rPr lang="en-US" dirty="0" smtClean="0"/>
              <a:t>Read PA2 handout!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005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4796</TotalTime>
  <Words>1020</Words>
  <Application>Microsoft Macintosh PowerPoint</Application>
  <PresentationFormat>On-screen Show (4:3)</PresentationFormat>
  <Paragraphs>220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Calibri</vt:lpstr>
      <vt:lpstr>Gill Sans MT</vt:lpstr>
      <vt:lpstr>Mangal</vt:lpstr>
      <vt:lpstr>ＭＳ Ｐゴシック</vt:lpstr>
      <vt:lpstr>Times New Roman</vt:lpstr>
      <vt:lpstr>Wingdings</vt:lpstr>
      <vt:lpstr>宋体</vt:lpstr>
      <vt:lpstr>Arial</vt:lpstr>
      <vt:lpstr>Office 主题</vt:lpstr>
      <vt:lpstr>CSC458 Programming Assignment II: NAT</vt:lpstr>
      <vt:lpstr>NAT: Network Address Translation</vt:lpstr>
      <vt:lpstr>NAT</vt:lpstr>
      <vt:lpstr>NAT</vt:lpstr>
      <vt:lpstr>NAT</vt:lpstr>
      <vt:lpstr>NAT</vt:lpstr>
      <vt:lpstr>Recall PA I</vt:lpstr>
      <vt:lpstr>PA II Overview</vt:lpstr>
      <vt:lpstr>Backup File</vt:lpstr>
      <vt:lpstr>Outline</vt:lpstr>
      <vt:lpstr>Required Functionality</vt:lpstr>
      <vt:lpstr>Required Functionality</vt:lpstr>
      <vt:lpstr>Example: ICMP Echo Request</vt:lpstr>
      <vt:lpstr>Example: ICMP Echo Reply</vt:lpstr>
      <vt:lpstr>ICMP: External Host Independence</vt:lpstr>
      <vt:lpstr>TCP: Requirements</vt:lpstr>
      <vt:lpstr>Endpoint-Independent Mapping </vt:lpstr>
      <vt:lpstr>Endpoint-Independent Mapping</vt:lpstr>
      <vt:lpstr>Threads! </vt:lpstr>
      <vt:lpstr>Data Structures</vt:lpstr>
      <vt:lpstr>Rough pseudocode </vt:lpstr>
      <vt:lpstr>Rough pseudocode </vt:lpstr>
      <vt:lpstr>Summary</vt:lpstr>
      <vt:lpstr>Things Might Be Helpful </vt:lpstr>
    </vt:vector>
  </TitlesOfParts>
  <Company>University of Toronto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CSC458 Programming Assignment II: NAT</dc:title>
  <dc:creator>Yukun Zhu</dc:creator>
  <cp:lastModifiedBy>Peiqi Wang</cp:lastModifiedBy>
  <cp:revision>27</cp:revision>
  <dcterms:created xsi:type="dcterms:W3CDTF">2014-11-04T01:04:48Z</dcterms:created>
  <dcterms:modified xsi:type="dcterms:W3CDTF">2017-11-22T05:58:24Z</dcterms:modified>
</cp:coreProperties>
</file>