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7"/>
  </p:notesMasterIdLst>
  <p:handoutMasterIdLst>
    <p:handoutMasterId r:id="rId98"/>
  </p:handoutMasterIdLst>
  <p:sldIdLst>
    <p:sldId id="307" r:id="rId2"/>
    <p:sldId id="458" r:id="rId3"/>
    <p:sldId id="460" r:id="rId4"/>
    <p:sldId id="461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73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88" r:id="rId31"/>
    <p:sldId id="489" r:id="rId32"/>
    <p:sldId id="490" r:id="rId33"/>
    <p:sldId id="491" r:id="rId34"/>
    <p:sldId id="492" r:id="rId35"/>
    <p:sldId id="493" r:id="rId36"/>
    <p:sldId id="494" r:id="rId37"/>
    <p:sldId id="495" r:id="rId38"/>
    <p:sldId id="496" r:id="rId39"/>
    <p:sldId id="497" r:id="rId40"/>
    <p:sldId id="498" r:id="rId41"/>
    <p:sldId id="500" r:id="rId42"/>
    <p:sldId id="501" r:id="rId43"/>
    <p:sldId id="502" r:id="rId44"/>
    <p:sldId id="503" r:id="rId45"/>
    <p:sldId id="504" r:id="rId46"/>
    <p:sldId id="505" r:id="rId47"/>
    <p:sldId id="506" r:id="rId48"/>
    <p:sldId id="507" r:id="rId49"/>
    <p:sldId id="508" r:id="rId50"/>
    <p:sldId id="509" r:id="rId51"/>
    <p:sldId id="510" r:id="rId52"/>
    <p:sldId id="511" r:id="rId53"/>
    <p:sldId id="512" r:id="rId54"/>
    <p:sldId id="513" r:id="rId55"/>
    <p:sldId id="514" r:id="rId56"/>
    <p:sldId id="515" r:id="rId57"/>
    <p:sldId id="516" r:id="rId58"/>
    <p:sldId id="517" r:id="rId59"/>
    <p:sldId id="518" r:id="rId60"/>
    <p:sldId id="519" r:id="rId61"/>
    <p:sldId id="520" r:id="rId62"/>
    <p:sldId id="521" r:id="rId63"/>
    <p:sldId id="522" r:id="rId64"/>
    <p:sldId id="523" r:id="rId65"/>
    <p:sldId id="524" r:id="rId66"/>
    <p:sldId id="525" r:id="rId67"/>
    <p:sldId id="526" r:id="rId68"/>
    <p:sldId id="527" r:id="rId69"/>
    <p:sldId id="528" r:id="rId70"/>
    <p:sldId id="529" r:id="rId71"/>
    <p:sldId id="530" r:id="rId72"/>
    <p:sldId id="531" r:id="rId73"/>
    <p:sldId id="532" r:id="rId74"/>
    <p:sldId id="533" r:id="rId75"/>
    <p:sldId id="534" r:id="rId76"/>
    <p:sldId id="535" r:id="rId77"/>
    <p:sldId id="436" r:id="rId78"/>
    <p:sldId id="437" r:id="rId79"/>
    <p:sldId id="438" r:id="rId80"/>
    <p:sldId id="439" r:id="rId81"/>
    <p:sldId id="440" r:id="rId82"/>
    <p:sldId id="441" r:id="rId83"/>
    <p:sldId id="442" r:id="rId84"/>
    <p:sldId id="443" r:id="rId85"/>
    <p:sldId id="444" r:id="rId86"/>
    <p:sldId id="445" r:id="rId87"/>
    <p:sldId id="446" r:id="rId88"/>
    <p:sldId id="447" r:id="rId89"/>
    <p:sldId id="448" r:id="rId90"/>
    <p:sldId id="449" r:id="rId91"/>
    <p:sldId id="450" r:id="rId92"/>
    <p:sldId id="451" r:id="rId93"/>
    <p:sldId id="452" r:id="rId94"/>
    <p:sldId id="453" r:id="rId95"/>
    <p:sldId id="454" r:id="rId9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i Ma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53" autoAdjust="0"/>
    <p:restoredTop sz="87618" autoAdjust="0"/>
  </p:normalViewPr>
  <p:slideViewPr>
    <p:cSldViewPr>
      <p:cViewPr varScale="1">
        <p:scale>
          <a:sx n="96" d="100"/>
          <a:sy n="96" d="100"/>
        </p:scale>
        <p:origin x="120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5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2318" y="-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viewProps" Target="viewProps.xml"/><Relationship Id="rId102" Type="http://schemas.openxmlformats.org/officeDocument/2006/relationships/theme" Target="theme/theme1.xml"/><Relationship Id="rId103" Type="http://schemas.openxmlformats.org/officeDocument/2006/relationships/tableStyles" Target="tableStyles.xml"/><Relationship Id="rId10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notesMaster" Target="notesMasters/notesMaster1.xml"/><Relationship Id="rId98" Type="http://schemas.openxmlformats.org/officeDocument/2006/relationships/handoutMaster" Target="handoutMasters/handoutMaster1.xml"/><Relationship Id="rId99" Type="http://schemas.openxmlformats.org/officeDocument/2006/relationships/commentAuthors" Target="commentAuthor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esProps" Target="pres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ad Shirali-Shahreza" userId="beb289f9-a416-42ba-8a2b-51ee91350ed4" providerId="ADAL" clId="{46D5BB5A-0A14-4BEF-8DFF-35723B0339A4}"/>
    <pc:docChg chg="custSel modSld">
      <pc:chgData name="Sajad Shirali-Shahreza" userId="beb289f9-a416-42ba-8a2b-51ee91350ed4" providerId="ADAL" clId="{46D5BB5A-0A14-4BEF-8DFF-35723B0339A4}" dt="2017-11-13T20:32:15.893" v="5" actId="20578"/>
      <pc:docMkLst>
        <pc:docMk/>
      </pc:docMkLst>
      <pc:sldChg chg="modSp">
        <pc:chgData name="Sajad Shirali-Shahreza" userId="beb289f9-a416-42ba-8a2b-51ee91350ed4" providerId="ADAL" clId="{46D5BB5A-0A14-4BEF-8DFF-35723B0339A4}" dt="2017-11-13T20:32:15.893" v="5" actId="20578"/>
        <pc:sldMkLst>
          <pc:docMk/>
          <pc:sldMk cId="0" sldId="307"/>
        </pc:sldMkLst>
        <pc:spChg chg="mod">
          <ac:chgData name="Sajad Shirali-Shahreza" userId="beb289f9-a416-42ba-8a2b-51ee91350ed4" providerId="ADAL" clId="{46D5BB5A-0A14-4BEF-8DFF-35723B0339A4}" dt="2017-11-13T20:32:15.893" v="5" actId="20578"/>
          <ac:spMkLst>
            <pc:docMk/>
            <pc:sldMk cId="0" sldId="307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5" tIns="48318" rIns="96635" bIns="48318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5" tIns="48318" rIns="96635" bIns="48318" rtlCol="0"/>
          <a:lstStyle>
            <a:lvl1pPr algn="r">
              <a:defRPr sz="1200"/>
            </a:lvl1pPr>
          </a:lstStyle>
          <a:p>
            <a:fld id="{F6E8FB5F-E7AB-4BA0-A6C1-C4CE60F54423}" type="datetimeFigureOut">
              <a:rPr lang="en-US" smtClean="0"/>
              <a:pPr/>
              <a:t>11/17/17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6635" tIns="48318" rIns="96635" bIns="48318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3"/>
            <a:ext cx="3169920" cy="480060"/>
          </a:xfrm>
          <a:prstGeom prst="rect">
            <a:avLst/>
          </a:prstGeom>
        </p:spPr>
        <p:txBody>
          <a:bodyPr vert="horz" lIns="96635" tIns="48318" rIns="96635" bIns="48318" rtlCol="0" anchor="b"/>
          <a:lstStyle>
            <a:lvl1pPr algn="r">
              <a:defRPr sz="1200"/>
            </a:lvl1pPr>
          </a:lstStyle>
          <a:p>
            <a:fld id="{CA8D444D-285E-4E75-BF9B-6D3E847ED87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6598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5" tIns="48318" rIns="96635" bIns="48318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5" tIns="48318" rIns="96635" bIns="48318" rtlCol="0"/>
          <a:lstStyle>
            <a:lvl1pPr algn="r">
              <a:defRPr sz="1200"/>
            </a:lvl1pPr>
          </a:lstStyle>
          <a:p>
            <a:fld id="{72B8EC05-3D9B-431F-86FE-1307797B1786}" type="datetimeFigureOut">
              <a:rPr lang="en-US" smtClean="0"/>
              <a:pPr/>
              <a:t>11/17/17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5" tIns="48318" rIns="96635" bIns="48318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35" tIns="48318" rIns="96635" bIns="483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6635" tIns="48318" rIns="96635" bIns="48318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3"/>
            <a:ext cx="3169920" cy="480060"/>
          </a:xfrm>
          <a:prstGeom prst="rect">
            <a:avLst/>
          </a:prstGeom>
        </p:spPr>
        <p:txBody>
          <a:bodyPr vert="horz" lIns="96635" tIns="48318" rIns="96635" bIns="48318" rtlCol="0" anchor="b"/>
          <a:lstStyle>
            <a:lvl1pPr algn="r">
              <a:defRPr sz="1200"/>
            </a:lvl1pPr>
          </a:lstStyle>
          <a:p>
            <a:fld id="{D878AD40-17FD-4B63-B1F1-12D759FB841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167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8AD40-17FD-4B63-B1F1-12D759FB8411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2905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1C540-135D-4080-9527-A35E4BC87C03}" type="slidenum">
              <a:rPr lang="en-US"/>
              <a:pPr/>
              <a:t>57</a:t>
            </a:fld>
            <a:endParaRPr lang="en-US"/>
          </a:p>
        </p:txBody>
      </p:sp>
      <p:sp>
        <p:nvSpPr>
          <p:cNvPr id="213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3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6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CCCC6-F461-4419-9B57-844738530586}" type="slidenum">
              <a:rPr lang="en-US"/>
              <a:pPr/>
              <a:t>58</a:t>
            </a:fld>
            <a:endParaRPr lang="en-US"/>
          </a:p>
        </p:txBody>
      </p:sp>
      <p:sp>
        <p:nvSpPr>
          <p:cNvPr id="213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3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0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77A3D-74EE-4630-8C48-FD00BFD280FE}" type="slidenum">
              <a:rPr lang="en-US"/>
              <a:pPr/>
              <a:t>59</a:t>
            </a:fld>
            <a:endParaRPr lang="en-US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24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3756AA-79BF-4263-8282-B1882032B7B2}" type="slidenum">
              <a:rPr lang="en-US"/>
              <a:pPr/>
              <a:t>60</a:t>
            </a:fld>
            <a:endParaRPr lang="en-US"/>
          </a:p>
        </p:txBody>
      </p:sp>
      <p:sp>
        <p:nvSpPr>
          <p:cNvPr id="214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72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364EC-42C9-4BC3-8036-4EE9A9C18463}" type="slidenum">
              <a:rPr lang="en-US"/>
              <a:pPr/>
              <a:t>61</a:t>
            </a:fld>
            <a:endParaRPr lang="en-US"/>
          </a:p>
        </p:txBody>
      </p:sp>
      <p:sp>
        <p:nvSpPr>
          <p:cNvPr id="214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02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8BB01-4BDA-4E48-96C7-94D41F5BF107}" type="slidenum">
              <a:rPr lang="en-US"/>
              <a:pPr/>
              <a:t>62</a:t>
            </a:fld>
            <a:endParaRPr lang="en-US"/>
          </a:p>
        </p:txBody>
      </p:sp>
      <p:sp>
        <p:nvSpPr>
          <p:cNvPr id="214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98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CB541-347F-4B96-82DC-094C72766E22}" type="slidenum">
              <a:rPr lang="en-US"/>
              <a:pPr/>
              <a:t>63</a:t>
            </a:fld>
            <a:endParaRPr lang="en-US"/>
          </a:p>
        </p:txBody>
      </p:sp>
      <p:sp>
        <p:nvSpPr>
          <p:cNvPr id="214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Note to Martin. For DDoS have a computer and enumerate all the resources that can be exhausted for a DDoS</a:t>
            </a:r>
          </a:p>
        </p:txBody>
      </p:sp>
    </p:spTree>
    <p:extLst>
      <p:ext uri="{BB962C8B-B14F-4D97-AF65-F5344CB8AC3E}">
        <p14:creationId xmlns:p14="http://schemas.microsoft.com/office/powerpoint/2010/main" val="1756218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EDE54-9A1B-4822-B46B-E7A30420E531}" type="slidenum">
              <a:rPr lang="en-US"/>
              <a:pPr/>
              <a:t>64</a:t>
            </a:fld>
            <a:endParaRPr lang="en-US"/>
          </a:p>
        </p:txBody>
      </p:sp>
      <p:sp>
        <p:nvSpPr>
          <p:cNvPr id="215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dirty="0"/>
              <a:t>Main argument is that the end-host has all the information it needs to</a:t>
            </a:r>
          </a:p>
          <a:p>
            <a:r>
              <a:rPr lang="en-US" dirty="0"/>
              <a:t>Distinguish between fair and unfair use.  It should implement its own admission control policy.  This stops being a network problem at this point and more of an OS issue.</a:t>
            </a:r>
          </a:p>
          <a:p>
            <a:r>
              <a:rPr lang="en-US" dirty="0"/>
              <a:t>E-protests</a:t>
            </a:r>
          </a:p>
          <a:p>
            <a:endParaRPr lang="en-US" dirty="0"/>
          </a:p>
          <a:p>
            <a:r>
              <a:rPr lang="en-US" dirty="0"/>
              <a:t>(Question, what is cheaper? </a:t>
            </a:r>
            <a:r>
              <a:rPr lang="en-US" dirty="0" err="1"/>
              <a:t>Cpu</a:t>
            </a:r>
            <a:r>
              <a:rPr lang="en-US" dirty="0"/>
              <a:t> or bandwidth?)</a:t>
            </a:r>
          </a:p>
        </p:txBody>
      </p:sp>
    </p:spTree>
    <p:extLst>
      <p:ext uri="{BB962C8B-B14F-4D97-AF65-F5344CB8AC3E}">
        <p14:creationId xmlns:p14="http://schemas.microsoft.com/office/powerpoint/2010/main" val="1855330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B8834-40F5-4EE2-AC94-547983BBD2C3}" type="slidenum">
              <a:rPr lang="en-US"/>
              <a:pPr/>
              <a:t>66</a:t>
            </a:fld>
            <a:endParaRPr lang="en-US"/>
          </a:p>
        </p:txBody>
      </p:sp>
      <p:sp>
        <p:nvSpPr>
          <p:cNvPr id="215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5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End-host stores all flow state.</a:t>
            </a:r>
          </a:p>
          <a:p>
            <a:r>
              <a:rPr lang="en-US"/>
              <a:t>For TCP this is done per connection using a TCB (transmission control block)</a:t>
            </a:r>
          </a:p>
        </p:txBody>
      </p:sp>
    </p:spTree>
    <p:extLst>
      <p:ext uri="{BB962C8B-B14F-4D97-AF65-F5344CB8AC3E}">
        <p14:creationId xmlns:p14="http://schemas.microsoft.com/office/powerpoint/2010/main" val="1145567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F1375-2DCE-4F54-B140-ED966A8C62C9}" type="slidenum">
              <a:rPr lang="en-US"/>
              <a:pPr/>
              <a:t>67</a:t>
            </a:fld>
            <a:endParaRPr lang="en-US"/>
          </a:p>
        </p:txBody>
      </p:sp>
      <p:sp>
        <p:nvSpPr>
          <p:cNvPr id="215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5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5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8AD40-17FD-4B63-B1F1-12D759FB841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973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34AA13-B624-4423-AC37-B10B02BB5E8C}" type="slidenum">
              <a:rPr lang="en-US"/>
              <a:pPr/>
              <a:t>68</a:t>
            </a:fld>
            <a:endParaRPr lang="en-US"/>
          </a:p>
        </p:txBody>
      </p:sp>
      <p:sp>
        <p:nvSpPr>
          <p:cNvPr id="215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5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19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A8F94E-5318-4C53-8AC8-07E2AB68C5D2}" type="slidenum">
              <a:rPr lang="en-US"/>
              <a:pPr/>
              <a:t>69</a:t>
            </a:fld>
            <a:endParaRPr lang="en-US"/>
          </a:p>
        </p:txBody>
      </p:sp>
      <p:sp>
        <p:nvSpPr>
          <p:cNvPr id="215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5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Important to note what aspects of the Internet design make this problem</a:t>
            </a:r>
          </a:p>
          <a:p>
            <a:r>
              <a:rPr lang="en-US"/>
              <a:t>So difficult to solve</a:t>
            </a:r>
          </a:p>
          <a:p>
            <a:endParaRPr lang="en-US"/>
          </a:p>
          <a:p>
            <a:r>
              <a:rPr lang="en-US"/>
              <a:t>* Mention blue security!</a:t>
            </a:r>
          </a:p>
        </p:txBody>
      </p:sp>
    </p:spTree>
    <p:extLst>
      <p:ext uri="{BB962C8B-B14F-4D97-AF65-F5344CB8AC3E}">
        <p14:creationId xmlns:p14="http://schemas.microsoft.com/office/powerpoint/2010/main" val="975277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1E8FC4-1CE2-420D-8150-0C149290C09A}" type="slidenum">
              <a:rPr lang="en-US"/>
              <a:pPr/>
              <a:t>70</a:t>
            </a:fld>
            <a:endParaRPr lang="en-US"/>
          </a:p>
        </p:txBody>
      </p:sp>
      <p:sp>
        <p:nvSpPr>
          <p:cNvPr id="234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73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1A5A05-3D22-49A7-A9D3-D62998CD18F5}" type="slidenum">
              <a:rPr lang="en-US"/>
              <a:pPr/>
              <a:t>71</a:t>
            </a:fld>
            <a:endParaRPr lang="en-US"/>
          </a:p>
        </p:txBody>
      </p:sp>
      <p:sp>
        <p:nvSpPr>
          <p:cNvPr id="216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6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Important to note what aspects of the Internet design make this problem</a:t>
            </a:r>
          </a:p>
          <a:p>
            <a:r>
              <a:rPr lang="en-US"/>
              <a:t>So difficult to solve</a:t>
            </a:r>
          </a:p>
        </p:txBody>
      </p:sp>
    </p:spTree>
    <p:extLst>
      <p:ext uri="{BB962C8B-B14F-4D97-AF65-F5344CB8AC3E}">
        <p14:creationId xmlns:p14="http://schemas.microsoft.com/office/powerpoint/2010/main" val="564206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657DA8-F3B8-4274-8959-A0220E05C958}" type="slidenum">
              <a:rPr lang="en-US"/>
              <a:pPr/>
              <a:t>72</a:t>
            </a:fld>
            <a:endParaRPr lang="en-US"/>
          </a:p>
        </p:txBody>
      </p:sp>
      <p:sp>
        <p:nvSpPr>
          <p:cNvPr id="216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6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DDoD is a catch phrase for …. Limiting access.</a:t>
            </a:r>
          </a:p>
        </p:txBody>
      </p:sp>
    </p:spTree>
    <p:extLst>
      <p:ext uri="{BB962C8B-B14F-4D97-AF65-F5344CB8AC3E}">
        <p14:creationId xmlns:p14="http://schemas.microsoft.com/office/powerpoint/2010/main" val="1904494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900A7-4CE5-4B74-8FF9-9D8AF5CA44F9}" type="slidenum">
              <a:rPr lang="en-US"/>
              <a:pPr/>
              <a:t>73</a:t>
            </a:fld>
            <a:endParaRPr lang="en-US"/>
          </a:p>
        </p:txBody>
      </p:sp>
      <p:sp>
        <p:nvSpPr>
          <p:cNvPr id="216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6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56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3C90E-483D-4ED9-950C-C0EF2FFB9F5F}" type="slidenum">
              <a:rPr lang="en-US"/>
              <a:pPr/>
              <a:t>74</a:t>
            </a:fld>
            <a:endParaRPr lang="en-US"/>
          </a:p>
        </p:txBody>
      </p:sp>
      <p:sp>
        <p:nvSpPr>
          <p:cNvPr id="216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6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59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89146-E4D5-4541-85C1-051FFAB32455}" type="slidenum">
              <a:rPr lang="en-US"/>
              <a:pPr/>
              <a:t>75</a:t>
            </a:fld>
            <a:endParaRPr lang="en-US"/>
          </a:p>
        </p:txBody>
      </p:sp>
      <p:sp>
        <p:nvSpPr>
          <p:cNvPr id="216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6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71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17A5B4-8BCA-4503-B191-ABD3249085EF}" type="slidenum">
              <a:rPr lang="en-US"/>
              <a:pPr/>
              <a:t>76</a:t>
            </a:fld>
            <a:endParaRPr lang="en-US"/>
          </a:p>
        </p:txBody>
      </p:sp>
      <p:sp>
        <p:nvSpPr>
          <p:cNvPr id="217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7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3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D447B-8C46-4CA4-B1A7-74D51B8384E3}" type="slidenum">
              <a:rPr lang="en-US"/>
              <a:pPr/>
              <a:t>77</a:t>
            </a:fld>
            <a:endParaRPr lang="en-US"/>
          </a:p>
        </p:txBody>
      </p:sp>
      <p:sp>
        <p:nvSpPr>
          <p:cNvPr id="217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7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2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04B8B-8C3D-4BF8-8AB7-03373010174B}" type="slidenum">
              <a:rPr lang="en-US"/>
              <a:pPr/>
              <a:t>49</a:t>
            </a:fld>
            <a:endParaRPr lang="en-US"/>
          </a:p>
        </p:txBody>
      </p:sp>
      <p:sp>
        <p:nvSpPr>
          <p:cNvPr id="211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Does anyone not know what a worm is?</a:t>
            </a:r>
          </a:p>
        </p:txBody>
      </p:sp>
    </p:spTree>
    <p:extLst>
      <p:ext uri="{BB962C8B-B14F-4D97-AF65-F5344CB8AC3E}">
        <p14:creationId xmlns:p14="http://schemas.microsoft.com/office/powerpoint/2010/main" val="1366317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70156-8C0F-44B3-9379-8CFC845FF2BD}" type="slidenum">
              <a:rPr lang="en-US"/>
              <a:pPr/>
              <a:t>78</a:t>
            </a:fld>
            <a:endParaRPr lang="en-US"/>
          </a:p>
        </p:txBody>
      </p:sp>
      <p:sp>
        <p:nvSpPr>
          <p:cNvPr id="217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7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252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5CC08-8BA8-4588-8165-94D51FFBCBE4}" type="slidenum">
              <a:rPr lang="en-US"/>
              <a:pPr/>
              <a:t>79</a:t>
            </a:fld>
            <a:endParaRPr lang="en-US"/>
          </a:p>
        </p:txBody>
      </p:sp>
      <p:sp>
        <p:nvSpPr>
          <p:cNvPr id="217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7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58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8E1375-0FA7-4929-8E43-72DB9720324F}" type="slidenum">
              <a:rPr lang="en-US"/>
              <a:pPr/>
              <a:t>80</a:t>
            </a:fld>
            <a:endParaRPr lang="en-US"/>
          </a:p>
        </p:txBody>
      </p:sp>
      <p:sp>
        <p:nvSpPr>
          <p:cNvPr id="234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14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C6ACF-8EE0-41C7-8FAC-D899F4412A06}" type="slidenum">
              <a:rPr lang="en-US"/>
              <a:pPr/>
              <a:t>81</a:t>
            </a:fld>
            <a:endParaRPr lang="en-US"/>
          </a:p>
        </p:txBody>
      </p:sp>
      <p:sp>
        <p:nvSpPr>
          <p:cNvPr id="217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7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675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5E8E0A-FEA1-48BB-A5FA-E478DAB75FAC}" type="slidenum">
              <a:rPr lang="en-US"/>
              <a:pPr/>
              <a:t>82</a:t>
            </a:fld>
            <a:endParaRPr lang="en-US"/>
          </a:p>
        </p:txBody>
      </p:sp>
      <p:sp>
        <p:nvSpPr>
          <p:cNvPr id="218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8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A lot of Internet security is based on the assumption of unpredictable sequence numbers.</a:t>
            </a:r>
          </a:p>
          <a:p>
            <a:pPr>
              <a:buFontTx/>
              <a:buChar char="-"/>
            </a:pPr>
            <a:r>
              <a:rPr lang="en-US"/>
              <a:t>Not always a great assumption (see BGP denial of service nonsence)</a:t>
            </a:r>
          </a:p>
          <a:p>
            <a:pPr>
              <a:buFontTx/>
              <a:buChar char="-"/>
            </a:pPr>
            <a:r>
              <a:rPr lang="en-US"/>
              <a:t>Go home and break linux’s sequence generator</a:t>
            </a:r>
          </a:p>
        </p:txBody>
      </p:sp>
    </p:spTree>
    <p:extLst>
      <p:ext uri="{BB962C8B-B14F-4D97-AF65-F5344CB8AC3E}">
        <p14:creationId xmlns:p14="http://schemas.microsoft.com/office/powerpoint/2010/main" val="10473963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A0D0E-AA51-4704-ACE5-34FD561362FD}" type="slidenum">
              <a:rPr lang="en-US"/>
              <a:pPr/>
              <a:t>83</a:t>
            </a:fld>
            <a:endParaRPr lang="en-US"/>
          </a:p>
        </p:txBody>
      </p:sp>
      <p:sp>
        <p:nvSpPr>
          <p:cNvPr id="218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8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For host/application fingerprinting, mention SYN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6671680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84FDE-0A96-42D4-9579-44704D42DE83}" type="slidenum">
              <a:rPr lang="en-US"/>
              <a:pPr/>
              <a:t>84</a:t>
            </a:fld>
            <a:endParaRPr lang="en-US"/>
          </a:p>
        </p:txBody>
      </p:sp>
      <p:sp>
        <p:nvSpPr>
          <p:cNvPr id="218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8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Ssh trolling</a:t>
            </a:r>
          </a:p>
        </p:txBody>
      </p:sp>
    </p:spTree>
    <p:extLst>
      <p:ext uri="{BB962C8B-B14F-4D97-AF65-F5344CB8AC3E}">
        <p14:creationId xmlns:p14="http://schemas.microsoft.com/office/powerpoint/2010/main" val="10814802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FBBC4-17AA-4B86-AC87-3F118EF35C28}" type="slidenum">
              <a:rPr lang="en-US"/>
              <a:pPr/>
              <a:t>85</a:t>
            </a:fld>
            <a:endParaRPr lang="en-US"/>
          </a:p>
        </p:txBody>
      </p:sp>
      <p:sp>
        <p:nvSpPr>
          <p:cNvPr id="230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4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3CA89-0F06-4E9F-AD9D-DD7598916264}" type="slidenum">
              <a:rPr lang="en-US"/>
              <a:pPr/>
              <a:t>86</a:t>
            </a:fld>
            <a:endParaRPr lang="en-US"/>
          </a:p>
        </p:txBody>
      </p:sp>
      <p:sp>
        <p:nvSpPr>
          <p:cNvPr id="218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65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442DD1-04A3-4568-B74C-D8B42617B7F3}" type="slidenum">
              <a:rPr lang="en-US"/>
              <a:pPr/>
              <a:t>87</a:t>
            </a:fld>
            <a:endParaRPr lang="en-US"/>
          </a:p>
        </p:txBody>
      </p:sp>
      <p:sp>
        <p:nvSpPr>
          <p:cNvPr id="219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4B7BE1-4E4A-4A5F-B7DF-388F6A2B472E}" type="slidenum">
              <a:rPr lang="en-US"/>
              <a:pPr/>
              <a:t>51</a:t>
            </a:fld>
            <a:endParaRPr lang="en-US"/>
          </a:p>
        </p:txBody>
      </p:sp>
      <p:sp>
        <p:nvSpPr>
          <p:cNvPr id="211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55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9D2F6-3B8F-4784-A903-547EA82BEE12}" type="slidenum">
              <a:rPr lang="en-US"/>
              <a:pPr/>
              <a:t>88</a:t>
            </a:fld>
            <a:endParaRPr lang="en-US"/>
          </a:p>
        </p:txBody>
      </p:sp>
      <p:sp>
        <p:nvSpPr>
          <p:cNvPr id="219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13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73FB4-AEF6-410B-91CD-D32F8EC77C7D}" type="slidenum">
              <a:rPr lang="en-US"/>
              <a:pPr/>
              <a:t>89</a:t>
            </a:fld>
            <a:endParaRPr lang="en-US"/>
          </a:p>
        </p:txBody>
      </p:sp>
      <p:sp>
        <p:nvSpPr>
          <p:cNvPr id="219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901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936FDA-F88A-4B04-9567-EEB7AF0BC5EA}" type="slidenum">
              <a:rPr lang="en-US"/>
              <a:pPr/>
              <a:t>90</a:t>
            </a:fld>
            <a:endParaRPr lang="en-US"/>
          </a:p>
        </p:txBody>
      </p:sp>
      <p:sp>
        <p:nvSpPr>
          <p:cNvPr id="219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13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51789-3AB9-4058-B5CA-A31CE06795ED}" type="slidenum">
              <a:rPr lang="en-US"/>
              <a:pPr/>
              <a:t>91</a:t>
            </a:fld>
            <a:endParaRPr lang="en-US"/>
          </a:p>
        </p:txBody>
      </p:sp>
      <p:sp>
        <p:nvSpPr>
          <p:cNvPr id="219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Open up question to the class, can anyone tell me why this is really hard?</a:t>
            </a:r>
          </a:p>
        </p:txBody>
      </p:sp>
    </p:spTree>
    <p:extLst>
      <p:ext uri="{BB962C8B-B14F-4D97-AF65-F5344CB8AC3E}">
        <p14:creationId xmlns:p14="http://schemas.microsoft.com/office/powerpoint/2010/main" val="4641957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2CCB-A886-4609-8942-48F28D27ACFA}" type="slidenum">
              <a:rPr lang="en-US"/>
              <a:pPr/>
              <a:t>92</a:t>
            </a:fld>
            <a:endParaRPr lang="en-US"/>
          </a:p>
        </p:txBody>
      </p:sp>
      <p:sp>
        <p:nvSpPr>
          <p:cNvPr id="220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74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F4F99E-4D9F-45D8-9DD1-5F707E2FD944}" type="slidenum">
              <a:rPr lang="en-US"/>
              <a:pPr/>
              <a:t>93</a:t>
            </a:fld>
            <a:endParaRPr lang="en-US"/>
          </a:p>
        </p:txBody>
      </p:sp>
      <p:sp>
        <p:nvSpPr>
          <p:cNvPr id="220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898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A4716-496B-4E99-B006-7D98965E7299}" type="slidenum">
              <a:rPr lang="en-US"/>
              <a:pPr/>
              <a:t>94</a:t>
            </a:fld>
            <a:endParaRPr lang="en-US"/>
          </a:p>
        </p:txBody>
      </p:sp>
      <p:sp>
        <p:nvSpPr>
          <p:cNvPr id="220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320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43CC87-61BB-4DDD-92F1-ED9C3436D98F}" type="slidenum">
              <a:rPr lang="en-US"/>
              <a:pPr/>
              <a:t>95</a:t>
            </a:fld>
            <a:endParaRPr lang="en-US"/>
          </a:p>
        </p:txBody>
      </p:sp>
      <p:sp>
        <p:nvSpPr>
          <p:cNvPr id="220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05938-BD80-4E66-9707-B8E931BB7D77}" type="slidenum">
              <a:rPr lang="en-US"/>
              <a:pPr/>
              <a:t>52</a:t>
            </a:fld>
            <a:endParaRPr lang="en-US"/>
          </a:p>
        </p:txBody>
      </p:sp>
      <p:sp>
        <p:nvSpPr>
          <p:cNvPr id="211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3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7CF4A-ACBC-4C76-A888-092D6B2E513C}" type="slidenum">
              <a:rPr lang="en-US"/>
              <a:pPr/>
              <a:t>53</a:t>
            </a:fld>
            <a:endParaRPr lang="en-US"/>
          </a:p>
        </p:txBody>
      </p:sp>
      <p:sp>
        <p:nvSpPr>
          <p:cNvPr id="211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Entire worm was 376 bytes (single packet)</a:t>
            </a:r>
          </a:p>
        </p:txBody>
      </p:sp>
    </p:spTree>
    <p:extLst>
      <p:ext uri="{BB962C8B-B14F-4D97-AF65-F5344CB8AC3E}">
        <p14:creationId xmlns:p14="http://schemas.microsoft.com/office/powerpoint/2010/main" val="1102824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C484DE-DA57-41D9-8931-FB147543CD27}" type="slidenum">
              <a:rPr lang="en-US"/>
              <a:pPr/>
              <a:t>54</a:t>
            </a:fld>
            <a:endParaRPr lang="en-US"/>
          </a:p>
        </p:txBody>
      </p:sp>
      <p:sp>
        <p:nvSpPr>
          <p:cNvPr id="212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dirty="0"/>
              <a:t>Start with a bit of motivation</a:t>
            </a:r>
          </a:p>
          <a:p>
            <a:r>
              <a:rPr lang="en-US" dirty="0"/>
              <a:t>Describe what a worm is… search online for animation</a:t>
            </a:r>
          </a:p>
        </p:txBody>
      </p:sp>
    </p:spTree>
    <p:extLst>
      <p:ext uri="{BB962C8B-B14F-4D97-AF65-F5344CB8AC3E}">
        <p14:creationId xmlns:p14="http://schemas.microsoft.com/office/powerpoint/2010/main" val="1108532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F9503-84D3-43FA-8524-F71A8B7447EB}" type="slidenum">
              <a:rPr lang="en-US"/>
              <a:pPr/>
              <a:t>55</a:t>
            </a:fld>
            <a:endParaRPr lang="en-US"/>
          </a:p>
        </p:txBody>
      </p:sp>
      <p:sp>
        <p:nvSpPr>
          <p:cNvPr id="234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D9A05-7B9F-4621-ACC6-D1EDA3125A03}" type="slidenum">
              <a:rPr lang="en-US"/>
              <a:pPr/>
              <a:t>56</a:t>
            </a:fld>
            <a:endParaRPr lang="en-US"/>
          </a:p>
        </p:txBody>
      </p:sp>
      <p:sp>
        <p:nvSpPr>
          <p:cNvPr id="213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3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3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8153400" cy="2362200"/>
          </a:xfrm>
          <a:ln>
            <a:noFill/>
          </a:ln>
        </p:spPr>
        <p:txBody>
          <a:bodyPr vert="horz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981200" y="3124200"/>
            <a:ext cx="6705600" cy="3200400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35592" y="3200400"/>
            <a:ext cx="1371600" cy="2209800"/>
            <a:chOff x="435592" y="3200400"/>
            <a:chExt cx="1371600" cy="2209800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1" name="Rounded Rectangle 20"/>
            <p:cNvSpPr/>
            <p:nvPr userDrawn="1"/>
          </p:nvSpPr>
          <p:spPr>
            <a:xfrm>
              <a:off x="435592" y="3200400"/>
              <a:ext cx="1371600" cy="2209800"/>
            </a:xfrm>
            <a:prstGeom prst="roundRect">
              <a:avLst/>
            </a:prstGeom>
            <a:solidFill>
              <a:schemeClr val="bg1"/>
            </a:solidFill>
            <a:ln w="34925">
              <a:noFill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17" descr="UofT-Logo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024" y="3352800"/>
              <a:ext cx="1100376" cy="1918164"/>
            </a:xfrm>
            <a:prstGeom prst="rect">
              <a:avLst/>
            </a:prstGeom>
            <a:noFill/>
            <a:ln w="34925">
              <a:noFill/>
            </a:ln>
            <a:effectLst/>
          </p:spPr>
        </p:pic>
      </p:grpSp>
      <p:grpSp>
        <p:nvGrpSpPr>
          <p:cNvPr id="11" name="Group 10"/>
          <p:cNvGrpSpPr/>
          <p:nvPr userDrawn="1"/>
        </p:nvGrpSpPr>
        <p:grpSpPr>
          <a:xfrm>
            <a:off x="-19017" y="-7144"/>
            <a:ext cx="9180548" cy="1150144"/>
            <a:chOff x="-19017" y="-7144"/>
            <a:chExt cx="9180548" cy="1041401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-9525" y="-7144"/>
              <a:ext cx="9163050" cy="104140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381500" y="-7144"/>
              <a:ext cx="4762500" cy="63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1668" y="564"/>
                </a:cxn>
                <a:cxn ang="0">
                  <a:pos x="3000" y="186"/>
                </a:cxn>
                <a:cxn ang="0">
                  <a:pos x="3000" y="6"/>
                </a:cxn>
                <a:cxn ang="0">
                  <a:pos x="0" y="0"/>
                </a:cxn>
              </a:cxnLst>
              <a:rect l="0" t="0" r="0" b="0"/>
              <a:pathLst>
                <a:path w="3000" h="595">
                  <a:moveTo>
                    <a:pt x="0" y="0"/>
                  </a:moveTo>
                  <a:cubicBezTo>
                    <a:pt x="174" y="102"/>
                    <a:pt x="1168" y="533"/>
                    <a:pt x="1668" y="564"/>
                  </a:cubicBezTo>
                  <a:cubicBezTo>
                    <a:pt x="2168" y="595"/>
                    <a:pt x="2778" y="279"/>
                    <a:pt x="3000" y="186"/>
                  </a:cubicBezTo>
                  <a:lnTo>
                    <a:pt x="3000" y="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shade val="50000"/>
                    <a:alpha val="30000"/>
                    <a:satMod val="130000"/>
                  </a:schemeClr>
                </a:gs>
                <a:gs pos="80000">
                  <a:schemeClr val="accent2">
                    <a:shade val="75000"/>
                    <a:alpha val="45000"/>
                    <a:satMod val="14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4" name="Group 1"/>
            <p:cNvGrpSpPr/>
            <p:nvPr/>
          </p:nvGrpSpPr>
          <p:grpSpPr>
            <a:xfrm>
              <a:off x="-19017" y="202408"/>
              <a:ext cx="9180548" cy="649224"/>
              <a:chOff x="-19045" y="216551"/>
              <a:chExt cx="9180548" cy="649224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 rot="21435692">
                <a:off x="-19045" y="216551"/>
                <a:ext cx="9163050" cy="6492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966"/>
                  </a:cxn>
                  <a:cxn ang="0">
                    <a:pos x="1608" y="282"/>
                  </a:cxn>
                  <a:cxn ang="0">
                    <a:pos x="4110" y="1008"/>
                  </a:cxn>
                  <a:cxn ang="0">
                    <a:pos x="5772" y="0"/>
                  </a:cxn>
                </a:cxnLst>
                <a:rect l="0" t="0" r="0" b="0"/>
                <a:pathLst>
                  <a:path w="5772" h="1055">
                    <a:moveTo>
                      <a:pt x="0" y="966"/>
                    </a:moveTo>
                    <a:cubicBezTo>
                      <a:pt x="282" y="738"/>
                      <a:pt x="923" y="275"/>
                      <a:pt x="1608" y="282"/>
                    </a:cubicBezTo>
                    <a:cubicBezTo>
                      <a:pt x="2293" y="289"/>
                      <a:pt x="3416" y="1055"/>
                      <a:pt x="4110" y="1008"/>
                    </a:cubicBezTo>
                    <a:cubicBezTo>
                      <a:pt x="4804" y="961"/>
                      <a:pt x="5426" y="210"/>
                      <a:pt x="5772" y="0"/>
                    </a:cubicBezTo>
                  </a:path>
                </a:pathLst>
              </a:custGeom>
              <a:noFill/>
              <a:ln w="10795" cap="flat" cmpd="sng" algn="ctr">
                <a:gradFill>
                  <a:gsLst>
                    <a:gs pos="74000">
                      <a:schemeClr val="accent3">
                        <a:shade val="75000"/>
                      </a:schemeClr>
                    </a:gs>
                    <a:gs pos="86000">
                      <a:schemeClr val="tx1">
                        <a:alpha val="29000"/>
                      </a:schemeClr>
                    </a:gs>
                    <a:gs pos="16000">
                      <a:schemeClr val="accent2">
                        <a:shade val="75000"/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 rot="21435692">
                <a:off x="-14309" y="290003"/>
                <a:ext cx="9175812" cy="530352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732"/>
                  </a:cxn>
                  <a:cxn ang="0">
                    <a:pos x="1638" y="228"/>
                  </a:cxn>
                  <a:cxn ang="0">
                    <a:pos x="4122" y="816"/>
                  </a:cxn>
                  <a:cxn ang="0">
                    <a:pos x="5766" y="0"/>
                  </a:cxn>
                </a:cxnLst>
                <a:rect l="0" t="0" r="0" b="0"/>
                <a:pathLst>
                  <a:path w="5766" h="854">
                    <a:moveTo>
                      <a:pt x="0" y="732"/>
                    </a:moveTo>
                    <a:cubicBezTo>
                      <a:pt x="273" y="647"/>
                      <a:pt x="951" y="214"/>
                      <a:pt x="1638" y="228"/>
                    </a:cubicBezTo>
                    <a:cubicBezTo>
                      <a:pt x="2325" y="242"/>
                      <a:pt x="3434" y="854"/>
                      <a:pt x="4122" y="816"/>
                    </a:cubicBezTo>
                    <a:cubicBezTo>
                      <a:pt x="4810" y="778"/>
                      <a:pt x="5424" y="170"/>
                      <a:pt x="5766" y="0"/>
                    </a:cubicBezTo>
                  </a:path>
                </a:pathLst>
              </a:custGeom>
              <a:noFill/>
              <a:ln w="9525" cap="flat" cmpd="sng" algn="ctr">
                <a:gradFill>
                  <a:gsLst>
                    <a:gs pos="74000">
                      <a:schemeClr val="accent4"/>
                    </a:gs>
                    <a:gs pos="44000">
                      <a:schemeClr val="accent1"/>
                    </a:gs>
                    <a:gs pos="33000">
                      <a:schemeClr val="accent2"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/>
              </a:p>
            </p:txBody>
          </p:sp>
        </p:grpSp>
      </p:grp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Date Placeholder 18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0722A-30FE-4606-B981-44514D85D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229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24300"/>
            <a:ext cx="8229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EF1D6949-4E01-4D79-93F9-27BFFFAC3D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1829EC36-CC5E-4B07-B666-CDE2F1BB9B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5922D2D3-CA9A-427B-9EB2-783E2E5638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24300"/>
            <a:ext cx="8229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0132E7DA-7BBF-442E-BEE9-E5CB54CE37A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buClr>
                <a:schemeClr val="tx2"/>
              </a:buClr>
              <a:defRPr sz="26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400"/>
            </a:lvl3pPr>
            <a:lvl4pPr>
              <a:buClr>
                <a:schemeClr val="tx2"/>
              </a:buClr>
              <a:defRPr sz="2400">
                <a:solidFill>
                  <a:schemeClr val="tx2"/>
                </a:solidFill>
              </a:defRPr>
            </a:lvl4pPr>
            <a:lvl5pPr>
              <a:defRPr sz="22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20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6432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6432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 userDrawn="1"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992855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676400"/>
            <a:ext cx="4040188" cy="46839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6839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itle 1"/>
          <p:cNvSpPr>
            <a:spLocks noGrp="1"/>
          </p:cNvSpPr>
          <p:nvPr userDrawn="1"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24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Date Placeholder 18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Date Placeholder 19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Date Placeholder 17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Date Placeholder 18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90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5" r:id="rId12"/>
    <p:sldLayoutId id="2147483676" r:id="rId13"/>
    <p:sldLayoutId id="2147483678" r:id="rId14"/>
    <p:sldLayoutId id="2147483681" r:id="rId15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tx2"/>
        </a:buClr>
        <a:buSzPct val="85000"/>
        <a:buFont typeface="Wingdings 2"/>
        <a:buChar char=""/>
        <a:defRPr kumimoji="0" sz="2600" kern="1200">
          <a:solidFill>
            <a:schemeClr val="tx2"/>
          </a:solidFill>
          <a:latin typeface="+mj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3"/>
        </a:buClr>
        <a:buSzPct val="70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tx2"/>
        </a:buClr>
        <a:buSzPct val="65000"/>
        <a:buFont typeface="Wingdings 2"/>
        <a:buChar char=""/>
        <a:defRPr kumimoji="0" sz="2200" kern="1200">
          <a:solidFill>
            <a:schemeClr val="tx2"/>
          </a:solidFill>
          <a:latin typeface="+mj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3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gi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8458200" cy="13716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Handout # 22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Network Security &amp; Final Review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81200" y="3200400"/>
            <a:ext cx="67056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Instructed by:</a:t>
            </a:r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b="1" dirty="0" err="1">
                <a:solidFill>
                  <a:schemeClr val="tx2"/>
                </a:solidFill>
              </a:rPr>
              <a:t>AbdulAziz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AlHelali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mr-IN" b="1" dirty="0">
                <a:solidFill>
                  <a:schemeClr val="tx2"/>
                </a:solidFill>
              </a:rPr>
              <a:t>–</a:t>
            </a:r>
            <a:r>
              <a:rPr lang="en-US" b="1" dirty="0">
                <a:solidFill>
                  <a:schemeClr val="tx2"/>
                </a:solidFill>
              </a:rPr>
              <a:t> L0101</a:t>
            </a:r>
            <a:endParaRPr lang="en-US" dirty="0"/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       a.alhelali@mail.utoronto.ca 	</a:t>
            </a:r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</a:rPr>
              <a:t>Joe Lim </a:t>
            </a:r>
            <a:r>
              <a:rPr lang="mr-IN" b="1" dirty="0">
                <a:solidFill>
                  <a:schemeClr val="tx2"/>
                </a:solidFill>
              </a:rPr>
              <a:t>–</a:t>
            </a:r>
            <a:r>
              <a:rPr lang="en-US" b="1" dirty="0">
                <a:solidFill>
                  <a:schemeClr val="tx2"/>
                </a:solidFill>
              </a:rPr>
              <a:t> L5101</a:t>
            </a:r>
            <a:endParaRPr lang="en-US" dirty="0"/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       joe.lim@utoronto.ca 	</a:t>
            </a:r>
            <a:endParaRPr lang="en-US" b="1" dirty="0">
              <a:solidFill>
                <a:schemeClr val="tx2"/>
              </a:solidFill>
            </a:endParaRPr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</a:rPr>
              <a:t>Sajad Shirali-Shahreza </a:t>
            </a:r>
            <a:r>
              <a:rPr lang="mr-IN" b="1" dirty="0">
                <a:solidFill>
                  <a:schemeClr val="tx2"/>
                </a:solidFill>
              </a:rPr>
              <a:t>–</a:t>
            </a:r>
            <a:r>
              <a:rPr lang="en-US" b="1" dirty="0">
                <a:solidFill>
                  <a:schemeClr val="tx2"/>
                </a:solidFill>
              </a:rPr>
              <a:t> L0201</a:t>
            </a:r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       shirali@cs.toronto.edu 	</a:t>
            </a:r>
          </a:p>
          <a:p>
            <a:r>
              <a:rPr lang="en-US" b="1" dirty="0">
                <a:solidFill>
                  <a:schemeClr val="tx2"/>
                </a:solidFill>
              </a:rPr>
              <a:t>      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Slides adapted from </a:t>
            </a:r>
          </a:p>
          <a:p>
            <a:r>
              <a:rPr lang="en-US" sz="1800" dirty="0">
                <a:solidFill>
                  <a:schemeClr val="tx2"/>
                </a:solidFill>
              </a:rPr>
              <a:t>	Professor Yashar </a:t>
            </a:r>
            <a:r>
              <a:rPr lang="en-US" sz="1800" dirty="0" err="1">
                <a:solidFill>
                  <a:schemeClr val="tx2"/>
                </a:solidFill>
              </a:rPr>
              <a:t>Ganjali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33400" y="1066800"/>
            <a:ext cx="8153400" cy="4572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CSC 458/2209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 – Computer Networks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dirty="0"/>
              <a:t>A more sophisticated encryption approach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19113" y="1150938"/>
            <a:ext cx="8115300" cy="4648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MT" charset="0"/>
              </a:rPr>
              <a:t>n substitution ciphers, M</a:t>
            </a:r>
            <a:r>
              <a:rPr lang="en-US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,M</a:t>
            </a:r>
            <a:r>
              <a:rPr lang="en-US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,…,</a:t>
            </a:r>
            <a:r>
              <a:rPr lang="en-US" dirty="0" err="1">
                <a:latin typeface="Gill Sans MT" charset="0"/>
              </a:rPr>
              <a:t>M</a:t>
            </a:r>
            <a:r>
              <a:rPr lang="en-US" baseline="-25000" dirty="0" err="1">
                <a:latin typeface="Gill Sans MT" charset="0"/>
              </a:rPr>
              <a:t>n</a:t>
            </a:r>
            <a:endParaRPr lang="en-US" baseline="-25000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  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</a:t>
            </a:r>
            <a:r>
              <a:rPr lang="en-US" dirty="0">
                <a:latin typeface="Gill Sans MT" charset="0"/>
              </a:rPr>
              <a:t> ..</a:t>
            </a:r>
          </a:p>
          <a:p>
            <a:r>
              <a:rPr lang="en-US" dirty="0">
                <a:latin typeface="Gill Sans MT" charset="0"/>
              </a:rPr>
              <a:t>for each new plaintext symbol, use subsequent substitution 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</a:p>
          <a:p>
            <a:pPr lvl="1"/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    Encryption key: </a:t>
            </a:r>
            <a:r>
              <a:rPr lang="en-US" sz="2800" dirty="0">
                <a:latin typeface="Gill Sans MT" charset="0"/>
              </a:rPr>
              <a:t>n substitution ciphers, and cyclic             pattern</a:t>
            </a:r>
          </a:p>
          <a:p>
            <a:pPr lvl="1"/>
            <a:r>
              <a:rPr lang="en-US" dirty="0">
                <a:latin typeface="Gill Sans MT" charset="0"/>
              </a:rPr>
              <a:t>key need not be just n-bit pattern</a:t>
            </a:r>
          </a:p>
        </p:txBody>
      </p:sp>
      <p:pic>
        <p:nvPicPr>
          <p:cNvPr id="8" name="Picture 25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36563" y="44719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80591" y="6082748"/>
            <a:ext cx="222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Cipher is a mapping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8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Key Crypto: 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DES: Data Encryption Standard</a:t>
            </a:r>
          </a:p>
          <a:p>
            <a:r>
              <a:rPr lang="en-US" dirty="0"/>
              <a:t>US encryption standard [NIST 1993]</a:t>
            </a:r>
          </a:p>
          <a:p>
            <a:r>
              <a:rPr lang="en-US" dirty="0">
                <a:solidFill>
                  <a:srgbClr val="FF0000"/>
                </a:solidFill>
              </a:rPr>
              <a:t>56-bit symmetric key, 64-bit plaintext input</a:t>
            </a:r>
          </a:p>
          <a:p>
            <a:r>
              <a:rPr lang="en-US" dirty="0"/>
              <a:t>block cipher with cipher block chaining</a:t>
            </a:r>
          </a:p>
          <a:p>
            <a:r>
              <a:rPr lang="en-US" dirty="0"/>
              <a:t>how secure is DES?</a:t>
            </a:r>
          </a:p>
          <a:p>
            <a:pPr lvl="1"/>
            <a:r>
              <a:rPr lang="en-US" dirty="0"/>
              <a:t>DES Challenge: 56-bit-key-encrypted phrase  decrypted (brute force) in less than a day</a:t>
            </a:r>
          </a:p>
          <a:p>
            <a:pPr lvl="1"/>
            <a:r>
              <a:rPr lang="en-US" dirty="0"/>
              <a:t>no known good analytic attack</a:t>
            </a:r>
          </a:p>
          <a:p>
            <a:r>
              <a:rPr lang="en-US" dirty="0"/>
              <a:t>making DES more secure:</a:t>
            </a:r>
          </a:p>
          <a:p>
            <a:pPr lvl="1"/>
            <a:r>
              <a:rPr lang="en-US" dirty="0"/>
              <a:t>3DES: encrypt 3 times with 3 different keys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7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pic>
        <p:nvPicPr>
          <p:cNvPr id="8" name="Picture 8" descr="07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82575"/>
            <a:ext cx="4043362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76238" y="2222500"/>
            <a:ext cx="3717925" cy="3046413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509588" y="2517775"/>
            <a:ext cx="3527425" cy="2484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400">
                <a:latin typeface="Gill Sans MT" charset="0"/>
              </a:rPr>
              <a:t>initial permutation 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Gill Sans MT" charset="0"/>
              </a:rPr>
              <a:t>16 identical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rounds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 of function application, each using different 48 bits of key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Gill Sans MT" charset="0"/>
              </a:rPr>
              <a:t>final permutation</a:t>
            </a:r>
            <a:endParaRPr lang="en-US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587375" y="1928813"/>
            <a:ext cx="2176463" cy="523875"/>
            <a:chOff x="384" y="1352"/>
            <a:chExt cx="1371" cy="330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85" y="1356"/>
              <a:ext cx="1370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384" y="1352"/>
              <a:ext cx="1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  <a:cs typeface="Arial" charset="0"/>
                </a:rPr>
                <a:t>DES operation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53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AES: Advanced </a:t>
            </a:r>
            <a:r>
              <a:rPr lang="en-US" dirty="0" err="1"/>
              <a:t>Encrytion</a:t>
            </a:r>
            <a:r>
              <a:rPr lang="en-US" dirty="0"/>
              <a:t>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symmetric-key NIST standard, replaced DES (Nov 2001)</a:t>
            </a:r>
          </a:p>
          <a:p>
            <a:r>
              <a:rPr lang="en-US" dirty="0">
                <a:latin typeface="Gill Sans MT" charset="0"/>
              </a:rPr>
              <a:t>processes data in 128 bit blocks</a:t>
            </a:r>
          </a:p>
          <a:p>
            <a:r>
              <a:rPr lang="en-US" dirty="0">
                <a:latin typeface="Gill Sans MT" charset="0"/>
              </a:rPr>
              <a:t>128, 192, or 256 bit keys</a:t>
            </a:r>
          </a:p>
          <a:p>
            <a:r>
              <a:rPr lang="en-US" dirty="0">
                <a:latin typeface="Gill Sans MT" charset="0"/>
              </a:rPr>
              <a:t>brute force decryption (try each key) taking 1 sec on DES, takes 149 trillion years for AES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</a:t>
            </a:r>
            <a:r>
              <a:rPr lang="en-US" dirty="0" err="1"/>
              <a:t>Crytography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39713" y="1654175"/>
            <a:ext cx="3810000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i="1">
                <a:solidFill>
                  <a:srgbClr val="C00000"/>
                </a:solidFill>
                <a:latin typeface="Gill Sans MT" charset="0"/>
              </a:rPr>
              <a:t>symmetric key crypto</a:t>
            </a:r>
          </a:p>
          <a:p>
            <a:r>
              <a:rPr lang="en-US" sz="2400">
                <a:latin typeface="Gill Sans MT" charset="0"/>
              </a:rPr>
              <a:t>requires sender, receiver know shared secret key</a:t>
            </a:r>
          </a:p>
          <a:p>
            <a:r>
              <a:rPr lang="en-US" sz="2400">
                <a:latin typeface="Gill Sans MT" charset="0"/>
              </a:rPr>
              <a:t>Q: how to agree on key in first place (particularly if never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met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)?</a:t>
            </a:r>
          </a:p>
          <a:p>
            <a:endParaRPr lang="en-US" sz="2400" dirty="0">
              <a:latin typeface="Gill Sans MT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354513" y="852488"/>
            <a:ext cx="3973512" cy="5430837"/>
            <a:chOff x="4354281" y="853168"/>
            <a:chExt cx="3973290" cy="5430157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10" name="Picture 6" descr="j0078625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radically different approach [Diffie-Hellman76, RSA78]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sender, receiver do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not</a:t>
              </a:r>
              <a:r>
                <a:rPr lang="en-US" sz="2400" dirty="0">
                  <a:latin typeface="Gill Sans MT" charset="0"/>
                </a:rPr>
                <a:t> share secret key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public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encryption key 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known to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all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private</a:t>
              </a:r>
              <a:r>
                <a:rPr lang="en-US" sz="2400" dirty="0">
                  <a:latin typeface="Gill Sans MT" charset="0"/>
                </a:rPr>
                <a:t> decryption key known only to receiver</a:t>
              </a:r>
              <a:endParaRPr lang="en-US" sz="2800" dirty="0">
                <a:latin typeface="Gill Sans MT" charset="0"/>
              </a:endParaRP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885226" y="5910435"/>
            <a:ext cx="28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one has a pair of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pic>
        <p:nvPicPr>
          <p:cNvPr id="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081338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16" name="Picture 12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9" name="Picture 1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808788" y="3830638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</p:txBody>
      </p: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3954463" y="4162425"/>
            <a:ext cx="876300" cy="617538"/>
            <a:chOff x="2351" y="2077"/>
            <a:chExt cx="552" cy="389"/>
          </a:xfrm>
        </p:grpSpPr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29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33" name="Group 29"/>
          <p:cNvGrpSpPr>
            <a:grpSpLocks/>
          </p:cNvGrpSpPr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39" name="Freeform 35"/>
          <p:cNvSpPr>
            <a:spLocks/>
          </p:cNvSpPr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Freeform 36"/>
          <p:cNvSpPr>
            <a:spLocks/>
          </p:cNvSpPr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4911" y="5090081"/>
            <a:ext cx="734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key not shared so anyone can encrypt but only Bob can decrypt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Encryption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69881" y="2055018"/>
            <a:ext cx="5619750" cy="6254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>
                <a:latin typeface="Arial" charset="0"/>
                <a:cs typeface="Arial" charset="0"/>
              </a:rPr>
              <a:t>need K  ( ) and K  ( ) such that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382719" y="2278856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984506" y="2316956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693869" y="1715293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278194" y="1753393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92106" y="3613943"/>
            <a:ext cx="54689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given public key K  , it should be impossible to compute private key K  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584331" y="4718843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170244" y="3810793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877644" y="1291431"/>
            <a:ext cx="220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  <a:cs typeface="Arial" charset="0"/>
              </a:rPr>
              <a:t>requirements:</a:t>
            </a:r>
            <a:endParaRPr lang="en-US" sz="2400" dirty="0">
              <a:latin typeface="Gill Sans MT" charset="0"/>
              <a:cs typeface="Arial" charset="0"/>
            </a:endParaRP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1665044" y="2064543"/>
            <a:ext cx="552450" cy="5175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750769" y="2064543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1</a:t>
            </a: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1698381" y="3566318"/>
            <a:ext cx="552450" cy="533400"/>
            <a:chOff x="489" y="1776"/>
            <a:chExt cx="348" cy="336"/>
          </a:xfrm>
        </p:grpSpPr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546" y="177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1606306" y="5395118"/>
            <a:ext cx="5707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RSA: </a:t>
            </a:r>
            <a:r>
              <a:rPr lang="en-US" sz="2800" dirty="0">
                <a:latin typeface="Gill Sans MT" charset="0"/>
              </a:rPr>
              <a:t>Rivest, Shamir, Adelson algorithm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387481" y="1904206"/>
            <a:ext cx="36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013081" y="1943893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3412881" y="2477293"/>
            <a:ext cx="2830513" cy="947738"/>
            <a:chOff x="1340" y="1706"/>
            <a:chExt cx="1783" cy="597"/>
          </a:xfrm>
        </p:grpSpPr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1340" y="1841"/>
              <a:ext cx="1783" cy="462"/>
              <a:chOff x="1711" y="1463"/>
              <a:chExt cx="1783" cy="462"/>
            </a:xfrm>
          </p:grpSpPr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(K  (m))  =  m </a:t>
                </a:r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2234" y="163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1892" y="162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521" y="170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1860" y="1722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5227394" y="3464718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3582744" y="4314031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1453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Creating public/private Key Pair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38200" y="1162477"/>
            <a:ext cx="6080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1.</a:t>
            </a:r>
            <a:r>
              <a:rPr lang="en-US" sz="2800" dirty="0">
                <a:latin typeface="Gill Sans MT" charset="0"/>
              </a:rPr>
              <a:t> choose two large prime numbers </a:t>
            </a:r>
            <a:r>
              <a:rPr lang="en-US" sz="2800" i="1" dirty="0">
                <a:latin typeface="Gill Sans MT" charset="0"/>
              </a:rPr>
              <a:t>p, q.</a:t>
            </a:r>
            <a:r>
              <a:rPr lang="en-US" sz="2800" dirty="0">
                <a:latin typeface="Gill Sans MT" charset="0"/>
              </a:rPr>
              <a:t> </a:t>
            </a:r>
          </a:p>
          <a:p>
            <a:r>
              <a:rPr lang="en-US" sz="2800" dirty="0">
                <a:latin typeface="Gill Sans MT" charset="0"/>
              </a:rPr>
              <a:t>   (e.g., 1024 bits each)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23913" y="2148315"/>
            <a:ext cx="4945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compute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 </a:t>
            </a:r>
            <a:r>
              <a:rPr lang="en-US" sz="2800" i="1" dirty="0">
                <a:latin typeface="Gill Sans MT" charset="0"/>
              </a:rPr>
              <a:t>= pq,  z = (p-1)(q-1</a:t>
            </a:r>
            <a:r>
              <a:rPr lang="en-US" sz="2800" dirty="0">
                <a:latin typeface="Gill Sans MT" charset="0"/>
              </a:rPr>
              <a:t>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22325" y="2818240"/>
            <a:ext cx="76930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3.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</a:t>
            </a:r>
            <a:r>
              <a:rPr lang="en-US" sz="2800" i="1" dirty="0">
                <a:latin typeface="Gill Sans MT" charset="0"/>
              </a:rPr>
              <a:t> (</a:t>
            </a:r>
            <a:r>
              <a:rPr lang="en-US" sz="2800" dirty="0">
                <a:latin typeface="Gill Sans MT" charset="0"/>
              </a:rPr>
              <a:t>with</a:t>
            </a:r>
            <a:r>
              <a:rPr lang="en-US" sz="2800" i="1" dirty="0">
                <a:latin typeface="Gill Sans MT" charset="0"/>
              </a:rPr>
              <a:t> e&lt;n)</a:t>
            </a:r>
            <a:r>
              <a:rPr lang="en-US" sz="2800" dirty="0">
                <a:latin typeface="Gill Sans MT" charset="0"/>
              </a:rPr>
              <a:t> that has no common factors</a:t>
            </a:r>
          </a:p>
          <a:p>
            <a:r>
              <a:rPr lang="en-US" sz="2800" dirty="0">
                <a:latin typeface="Gill Sans MT" charset="0"/>
              </a:rPr>
              <a:t>    with z (</a:t>
            </a:r>
            <a:r>
              <a:rPr lang="en-US" sz="2800" i="1" dirty="0">
                <a:latin typeface="Gill Sans MT" charset="0"/>
              </a:rPr>
              <a:t>e, z</a:t>
            </a:r>
            <a:r>
              <a:rPr lang="en-US" sz="2800" dirty="0">
                <a:latin typeface="Gill Sans MT" charset="0"/>
              </a:rPr>
              <a:t> are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relatively prime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).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38200" y="3807252"/>
            <a:ext cx="7591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4.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</a:t>
            </a:r>
            <a:r>
              <a:rPr lang="en-US" sz="2800" dirty="0">
                <a:latin typeface="Gill Sans MT" charset="0"/>
              </a:rPr>
              <a:t> such that </a:t>
            </a:r>
            <a:r>
              <a:rPr lang="en-US" sz="2800" i="1" dirty="0">
                <a:latin typeface="Gill Sans MT" charset="0"/>
              </a:rPr>
              <a:t>ed-1</a:t>
            </a:r>
            <a:r>
              <a:rPr lang="en-US" sz="2800" dirty="0">
                <a:latin typeface="Gill Sans MT" charset="0"/>
              </a:rPr>
              <a:t> is  exactly divisible by </a:t>
            </a:r>
            <a:r>
              <a:rPr lang="en-US" sz="2800" i="1" dirty="0">
                <a:latin typeface="Gill Sans MT" charset="0"/>
              </a:rPr>
              <a:t>z</a:t>
            </a:r>
            <a:r>
              <a:rPr lang="en-US" sz="2800" dirty="0">
                <a:latin typeface="Gill Sans MT" charset="0"/>
              </a:rPr>
              <a:t>.</a:t>
            </a:r>
          </a:p>
          <a:p>
            <a:r>
              <a:rPr lang="en-US" sz="2800" dirty="0">
                <a:latin typeface="Gill Sans MT" charset="0"/>
              </a:rPr>
              <a:t>    (in other words: </a:t>
            </a:r>
            <a:r>
              <a:rPr lang="en-US" sz="2800" i="1" dirty="0">
                <a:latin typeface="Gill Sans MT" charset="0"/>
              </a:rPr>
              <a:t>ed</a:t>
            </a:r>
            <a:r>
              <a:rPr lang="en-US" sz="2800" dirty="0">
                <a:latin typeface="Gill Sans MT" charset="0"/>
              </a:rPr>
              <a:t> mod </a:t>
            </a:r>
            <a:r>
              <a:rPr lang="en-US" sz="2800" i="1" dirty="0">
                <a:latin typeface="Gill Sans MT" charset="0"/>
              </a:rPr>
              <a:t>z  = 1 </a:t>
            </a:r>
            <a:r>
              <a:rPr lang="en-US" sz="2800" dirty="0">
                <a:latin typeface="Gill Sans MT" charset="0"/>
              </a:rPr>
              <a:t>).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49313" y="4918502"/>
            <a:ext cx="5797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5.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sz="2800" i="1" dirty="0">
                <a:latin typeface="Gill Sans MT" charset="0"/>
              </a:rPr>
              <a:t>public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i="1" dirty="0">
                <a:latin typeface="Gill Sans MT" charset="0"/>
              </a:rPr>
              <a:t>).</a:t>
            </a:r>
            <a:r>
              <a:rPr lang="en-US" sz="2800" dirty="0">
                <a:latin typeface="Gill Sans MT" charset="0"/>
              </a:rPr>
              <a:t>  </a:t>
            </a:r>
            <a:r>
              <a:rPr lang="en-US" sz="2800" i="1" dirty="0">
                <a:latin typeface="Gill Sans MT" charset="0"/>
              </a:rPr>
              <a:t>private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i="1" dirty="0">
                <a:latin typeface="Gill Sans MT" charset="0"/>
              </a:rPr>
              <a:t>).</a:t>
            </a:r>
          </a:p>
        </p:txBody>
      </p: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3151188" y="5447140"/>
            <a:ext cx="612775" cy="708025"/>
            <a:chOff x="1748" y="3628"/>
            <a:chExt cx="386" cy="446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1909" y="362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5918200" y="5439202"/>
            <a:ext cx="612775" cy="708025"/>
            <a:chOff x="1748" y="3628"/>
            <a:chExt cx="386" cy="446"/>
          </a:xfrm>
        </p:grpSpPr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20" name="AutoShape 16"/>
          <p:cNvSpPr>
            <a:spLocks/>
          </p:cNvSpPr>
          <p:nvPr/>
        </p:nvSpPr>
        <p:spPr bwMode="auto">
          <a:xfrm rot="5400000">
            <a:off x="3277394" y="5109796"/>
            <a:ext cx="165100" cy="760412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AutoShape 17"/>
          <p:cNvSpPr>
            <a:spLocks/>
          </p:cNvSpPr>
          <p:nvPr/>
        </p:nvSpPr>
        <p:spPr bwMode="auto">
          <a:xfrm rot="5400000">
            <a:off x="6057107" y="5079633"/>
            <a:ext cx="165100" cy="760413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Encryption, Decryption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53367" y="1369829"/>
            <a:ext cx="632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0.</a:t>
            </a:r>
            <a:r>
              <a:rPr lang="en-US" sz="2800" dirty="0">
                <a:latin typeface="Gill Sans MT" charset="0"/>
              </a:rPr>
              <a:t>  given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dirty="0">
                <a:latin typeface="Gill Sans MT" charset="0"/>
              </a:rPr>
              <a:t>) and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dirty="0">
                <a:latin typeface="Gill Sans MT" charset="0"/>
              </a:rPr>
              <a:t>) as computed above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110517" y="2049279"/>
            <a:ext cx="6024563" cy="1031875"/>
            <a:chOff x="407" y="1521"/>
            <a:chExt cx="3795" cy="65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07" y="1521"/>
              <a:ext cx="36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000099"/>
                  </a:solidFill>
                  <a:latin typeface="Gill Sans MT" charset="0"/>
                </a:rPr>
                <a:t>1.</a:t>
              </a:r>
              <a:r>
                <a:rPr lang="en-US" sz="2800" dirty="0">
                  <a:latin typeface="Gill Sans MT" charset="0"/>
                </a:rPr>
                <a:t> to encrypt message </a:t>
              </a:r>
              <a:r>
                <a:rPr lang="en-US" sz="2800" i="1" dirty="0">
                  <a:latin typeface="Gill Sans MT" charset="0"/>
                </a:rPr>
                <a:t>m (&lt;n)</a:t>
              </a:r>
              <a:r>
                <a:rPr lang="en-US" sz="2800" dirty="0">
                  <a:latin typeface="Gill Sans MT" charset="0"/>
                </a:rPr>
                <a:t>, compute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563" y="1768"/>
              <a:ext cx="1451" cy="403"/>
              <a:chOff x="1688" y="1812"/>
              <a:chExt cx="1451" cy="403"/>
            </a:xfrm>
          </p:grpSpPr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45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c = m   </a:t>
                </a:r>
                <a:r>
                  <a:rPr lang="en-US" sz="2800" dirty="0">
                    <a:solidFill>
                      <a:srgbClr val="C00000"/>
                    </a:solidFill>
                    <a:latin typeface="Gill Sans MT" charset="0"/>
                  </a:rPr>
                  <a:t>mod</a:t>
                </a:r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  n</a:t>
                </a:r>
              </a:p>
            </p:txBody>
          </p:sp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2227" y="1812"/>
                <a:ext cx="21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e</a:t>
                </a:r>
              </a:p>
            </p:txBody>
          </p:sp>
        </p:grp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966" y="1724"/>
              <a:ext cx="2236" cy="439"/>
              <a:chOff x="777" y="2538"/>
              <a:chExt cx="2236" cy="439"/>
            </a:xfrm>
          </p:grpSpPr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endParaRPr lang="en-US" sz="2800" dirty="0">
                  <a:latin typeface="Gill Sans MT" charset="0"/>
                </a:endParaRP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endParaRPr lang="en-US" sz="2800" i="1" dirty="0">
                  <a:solidFill>
                    <a:srgbClr val="FF0000"/>
                  </a:solidFill>
                  <a:latin typeface="Gill Sans MT" charset="0"/>
                </a:endParaRPr>
              </a:p>
            </p:txBody>
          </p:sp>
        </p:grpSp>
      </p:grp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110517" y="3319279"/>
            <a:ext cx="671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to decrypt received bit pattern, </a:t>
            </a:r>
            <a:r>
              <a:rPr lang="en-US" sz="2800" i="1" dirty="0">
                <a:latin typeface="Gill Sans MT" charset="0"/>
              </a:rPr>
              <a:t>c</a:t>
            </a:r>
            <a:r>
              <a:rPr lang="en-US" sz="2800" dirty="0">
                <a:latin typeface="Gill Sans MT" charset="0"/>
              </a:rPr>
              <a:t>, compute</a:t>
            </a:r>
          </a:p>
        </p:txBody>
      </p: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1358167" y="3711391"/>
            <a:ext cx="2303463" cy="639763"/>
            <a:chOff x="1688" y="1812"/>
            <a:chExt cx="1451" cy="403"/>
          </a:xfrm>
        </p:grpSpPr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m = c   </a:t>
              </a:r>
              <a:r>
                <a:rPr lang="en-US" sz="2800" dirty="0">
                  <a:solidFill>
                    <a:srgbClr val="C00000"/>
                  </a:solidFill>
                  <a:latin typeface="Gill Sans MT" charset="0"/>
                </a:rPr>
                <a:t>mod</a:t>
              </a: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  n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223" y="1812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d</a:t>
              </a:r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3406042" y="4792479"/>
            <a:ext cx="3935413" cy="619125"/>
            <a:chOff x="868" y="3287"/>
            <a:chExt cx="2479" cy="390"/>
          </a:xfrm>
        </p:grpSpPr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m  =  (m  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n)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1615" y="330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450" y="3287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07442" y="4779779"/>
            <a:ext cx="1460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magic</a:t>
            </a:r>
          </a:p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happens!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1639155" y="4655954"/>
            <a:ext cx="6256337" cy="12684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23"/>
          <p:cNvSpPr>
            <a:spLocks/>
          </p:cNvSpPr>
          <p:nvPr/>
        </p:nvSpPr>
        <p:spPr bwMode="auto">
          <a:xfrm rot="-5400000">
            <a:off x="5129274" y="4855184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5096730" y="5454466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Arial" charset="0"/>
                <a:cs typeface="Arial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4388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9099" y="1176338"/>
            <a:ext cx="588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Bob chooses </a:t>
            </a:r>
            <a:r>
              <a:rPr lang="en-US" sz="2400" i="1" dirty="0">
                <a:latin typeface="Arial" charset="0"/>
                <a:cs typeface="Arial" charset="0"/>
              </a:rPr>
              <a:t>p=5, q=7</a:t>
            </a:r>
            <a:r>
              <a:rPr lang="en-US" sz="2400" dirty="0">
                <a:latin typeface="Arial" charset="0"/>
                <a:cs typeface="Arial" charset="0"/>
              </a:rPr>
              <a:t>.  Then </a:t>
            </a:r>
            <a:r>
              <a:rPr lang="en-US" sz="2400" i="1" dirty="0">
                <a:latin typeface="Arial" charset="0"/>
                <a:cs typeface="Arial" charset="0"/>
              </a:rPr>
              <a:t>n=35, z=24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88687" y="1600200"/>
            <a:ext cx="5157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latin typeface="Arial" charset="0"/>
                <a:cs typeface="Arial" charset="0"/>
              </a:rPr>
              <a:t>e=5</a:t>
            </a:r>
            <a:r>
              <a:rPr lang="en-US" sz="2400" dirty="0">
                <a:latin typeface="Arial" charset="0"/>
                <a:cs typeface="Arial" charset="0"/>
              </a:rPr>
              <a:t>  (so </a:t>
            </a:r>
            <a:r>
              <a:rPr lang="en-US" sz="2400" i="1" dirty="0">
                <a:latin typeface="Arial" charset="0"/>
                <a:cs typeface="Arial" charset="0"/>
              </a:rPr>
              <a:t>e, z</a:t>
            </a:r>
            <a:r>
              <a:rPr lang="en-US" sz="2400" dirty="0">
                <a:latin typeface="Arial" charset="0"/>
                <a:cs typeface="Arial" charset="0"/>
              </a:rPr>
              <a:t>  relatively prime).</a:t>
            </a:r>
          </a:p>
          <a:p>
            <a:r>
              <a:rPr lang="en-US" sz="2400" i="1" dirty="0">
                <a:latin typeface="Arial" charset="0"/>
                <a:cs typeface="Arial" charset="0"/>
              </a:rPr>
              <a:t>d=29</a:t>
            </a:r>
            <a:r>
              <a:rPr lang="en-US" sz="2400" dirty="0">
                <a:latin typeface="Arial" charset="0"/>
                <a:cs typeface="Arial" charset="0"/>
              </a:rPr>
              <a:t> (so </a:t>
            </a:r>
            <a:r>
              <a:rPr lang="en-US" sz="2400" i="1" dirty="0">
                <a:latin typeface="Arial" charset="0"/>
                <a:cs typeface="Arial" charset="0"/>
              </a:rPr>
              <a:t>ed-1</a:t>
            </a:r>
            <a:r>
              <a:rPr lang="en-US" sz="2400" dirty="0">
                <a:latin typeface="Arial" charset="0"/>
                <a:cs typeface="Arial" charset="0"/>
              </a:rPr>
              <a:t> exactly divisible by z).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929912" y="3341688"/>
            <a:ext cx="1554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bit pattern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785699" y="3317875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054112" y="3338513"/>
            <a:ext cx="439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282712" y="3186113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e</a:t>
            </a: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6679712" y="3219450"/>
            <a:ext cx="2055812" cy="590550"/>
            <a:chOff x="2708" y="1773"/>
            <a:chExt cx="1295" cy="372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 = m  mod  n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168" y="1773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e</a:t>
              </a:r>
            </a:p>
          </p:txBody>
        </p:sp>
      </p:grp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982299" y="3881438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0000l000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717437" y="38719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758837" y="3863975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24832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7613162" y="386238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17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463062" y="3643313"/>
            <a:ext cx="127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encrypt:</a:t>
            </a: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478937" y="2543175"/>
            <a:ext cx="3865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Arial" charset="0"/>
                <a:cs typeface="Arial" charset="0"/>
              </a:rPr>
              <a:t>encrypting 8-bit messages.</a:t>
            </a:r>
          </a:p>
        </p:txBody>
      </p:sp>
      <p:sp>
        <p:nvSpPr>
          <p:cNvPr id="22" name="Right Brace 1"/>
          <p:cNvSpPr>
            <a:spLocks/>
          </p:cNvSpPr>
          <p:nvPr/>
        </p:nvSpPr>
        <p:spPr bwMode="auto">
          <a:xfrm rot="5400000">
            <a:off x="2601424" y="3079751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" name="Right Brace 31"/>
          <p:cNvSpPr>
            <a:spLocks/>
          </p:cNvSpPr>
          <p:nvPr/>
        </p:nvSpPr>
        <p:spPr bwMode="auto">
          <a:xfrm rot="5400000">
            <a:off x="3923811" y="3552826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" name="Right Brace 32"/>
          <p:cNvSpPr>
            <a:spLocks/>
          </p:cNvSpPr>
          <p:nvPr/>
        </p:nvSpPr>
        <p:spPr bwMode="auto">
          <a:xfrm rot="5400000">
            <a:off x="5170793" y="3558381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Right Brace 33"/>
          <p:cNvSpPr>
            <a:spLocks/>
          </p:cNvSpPr>
          <p:nvPr/>
        </p:nvSpPr>
        <p:spPr bwMode="auto">
          <a:xfrm rot="5400000">
            <a:off x="7713174" y="2768600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20212" y="4605338"/>
            <a:ext cx="7564437" cy="1150937"/>
            <a:chOff x="543729" y="4729393"/>
            <a:chExt cx="7565229" cy="1150260"/>
          </a:xfrm>
        </p:grpSpPr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2359031" y="4873856"/>
              <a:ext cx="341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28" name="Group 17"/>
            <p:cNvGrpSpPr>
              <a:grpSpLocks/>
            </p:cNvGrpSpPr>
            <p:nvPr/>
          </p:nvGrpSpPr>
          <p:grpSpPr bwMode="auto">
            <a:xfrm>
              <a:off x="6053145" y="4766587"/>
              <a:ext cx="2055813" cy="590551"/>
              <a:chOff x="2708" y="1773"/>
              <a:chExt cx="1295" cy="372"/>
            </a:xfrm>
          </p:grpSpPr>
          <p:sp>
            <p:nvSpPr>
              <p:cNvPr id="39" name="Text Box 18"/>
              <p:cNvSpPr txBox="1">
                <a:spLocks noChangeArrowheads="1"/>
              </p:cNvSpPr>
              <p:nvPr/>
            </p:nvSpPr>
            <p:spPr bwMode="auto">
              <a:xfrm>
                <a:off x="2708" y="1854"/>
                <a:ext cx="129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40" name="Text Box 19"/>
              <p:cNvSpPr txBox="1">
                <a:spLocks noChangeArrowheads="1"/>
              </p:cNvSpPr>
              <p:nvPr/>
            </p:nvSpPr>
            <p:spPr bwMode="auto">
              <a:xfrm>
                <a:off x="3166" y="1773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2208219" y="54097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17</a:t>
              </a: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2869299" y="5541062"/>
              <a:ext cx="32131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6808794" y="54224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12</a:t>
              </a:r>
            </a:p>
          </p:txBody>
        </p:sp>
        <p:grpSp>
          <p:nvGrpSpPr>
            <p:cNvPr id="32" name="Group 23"/>
            <p:cNvGrpSpPr>
              <a:grpSpLocks/>
            </p:cNvGrpSpPr>
            <p:nvPr/>
          </p:nvGrpSpPr>
          <p:grpSpPr bwMode="auto">
            <a:xfrm>
              <a:off x="3489331" y="4729393"/>
              <a:ext cx="514350" cy="611188"/>
              <a:chOff x="3034" y="2876"/>
              <a:chExt cx="324" cy="385"/>
            </a:xfrm>
          </p:grpSpPr>
          <p:sp>
            <p:nvSpPr>
              <p:cNvPr id="37" name="Text Box 24"/>
              <p:cNvSpPr txBox="1">
                <a:spLocks noChangeArrowheads="1"/>
              </p:cNvSpPr>
              <p:nvPr/>
            </p:nvSpPr>
            <p:spPr bwMode="auto">
              <a:xfrm>
                <a:off x="3034" y="2973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38" name="Text Box 25"/>
              <p:cNvSpPr txBox="1">
                <a:spLocks noChangeArrowheads="1"/>
              </p:cNvSpPr>
              <p:nvPr/>
            </p:nvSpPr>
            <p:spPr bwMode="auto">
              <a:xfrm>
                <a:off x="3129" y="2876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543729" y="5059140"/>
              <a:ext cx="12795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decrypt:</a:t>
              </a:r>
            </a:p>
          </p:txBody>
        </p:sp>
        <p:sp>
          <p:nvSpPr>
            <p:cNvPr id="34" name="Right Brace 36"/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Right Brace 37"/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Right Brace 38"/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1" name="Left-Right Arrow 40"/>
          <p:cNvSpPr>
            <a:spLocks noChangeArrowheads="1"/>
          </p:cNvSpPr>
          <p:nvPr/>
        </p:nvSpPr>
        <p:spPr bwMode="auto">
          <a:xfrm rot="1604466">
            <a:off x="4088912" y="4703763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70643" y="3101009"/>
            <a:ext cx="209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8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Final exam time: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Thursday Dec. 14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, 2 PM </a:t>
            </a:r>
            <a:r>
              <a:rPr lang="mr-IN" dirty="0">
                <a:solidFill>
                  <a:srgbClr val="FF0000"/>
                </a:solidFill>
              </a:rPr>
              <a:t>–</a:t>
            </a:r>
            <a:r>
              <a:rPr lang="en-US" dirty="0">
                <a:solidFill>
                  <a:srgbClr val="FF0000"/>
                </a:solidFill>
              </a:rPr>
              <a:t> 5 PM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MA: UC 266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ME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 Z</a:t>
            </a:r>
            <a:r>
              <a:rPr lang="en-US">
                <a:solidFill>
                  <a:srgbClr val="FF0000"/>
                </a:solidFill>
                <a:sym typeface="Wingdings"/>
              </a:rPr>
              <a:t>: UC273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1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Another Important Property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81075" y="1422400"/>
            <a:ext cx="704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The following property will be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very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useful later: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636713" y="2257425"/>
            <a:ext cx="5259387" cy="946150"/>
            <a:chOff x="501" y="1586"/>
            <a:chExt cx="3313" cy="596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16" name="Group 6"/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1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(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(m)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)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2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35" y="1631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4" y="1620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" name="Text Box 10"/>
              <p:cNvSpPr txBox="1">
                <a:spLocks noChangeArrowheads="1"/>
              </p:cNvSpPr>
              <p:nvPr/>
            </p:nvSpPr>
            <p:spPr bwMode="auto">
              <a:xfrm>
                <a:off x="1523" y="17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1842" y="1722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3074" y="1887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722" y="1891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709" y="1636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3076" y="161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=</a:t>
              </a:r>
            </a:p>
          </p:txBody>
        </p:sp>
      </p:grp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163638" y="3487738"/>
            <a:ext cx="29178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public key first, followed by private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4494213" y="3479800"/>
            <a:ext cx="2917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private key first, followed by public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24" name="AutoShape 20"/>
          <p:cNvSpPr>
            <a:spLocks/>
          </p:cNvSpPr>
          <p:nvPr/>
        </p:nvSpPr>
        <p:spPr bwMode="auto">
          <a:xfrm rot="5400000">
            <a:off x="2481263" y="2509838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25" name="AutoShape 21"/>
          <p:cNvSpPr>
            <a:spLocks/>
          </p:cNvSpPr>
          <p:nvPr/>
        </p:nvSpPr>
        <p:spPr bwMode="auto">
          <a:xfrm rot="5400000">
            <a:off x="5753100" y="2501900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2708275" y="5200650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result is the same!</a:t>
            </a:r>
            <a:r>
              <a:rPr lang="en-US" sz="3200" dirty="0">
                <a:solidFill>
                  <a:srgbClr val="C00000"/>
                </a:solidFill>
                <a:latin typeface="Gill Sans MT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4626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in practice: Session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exponentiation in RSA </a:t>
            </a:r>
            <a:r>
              <a:rPr lang="en-US" dirty="0">
                <a:solidFill>
                  <a:srgbClr val="FF0000"/>
                </a:solidFill>
              </a:rPr>
              <a:t>is computationally intensive</a:t>
            </a:r>
          </a:p>
          <a:p>
            <a:r>
              <a:rPr lang="en-US" dirty="0"/>
              <a:t>DES is at least 100 times faster than RSA</a:t>
            </a:r>
          </a:p>
          <a:p>
            <a:r>
              <a:rPr lang="en-US" dirty="0"/>
              <a:t>use public key crypto to establish secure connection, then establish second key – symmetric session key – for encrypting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session key, K</a:t>
            </a:r>
            <a:r>
              <a:rPr lang="en-US" baseline="-25000" dirty="0">
                <a:solidFill>
                  <a:srgbClr val="FF0000"/>
                </a:solidFill>
              </a:rPr>
              <a:t>S</a:t>
            </a:r>
          </a:p>
          <a:p>
            <a:r>
              <a:rPr lang="en-US" dirty="0"/>
              <a:t>Bob and Alice use RSA to exchange a symmetric key K</a:t>
            </a:r>
            <a:r>
              <a:rPr lang="en-US" baseline="-25000" dirty="0"/>
              <a:t>S</a:t>
            </a:r>
          </a:p>
          <a:p>
            <a:r>
              <a:rPr lang="en-US" dirty="0"/>
              <a:t>once both have KS, </a:t>
            </a:r>
            <a:r>
              <a:rPr lang="en-US" dirty="0">
                <a:solidFill>
                  <a:srgbClr val="FF0000"/>
                </a:solidFill>
              </a:rPr>
              <a:t>they use symmetric key cryptography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98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1600200"/>
            <a:ext cx="7978775" cy="9667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i="1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>
                <a:latin typeface="Gill Sans MT" charset="0"/>
              </a:rPr>
              <a:t>Bob wants Alice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prove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>
                <a:latin typeface="Gill Sans MT" charset="0"/>
              </a:rPr>
              <a:t> her identity to him</a:t>
            </a:r>
            <a:endParaRPr lang="en-US" dirty="0">
              <a:latin typeface="Gill Sans MT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10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90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in a network,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Bob can not </a:t>
            </a:r>
            <a:r>
              <a:rPr lang="ja-JP" altLang="en-US" sz="2400" dirty="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see</a:t>
            </a:r>
            <a:r>
              <a:rPr lang="ja-JP" altLang="en-US" sz="2400" dirty="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Alice, so Trudy simply declares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herself to be Alice</a:t>
            </a:r>
          </a:p>
        </p:txBody>
      </p:sp>
      <p:pic>
        <p:nvPicPr>
          <p:cNvPr id="8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Goal:  </a:t>
            </a:r>
            <a:r>
              <a:rPr lang="en-US" sz="2800" dirty="0">
                <a:latin typeface="Gill Sans MT" charset="0"/>
              </a:rPr>
              <a:t>Bob wants Alice to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prove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her identity to him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439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Another 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>
                <a:latin typeface="Arial" charset="0"/>
                <a:cs typeface="Arial" charset="0"/>
              </a:rPr>
              <a:t>Alice says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>
                  <a:latin typeface="Arial" charset="0"/>
                  <a:cs typeface="Arial" charset="0"/>
                </a:rPr>
                <a:t>“</a:t>
              </a:r>
              <a:r>
                <a:rPr lang="en-US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>
                  <a:latin typeface="Arial" charset="0"/>
                  <a:cs typeface="Arial" charset="0"/>
                </a:rPr>
                <a:t>”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987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Another 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pic>
        <p:nvPicPr>
          <p:cNvPr id="7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15" y="349091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490" y="475297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27" y="345440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2874840" y="4032250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3409827" y="4708525"/>
            <a:ext cx="2870200" cy="649287"/>
            <a:chOff x="531" y="1791"/>
            <a:chExt cx="1808" cy="409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>
                  <a:latin typeface="Arial" charset="0"/>
                  <a:cs typeface="Arial" charset="0"/>
                </a:rPr>
                <a:t>“</a:t>
              </a:r>
              <a:r>
                <a:rPr lang="en-US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>
                  <a:latin typeface="Arial" charset="0"/>
                  <a:cs typeface="Arial" charset="0"/>
                </a:rPr>
                <a:t>”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674565" y="1222375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>
                <a:latin typeface="Arial" charset="0"/>
                <a:cs typeface="Arial" charset="0"/>
              </a:rPr>
              <a:t>Alice says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217870" y="3956050"/>
            <a:ext cx="27924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 packet </a:t>
            </a:r>
            <a:r>
              <a:rPr lang="ja-JP" altLang="en-US" sz="2400" dirty="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spoofing</a:t>
            </a:r>
            <a:r>
              <a:rPr lang="ja-JP" altLang="en-US" sz="2400" dirty="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Alice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address</a:t>
            </a:r>
          </a:p>
        </p:txBody>
      </p:sp>
    </p:spTree>
    <p:extLst>
      <p:ext uri="{BB962C8B-B14F-4D97-AF65-F5344CB8AC3E}">
        <p14:creationId xmlns:p14="http://schemas.microsoft.com/office/powerpoint/2010/main" val="929862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Another 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>
                <a:latin typeface="Gill Sans MT" charset="0"/>
                <a:cs typeface="+mn-cs"/>
              </a:rPr>
              <a:t> 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501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Another 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playback attack: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Trudy records Alice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packet</a:t>
            </a:r>
          </a:p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and later</a:t>
            </a:r>
          </a:p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plays it back to Bob </a:t>
            </a:r>
          </a:p>
        </p:txBody>
      </p:sp>
      <p:pic>
        <p:nvPicPr>
          <p:cNvPr id="8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noFill/>
              <a:latin typeface="Arial" charset="0"/>
              <a:cs typeface="Arial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273078" y="3429000"/>
            <a:ext cx="1338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dirty="0">
                <a:latin typeface="Arial" charset="0"/>
                <a:cs typeface="Arial" charset="0"/>
              </a:rPr>
              <a:t>“</a:t>
            </a:r>
            <a:r>
              <a:rPr lang="en-US" sz="1800" dirty="0">
                <a:latin typeface="Arial" charset="0"/>
                <a:cs typeface="Arial" charset="0"/>
              </a:rPr>
              <a:t>I</a:t>
            </a:r>
            <a:r>
              <a:rPr lang="ja-JP" altLang="en-US" sz="1800" dirty="0">
                <a:latin typeface="Arial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cs typeface="Arial" charset="0"/>
              </a:rPr>
              <a:t>m Alice</a:t>
            </a:r>
            <a:r>
              <a:rPr lang="ja-JP" altLang="en-US" sz="1800" dirty="0">
                <a:latin typeface="Arial" charset="0"/>
                <a:cs typeface="Arial" charset="0"/>
              </a:rPr>
              <a:t>”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486201" y="3343275"/>
            <a:ext cx="8899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Alice</a:t>
            </a:r>
            <a:r>
              <a:rPr lang="ja-JP" altLang="en-US" sz="1600" dirty="0">
                <a:latin typeface="Arial" charset="0"/>
                <a:cs typeface="Arial" charset="0"/>
              </a:rPr>
              <a:t>’</a:t>
            </a:r>
            <a:r>
              <a:rPr lang="en-US" sz="1600" dirty="0"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Alice</a:t>
            </a:r>
            <a:r>
              <a:rPr lang="ja-JP" altLang="en-US" sz="1600" dirty="0">
                <a:latin typeface="Arial" charset="0"/>
                <a:cs typeface="Arial" charset="0"/>
              </a:rPr>
              <a:t>’</a:t>
            </a:r>
            <a:r>
              <a:rPr lang="en-US" sz="1600" dirty="0"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4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>
                <a:latin typeface="Gill Sans MT" charset="0"/>
                <a:cs typeface="+mn-cs"/>
              </a:rPr>
              <a:t> 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1870261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Yet Another 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>
                <a:latin typeface="Gill Sans MT" charset="0"/>
                <a:cs typeface="+mn-cs"/>
              </a:rPr>
              <a:t>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841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Yet Another 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765925" y="3436938"/>
            <a:ext cx="16049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record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and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playback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C00000"/>
                </a:solidFill>
                <a:latin typeface="Arial" charset="0"/>
                <a:cs typeface="Arial" charset="0"/>
              </a:rPr>
              <a:t>still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works!</a:t>
            </a:r>
          </a:p>
        </p:txBody>
      </p:sp>
      <p:pic>
        <p:nvPicPr>
          <p:cNvPr id="8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273078" y="3429000"/>
            <a:ext cx="1338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dirty="0">
                <a:latin typeface="Arial" charset="0"/>
                <a:cs typeface="Arial" charset="0"/>
              </a:rPr>
              <a:t>“</a:t>
            </a:r>
            <a:r>
              <a:rPr lang="en-US" sz="1800" dirty="0">
                <a:latin typeface="Arial" charset="0"/>
                <a:cs typeface="Arial" charset="0"/>
              </a:rPr>
              <a:t>I</a:t>
            </a:r>
            <a:r>
              <a:rPr lang="ja-JP" altLang="en-US" sz="1800" dirty="0">
                <a:latin typeface="Arial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cs typeface="Arial" charset="0"/>
              </a:rPr>
              <a:t>m Alice</a:t>
            </a:r>
            <a:r>
              <a:rPr lang="ja-JP" altLang="en-US" sz="1800" dirty="0">
                <a:latin typeface="Arial" charset="0"/>
                <a:cs typeface="Arial" charset="0"/>
              </a:rPr>
              <a:t>”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486201" y="3343275"/>
            <a:ext cx="8899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Alice</a:t>
            </a:r>
            <a:r>
              <a:rPr lang="ja-JP" altLang="en-US" sz="1600" dirty="0">
                <a:latin typeface="Arial" charset="0"/>
                <a:cs typeface="Arial" charset="0"/>
              </a:rPr>
              <a:t>’</a:t>
            </a:r>
            <a:r>
              <a:rPr lang="en-US" sz="1600" dirty="0"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encrypted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4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>
                <a:latin typeface="Gill Sans MT" charset="0"/>
                <a:cs typeface="+mn-cs"/>
              </a:rPr>
              <a:t>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105783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principles of network security: </a:t>
            </a:r>
          </a:p>
          <a:p>
            <a:pPr lvl="1"/>
            <a:r>
              <a:rPr lang="en-US" dirty="0"/>
              <a:t>cryptography and its many uses beyond “confidentiality”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message integrity</a:t>
            </a:r>
          </a:p>
          <a:p>
            <a:r>
              <a:rPr lang="en-US" dirty="0"/>
              <a:t>network attacks</a:t>
            </a:r>
          </a:p>
          <a:p>
            <a:r>
              <a:rPr lang="en-US" dirty="0"/>
              <a:t>security in practice:</a:t>
            </a:r>
          </a:p>
          <a:p>
            <a:pPr lvl="1"/>
            <a:r>
              <a:rPr lang="en-US" dirty="0"/>
              <a:t>firewalls and intrusion detection systems</a:t>
            </a:r>
          </a:p>
          <a:p>
            <a:pPr lvl="1"/>
            <a:r>
              <a:rPr lang="en-US" dirty="0"/>
              <a:t>security in application, transport, network, link layers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35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Yet Another 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83628" y="1097756"/>
            <a:ext cx="3536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Goal: </a:t>
            </a:r>
            <a:r>
              <a:rPr lang="en-US" sz="2400" dirty="0">
                <a:latin typeface="Gill Sans MT" charset="0"/>
                <a:cs typeface="+mn-cs"/>
              </a:rPr>
              <a:t>avoid playback attack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3741" y="5715793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Failures, drawbacks?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12191" y="1537493"/>
            <a:ext cx="5911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nonce: </a:t>
            </a:r>
            <a:r>
              <a:rPr lang="en-US" sz="2400" dirty="0">
                <a:latin typeface="Gill Sans MT" charset="0"/>
                <a:cs typeface="+mn-cs"/>
              </a:rPr>
              <a:t>number (R) used only 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  <a:cs typeface="+mn-cs"/>
              </a:rPr>
              <a:t>once-in-a-lifetime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59791" y="1943893"/>
            <a:ext cx="75644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ap4.0: </a:t>
            </a:r>
            <a:r>
              <a:rPr lang="en-US" sz="2400" dirty="0">
                <a:latin typeface="Gill Sans MT" charset="0"/>
                <a:cs typeface="+mn-cs"/>
              </a:rPr>
              <a:t>to prove Alice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live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, Bob sends Alice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nonce</a:t>
            </a:r>
            <a:r>
              <a:rPr lang="en-US" sz="2400" dirty="0">
                <a:latin typeface="Gill Sans MT" charset="0"/>
                <a:cs typeface="+mn-cs"/>
              </a:rPr>
              <a:t>, R.  Alice</a:t>
            </a:r>
          </a:p>
          <a:p>
            <a:pPr algn="r">
              <a:defRPr/>
            </a:pPr>
            <a:r>
              <a:rPr lang="en-US" sz="2400" dirty="0">
                <a:latin typeface="Gill Sans MT" charset="0"/>
                <a:cs typeface="+mn-cs"/>
              </a:rPr>
              <a:t>must return R, encrypted with shared secret key</a:t>
            </a:r>
          </a:p>
        </p:txBody>
      </p:sp>
      <p:pic>
        <p:nvPicPr>
          <p:cNvPr id="11" name="Picture 7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841" y="3518693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03" y="3467893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742578" y="3248818"/>
            <a:ext cx="3697288" cy="614363"/>
            <a:chOff x="2733675" y="3467100"/>
            <a:chExt cx="3697288" cy="614363"/>
          </a:xfrm>
        </p:grpSpPr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3740150" y="3467100"/>
              <a:ext cx="17256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2400">
                  <a:latin typeface="Arial" charset="0"/>
                  <a:cs typeface="Arial" charset="0"/>
                </a:rPr>
                <a:t>“</a:t>
              </a:r>
              <a:r>
                <a:rPr lang="en-US" sz="2400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 sz="2400">
                  <a:latin typeface="Arial" charset="0"/>
                  <a:cs typeface="Arial" charset="0"/>
                </a:rPr>
                <a:t>”</a:t>
              </a:r>
              <a:endParaRPr lang="en-US" sz="240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736228" y="3923506"/>
            <a:ext cx="3697288" cy="557212"/>
            <a:chOff x="2727325" y="4141788"/>
            <a:chExt cx="3697288" cy="557212"/>
          </a:xfrm>
        </p:grpSpPr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744166" y="4482306"/>
            <a:ext cx="5965825" cy="1616075"/>
            <a:chOff x="2735263" y="4700588"/>
            <a:chExt cx="5965825" cy="1616075"/>
          </a:xfrm>
        </p:grpSpPr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" name="Group 14"/>
            <p:cNvGrpSpPr>
              <a:grpSpLocks/>
            </p:cNvGrpSpPr>
            <p:nvPr/>
          </p:nvGrpSpPr>
          <p:grpSpPr bwMode="auto">
            <a:xfrm>
              <a:off x="4521202" y="4743450"/>
              <a:ext cx="1157288" cy="577850"/>
              <a:chOff x="2693" y="3555"/>
              <a:chExt cx="729" cy="364"/>
            </a:xfrm>
          </p:grpSpPr>
          <p:sp>
            <p:nvSpPr>
              <p:cNvPr id="23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Arial" charset="0"/>
                    <a:cs typeface="Arial" charset="0"/>
                  </a:rPr>
                  <a:t>K    (R)</a:t>
                </a:r>
              </a:p>
            </p:txBody>
          </p:sp>
          <p:sp>
            <p:nvSpPr>
              <p:cNvPr id="24" name="Text Box 16"/>
              <p:cNvSpPr txBox="1">
                <a:spLocks noChangeArrowheads="1"/>
              </p:cNvSpPr>
              <p:nvPr/>
            </p:nvSpPr>
            <p:spPr bwMode="auto">
              <a:xfrm>
                <a:off x="2786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Alice is live, and only Alice knows key to encrypt nonce, so it must be Alice!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8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ap5.0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0330" y="1288842"/>
            <a:ext cx="8355012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>
                <a:latin typeface="Gill Sans MT" charset="0"/>
              </a:rPr>
              <a:t>ap4.0 requires shared symmetric key </a:t>
            </a:r>
          </a:p>
          <a:p>
            <a:pPr>
              <a:lnSpc>
                <a:spcPts val="2800"/>
              </a:lnSpc>
            </a:pPr>
            <a:r>
              <a:rPr lang="en-US">
                <a:latin typeface="Gill Sans MT" charset="0"/>
              </a:rPr>
              <a:t>can we authenticate using public key techniques?</a:t>
            </a:r>
          </a:p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i="1">
                <a:solidFill>
                  <a:srgbClr val="C00000"/>
                </a:solidFill>
                <a:latin typeface="Gill Sans MT" charset="0"/>
              </a:rPr>
              <a:t>ap5.0: </a:t>
            </a:r>
            <a:r>
              <a:rPr lang="en-US">
                <a:latin typeface="Gill Sans MT" charset="0"/>
              </a:rPr>
              <a:t>use nonce, public key cryptography</a:t>
            </a:r>
            <a:endParaRPr lang="en-US" dirty="0">
              <a:latin typeface="Gill Sans MT" charset="0"/>
            </a:endParaRPr>
          </a:p>
        </p:txBody>
      </p:sp>
      <p:pic>
        <p:nvPicPr>
          <p:cNvPr id="8" name="Picture 4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30" y="3279567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92" y="3228767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590467" y="3362117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596942" y="3009692"/>
            <a:ext cx="1725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1555542" y="3749467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606342" y="4220955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320717" y="3539917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278355" y="3287505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4014580" y="3797092"/>
            <a:ext cx="1073150" cy="673100"/>
            <a:chOff x="2838" y="2891"/>
            <a:chExt cx="676" cy="424"/>
          </a:xfrm>
        </p:grpSpPr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K   (R)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1592055" y="4643230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6392" y="4554330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>
                <a:latin typeface="Arial" charset="0"/>
                <a:cs typeface="Arial" charset="0"/>
              </a:rPr>
              <a:t>“</a:t>
            </a:r>
            <a:r>
              <a:rPr lang="en-US" sz="1800" dirty="0">
                <a:latin typeface="Arial" charset="0"/>
                <a:cs typeface="Arial" charset="0"/>
              </a:rPr>
              <a:t>send me your public key</a:t>
            </a:r>
            <a:r>
              <a:rPr lang="ja-JP" altLang="en-US" sz="1800">
                <a:latin typeface="Arial" charset="0"/>
                <a:cs typeface="Arial" charset="0"/>
              </a:rPr>
              <a:t>”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642855" y="5214730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4467017" y="4792455"/>
            <a:ext cx="612775" cy="701675"/>
            <a:chOff x="828" y="3234"/>
            <a:chExt cx="386" cy="442"/>
          </a:xfrm>
        </p:grpSpPr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27" name="Group 23"/>
          <p:cNvGrpSpPr>
            <a:grpSpLocks/>
          </p:cNvGrpSpPr>
          <p:nvPr/>
        </p:nvGrpSpPr>
        <p:grpSpPr bwMode="auto">
          <a:xfrm>
            <a:off x="6333917" y="3535155"/>
            <a:ext cx="2070100" cy="714375"/>
            <a:chOff x="1117" y="3592"/>
            <a:chExt cx="1304" cy="450"/>
          </a:xfrm>
        </p:grpSpPr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  <p:grpSp>
          <p:nvGrpSpPr>
            <p:cNvPr id="31" name="Group 27"/>
            <p:cNvGrpSpPr>
              <a:grpSpLocks/>
            </p:cNvGrpSpPr>
            <p:nvPr/>
          </p:nvGrpSpPr>
          <p:grpSpPr bwMode="auto">
            <a:xfrm>
              <a:off x="1117" y="3599"/>
              <a:ext cx="342" cy="443"/>
              <a:chOff x="821" y="3255"/>
              <a:chExt cx="342" cy="443"/>
            </a:xfrm>
          </p:grpSpPr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>
                <a:off x="821" y="3355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3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3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5808455" y="4184442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36" name="Group 32"/>
          <p:cNvGrpSpPr>
            <a:grpSpLocks/>
          </p:cNvGrpSpPr>
          <p:nvPr/>
        </p:nvGrpSpPr>
        <p:grpSpPr bwMode="auto">
          <a:xfrm>
            <a:off x="6441867" y="5284580"/>
            <a:ext cx="1893888" cy="763587"/>
            <a:chOff x="938" y="3588"/>
            <a:chExt cx="1193" cy="481"/>
          </a:xfrm>
        </p:grpSpPr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5865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ap5.0: Security Hole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5764" y="1022764"/>
            <a:ext cx="7593012" cy="9191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400" i="1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>
                <a:latin typeface="Gill Sans MT" charset="0"/>
              </a:rPr>
              <a:t>Trudy poses as Alice (to Bob) and as Bob (to Alice)</a:t>
            </a:r>
            <a:endParaRPr lang="en-US" sz="2400" dirty="0">
              <a:latin typeface="Gill Sans MT" charset="0"/>
            </a:endParaRPr>
          </a:p>
        </p:txBody>
      </p:sp>
      <p:pic>
        <p:nvPicPr>
          <p:cNvPr id="8" name="Picture 4" descr="Bob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93326" y="2245139"/>
            <a:ext cx="800100" cy="817562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5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414" y="2141951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Alice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3789" y="2134014"/>
            <a:ext cx="752475" cy="9271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2206901" y="2616614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535514" y="2267364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453339" y="2656301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781951" y="2307051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5493026" y="2724564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591451" y="2640426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5521601" y="3173826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6751914" y="2719801"/>
            <a:ext cx="850900" cy="681038"/>
            <a:chOff x="3732" y="350"/>
            <a:chExt cx="536" cy="429"/>
          </a:xfrm>
        </p:grpSpPr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20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23" name="Line 19"/>
          <p:cNvSpPr>
            <a:spLocks noChangeShapeType="1"/>
          </p:cNvSpPr>
          <p:nvPr/>
        </p:nvSpPr>
        <p:spPr bwMode="auto">
          <a:xfrm flipH="1">
            <a:off x="5559701" y="3342101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405714" y="3299239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5589864" y="3861214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7207526" y="3464339"/>
            <a:ext cx="584200" cy="695325"/>
            <a:chOff x="4737" y="2510"/>
            <a:chExt cx="368" cy="438"/>
          </a:xfrm>
        </p:grpSpPr>
        <p:grpSp>
          <p:nvGrpSpPr>
            <p:cNvPr id="27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2170389" y="3369089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2198964" y="3818351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3" name="Group 29"/>
          <p:cNvGrpSpPr>
            <a:grpSpLocks/>
          </p:cNvGrpSpPr>
          <p:nvPr/>
        </p:nvGrpSpPr>
        <p:grpSpPr bwMode="auto">
          <a:xfrm>
            <a:off x="3414989" y="3350039"/>
            <a:ext cx="850900" cy="654050"/>
            <a:chOff x="3732" y="350"/>
            <a:chExt cx="536" cy="412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35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37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2237064" y="3986626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2083076" y="3943764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2267226" y="4505739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1" name="Group 37"/>
          <p:cNvGrpSpPr>
            <a:grpSpLocks/>
          </p:cNvGrpSpPr>
          <p:nvPr/>
        </p:nvGrpSpPr>
        <p:grpSpPr bwMode="auto">
          <a:xfrm>
            <a:off x="3770589" y="4064414"/>
            <a:ext cx="569912" cy="654050"/>
            <a:chOff x="4737" y="2534"/>
            <a:chExt cx="359" cy="412"/>
          </a:xfrm>
        </p:grpSpPr>
        <p:grpSp>
          <p:nvGrpSpPr>
            <p:cNvPr id="42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4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5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6" name="Line 42"/>
          <p:cNvSpPr>
            <a:spLocks noChangeShapeType="1"/>
          </p:cNvSpPr>
          <p:nvPr/>
        </p:nvSpPr>
        <p:spPr bwMode="auto">
          <a:xfrm flipH="1" flipV="1">
            <a:off x="5634314" y="4962939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7" name="Group 43"/>
          <p:cNvGrpSpPr>
            <a:grpSpLocks/>
          </p:cNvGrpSpPr>
          <p:nvPr/>
        </p:nvGrpSpPr>
        <p:grpSpPr bwMode="auto">
          <a:xfrm>
            <a:off x="6245501" y="4445414"/>
            <a:ext cx="874713" cy="681037"/>
            <a:chOff x="3670" y="3430"/>
            <a:chExt cx="551" cy="429"/>
          </a:xfrm>
        </p:grpSpPr>
        <p:sp>
          <p:nvSpPr>
            <p:cNvPr id="48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9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1" name="Group 47"/>
          <p:cNvGrpSpPr>
            <a:grpSpLocks/>
          </p:cNvGrpSpPr>
          <p:nvPr/>
        </p:nvGrpSpPr>
        <p:grpSpPr bwMode="auto">
          <a:xfrm>
            <a:off x="4084914" y="4945476"/>
            <a:ext cx="1768475" cy="719138"/>
            <a:chOff x="1299" y="3314"/>
            <a:chExt cx="1114" cy="453"/>
          </a:xfrm>
        </p:grpSpPr>
        <p:sp>
          <p:nvSpPr>
            <p:cNvPr id="52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53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4216676" y="4758151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3984901" y="5450301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>
                <a:latin typeface="Arial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59" name="Line 55"/>
          <p:cNvSpPr>
            <a:spLocks noChangeShapeType="1"/>
          </p:cNvSpPr>
          <p:nvPr/>
        </p:nvSpPr>
        <p:spPr bwMode="auto">
          <a:xfrm flipH="1">
            <a:off x="2052914" y="5705889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0" name="Group 56"/>
          <p:cNvGrpSpPr>
            <a:grpSpLocks/>
          </p:cNvGrpSpPr>
          <p:nvPr/>
        </p:nvGrpSpPr>
        <p:grpSpPr bwMode="auto">
          <a:xfrm>
            <a:off x="2837139" y="5169314"/>
            <a:ext cx="806450" cy="677862"/>
            <a:chOff x="3691" y="3430"/>
            <a:chExt cx="508" cy="427"/>
          </a:xfrm>
        </p:grpSpPr>
        <p:sp>
          <p:nvSpPr>
            <p:cNvPr id="61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62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63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4" name="Group 60"/>
          <p:cNvGrpSpPr>
            <a:grpSpLocks/>
          </p:cNvGrpSpPr>
          <p:nvPr/>
        </p:nvGrpSpPr>
        <p:grpSpPr bwMode="auto">
          <a:xfrm>
            <a:off x="567014" y="5585239"/>
            <a:ext cx="1768475" cy="711200"/>
            <a:chOff x="1299" y="3317"/>
            <a:chExt cx="1114" cy="448"/>
          </a:xfrm>
        </p:grpSpPr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6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67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68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9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70" name="Text Box 66"/>
          <p:cNvSpPr txBox="1">
            <a:spLocks noChangeArrowheads="1"/>
          </p:cNvSpPr>
          <p:nvPr/>
        </p:nvSpPr>
        <p:spPr bwMode="auto">
          <a:xfrm>
            <a:off x="2494239" y="3243676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493657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ap5.0: Security Hole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pic>
        <p:nvPicPr>
          <p:cNvPr id="7" name="Content Placeholder 6" descr="Al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2430463"/>
            <a:ext cx="409575" cy="504825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4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8625" y="2309019"/>
            <a:ext cx="800100" cy="817562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5" descr="E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30250" y="3498850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difficult to detect:</a:t>
            </a:r>
          </a:p>
          <a:p>
            <a:pPr marL="277813" indent="-277813">
              <a:lnSpc>
                <a:spcPct val="90000"/>
              </a:lnSpc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Bob receives everything that Alice sends, and vice versa. (e.g., so Bob, Alice can meet one week later and recall conversation!)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problem is that Trudy receives all messages as well! 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5613" y="1084263"/>
            <a:ext cx="759301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</p:spTree>
    <p:extLst>
      <p:ext uri="{BB962C8B-B14F-4D97-AF65-F5344CB8AC3E}">
        <p14:creationId xmlns:p14="http://schemas.microsoft.com/office/powerpoint/2010/main" val="1022680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cryptographic technique is analogous to hand-written signatures:</a:t>
            </a:r>
          </a:p>
          <a:p>
            <a:r>
              <a:rPr lang="en-US" dirty="0"/>
              <a:t>sender (Bob) digitally signs document,  establishing he is the document owner/creator. </a:t>
            </a:r>
          </a:p>
          <a:p>
            <a:r>
              <a:rPr lang="en-US" dirty="0"/>
              <a:t>verifiable, </a:t>
            </a:r>
            <a:r>
              <a:rPr lang="en-US" dirty="0" err="1"/>
              <a:t>nonforgeable</a:t>
            </a:r>
            <a:r>
              <a:rPr lang="en-US" dirty="0"/>
              <a:t>: recipient (Alice) can prove to someone that Bob, and no one else (including Alice), must have signed document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29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311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2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903288" y="1436688"/>
            <a:ext cx="7391400" cy="20320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>
                <a:solidFill>
                  <a:srgbClr val="C00000"/>
                </a:solidFill>
                <a:latin typeface="Gill Sans MT" charset="0"/>
              </a:rPr>
              <a:t>simple digital signature for message m:</a:t>
            </a:r>
          </a:p>
          <a:p>
            <a:r>
              <a:rPr lang="en-US" sz="2400">
                <a:latin typeface="Gill Sans MT" charset="0"/>
              </a:rPr>
              <a:t>Bob signs m by encrypting with his private key K</a:t>
            </a:r>
            <a:r>
              <a:rPr lang="en-US" sz="2400" baseline="-25000">
                <a:latin typeface="Gill Sans MT" charset="0"/>
              </a:rPr>
              <a:t>B</a:t>
            </a:r>
            <a:r>
              <a:rPr lang="en-US" sz="2400">
                <a:latin typeface="Gill Sans MT" charset="0"/>
              </a:rPr>
              <a:t>, creating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signed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 message, K</a:t>
            </a:r>
            <a:r>
              <a:rPr lang="en-US" altLang="ja-JP" sz="2400" baseline="-25000">
                <a:latin typeface="Gill Sans MT" charset="0"/>
              </a:rPr>
              <a:t>B</a:t>
            </a:r>
            <a:r>
              <a:rPr lang="en-US" altLang="ja-JP" sz="2400">
                <a:latin typeface="Gill Sans MT" charset="0"/>
              </a:rPr>
              <a:t>(m)</a:t>
            </a:r>
            <a:endParaRPr lang="en-US" dirty="0">
              <a:latin typeface="Gill Sans MT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-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-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ja-JP" altLang="en-US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s message, m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18" name="Picture 14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2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4489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ea typeface="Arial Unicode MS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894865" y="3375025"/>
            <a:ext cx="640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m,K 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</p:spTree>
    <p:extLst>
      <p:ext uri="{BB962C8B-B14F-4D97-AF65-F5344CB8AC3E}">
        <p14:creationId xmlns:p14="http://schemas.microsoft.com/office/powerpoint/2010/main" val="888040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>
          <a:xfrm>
            <a:off x="995362" y="3352454"/>
            <a:ext cx="7391400" cy="2311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rgbClr val="C00000"/>
                </a:solidFill>
                <a:latin typeface="Gill Sans MT" charset="0"/>
              </a:rPr>
              <a:t>Alice thus verifies that: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>
                <a:latin typeface="Gill Sans MT" charset="0"/>
              </a:rPr>
              <a:t>Bob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>
                <a:latin typeface="Gill Sans MT" charset="0"/>
              </a:rPr>
              <a:t>no one else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>
                <a:latin typeface="Gill Sans MT" charset="0"/>
              </a:rPr>
              <a:t>Bob signed m and not m</a:t>
            </a:r>
            <a:r>
              <a:rPr lang="ja-JP" altLang="en-US">
                <a:latin typeface="Gill Sans MT" charset="0"/>
              </a:rPr>
              <a:t>‘</a:t>
            </a:r>
            <a:endParaRPr lang="en-US" altLang="ja-JP">
              <a:latin typeface="Gill Sans MT" charset="0"/>
            </a:endParaRPr>
          </a:p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rgbClr val="C00000"/>
                </a:solidFill>
                <a:latin typeface="Gill Sans MT" charset="0"/>
              </a:rPr>
              <a:t>non-repudiation:</a:t>
            </a:r>
          </a:p>
          <a:p>
            <a:pPr marL="800100" lvl="1" indent="-342900">
              <a:lnSpc>
                <a:spcPct val="90000"/>
              </a:lnSpc>
              <a:buFont typeface="Wingdings" charset="0"/>
              <a:buChar char="ü"/>
            </a:pPr>
            <a:r>
              <a:rPr lang="en-US">
                <a:latin typeface="Gill Sans MT" charset="0"/>
              </a:rPr>
              <a:t>Alice can take m, and signature K</a:t>
            </a:r>
            <a:r>
              <a:rPr lang="en-US" baseline="-25000">
                <a:latin typeface="Gill Sans MT" charset="0"/>
              </a:rPr>
              <a:t>B</a:t>
            </a:r>
            <a:r>
              <a:rPr lang="en-US">
                <a:latin typeface="Gill Sans MT" charset="0"/>
              </a:rPr>
              <a:t>(m) to court and prove that Bob signed m</a:t>
            </a:r>
          </a:p>
          <a:p>
            <a:pPr marL="381000" indent="-381000">
              <a:lnSpc>
                <a:spcPct val="90000"/>
              </a:lnSpc>
              <a:buSzTx/>
              <a:buFont typeface="Wingdings" charset="0"/>
              <a:buChar char="ü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0" y="944217"/>
            <a:ext cx="8147050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suppose Alice receives msg m, with signature: m,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Alice verifies m signed by Bob by applying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 to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then checks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If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 ) = m, whoever signed m must have used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private key.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Char char="v"/>
            </a:pPr>
            <a:endParaRPr lang="en-US" sz="24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86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Digests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1188" y="1739900"/>
            <a:ext cx="3916362" cy="328295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>
                <a:latin typeface="Gill Sans MT" charset="0"/>
              </a:rPr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200" i="1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>
                <a:latin typeface="Gill Sans MT" charset="0"/>
              </a:rPr>
              <a:t>fixed-length, easy- to-compute digital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fingerprint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>
              <a:latin typeface="Gill Sans MT" charset="0"/>
            </a:endParaRPr>
          </a:p>
          <a:p>
            <a:r>
              <a:rPr lang="en-US" sz="2400">
                <a:latin typeface="Gill Sans MT" charset="0"/>
              </a:rPr>
              <a:t>apply hash function H to </a:t>
            </a:r>
            <a:r>
              <a:rPr lang="en-US" sz="2400" i="1">
                <a:latin typeface="Gill Sans MT" charset="0"/>
              </a:rPr>
              <a:t>m</a:t>
            </a:r>
            <a:r>
              <a:rPr lang="en-US" sz="2400">
                <a:latin typeface="Gill Sans MT" charset="0"/>
              </a:rPr>
              <a:t>, get fixed size message digest, </a:t>
            </a:r>
            <a:r>
              <a:rPr lang="en-US" sz="2400" i="1">
                <a:latin typeface="Gill Sans MT" charset="0"/>
              </a:rPr>
              <a:t>H(m).</a:t>
            </a:r>
            <a:endParaRPr lang="en-US" sz="2000">
              <a:latin typeface="Gill Sans MT" charset="0"/>
            </a:endParaRPr>
          </a:p>
          <a:p>
            <a:endParaRPr lang="en-US" sz="200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6888" y="2305050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878388" y="850900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873625" y="839788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732588" y="966788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238875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797675" y="2328863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7164388" y="17399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>
          <a:xfrm>
            <a:off x="4775200" y="2890837"/>
            <a:ext cx="4044950" cy="346551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400">
                <a:solidFill>
                  <a:srgbClr val="C00000"/>
                </a:solidFill>
                <a:latin typeface="Gill Sans MT" charset="0"/>
              </a:rPr>
              <a:t>Hash function properties:</a:t>
            </a:r>
          </a:p>
          <a:p>
            <a:pPr marL="277813" indent="-277813"/>
            <a:r>
              <a:rPr lang="en-US" sz="2400">
                <a:latin typeface="Gill Sans MT" charset="0"/>
              </a:rPr>
              <a:t>many-to-1</a:t>
            </a:r>
          </a:p>
          <a:p>
            <a:pPr marL="277813" indent="-277813"/>
            <a:r>
              <a:rPr lang="en-US" sz="2400">
                <a:latin typeface="Gill Sans MT" charset="0"/>
              </a:rPr>
              <a:t>produces fixed-size msg digest (fingerprint)</a:t>
            </a:r>
          </a:p>
          <a:p>
            <a:pPr marL="277813" indent="-277813"/>
            <a:r>
              <a:rPr lang="en-US" sz="2400">
                <a:latin typeface="Gill Sans MT" charset="0"/>
              </a:rPr>
              <a:t>given message digest x, computationally infeasible to find m such that x = H(m)</a:t>
            </a:r>
          </a:p>
          <a:p>
            <a:pPr>
              <a:buFont typeface="Wingdings" charset="0"/>
              <a:buNone/>
            </a:pPr>
            <a:endParaRPr lang="en-US" sz="240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792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Internet checksum: poor crypto hash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7675" y="1360488"/>
            <a:ext cx="8424863" cy="212248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400">
                <a:latin typeface="Gill Sans MT" charset="0"/>
              </a:rPr>
              <a:t>Internet checksum has some properties of hash function:</a:t>
            </a:r>
          </a:p>
          <a:p>
            <a:pPr indent="-223838"/>
            <a:r>
              <a:rPr lang="en-US" sz="2400">
                <a:latin typeface="Gill Sans MT" charset="0"/>
              </a:rPr>
              <a:t>produces fixed length digest (16-bit sum) of message</a:t>
            </a:r>
          </a:p>
          <a:p>
            <a:pPr indent="-223838"/>
            <a:r>
              <a:rPr lang="en-US" sz="2400">
                <a:latin typeface="Gill Sans MT" charset="0"/>
              </a:rPr>
              <a:t>is many-to-one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17513" y="2809875"/>
            <a:ext cx="842486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14350" y="4238625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920875" y="423862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31800" y="3879850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920875" y="3875088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901825" y="52578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852613" y="5291138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535613" y="4222750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942138" y="422275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453063" y="3863975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942138" y="3859213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6923088" y="524192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873875" y="5275263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740150" y="5349875"/>
            <a:ext cx="3071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but identical checksums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Arial" charset="0"/>
              </a:rPr>
              <a:t>!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 flipV="1">
            <a:off x="3589338" y="5483225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6499225" y="5467350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124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= signed message digest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52838" y="2405063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98488" y="2076450"/>
            <a:ext cx="1343025" cy="841375"/>
            <a:chOff x="403" y="1308"/>
            <a:chExt cx="846" cy="53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2235200" y="2189069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1765300" y="254635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603625" y="2428875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3789363" y="284003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3154363" y="25606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3222625" y="3171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490663" y="3252788"/>
            <a:ext cx="9604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sz="1600" dirty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private</a:t>
            </a:r>
          </a:p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22" name="Picture 17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68563" y="333375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2406650" y="3659188"/>
            <a:ext cx="490538" cy="604837"/>
            <a:chOff x="2994" y="2073"/>
            <a:chExt cx="309" cy="381"/>
          </a:xfrm>
        </p:grpSpPr>
        <p:grpSp>
          <p:nvGrpSpPr>
            <p:cNvPr id="24" name="Group 19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2535238" y="370205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3800475" y="4129088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0" name="Group 25"/>
          <p:cNvGrpSpPr>
            <a:grpSpLocks/>
          </p:cNvGrpSpPr>
          <p:nvPr/>
        </p:nvGrpSpPr>
        <p:grpSpPr bwMode="auto">
          <a:xfrm>
            <a:off x="828675" y="4799013"/>
            <a:ext cx="846138" cy="519112"/>
            <a:chOff x="984" y="2831"/>
            <a:chExt cx="533" cy="327"/>
          </a:xfrm>
        </p:grpSpPr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1276350" y="292893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1249363" y="522287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35" name="Picture 30" descr="BS00592_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3775" y="5551488"/>
            <a:ext cx="627063" cy="7683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520700" y="1096963"/>
            <a:ext cx="38100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Bob sends digitally signed message:</a:t>
            </a:r>
          </a:p>
        </p:txBody>
      </p:sp>
      <p:sp>
        <p:nvSpPr>
          <p:cNvPr id="37" name="Rectangle 32"/>
          <p:cNvSpPr txBox="1">
            <a:spLocks noChangeArrowheads="1"/>
          </p:cNvSpPr>
          <p:nvPr/>
        </p:nvSpPr>
        <p:spPr>
          <a:xfrm>
            <a:off x="4883150" y="1211263"/>
            <a:ext cx="4238625" cy="1057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400">
                <a:latin typeface="Gill Sans MT" charset="0"/>
              </a:rPr>
              <a:t>Alice verifies signature, integrity of digitally signed message: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38" name="Group 33"/>
          <p:cNvGrpSpPr>
            <a:grpSpLocks/>
          </p:cNvGrpSpPr>
          <p:nvPr/>
        </p:nvGrpSpPr>
        <p:grpSpPr bwMode="auto">
          <a:xfrm>
            <a:off x="2959100" y="4325938"/>
            <a:ext cx="1722438" cy="995362"/>
            <a:chOff x="3157" y="2362"/>
            <a:chExt cx="1085" cy="627"/>
          </a:xfrm>
        </p:grpSpPr>
        <p:grpSp>
          <p:nvGrpSpPr>
            <p:cNvPr id="39" name="Group 34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42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43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sp>
        <p:nvSpPr>
          <p:cNvPr id="44" name="Line 39"/>
          <p:cNvSpPr>
            <a:spLocks noChangeShapeType="1"/>
          </p:cNvSpPr>
          <p:nvPr/>
        </p:nvSpPr>
        <p:spPr bwMode="auto">
          <a:xfrm flipH="1">
            <a:off x="1377950" y="507841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45" name="Picture 40" descr="BS00592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2201863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8116888" y="335280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7" name="Group 42"/>
          <p:cNvGrpSpPr>
            <a:grpSpLocks/>
          </p:cNvGrpSpPr>
          <p:nvPr/>
        </p:nvGrpSpPr>
        <p:grpSpPr bwMode="auto">
          <a:xfrm>
            <a:off x="7248525" y="2339975"/>
            <a:ext cx="1722438" cy="995363"/>
            <a:chOff x="3157" y="2362"/>
            <a:chExt cx="1085" cy="627"/>
          </a:xfrm>
        </p:grpSpPr>
        <p:grpSp>
          <p:nvGrpSpPr>
            <p:cNvPr id="48" name="Group 43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1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2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grpSp>
        <p:nvGrpSpPr>
          <p:cNvPr id="53" name="Group 48"/>
          <p:cNvGrpSpPr>
            <a:grpSpLocks/>
          </p:cNvGrpSpPr>
          <p:nvPr/>
        </p:nvGrpSpPr>
        <p:grpSpPr bwMode="auto">
          <a:xfrm>
            <a:off x="5054600" y="3254375"/>
            <a:ext cx="1343025" cy="841375"/>
            <a:chOff x="403" y="1308"/>
            <a:chExt cx="846" cy="530"/>
          </a:xfrm>
        </p:grpSpPr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56" name="Group 51"/>
          <p:cNvGrpSpPr>
            <a:grpSpLocks/>
          </p:cNvGrpSpPr>
          <p:nvPr/>
        </p:nvGrpSpPr>
        <p:grpSpPr bwMode="auto">
          <a:xfrm>
            <a:off x="5187950" y="4287838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53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grpSp>
        <p:nvGrpSpPr>
          <p:cNvPr id="59" name="Group 54"/>
          <p:cNvGrpSpPr>
            <a:grpSpLocks/>
          </p:cNvGrpSpPr>
          <p:nvPr/>
        </p:nvGrpSpPr>
        <p:grpSpPr bwMode="auto">
          <a:xfrm>
            <a:off x="5289550" y="5132388"/>
            <a:ext cx="873125" cy="420687"/>
            <a:chOff x="3305" y="3136"/>
            <a:chExt cx="550" cy="265"/>
          </a:xfrm>
        </p:grpSpPr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1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7596188" y="3705225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65" name="Line 60"/>
          <p:cNvSpPr>
            <a:spLocks noChangeShapeType="1"/>
          </p:cNvSpPr>
          <p:nvPr/>
        </p:nvSpPr>
        <p:spPr bwMode="auto">
          <a:xfrm>
            <a:off x="8132763" y="47482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6" name="Group 61"/>
          <p:cNvGrpSpPr>
            <a:grpSpLocks/>
          </p:cNvGrpSpPr>
          <p:nvPr/>
        </p:nvGrpSpPr>
        <p:grpSpPr bwMode="auto">
          <a:xfrm>
            <a:off x="7762875" y="5129213"/>
            <a:ext cx="873125" cy="420687"/>
            <a:chOff x="3305" y="3136"/>
            <a:chExt cx="550" cy="265"/>
          </a:xfrm>
        </p:grpSpPr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8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sp>
        <p:nvSpPr>
          <p:cNvPr id="69" name="Line 64"/>
          <p:cNvSpPr>
            <a:spLocks noChangeShapeType="1"/>
          </p:cNvSpPr>
          <p:nvPr/>
        </p:nvSpPr>
        <p:spPr bwMode="auto">
          <a:xfrm flipH="1">
            <a:off x="6003925" y="257175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" name="Line 65"/>
          <p:cNvSpPr>
            <a:spLocks noChangeShapeType="1"/>
          </p:cNvSpPr>
          <p:nvPr/>
        </p:nvSpPr>
        <p:spPr bwMode="auto">
          <a:xfrm>
            <a:off x="5638800" y="291465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Line 66"/>
          <p:cNvSpPr>
            <a:spLocks noChangeShapeType="1"/>
          </p:cNvSpPr>
          <p:nvPr/>
        </p:nvSpPr>
        <p:spPr bwMode="auto">
          <a:xfrm>
            <a:off x="5678488" y="40370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" name="Line 67"/>
          <p:cNvSpPr>
            <a:spLocks noChangeShapeType="1"/>
          </p:cNvSpPr>
          <p:nvPr/>
        </p:nvSpPr>
        <p:spPr bwMode="auto">
          <a:xfrm>
            <a:off x="5689600" y="4892675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3" name="Text Box 68"/>
          <p:cNvSpPr txBox="1">
            <a:spLocks noChangeArrowheads="1"/>
          </p:cNvSpPr>
          <p:nvPr/>
        </p:nvSpPr>
        <p:spPr bwMode="auto">
          <a:xfrm>
            <a:off x="6061075" y="3643313"/>
            <a:ext cx="960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sz="1600" dirty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4" name="Picture 69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8975" y="372427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Group 70"/>
          <p:cNvGrpSpPr>
            <a:grpSpLocks/>
          </p:cNvGrpSpPr>
          <p:nvPr/>
        </p:nvGrpSpPr>
        <p:grpSpPr bwMode="auto">
          <a:xfrm>
            <a:off x="6977063" y="4049713"/>
            <a:ext cx="490537" cy="604837"/>
            <a:chOff x="2994" y="2073"/>
            <a:chExt cx="309" cy="381"/>
          </a:xfrm>
        </p:grpSpPr>
        <p:grpSp>
          <p:nvGrpSpPr>
            <p:cNvPr id="76" name="Group 71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78" name="Text Box 72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79" name="Text Box 73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77" name="Text Box 74"/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80" name="Line 75"/>
          <p:cNvSpPr>
            <a:spLocks noChangeShapeType="1"/>
          </p:cNvSpPr>
          <p:nvPr/>
        </p:nvSpPr>
        <p:spPr bwMode="auto">
          <a:xfrm flipV="1">
            <a:off x="7105650" y="409257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" name="Line 76"/>
          <p:cNvSpPr>
            <a:spLocks noChangeShapeType="1"/>
          </p:cNvSpPr>
          <p:nvPr/>
        </p:nvSpPr>
        <p:spPr bwMode="auto">
          <a:xfrm>
            <a:off x="5681663" y="558165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" name="Line 77"/>
          <p:cNvSpPr>
            <a:spLocks noChangeShapeType="1"/>
          </p:cNvSpPr>
          <p:nvPr/>
        </p:nvSpPr>
        <p:spPr bwMode="auto">
          <a:xfrm flipH="1">
            <a:off x="7299325" y="557530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" name="Text Box 78"/>
          <p:cNvSpPr txBox="1">
            <a:spLocks noChangeArrowheads="1"/>
          </p:cNvSpPr>
          <p:nvPr/>
        </p:nvSpPr>
        <p:spPr bwMode="auto">
          <a:xfrm>
            <a:off x="6170613" y="5640388"/>
            <a:ext cx="1439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equal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53457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73" grpId="0"/>
      <p:bldP spid="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confidentiality:</a:t>
            </a:r>
            <a:r>
              <a:rPr lang="en-US" dirty="0"/>
              <a:t> only sender, intended receiver should “understand” message </a:t>
            </a:r>
            <a:r>
              <a:rPr lang="en-US" dirty="0" smtClean="0"/>
              <a:t>contents (other person cant understand)</a:t>
            </a:r>
            <a:endParaRPr lang="en-US" dirty="0"/>
          </a:p>
          <a:p>
            <a:pPr lvl="1"/>
            <a:r>
              <a:rPr lang="en-US" dirty="0"/>
              <a:t>sender encrypts message</a:t>
            </a:r>
          </a:p>
          <a:p>
            <a:pPr lvl="1"/>
            <a:r>
              <a:rPr lang="en-US" dirty="0"/>
              <a:t>receiver decrypts message</a:t>
            </a:r>
          </a:p>
          <a:p>
            <a:r>
              <a:rPr lang="en-US" dirty="0">
                <a:solidFill>
                  <a:srgbClr val="FF0000"/>
                </a:solidFill>
              </a:rPr>
              <a:t>authentication:</a:t>
            </a:r>
            <a:r>
              <a:rPr lang="en-US" dirty="0"/>
              <a:t> sender, receiver want to confirm identity of each other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message integrity:</a:t>
            </a:r>
            <a:r>
              <a:rPr lang="en-US" dirty="0" smtClean="0"/>
              <a:t> sender, receiver want to ensure message not altered (in transit, or afterwards) </a:t>
            </a:r>
            <a:r>
              <a:rPr lang="en-US" dirty="0"/>
              <a:t>without detection(check others have not modify it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access </a:t>
            </a:r>
            <a:r>
              <a:rPr lang="en-US" dirty="0">
                <a:solidFill>
                  <a:srgbClr val="FF0000"/>
                </a:solidFill>
              </a:rPr>
              <a:t>and availability: </a:t>
            </a:r>
            <a:r>
              <a:rPr lang="en-US" dirty="0"/>
              <a:t>services must be accessible and available to users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15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MD5 hash function widely used (RFC 1321) </a:t>
            </a:r>
          </a:p>
          <a:p>
            <a:pPr lvl="1"/>
            <a:r>
              <a:rPr lang="en-US" dirty="0">
                <a:latin typeface="Gill Sans MT" charset="0"/>
              </a:rPr>
              <a:t>computes 128-bit message digest in 4-step process. </a:t>
            </a:r>
          </a:p>
          <a:p>
            <a:pPr lvl="1"/>
            <a:r>
              <a:rPr lang="en-US" dirty="0">
                <a:latin typeface="Gill Sans MT" charset="0"/>
              </a:rPr>
              <a:t>arbitrary 128-bit string x, appears difficult to construct </a:t>
            </a:r>
            <a:r>
              <a:rPr lang="en-US" dirty="0" err="1">
                <a:latin typeface="Gill Sans MT" charset="0"/>
              </a:rPr>
              <a:t>msg</a:t>
            </a:r>
            <a:r>
              <a:rPr lang="en-US" dirty="0">
                <a:latin typeface="Gill Sans MT" charset="0"/>
              </a:rPr>
              <a:t> m whose MD5 hash is equal to x</a:t>
            </a:r>
          </a:p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SHA-1 is also used</a:t>
            </a:r>
          </a:p>
          <a:p>
            <a:pPr lvl="1"/>
            <a:r>
              <a:rPr lang="en-US" dirty="0">
                <a:latin typeface="Gill Sans MT" charset="0"/>
              </a:rPr>
              <a:t>US standard [</a:t>
            </a:r>
            <a:r>
              <a:rPr lang="en-US" sz="2000" dirty="0">
                <a:latin typeface="Gill Sans MT" charset="0"/>
              </a:rPr>
              <a:t>NIST, FIPS PUB 180-1]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160-bit message digest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8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SSL: Secure Sockets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9600" y="1311275"/>
            <a:ext cx="4132263" cy="46482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/>
            <a:r>
              <a:rPr lang="en-US" sz="2400" dirty="0">
                <a:latin typeface="Gill Sans MT" charset="0"/>
              </a:rPr>
              <a:t>widely deployed security protocol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supported by almost all browsers, web servers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https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billions $/year over SSL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mechanisms: [Woo 1994], implementation: Netscape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variation -TLS: transport layer security, RFC 2246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provides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integrity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579868" y="1108075"/>
            <a:ext cx="4143375" cy="5054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original goals: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 e-commerce transactions 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encryption (especially credit-card numbers)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Web-server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optional client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minimum hassle in doing business with new merchant</a:t>
            </a:r>
          </a:p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available to all TCP applications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secure socket interface</a:t>
            </a:r>
          </a:p>
        </p:txBody>
      </p:sp>
    </p:spTree>
    <p:extLst>
      <p:ext uri="{BB962C8B-B14F-4D97-AF65-F5344CB8AC3E}">
        <p14:creationId xmlns:p14="http://schemas.microsoft.com/office/powerpoint/2010/main" val="400943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and TCP/IP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443038" y="1603375"/>
            <a:ext cx="2325687" cy="2709863"/>
            <a:chOff x="727" y="1773"/>
            <a:chExt cx="1465" cy="1707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049" y="221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SSL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application  with SSL</a:t>
              </a:r>
            </a:p>
          </p:txBody>
        </p: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79450" y="4724400"/>
            <a:ext cx="77009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SSL 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C and Java SSL libraries/classes readily available</a:t>
            </a:r>
          </a:p>
        </p:txBody>
      </p:sp>
    </p:spTree>
    <p:extLst>
      <p:ext uri="{BB962C8B-B14F-4D97-AF65-F5344CB8AC3E}">
        <p14:creationId xmlns:p14="http://schemas.microsoft.com/office/powerpoint/2010/main" val="1019590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Cipher Suite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0838" y="1308100"/>
            <a:ext cx="4556125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Gill Sans MT" charset="0"/>
              </a:rPr>
              <a:t>cipher suite</a:t>
            </a:r>
          </a:p>
          <a:p>
            <a:pPr lvl="1"/>
            <a:r>
              <a:rPr lang="en-US" sz="2000">
                <a:latin typeface="Gill Sans MT" charset="0"/>
              </a:rPr>
              <a:t>public-key algorithm</a:t>
            </a:r>
          </a:p>
          <a:p>
            <a:pPr lvl="1"/>
            <a:r>
              <a:rPr lang="en-US" sz="2000">
                <a:latin typeface="Gill Sans MT" charset="0"/>
              </a:rPr>
              <a:t>symmetric encryption algorithm</a:t>
            </a:r>
          </a:p>
          <a:p>
            <a:pPr lvl="1"/>
            <a:r>
              <a:rPr lang="en-US" sz="2000">
                <a:latin typeface="Gill Sans MT" charset="0"/>
              </a:rPr>
              <a:t>MAC  algorithm</a:t>
            </a:r>
          </a:p>
          <a:p>
            <a:r>
              <a:rPr lang="en-US">
                <a:latin typeface="Gill Sans MT" charset="0"/>
              </a:rPr>
              <a:t>SSL supports several cipher suites</a:t>
            </a:r>
          </a:p>
          <a:p>
            <a:r>
              <a:rPr lang="en-US">
                <a:latin typeface="Gill Sans MT" charset="0"/>
              </a:rPr>
              <a:t>negotiation: client, server agree on cipher suite</a:t>
            </a:r>
          </a:p>
          <a:p>
            <a:pPr lvl="1"/>
            <a:r>
              <a:rPr lang="en-US">
                <a:latin typeface="Gill Sans MT" charset="0"/>
              </a:rPr>
              <a:t>client offers choice</a:t>
            </a:r>
          </a:p>
          <a:p>
            <a:pPr lvl="1"/>
            <a:r>
              <a:rPr lang="en-US">
                <a:latin typeface="Gill Sans MT" charset="0"/>
              </a:rPr>
              <a:t>server picks one</a:t>
            </a:r>
            <a:endParaRPr lang="en-US" dirty="0">
              <a:latin typeface="Gill Sans MT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22555" y="1462088"/>
            <a:ext cx="4010295" cy="39385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325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common SSL symmetric ciphers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DES – Data Encryption Standard: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3DES – Triple strength: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RC2 – Rivest Cipher 2: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RC4 – Rivest Cipher 4: stream</a:t>
            </a:r>
          </a:p>
          <a:p>
            <a:pPr marL="119063" indent="-5873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SSL Public key encryption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Arial" charset="0"/>
                <a:cs typeface="Arial" charset="0"/>
              </a:rPr>
              <a:t>RSA</a:t>
            </a:r>
          </a:p>
          <a:p>
            <a:pPr marL="119063" indent="-119063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3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Record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685800" y="1219200"/>
            <a:ext cx="7315200" cy="3505200"/>
            <a:chOff x="432" y="1056"/>
            <a:chExt cx="4608" cy="2208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776" y="1056"/>
              <a:ext cx="2400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9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3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1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5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9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3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8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26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3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0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>
              <a:off x="912" y="1488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2160" y="1488"/>
              <a:ext cx="96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120" y="148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4176" y="148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25500" y="5029200"/>
            <a:ext cx="5691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record header:  </a:t>
            </a:r>
            <a:r>
              <a:rPr lang="en-US" sz="2400" dirty="0">
                <a:latin typeface="Gill Sans MT" charset="0"/>
              </a:rPr>
              <a:t>content type; version; length 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836738" y="5524500"/>
            <a:ext cx="5921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MAC:  </a:t>
            </a:r>
            <a:r>
              <a:rPr lang="en-US" sz="2400" dirty="0">
                <a:latin typeface="Gill Sans MT" charset="0"/>
              </a:rPr>
              <a:t>includes sequence number, MAC key M</a:t>
            </a:r>
            <a:r>
              <a:rPr lang="en-US" sz="2400" baseline="-25000" dirty="0">
                <a:latin typeface="Gill Sans MT" charset="0"/>
              </a:rPr>
              <a:t>x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374775" y="5951538"/>
            <a:ext cx="6577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fragment:  </a:t>
            </a:r>
            <a:r>
              <a:rPr lang="en-US" sz="2400" dirty="0">
                <a:latin typeface="Gill Sans MT" charset="0"/>
              </a:rPr>
              <a:t>each SSL fragment 2</a:t>
            </a:r>
            <a:r>
              <a:rPr lang="en-US" sz="2400" baseline="30000" dirty="0">
                <a:latin typeface="Gill Sans MT" charset="0"/>
              </a:rPr>
              <a:t>14</a:t>
            </a:r>
            <a:r>
              <a:rPr lang="en-US" sz="2400" dirty="0">
                <a:latin typeface="Gill Sans MT" charset="0"/>
              </a:rPr>
              <a:t> bytes (~16 Kbytes)</a:t>
            </a:r>
          </a:p>
        </p:txBody>
      </p:sp>
    </p:spTree>
    <p:extLst>
      <p:ext uri="{BB962C8B-B14F-4D97-AF65-F5344CB8AC3E}">
        <p14:creationId xmlns:p14="http://schemas.microsoft.com/office/powerpoint/2010/main" val="1219827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Record Format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357313" y="1397000"/>
            <a:ext cx="6708775" cy="3744913"/>
            <a:chOff x="862" y="996"/>
            <a:chExt cx="4226" cy="2574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862" y="1246"/>
              <a:ext cx="4226" cy="2324"/>
              <a:chOff x="862" y="1139"/>
              <a:chExt cx="4226" cy="2324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4224" cy="196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768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1632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3024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862" y="3004"/>
                <a:ext cx="4224" cy="45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7" name="Text Box 10"/>
              <p:cNvSpPr txBox="1">
                <a:spLocks noChangeArrowheads="1"/>
              </p:cNvSpPr>
              <p:nvPr/>
            </p:nvSpPr>
            <p:spPr bwMode="auto">
              <a:xfrm>
                <a:off x="958" y="1150"/>
                <a:ext cx="645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content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type</a:t>
                </a: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1814" y="1246"/>
                <a:ext cx="98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SSL version</a:t>
                </a:r>
              </a:p>
            </p:txBody>
          </p:sp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3441" y="1226"/>
                <a:ext cx="55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length</a:t>
                </a:r>
              </a:p>
            </p:txBody>
          </p:sp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553" y="3084"/>
                <a:ext cx="476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MAC</a:t>
                </a:r>
              </a:p>
            </p:txBody>
          </p:sp>
          <p:sp>
            <p:nvSpPr>
              <p:cNvPr id="21" name="Text Box 14"/>
              <p:cNvSpPr txBox="1">
                <a:spLocks noChangeArrowheads="1"/>
              </p:cNvSpPr>
              <p:nvPr/>
            </p:nvSpPr>
            <p:spPr bwMode="auto">
              <a:xfrm>
                <a:off x="2576" y="1983"/>
                <a:ext cx="43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930" y="996"/>
              <a:ext cx="55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1 byte</a:t>
              </a: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201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2 bytes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35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3 bytes</a:t>
              </a:r>
            </a:p>
          </p:txBody>
        </p:sp>
      </p:grp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384300" y="5468938"/>
            <a:ext cx="616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</a:rPr>
              <a:t>data and MAC encrypted (symmetric algorithm)</a:t>
            </a:r>
          </a:p>
        </p:txBody>
      </p:sp>
    </p:spTree>
    <p:extLst>
      <p:ext uri="{BB962C8B-B14F-4D97-AF65-F5344CB8AC3E}">
        <p14:creationId xmlns:p14="http://schemas.microsoft.com/office/powerpoint/2010/main" val="1522389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network-layer confidentiality?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between two network entities:</a:t>
            </a:r>
          </a:p>
          <a:p>
            <a:r>
              <a:rPr lang="en-US" dirty="0">
                <a:latin typeface="Gill Sans MT" charset="0"/>
              </a:rPr>
              <a:t>sending entity encrypts datagram payload, payload could be:</a:t>
            </a:r>
          </a:p>
          <a:p>
            <a:pPr lvl="1"/>
            <a:r>
              <a:rPr lang="en-US" dirty="0">
                <a:latin typeface="Gill Sans MT" charset="0"/>
              </a:rPr>
              <a:t>TCP or UDP segment, ICMP message, OSPF message ….</a:t>
            </a:r>
          </a:p>
          <a:p>
            <a:r>
              <a:rPr lang="en-US" dirty="0">
                <a:latin typeface="Gill Sans MT" charset="0"/>
              </a:rPr>
              <a:t>all data sent from one entity to other would be hidden:</a:t>
            </a:r>
          </a:p>
          <a:p>
            <a:pPr lvl="1"/>
            <a:r>
              <a:rPr lang="en-US" dirty="0">
                <a:latin typeface="Gill Sans MT" charset="0"/>
              </a:rPr>
              <a:t>web pages, e-mail, P2P file transfers, TCP SYN packets …</a:t>
            </a:r>
          </a:p>
          <a:p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blanket coverage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32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Networks (VPNs)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motivation: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institutions often want private networks for security. </a:t>
            </a:r>
          </a:p>
          <a:p>
            <a:pPr marL="579438" lvl="2" indent="-179388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costly: separate routers, links, DNS infrastructure.</a:t>
            </a:r>
          </a:p>
          <a:p>
            <a:pPr marL="277813" indent="-277813">
              <a:lnSpc>
                <a:spcPct val="90000"/>
              </a:lnSpc>
            </a:pPr>
            <a:r>
              <a:rPr lang="en-US" altLang="zh-CN" dirty="0">
                <a:latin typeface="Gill Sans MT" charset="0"/>
                <a:ea typeface="SimSun" charset="0"/>
                <a:cs typeface="SimSun" charset="0"/>
              </a:rPr>
              <a:t>VPN: institution’s inter-office traffic is sent over public Internet instead 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encrypted before entering public Internet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logically separate from other traffic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83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Networks (VPNs)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4510363" y="1533525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 flipH="1">
            <a:off x="1995763" y="1457325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37"/>
          <p:cNvSpPr>
            <a:spLocks noChangeShapeType="1"/>
          </p:cNvSpPr>
          <p:nvPr/>
        </p:nvSpPr>
        <p:spPr bwMode="auto">
          <a:xfrm>
            <a:off x="4205563" y="1762125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 flipV="1">
            <a:off x="1157563" y="4251325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49"/>
          <p:cNvSpPr>
            <a:spLocks noChangeShapeType="1"/>
          </p:cNvSpPr>
          <p:nvPr/>
        </p:nvSpPr>
        <p:spPr bwMode="auto">
          <a:xfrm flipH="1" flipV="1">
            <a:off x="1995763" y="4337050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51"/>
          <p:cNvSpPr>
            <a:spLocks noChangeShapeType="1"/>
          </p:cNvSpPr>
          <p:nvPr/>
        </p:nvSpPr>
        <p:spPr bwMode="auto">
          <a:xfrm>
            <a:off x="2221188" y="4197350"/>
            <a:ext cx="76517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62"/>
          <p:cNvSpPr>
            <a:spLocks noChangeShapeType="1"/>
          </p:cNvSpPr>
          <p:nvPr/>
        </p:nvSpPr>
        <p:spPr bwMode="auto">
          <a:xfrm>
            <a:off x="5272363" y="3971925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" name="Line 63"/>
          <p:cNvSpPr>
            <a:spLocks noChangeShapeType="1"/>
          </p:cNvSpPr>
          <p:nvPr/>
        </p:nvSpPr>
        <p:spPr bwMode="auto">
          <a:xfrm>
            <a:off x="5577163" y="3895725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 rot="614183">
            <a:off x="5435876" y="1387475"/>
            <a:ext cx="1828800" cy="425450"/>
            <a:chOff x="3792" y="1056"/>
            <a:chExt cx="1152" cy="192"/>
          </a:xfrm>
        </p:grpSpPr>
        <p:sp>
          <p:nvSpPr>
            <p:cNvPr id="16" name="Rectangle 65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7" name="Rectangle 66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8" name="Rectangle 67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9" name="Group 68"/>
          <p:cNvGrpSpPr>
            <a:grpSpLocks/>
          </p:cNvGrpSpPr>
          <p:nvPr/>
        </p:nvGrpSpPr>
        <p:grpSpPr bwMode="auto">
          <a:xfrm rot="-4660239">
            <a:off x="998020" y="2645568"/>
            <a:ext cx="1828800" cy="385763"/>
            <a:chOff x="3792" y="1056"/>
            <a:chExt cx="1152" cy="192"/>
          </a:xfrm>
        </p:grpSpPr>
        <p:sp>
          <p:nvSpPr>
            <p:cNvPr id="20" name="Rectangle 69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21" name="Rectangle 70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22" name="Rectangle 71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 rot="3745751">
            <a:off x="4183338" y="2652712"/>
            <a:ext cx="1828800" cy="406400"/>
            <a:chOff x="3792" y="1056"/>
            <a:chExt cx="1152" cy="192"/>
          </a:xfrm>
        </p:grpSpPr>
        <p:sp>
          <p:nvSpPr>
            <p:cNvPr id="24" name="Rectangle 73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25" name="Rectangle 74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26" name="Rectangle 75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27" name="Group 76"/>
          <p:cNvGrpSpPr>
            <a:grpSpLocks/>
          </p:cNvGrpSpPr>
          <p:nvPr/>
        </p:nvGrpSpPr>
        <p:grpSpPr bwMode="auto">
          <a:xfrm rot="-3587012">
            <a:off x="559076" y="4275137"/>
            <a:ext cx="1295400" cy="361950"/>
            <a:chOff x="4320" y="1728"/>
            <a:chExt cx="816" cy="192"/>
          </a:xfrm>
        </p:grpSpPr>
        <p:sp>
          <p:nvSpPr>
            <p:cNvPr id="28" name="Rectangle 77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29" name="Rectangle 78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30" name="Group 79"/>
          <p:cNvGrpSpPr>
            <a:grpSpLocks/>
          </p:cNvGrpSpPr>
          <p:nvPr/>
        </p:nvGrpSpPr>
        <p:grpSpPr bwMode="auto">
          <a:xfrm rot="3125522">
            <a:off x="5883551" y="4310062"/>
            <a:ext cx="1295400" cy="406400"/>
            <a:chOff x="4320" y="1728"/>
            <a:chExt cx="816" cy="192"/>
          </a:xfrm>
        </p:grpSpPr>
        <p:sp>
          <p:nvSpPr>
            <p:cNvPr id="31" name="Rectangle 80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32" name="Rectangle 81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sp>
        <p:nvSpPr>
          <p:cNvPr id="33" name="Text Box 82"/>
          <p:cNvSpPr txBox="1">
            <a:spLocks noChangeArrowheads="1"/>
          </p:cNvSpPr>
          <p:nvPr/>
        </p:nvSpPr>
        <p:spPr bwMode="auto">
          <a:xfrm>
            <a:off x="1309963" y="6105525"/>
            <a:ext cx="154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headquarters</a:t>
            </a:r>
          </a:p>
        </p:txBody>
      </p:sp>
      <p:sp>
        <p:nvSpPr>
          <p:cNvPr id="34" name="Text Box 83"/>
          <p:cNvSpPr txBox="1">
            <a:spLocks noChangeArrowheads="1"/>
          </p:cNvSpPr>
          <p:nvPr/>
        </p:nvSpPr>
        <p:spPr bwMode="auto">
          <a:xfrm>
            <a:off x="5408888" y="5842000"/>
            <a:ext cx="15251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branch office</a:t>
            </a:r>
          </a:p>
        </p:txBody>
      </p:sp>
      <p:sp>
        <p:nvSpPr>
          <p:cNvPr id="35" name="Text Box 104"/>
          <p:cNvSpPr txBox="1">
            <a:spLocks noChangeArrowheads="1"/>
          </p:cNvSpPr>
          <p:nvPr/>
        </p:nvSpPr>
        <p:spPr bwMode="auto">
          <a:xfrm>
            <a:off x="7636151" y="1181100"/>
            <a:ext cx="1057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laptop 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w/ IPsec</a:t>
            </a:r>
          </a:p>
        </p:txBody>
      </p:sp>
      <p:sp>
        <p:nvSpPr>
          <p:cNvPr id="36" name="Text Box 105"/>
          <p:cNvSpPr txBox="1">
            <a:spLocks noChangeArrowheads="1"/>
          </p:cNvSpPr>
          <p:nvPr/>
        </p:nvSpPr>
        <p:spPr bwMode="auto">
          <a:xfrm>
            <a:off x="2122763" y="3305175"/>
            <a:ext cx="1736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37" name="Group 542"/>
          <p:cNvGrpSpPr>
            <a:grpSpLocks/>
          </p:cNvGrpSpPr>
          <p:nvPr/>
        </p:nvGrpSpPr>
        <p:grpSpPr bwMode="auto">
          <a:xfrm>
            <a:off x="1543326" y="5262562"/>
            <a:ext cx="762000" cy="779463"/>
            <a:chOff x="-44" y="1473"/>
            <a:chExt cx="981" cy="1105"/>
          </a:xfrm>
        </p:grpSpPr>
        <p:pic>
          <p:nvPicPr>
            <p:cNvPr id="38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0" name="Group 542"/>
          <p:cNvGrpSpPr>
            <a:grpSpLocks/>
          </p:cNvGrpSpPr>
          <p:nvPr/>
        </p:nvGrpSpPr>
        <p:grpSpPr bwMode="auto">
          <a:xfrm>
            <a:off x="2395813" y="5275262"/>
            <a:ext cx="760413" cy="777875"/>
            <a:chOff x="-44" y="1473"/>
            <a:chExt cx="981" cy="1105"/>
          </a:xfrm>
        </p:grpSpPr>
        <p:pic>
          <p:nvPicPr>
            <p:cNvPr id="4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3" name="Group 542"/>
          <p:cNvGrpSpPr>
            <a:grpSpLocks/>
          </p:cNvGrpSpPr>
          <p:nvPr/>
        </p:nvGrpSpPr>
        <p:grpSpPr bwMode="auto">
          <a:xfrm>
            <a:off x="6269313" y="5180012"/>
            <a:ext cx="762000" cy="779463"/>
            <a:chOff x="-44" y="1473"/>
            <a:chExt cx="981" cy="1105"/>
          </a:xfrm>
        </p:grpSpPr>
        <p:pic>
          <p:nvPicPr>
            <p:cNvPr id="4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6" name="Group 249"/>
          <p:cNvGrpSpPr>
            <a:grpSpLocks/>
          </p:cNvGrpSpPr>
          <p:nvPr/>
        </p:nvGrpSpPr>
        <p:grpSpPr bwMode="auto">
          <a:xfrm>
            <a:off x="5394601" y="4918075"/>
            <a:ext cx="400050" cy="819150"/>
            <a:chOff x="4140" y="429"/>
            <a:chExt cx="1425" cy="2396"/>
          </a:xfrm>
        </p:grpSpPr>
        <p:sp>
          <p:nvSpPr>
            <p:cNvPr id="4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7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8" name="AutoShape 25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" name="AutoShape 260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6" name="AutoShape 26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5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6" name="Rectangle 263"/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3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" name="AutoShape 269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2" name="AutoShape 270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60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Oval 274"/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AutoShape 276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" name="Oval 278"/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Oval 279"/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69" name="Oval 280"/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9" name="Group 249"/>
          <p:cNvGrpSpPr>
            <a:grpSpLocks/>
          </p:cNvGrpSpPr>
          <p:nvPr/>
        </p:nvGrpSpPr>
        <p:grpSpPr bwMode="auto">
          <a:xfrm>
            <a:off x="1040088" y="5199062"/>
            <a:ext cx="398463" cy="820738"/>
            <a:chOff x="4140" y="429"/>
            <a:chExt cx="1425" cy="2396"/>
          </a:xfrm>
        </p:grpSpPr>
        <p:sp>
          <p:nvSpPr>
            <p:cNvPr id="80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Rectangle 254"/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85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0" name="AutoShape 25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1" name="AutoShape 25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" name="Rectangle 258"/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87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8" name="AutoShape 260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9" name="AutoShape 261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8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9" name="Rectangle 263"/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0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6" name="AutoShape 265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7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2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4" name="AutoShape 269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5" name="AutoShape 270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3" name="Rectangle 271"/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4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Oval 274"/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7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9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0" name="Oval 278"/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1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102" name="Oval 280"/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3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12" name="Group 332"/>
          <p:cNvGrpSpPr>
            <a:grpSpLocks/>
          </p:cNvGrpSpPr>
          <p:nvPr/>
        </p:nvGrpSpPr>
        <p:grpSpPr bwMode="auto">
          <a:xfrm>
            <a:off x="1673501" y="3900487"/>
            <a:ext cx="1146175" cy="473075"/>
            <a:chOff x="2356" y="1300"/>
            <a:chExt cx="555" cy="194"/>
          </a:xfrm>
        </p:grpSpPr>
        <p:sp>
          <p:nvSpPr>
            <p:cNvPr id="11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1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1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1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7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8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1" name="Group 332"/>
          <p:cNvGrpSpPr>
            <a:grpSpLocks/>
          </p:cNvGrpSpPr>
          <p:nvPr/>
        </p:nvGrpSpPr>
        <p:grpSpPr bwMode="auto">
          <a:xfrm>
            <a:off x="4557988" y="3762375"/>
            <a:ext cx="1146175" cy="473075"/>
            <a:chOff x="2356" y="1300"/>
            <a:chExt cx="555" cy="194"/>
          </a:xfrm>
        </p:grpSpPr>
        <p:sp>
          <p:nvSpPr>
            <p:cNvPr id="12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2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30" name="Text Box 105"/>
          <p:cNvSpPr txBox="1">
            <a:spLocks noChangeArrowheads="1"/>
          </p:cNvSpPr>
          <p:nvPr/>
        </p:nvSpPr>
        <p:spPr bwMode="auto">
          <a:xfrm>
            <a:off x="5793063" y="3273425"/>
            <a:ext cx="173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31" name="Group 356"/>
          <p:cNvGrpSpPr>
            <a:grpSpLocks/>
          </p:cNvGrpSpPr>
          <p:nvPr/>
        </p:nvGrpSpPr>
        <p:grpSpPr bwMode="auto">
          <a:xfrm>
            <a:off x="7644088" y="1614487"/>
            <a:ext cx="723900" cy="760413"/>
            <a:chOff x="313" y="1497"/>
            <a:chExt cx="1152" cy="1014"/>
          </a:xfrm>
        </p:grpSpPr>
        <p:pic>
          <p:nvPicPr>
            <p:cNvPr id="132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4" name="Freeform 2"/>
          <p:cNvSpPr>
            <a:spLocks/>
          </p:cNvSpPr>
          <p:nvPr/>
        </p:nvSpPr>
        <p:spPr bwMode="auto">
          <a:xfrm>
            <a:off x="1983063" y="1066800"/>
            <a:ext cx="2819400" cy="1162050"/>
          </a:xfrm>
          <a:custGeom>
            <a:avLst/>
            <a:gdLst>
              <a:gd name="T0" fmla="*/ 2147483647 w 1292"/>
              <a:gd name="T1" fmla="*/ 1715760 h 1255"/>
              <a:gd name="T2" fmla="*/ 819061886 w 1292"/>
              <a:gd name="T3" fmla="*/ 34315198 h 1255"/>
              <a:gd name="T4" fmla="*/ 680963659 w 1292"/>
              <a:gd name="T5" fmla="*/ 114955912 h 1255"/>
              <a:gd name="T6" fmla="*/ 1228592830 w 1292"/>
              <a:gd name="T7" fmla="*/ 181870547 h 1255"/>
              <a:gd name="T8" fmla="*/ 2147483647 w 1292"/>
              <a:gd name="T9" fmla="*/ 190449347 h 1255"/>
              <a:gd name="T10" fmla="*/ 2147483647 w 1292"/>
              <a:gd name="T11" fmla="*/ 247070349 h 1255"/>
              <a:gd name="T12" fmla="*/ 2147483647 w 1292"/>
              <a:gd name="T13" fmla="*/ 271090987 h 1255"/>
              <a:gd name="T14" fmla="*/ 2147483647 w 1292"/>
              <a:gd name="T15" fmla="*/ 223049710 h 1255"/>
              <a:gd name="T16" fmla="*/ 2147483647 w 1292"/>
              <a:gd name="T17" fmla="*/ 96940896 h 1255"/>
              <a:gd name="T18" fmla="*/ 2147483647 w 1292"/>
              <a:gd name="T19" fmla="*/ 47183860 h 1255"/>
              <a:gd name="T20" fmla="*/ 2147483647 w 1292"/>
              <a:gd name="T21" fmla="*/ 25736398 h 1255"/>
              <a:gd name="T22" fmla="*/ 2147483647 w 1292"/>
              <a:gd name="T23" fmla="*/ 1715760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5" name="Text Box 103"/>
          <p:cNvSpPr txBox="1">
            <a:spLocks noChangeArrowheads="1"/>
          </p:cNvSpPr>
          <p:nvPr/>
        </p:nvSpPr>
        <p:spPr bwMode="auto">
          <a:xfrm>
            <a:off x="3007001" y="1284287"/>
            <a:ext cx="966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public</a:t>
            </a:r>
            <a:b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39914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Grp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560576"/>
            <a:ext cx="8229600" cy="4535424"/>
          </a:xfrm>
        </p:spPr>
      </p:pic>
      <p:sp>
        <p:nvSpPr>
          <p:cNvPr id="211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 Just Before Slammer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5A9689-D743-45A3-840C-2FE73241F6E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12516" name="Oval 4"/>
          <p:cNvSpPr>
            <a:spLocks noChangeArrowheads="1"/>
          </p:cNvSpPr>
          <p:nvPr/>
        </p:nvSpPr>
        <p:spPr bwMode="auto">
          <a:xfrm>
            <a:off x="457200" y="5532601"/>
            <a:ext cx="2209800" cy="304800"/>
          </a:xfrm>
          <a:prstGeom prst="ellipse">
            <a:avLst/>
          </a:prstGeom>
          <a:solidFill>
            <a:srgbClr val="FF8000">
              <a:alpha val="0"/>
            </a:srgbClr>
          </a:solidFill>
          <a:ln w="28575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a “bad guy/gal”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eavesdrop:</a:t>
            </a:r>
            <a:r>
              <a:rPr lang="en-US" dirty="0"/>
              <a:t> intercept messages</a:t>
            </a:r>
          </a:p>
          <a:p>
            <a:r>
              <a:rPr lang="en-US" dirty="0"/>
              <a:t>actively 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/>
              <a:t> messages into connection</a:t>
            </a:r>
          </a:p>
          <a:p>
            <a:r>
              <a:rPr lang="en-US" dirty="0">
                <a:solidFill>
                  <a:srgbClr val="FF0000"/>
                </a:solidFill>
              </a:rPr>
              <a:t>impersonation:</a:t>
            </a:r>
            <a:r>
              <a:rPr lang="en-US" dirty="0"/>
              <a:t> can fake (spoof) source address in packet (or any field in packet)</a:t>
            </a:r>
          </a:p>
          <a:p>
            <a:r>
              <a:rPr lang="en-US" dirty="0">
                <a:solidFill>
                  <a:srgbClr val="FF0000"/>
                </a:solidFill>
              </a:rPr>
              <a:t>hijacking:</a:t>
            </a:r>
            <a:r>
              <a:rPr lang="en-US" dirty="0"/>
              <a:t> “take over” ongoing connection by removing sender or receiver, inserting himself in place</a:t>
            </a:r>
          </a:p>
          <a:p>
            <a:r>
              <a:rPr lang="en-US" dirty="0">
                <a:solidFill>
                  <a:srgbClr val="FF0000"/>
                </a:solidFill>
              </a:rPr>
              <a:t>denial of service: </a:t>
            </a:r>
            <a:r>
              <a:rPr lang="en-US" dirty="0"/>
              <a:t>prevent service from being used by others (e.g.,  by overloading resources)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480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Connectivity: Good vs. Evil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Network have improved significantly: in terms of bandwidth and latency</a:t>
            </a:r>
          </a:p>
          <a:p>
            <a:pPr lvl="1"/>
            <a:r>
              <a:rPr lang="en-US" dirty="0"/>
              <a:t>Good</a:t>
            </a:r>
          </a:p>
          <a:p>
            <a:pPr lvl="2"/>
            <a:r>
              <a:rPr lang="en-US" dirty="0"/>
              <a:t>We can communicate</a:t>
            </a:r>
          </a:p>
          <a:p>
            <a:pPr lvl="2"/>
            <a:r>
              <a:rPr lang="en-US" dirty="0"/>
              <a:t>Exchange information</a:t>
            </a:r>
          </a:p>
          <a:p>
            <a:pPr lvl="2"/>
            <a:r>
              <a:rPr lang="en-US" dirty="0"/>
              <a:t>Transfer data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Evil</a:t>
            </a:r>
          </a:p>
          <a:p>
            <a:pPr lvl="2"/>
            <a:r>
              <a:rPr lang="en-US" dirty="0"/>
              <a:t>It’s easier to do harm	</a:t>
            </a:r>
          </a:p>
          <a:p>
            <a:pPr lvl="2"/>
            <a:r>
              <a:rPr lang="en-US" dirty="0"/>
              <a:t>Harmful code can propagate faster</a:t>
            </a:r>
          </a:p>
          <a:p>
            <a:pPr lvl="2"/>
            <a:r>
              <a:rPr lang="en-US" dirty="0"/>
              <a:t>Information collection, violating privacy</a:t>
            </a:r>
          </a:p>
          <a:p>
            <a:pPr lvl="2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37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26358F-48FB-4599-9C59-A2C7737DC4EE}" type="slidenum">
              <a:rPr lang="en-US"/>
              <a:pPr/>
              <a:t>51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1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 Just After Slammer</a:t>
            </a:r>
          </a:p>
        </p:txBody>
      </p:sp>
      <p:pic>
        <p:nvPicPr>
          <p:cNvPr id="21145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581150"/>
            <a:ext cx="8229600" cy="4533900"/>
          </a:xfrm>
        </p:spPr>
      </p:pic>
      <p:sp>
        <p:nvSpPr>
          <p:cNvPr id="2114564" name="Oval 4"/>
          <p:cNvSpPr>
            <a:spLocks noChangeArrowheads="1"/>
          </p:cNvSpPr>
          <p:nvPr/>
        </p:nvSpPr>
        <p:spPr bwMode="auto">
          <a:xfrm>
            <a:off x="400050" y="5581650"/>
            <a:ext cx="2286000" cy="285750"/>
          </a:xfrm>
          <a:prstGeom prst="ellipse">
            <a:avLst/>
          </a:prstGeom>
          <a:solidFill>
            <a:srgbClr val="FF8000">
              <a:alpha val="0"/>
            </a:srgbClr>
          </a:solidFill>
          <a:ln w="28575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4565" name="Oval 5"/>
          <p:cNvSpPr>
            <a:spLocks noChangeArrowheads="1"/>
          </p:cNvSpPr>
          <p:nvPr/>
        </p:nvSpPr>
        <p:spPr bwMode="auto">
          <a:xfrm>
            <a:off x="3124200" y="5791200"/>
            <a:ext cx="685800" cy="304800"/>
          </a:xfrm>
          <a:prstGeom prst="ellipse">
            <a:avLst/>
          </a:prstGeom>
          <a:solidFill>
            <a:srgbClr val="FF8000">
              <a:alpha val="0"/>
            </a:srgbClr>
          </a:solidFill>
          <a:ln w="28575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641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6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Lesson in Economy</a:t>
            </a:r>
          </a:p>
        </p:txBody>
      </p:sp>
      <p:sp>
        <p:nvSpPr>
          <p:cNvPr id="2116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Slammer exploited connectionless UDP service, rather than connection-oriented TCP.</a:t>
            </a:r>
          </a:p>
          <a:p>
            <a:r>
              <a:rPr lang="en-US"/>
              <a:t>Entire worm fit in a single packet! (376 bytes)</a:t>
            </a:r>
          </a:p>
          <a:p>
            <a:pPr lvl="1"/>
            <a:r>
              <a:rPr lang="en-US"/>
              <a:t>When scanning, worm could “fire and forget”.</a:t>
            </a:r>
          </a:p>
          <a:p>
            <a:pPr lvl="1"/>
            <a:r>
              <a:rPr lang="en-US"/>
              <a:t>Stateless! </a:t>
            </a:r>
          </a:p>
          <a:p>
            <a:r>
              <a:rPr lang="en-US"/>
              <a:t>Worm infected 75,000+ hosts in 10 minutes (despite broken random number generator).</a:t>
            </a:r>
          </a:p>
          <a:p>
            <a:pPr lvl="1"/>
            <a:r>
              <a:rPr lang="en-US"/>
              <a:t>At its peak, doubled every 8.5 seconds.</a:t>
            </a:r>
          </a:p>
          <a:p>
            <a:r>
              <a:rPr lang="en-US"/>
              <a:t>Progress limited by the Internet’s carrying capacity</a:t>
            </a:r>
            <a:br>
              <a:rPr lang="en-US"/>
            </a:br>
            <a:r>
              <a:rPr lang="en-US"/>
              <a:t>(= 55 million scans/sec)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952B4B-7CC8-4D30-8661-F6E04E95FBD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76422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661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Security?</a:t>
            </a:r>
          </a:p>
        </p:txBody>
      </p:sp>
      <p:sp>
        <p:nvSpPr>
          <p:cNvPr id="21186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victim at 12:45 am</a:t>
            </a:r>
          </a:p>
          <a:p>
            <a:r>
              <a:rPr lang="en-US"/>
              <a:t>By 1:15 am, transcontinental links starting to fail</a:t>
            </a:r>
          </a:p>
          <a:p>
            <a:r>
              <a:rPr lang="en-US"/>
              <a:t>300,000 access points downed in Portugal</a:t>
            </a:r>
          </a:p>
          <a:p>
            <a:r>
              <a:rPr lang="en-US"/>
              <a:t>All cell and Internet in Korea failed (27 million people)</a:t>
            </a:r>
          </a:p>
          <a:p>
            <a:r>
              <a:rPr lang="en-US"/>
              <a:t>5 root name servers were knocked offline</a:t>
            </a:r>
          </a:p>
          <a:p>
            <a:r>
              <a:rPr lang="en-US"/>
              <a:t>911 didn’t respond (Seattle)</a:t>
            </a:r>
          </a:p>
          <a:p>
            <a:r>
              <a:rPr lang="en-US"/>
              <a:t>Flights canceled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4BB7C4-7EBF-4BFB-86AD-DBC1106FF294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2343544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Witty Worm</a:t>
            </a:r>
          </a:p>
        </p:txBody>
      </p:sp>
      <p:pic>
        <p:nvPicPr>
          <p:cNvPr id="2120707" name="Picture 3" descr="world_big-witty_2h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447800"/>
            <a:ext cx="8229600" cy="4572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A02B8D-E408-4DED-BC6D-D4DC7D18666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2411739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Witty Worm – Cont’d	</a:t>
            </a:r>
          </a:p>
        </p:txBody>
      </p:sp>
      <p:sp>
        <p:nvSpPr>
          <p:cNvPr id="234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Attacks firewalls and security products (ISS)</a:t>
            </a:r>
          </a:p>
          <a:p>
            <a:r>
              <a:rPr lang="en-US" dirty="0"/>
              <a:t>First to use vulnerabilities in security software</a:t>
            </a:r>
          </a:p>
          <a:p>
            <a:r>
              <a:rPr lang="en-US" dirty="0"/>
              <a:t>ISS announced a vulnerability</a:t>
            </a:r>
          </a:p>
          <a:p>
            <a:pPr lvl="1"/>
            <a:r>
              <a:rPr lang="en-US" dirty="0"/>
              <a:t>buffer overflow problem</a:t>
            </a:r>
          </a:p>
          <a:p>
            <a:pPr lvl="1"/>
            <a:r>
              <a:rPr lang="en-US" dirty="0"/>
              <a:t>Attack in just </a:t>
            </a:r>
            <a:r>
              <a:rPr lang="en-US" u="sng" dirty="0"/>
              <a:t>one day!</a:t>
            </a:r>
          </a:p>
          <a:p>
            <a:r>
              <a:rPr lang="en-US" dirty="0"/>
              <a:t>Attack started from a small number of compromised machines</a:t>
            </a:r>
          </a:p>
          <a:p>
            <a:r>
              <a:rPr lang="en-US" dirty="0"/>
              <a:t>In 30 minutes </a:t>
            </a:r>
            <a:r>
              <a:rPr lang="en-US" u="sng" dirty="0"/>
              <a:t>12,000 infected machines</a:t>
            </a:r>
          </a:p>
          <a:p>
            <a:pPr lvl="1"/>
            <a:r>
              <a:rPr lang="en-US" u="sng" dirty="0"/>
              <a:t>90 </a:t>
            </a:r>
            <a:r>
              <a:rPr lang="en-US" u="sng" dirty="0" err="1"/>
              <a:t>Gb</a:t>
            </a:r>
            <a:r>
              <a:rPr lang="en-US" u="sng" dirty="0"/>
              <a:t>/s</a:t>
            </a:r>
            <a:r>
              <a:rPr lang="en-US" dirty="0"/>
              <a:t> of UDP traffic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E13736-BEAF-4B42-9DB6-035163D5245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68329142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Design</a:t>
            </a:r>
          </a:p>
        </p:txBody>
      </p:sp>
      <p:sp>
        <p:nvSpPr>
          <p:cNvPr id="21309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Destination routing</a:t>
            </a:r>
          </a:p>
          <a:p>
            <a:r>
              <a:rPr lang="en-US"/>
              <a:t>Packet based (statistical multiplexing)</a:t>
            </a:r>
          </a:p>
          <a:p>
            <a:r>
              <a:rPr lang="en-US"/>
              <a:t>Global addressing (IP addresses)</a:t>
            </a:r>
          </a:p>
          <a:p>
            <a:r>
              <a:rPr lang="en-US"/>
              <a:t>Simple to join (as infrastructure)</a:t>
            </a:r>
          </a:p>
          <a:p>
            <a:r>
              <a:rPr lang="en-US"/>
              <a:t>Power in end hosts (end-to-end argument)</a:t>
            </a:r>
          </a:p>
          <a:p>
            <a:r>
              <a:rPr lang="en-US"/>
              <a:t>“Ad hoc” naming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A6E05-246D-4948-9F1A-1270D23E958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20967948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2F4691-2D4C-45BF-95D0-CE38997755E8}" type="slidenum">
              <a:rPr lang="en-US"/>
              <a:pPr/>
              <a:t>57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3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Design vs. Security</a:t>
            </a:r>
          </a:p>
        </p:txBody>
      </p:sp>
      <p:sp>
        <p:nvSpPr>
          <p:cNvPr id="2132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Destination routing</a:t>
            </a:r>
          </a:p>
          <a:p>
            <a:pPr lvl="1"/>
            <a:r>
              <a:rPr lang="en-US" sz="2400"/>
              <a:t>Keeps forwarding tables small</a:t>
            </a:r>
          </a:p>
          <a:p>
            <a:pPr lvl="1"/>
            <a:r>
              <a:rPr lang="en-US" sz="2400"/>
              <a:t>Simple to maintain forwarding tables</a:t>
            </a:r>
          </a:p>
          <a:p>
            <a:pPr lvl="1"/>
            <a:r>
              <a:rPr lang="en-US" sz="2400">
                <a:solidFill>
                  <a:srgbClr val="FF3300"/>
                </a:solidFill>
              </a:rPr>
              <a:t>How do we know where packets are coming from?</a:t>
            </a:r>
          </a:p>
          <a:p>
            <a:pPr lvl="2"/>
            <a:r>
              <a:rPr lang="en-US" sz="2000"/>
              <a:t>Probably simple fix to spoofing, why isn’t it in place?</a:t>
            </a:r>
          </a:p>
          <a:p>
            <a:r>
              <a:rPr lang="en-US" sz="2800">
                <a:solidFill>
                  <a:schemeClr val="bg2"/>
                </a:solidFill>
              </a:rPr>
              <a:t>Packet based (statistical multiplexing)</a:t>
            </a:r>
          </a:p>
          <a:p>
            <a:r>
              <a:rPr lang="en-US" sz="2800">
                <a:solidFill>
                  <a:schemeClr val="bg2"/>
                </a:solidFill>
              </a:rPr>
              <a:t>Global addressing (IP addresses)</a:t>
            </a:r>
          </a:p>
          <a:p>
            <a:r>
              <a:rPr lang="en-US" sz="2800">
                <a:solidFill>
                  <a:schemeClr val="bg2"/>
                </a:solidFill>
              </a:rPr>
              <a:t>Simple to join (as infrastructure)</a:t>
            </a:r>
          </a:p>
          <a:p>
            <a:r>
              <a:rPr lang="en-US" sz="2800">
                <a:solidFill>
                  <a:schemeClr val="bg2"/>
                </a:solidFill>
              </a:rPr>
              <a:t>Power in end hosts (end-to-end argument)</a:t>
            </a:r>
          </a:p>
          <a:p>
            <a:r>
              <a:rPr lang="en-US" sz="2800">
                <a:solidFill>
                  <a:schemeClr val="bg2"/>
                </a:solidFill>
              </a:rPr>
              <a:t>“Ad hoc” naming system</a:t>
            </a:r>
          </a:p>
        </p:txBody>
      </p:sp>
    </p:spTree>
    <p:extLst>
      <p:ext uri="{BB962C8B-B14F-4D97-AF65-F5344CB8AC3E}">
        <p14:creationId xmlns:p14="http://schemas.microsoft.com/office/powerpoint/2010/main" val="12895877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B0CA9B-1043-478F-99BC-3258CA3A467C}" type="slidenum">
              <a:rPr lang="en-US"/>
              <a:pPr/>
              <a:t>58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3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Design vs. Security</a:t>
            </a:r>
          </a:p>
        </p:txBody>
      </p:sp>
      <p:sp>
        <p:nvSpPr>
          <p:cNvPr id="21350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chemeClr val="bg2"/>
                </a:solidFill>
              </a:rPr>
              <a:t>Destination Routing</a:t>
            </a:r>
          </a:p>
          <a:p>
            <a:r>
              <a:rPr lang="en-US" sz="2800"/>
              <a:t>Packet Based (statistical multiplexing)</a:t>
            </a:r>
          </a:p>
          <a:p>
            <a:pPr lvl="1"/>
            <a:r>
              <a:rPr lang="en-US" sz="2400"/>
              <a:t>Simple + Efficient</a:t>
            </a:r>
          </a:p>
          <a:p>
            <a:pPr lvl="1"/>
            <a:r>
              <a:rPr lang="en-US" sz="2400">
                <a:solidFill>
                  <a:srgbClr val="FF3300"/>
                </a:solidFill>
              </a:rPr>
              <a:t>Difficult resource bound per-communication</a:t>
            </a:r>
          </a:p>
          <a:p>
            <a:pPr lvl="2"/>
            <a:r>
              <a:rPr lang="en-US" sz="2000"/>
              <a:t>How to keep someone from hogging?</a:t>
            </a:r>
            <a:br>
              <a:rPr lang="en-US" sz="2000"/>
            </a:br>
            <a:r>
              <a:rPr lang="en-US" sz="2000"/>
              <a:t>(remember, we can’t rely on source addresses)</a:t>
            </a:r>
          </a:p>
          <a:p>
            <a:r>
              <a:rPr lang="en-US" sz="2800">
                <a:solidFill>
                  <a:schemeClr val="bg2"/>
                </a:solidFill>
              </a:rPr>
              <a:t>Global Addressing (IP addresses)</a:t>
            </a:r>
          </a:p>
          <a:p>
            <a:r>
              <a:rPr lang="en-US" sz="2800">
                <a:solidFill>
                  <a:schemeClr val="bg2"/>
                </a:solidFill>
              </a:rPr>
              <a:t>Simple to join (as infrastructure)</a:t>
            </a:r>
          </a:p>
          <a:p>
            <a:r>
              <a:rPr lang="en-US" sz="2800">
                <a:solidFill>
                  <a:schemeClr val="bg2"/>
                </a:solidFill>
              </a:rPr>
              <a:t>Power in End Hosts (end-to-end argument)</a:t>
            </a:r>
          </a:p>
          <a:p>
            <a:r>
              <a:rPr lang="en-US" sz="2800">
                <a:solidFill>
                  <a:schemeClr val="bg2"/>
                </a:solidFill>
              </a:rPr>
              <a:t>“Ad hoc” naming system</a:t>
            </a:r>
          </a:p>
        </p:txBody>
      </p:sp>
    </p:spTree>
    <p:extLst>
      <p:ext uri="{BB962C8B-B14F-4D97-AF65-F5344CB8AC3E}">
        <p14:creationId xmlns:p14="http://schemas.microsoft.com/office/powerpoint/2010/main" val="21260322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EB0AAB-5844-4CAD-9D29-3522E347C9A1}" type="slidenum">
              <a:rPr lang="en-US"/>
              <a:pPr/>
              <a:t>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Design vs. Security</a:t>
            </a:r>
          </a:p>
        </p:txBody>
      </p:sp>
      <p:sp>
        <p:nvSpPr>
          <p:cNvPr id="2137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chemeClr val="bg2"/>
                </a:solidFill>
              </a:rPr>
              <a:t>Destination routing</a:t>
            </a:r>
          </a:p>
          <a:p>
            <a:r>
              <a:rPr lang="en-US" sz="2800">
                <a:solidFill>
                  <a:schemeClr val="bg2"/>
                </a:solidFill>
              </a:rPr>
              <a:t>Packet based (statistical multiplexing)</a:t>
            </a:r>
          </a:p>
          <a:p>
            <a:r>
              <a:rPr lang="en-US" sz="2800"/>
              <a:t>Global Addressing (IP addresses)</a:t>
            </a:r>
          </a:p>
          <a:p>
            <a:pPr lvl="1"/>
            <a:r>
              <a:rPr lang="en-US" sz="2400"/>
              <a:t>Very democratic</a:t>
            </a:r>
          </a:p>
          <a:p>
            <a:pPr lvl="1"/>
            <a:r>
              <a:rPr lang="en-US" sz="2400">
                <a:solidFill>
                  <a:srgbClr val="FF3300"/>
                </a:solidFill>
              </a:rPr>
              <a:t>Even people who don’t necessarily want to be talked to</a:t>
            </a:r>
          </a:p>
          <a:p>
            <a:pPr lvl="2"/>
            <a:r>
              <a:rPr lang="en-US" sz="2000"/>
              <a:t>“every psychopath is your next door neighbor” – Dan Geer</a:t>
            </a:r>
          </a:p>
          <a:p>
            <a:r>
              <a:rPr lang="en-US" sz="2800">
                <a:solidFill>
                  <a:schemeClr val="bg2"/>
                </a:solidFill>
              </a:rPr>
              <a:t>Simple to join (as infrastructure)</a:t>
            </a:r>
          </a:p>
          <a:p>
            <a:r>
              <a:rPr lang="en-US" sz="2800">
                <a:solidFill>
                  <a:schemeClr val="bg2"/>
                </a:solidFill>
              </a:rPr>
              <a:t>Power in end hosts (end-to-end argument)</a:t>
            </a:r>
          </a:p>
          <a:p>
            <a:r>
              <a:rPr lang="en-US" sz="2800">
                <a:solidFill>
                  <a:schemeClr val="bg2"/>
                </a:solidFill>
              </a:rPr>
              <a:t>“Ad hoc” naming system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8367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Language of Cryptography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4648200"/>
            <a:ext cx="8218488" cy="120332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40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en-US" sz="240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>
                <a:latin typeface="Gill Sans MT" charset="0"/>
              </a:rPr>
              <a:t>plaintext message</a:t>
            </a:r>
          </a:p>
          <a:p>
            <a:pPr>
              <a:buFont typeface="Wingdings" charset="0"/>
              <a:buNone/>
            </a:pPr>
            <a:r>
              <a:rPr lang="en-US" sz="240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sz="2400" baseline="-2500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>
                <a:solidFill>
                  <a:srgbClr val="C00000"/>
                </a:solidFill>
                <a:latin typeface="Gill Sans MT" charset="0"/>
              </a:rPr>
              <a:t>(m) </a:t>
            </a:r>
            <a:r>
              <a:rPr lang="en-US" sz="2400">
                <a:latin typeface="Gill Sans MT" charset="0"/>
              </a:rPr>
              <a:t>ciphertext, encrypted with key K</a:t>
            </a:r>
            <a:r>
              <a:rPr lang="en-US" sz="2400" baseline="-25000">
                <a:latin typeface="Gill Sans MT" charset="0"/>
              </a:rPr>
              <a:t>A</a:t>
            </a:r>
            <a:endParaRPr lang="en-US" sz="240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>
                <a:solidFill>
                  <a:srgbClr val="C00000"/>
                </a:solidFill>
                <a:latin typeface="Gill Sans MT" charset="0"/>
              </a:rPr>
              <a:t>m = K</a:t>
            </a:r>
            <a:r>
              <a:rPr lang="en-US" sz="2400" baseline="-25000">
                <a:solidFill>
                  <a:srgbClr val="C00000"/>
                </a:solidFill>
                <a:latin typeface="Gill Sans MT" charset="0"/>
              </a:rPr>
              <a:t>B</a:t>
            </a:r>
            <a:r>
              <a:rPr lang="en-US" sz="2400">
                <a:solidFill>
                  <a:srgbClr val="C00000"/>
                </a:solidFill>
                <a:latin typeface="Gill Sans MT" charset="0"/>
              </a:rPr>
              <a:t>(K</a:t>
            </a:r>
            <a:r>
              <a:rPr lang="en-US" sz="2400" baseline="-2500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>
                <a:solidFill>
                  <a:srgbClr val="C00000"/>
                </a:solidFill>
                <a:latin typeface="Gill Sans MT" charset="0"/>
              </a:rPr>
              <a:t>(m))</a:t>
            </a:r>
            <a:endParaRPr lang="en-US" sz="2400" baseline="-2500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630238" y="1284287"/>
            <a:ext cx="7750175" cy="3309938"/>
            <a:chOff x="392" y="896"/>
            <a:chExt cx="4882" cy="2085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ciphertext</a:t>
              </a:r>
            </a:p>
          </p:txBody>
        </p: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13" name="Picture 11" descr="Ali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2" descr="E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Alice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Bob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pic>
          <p:nvPicPr>
            <p:cNvPr id="26" name="Picture 24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2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3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0" name="Picture 30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1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79276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8B83A8-EF3E-456B-8077-7B69A217369E}" type="slidenum">
              <a:rPr lang="en-US"/>
              <a:pPr/>
              <a:t>60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3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Design vs. Security</a:t>
            </a:r>
          </a:p>
        </p:txBody>
      </p:sp>
      <p:sp>
        <p:nvSpPr>
          <p:cNvPr id="21391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Destination routing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Packet based (statistical multiplexing)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Global addressing (IP addresses)</a:t>
            </a:r>
          </a:p>
          <a:p>
            <a:pPr>
              <a:lnSpc>
                <a:spcPct val="90000"/>
              </a:lnSpc>
            </a:pPr>
            <a:r>
              <a:rPr lang="en-US"/>
              <a:t>Simple to join (as infrastructure)</a:t>
            </a:r>
          </a:p>
          <a:p>
            <a:pPr lvl="1">
              <a:lnSpc>
                <a:spcPct val="90000"/>
              </a:lnSpc>
            </a:pPr>
            <a:r>
              <a:rPr lang="en-US"/>
              <a:t>Very democratic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3300"/>
                </a:solidFill>
              </a:rPr>
              <a:t>Misbehaving routers can do very bad things</a:t>
            </a:r>
          </a:p>
          <a:p>
            <a:pPr lvl="2">
              <a:lnSpc>
                <a:spcPct val="90000"/>
              </a:lnSpc>
            </a:pPr>
            <a:r>
              <a:rPr lang="en-US"/>
              <a:t>No model of trust between routers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Power in End Hosts (end-to-end argument)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“Ad hoc” naming system</a:t>
            </a:r>
          </a:p>
        </p:txBody>
      </p:sp>
    </p:spTree>
    <p:extLst>
      <p:ext uri="{BB962C8B-B14F-4D97-AF65-F5344CB8AC3E}">
        <p14:creationId xmlns:p14="http://schemas.microsoft.com/office/powerpoint/2010/main" val="14609445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E5897-9C47-499C-9B0B-93DC5DA030DF}" type="slidenum">
              <a:rPr lang="en-US"/>
              <a:pPr/>
              <a:t>61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4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Design vs. Security</a:t>
            </a:r>
          </a:p>
        </p:txBody>
      </p:sp>
      <p:sp>
        <p:nvSpPr>
          <p:cNvPr id="21411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chemeClr val="bg2"/>
                </a:solidFill>
              </a:rPr>
              <a:t>Destination routing</a:t>
            </a:r>
          </a:p>
          <a:p>
            <a:r>
              <a:rPr lang="en-US" sz="2800">
                <a:solidFill>
                  <a:schemeClr val="bg2"/>
                </a:solidFill>
              </a:rPr>
              <a:t>Packet based (statistical multiplexing)</a:t>
            </a:r>
          </a:p>
          <a:p>
            <a:r>
              <a:rPr lang="en-US" sz="2800">
                <a:solidFill>
                  <a:schemeClr val="bg2"/>
                </a:solidFill>
              </a:rPr>
              <a:t>Global addressing (IP addresses)</a:t>
            </a:r>
          </a:p>
          <a:p>
            <a:r>
              <a:rPr lang="en-US" sz="2800">
                <a:solidFill>
                  <a:schemeClr val="bg2"/>
                </a:solidFill>
              </a:rPr>
              <a:t>Simple to join (as infrastructure)</a:t>
            </a:r>
          </a:p>
          <a:p>
            <a:r>
              <a:rPr lang="en-US" sz="2800"/>
              <a:t>Power in end-hosts (end-to-end argument)</a:t>
            </a:r>
          </a:p>
          <a:p>
            <a:pPr lvl="1"/>
            <a:r>
              <a:rPr lang="en-US" sz="2400"/>
              <a:t>Decouple hosts and infrastructure = innovation at the edge!</a:t>
            </a:r>
          </a:p>
          <a:p>
            <a:pPr lvl="1"/>
            <a:r>
              <a:rPr lang="en-US" sz="2400">
                <a:solidFill>
                  <a:srgbClr val="FF3300"/>
                </a:solidFill>
              </a:rPr>
              <a:t>Giving power to least trusted actors</a:t>
            </a:r>
          </a:p>
          <a:p>
            <a:pPr lvl="2"/>
            <a:r>
              <a:rPr lang="en-US" sz="2000"/>
              <a:t>How to guarantee good behavior?</a:t>
            </a:r>
          </a:p>
          <a:p>
            <a:r>
              <a:rPr lang="en-US" sz="2800">
                <a:solidFill>
                  <a:schemeClr val="bg2"/>
                </a:solidFill>
              </a:rPr>
              <a:t>“Ad hoc” naming system</a:t>
            </a:r>
          </a:p>
        </p:txBody>
      </p:sp>
    </p:spTree>
    <p:extLst>
      <p:ext uri="{BB962C8B-B14F-4D97-AF65-F5344CB8AC3E}">
        <p14:creationId xmlns:p14="http://schemas.microsoft.com/office/powerpoint/2010/main" val="13443544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6BA88-5EF6-40E5-ADB9-374552903F3E}" type="slidenum">
              <a:rPr lang="en-US"/>
              <a:pPr/>
              <a:t>62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4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Design vs. Security</a:t>
            </a:r>
          </a:p>
        </p:txBody>
      </p:sp>
      <p:sp>
        <p:nvSpPr>
          <p:cNvPr id="21432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Packet Based (statistical multiplexing)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Destination Routing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Global Addressing (IP addresses)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Simple to join (as infrastructure)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Power in End Hosts (end-to-end argument)</a:t>
            </a:r>
          </a:p>
          <a:p>
            <a:pPr>
              <a:lnSpc>
                <a:spcPct val="90000"/>
              </a:lnSpc>
            </a:pPr>
            <a:r>
              <a:rPr lang="en-US"/>
              <a:t>“Ad hoc” naming system</a:t>
            </a:r>
          </a:p>
          <a:p>
            <a:pPr lvl="1">
              <a:lnSpc>
                <a:spcPct val="90000"/>
              </a:lnSpc>
            </a:pPr>
            <a:r>
              <a:rPr lang="en-US"/>
              <a:t>Seems to work OK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3300"/>
                </a:solidFill>
              </a:rPr>
              <a:t>Fate sharing with hierarchical system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3300"/>
                </a:solidFill>
              </a:rPr>
              <a:t>Off route = more trusted elements</a:t>
            </a:r>
          </a:p>
        </p:txBody>
      </p:sp>
    </p:spTree>
    <p:extLst>
      <p:ext uri="{BB962C8B-B14F-4D97-AF65-F5344CB8AC3E}">
        <p14:creationId xmlns:p14="http://schemas.microsoft.com/office/powerpoint/2010/main" val="4930626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DoS: Via Resource Exhaustion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7172BC-F6FE-41A5-8F42-58062FBF1400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pic>
        <p:nvPicPr>
          <p:cNvPr id="2147331" name="Picture 3" descr="j02857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438400"/>
            <a:ext cx="2509838" cy="1541463"/>
          </a:xfrm>
          <a:prstGeom prst="rect">
            <a:avLst/>
          </a:prstGeom>
          <a:noFill/>
        </p:spPr>
      </p:pic>
      <p:sp>
        <p:nvSpPr>
          <p:cNvPr id="2147332" name="Line 4"/>
          <p:cNvSpPr>
            <a:spLocks noChangeShapeType="1"/>
          </p:cNvSpPr>
          <p:nvPr/>
        </p:nvSpPr>
        <p:spPr bwMode="auto">
          <a:xfrm>
            <a:off x="1143000" y="35814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47333" name="Text Box 5"/>
          <p:cNvSpPr txBox="1">
            <a:spLocks noChangeArrowheads="1"/>
          </p:cNvSpPr>
          <p:nvPr/>
        </p:nvSpPr>
        <p:spPr bwMode="auto">
          <a:xfrm>
            <a:off x="1600200" y="3738563"/>
            <a:ext cx="1520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Downlink</a:t>
            </a:r>
            <a:br>
              <a:rPr lang="en-US" sz="2400">
                <a:latin typeface="Calibri" pitchFamily="34" charset="0"/>
              </a:rPr>
            </a:br>
            <a:r>
              <a:rPr lang="en-US" sz="2400">
                <a:latin typeface="Calibri" pitchFamily="34" charset="0"/>
              </a:rPr>
              <a:t>bandwidth</a:t>
            </a:r>
          </a:p>
        </p:txBody>
      </p:sp>
      <p:sp>
        <p:nvSpPr>
          <p:cNvPr id="2147334" name="Line 6"/>
          <p:cNvSpPr>
            <a:spLocks noChangeShapeType="1"/>
          </p:cNvSpPr>
          <p:nvPr/>
        </p:nvSpPr>
        <p:spPr bwMode="auto">
          <a:xfrm flipH="1">
            <a:off x="1143000" y="34290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47335" name="Text Box 7"/>
          <p:cNvSpPr txBox="1">
            <a:spLocks noChangeArrowheads="1"/>
          </p:cNvSpPr>
          <p:nvPr/>
        </p:nvSpPr>
        <p:spPr bwMode="auto">
          <a:xfrm>
            <a:off x="1676400" y="2443163"/>
            <a:ext cx="1520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Uplink</a:t>
            </a:r>
            <a:br>
              <a:rPr lang="en-US" sz="2400">
                <a:latin typeface="Calibri" pitchFamily="34" charset="0"/>
              </a:rPr>
            </a:br>
            <a:r>
              <a:rPr lang="en-US" sz="2400">
                <a:latin typeface="Calibri" pitchFamily="34" charset="0"/>
              </a:rPr>
              <a:t>bandwidth</a:t>
            </a:r>
          </a:p>
        </p:txBody>
      </p:sp>
      <p:sp>
        <p:nvSpPr>
          <p:cNvPr id="2147336" name="Text Box 8"/>
          <p:cNvSpPr txBox="1">
            <a:spLocks noChangeArrowheads="1"/>
          </p:cNvSpPr>
          <p:nvPr/>
        </p:nvSpPr>
        <p:spPr bwMode="auto">
          <a:xfrm>
            <a:off x="4419600" y="4043363"/>
            <a:ext cx="18049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Memory</a:t>
            </a:r>
            <a:br>
              <a:rPr lang="en-US" sz="2400">
                <a:latin typeface="Calibri" pitchFamily="34" charset="0"/>
              </a:rPr>
            </a:br>
            <a:r>
              <a:rPr lang="en-US" sz="2400">
                <a:latin typeface="Calibri" pitchFamily="34" charset="0"/>
              </a:rPr>
              <a:t>(e.g. TCP TCB</a:t>
            </a:r>
            <a:br>
              <a:rPr lang="en-US" sz="2400">
                <a:latin typeface="Calibri" pitchFamily="34" charset="0"/>
              </a:rPr>
            </a:br>
            <a:r>
              <a:rPr lang="en-US" sz="2400">
                <a:latin typeface="Calibri" pitchFamily="34" charset="0"/>
              </a:rPr>
              <a:t>exhaustion)</a:t>
            </a:r>
          </a:p>
        </p:txBody>
      </p:sp>
      <p:sp>
        <p:nvSpPr>
          <p:cNvPr id="2147337" name="Text Box 9"/>
          <p:cNvSpPr txBox="1">
            <a:spLocks noChangeArrowheads="1"/>
          </p:cNvSpPr>
          <p:nvPr/>
        </p:nvSpPr>
        <p:spPr bwMode="auto">
          <a:xfrm>
            <a:off x="5181600" y="1909763"/>
            <a:ext cx="698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CPU</a:t>
            </a:r>
          </a:p>
        </p:txBody>
      </p:sp>
      <p:sp>
        <p:nvSpPr>
          <p:cNvPr id="2147338" name="Text Box 10"/>
          <p:cNvSpPr txBox="1">
            <a:spLocks noChangeArrowheads="1"/>
          </p:cNvSpPr>
          <p:nvPr/>
        </p:nvSpPr>
        <p:spPr bwMode="auto">
          <a:xfrm>
            <a:off x="6172200" y="1833563"/>
            <a:ext cx="1417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User-time</a:t>
            </a:r>
          </a:p>
        </p:txBody>
      </p:sp>
    </p:spTree>
    <p:extLst>
      <p:ext uri="{BB962C8B-B14F-4D97-AF65-F5344CB8AC3E}">
        <p14:creationId xmlns:p14="http://schemas.microsoft.com/office/powerpoint/2010/main" val="6723191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DoS: Via Resource Exhaustion</a:t>
            </a:r>
          </a:p>
        </p:txBody>
      </p:sp>
      <p:sp>
        <p:nvSpPr>
          <p:cNvPr id="21493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Uplink bandwidth </a:t>
            </a:r>
          </a:p>
          <a:p>
            <a:pPr lvl="1"/>
            <a:r>
              <a:rPr lang="en-US"/>
              <a:t>Saturate uplink bandwidth using legitimate requests (e.g. download large image)</a:t>
            </a:r>
          </a:p>
          <a:p>
            <a:pPr lvl="1"/>
            <a:r>
              <a:rPr lang="en-US"/>
              <a:t>Solution: use a CDN (Akamai)</a:t>
            </a:r>
          </a:p>
          <a:p>
            <a:pPr lvl="1"/>
            <a:r>
              <a:rPr lang="en-US"/>
              <a:t>Solution: admission control at the server </a:t>
            </a:r>
            <a:br>
              <a:rPr lang="en-US"/>
            </a:br>
            <a:r>
              <a:rPr lang="en-US"/>
              <a:t>(not a network problem??)</a:t>
            </a:r>
          </a:p>
          <a:p>
            <a:r>
              <a:rPr lang="en-US"/>
              <a:t>CPU time similar to above</a:t>
            </a:r>
          </a:p>
          <a:p>
            <a:r>
              <a:rPr lang="en-US"/>
              <a:t>Victim Memory</a:t>
            </a:r>
          </a:p>
          <a:p>
            <a:pPr lvl="1"/>
            <a:r>
              <a:rPr lang="en-US"/>
              <a:t>TCP connections require state, can try to exhaust</a:t>
            </a:r>
          </a:p>
          <a:p>
            <a:pPr lvl="1"/>
            <a:r>
              <a:rPr lang="en-US"/>
              <a:t>E.g. SYN Flood (next few slides)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3433BD-1BEA-40CC-91BB-8B560E0F2621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7452363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Responsible?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rely on the attack victim to stop </a:t>
            </a:r>
            <a:r>
              <a:rPr lang="en-US" dirty="0" err="1"/>
              <a:t>DoS</a:t>
            </a:r>
            <a:r>
              <a:rPr lang="en-US" dirty="0"/>
              <a:t> attacks?</a:t>
            </a:r>
          </a:p>
          <a:p>
            <a:endParaRPr lang="en-US" dirty="0"/>
          </a:p>
          <a:p>
            <a:r>
              <a:rPr lang="en-US" dirty="0"/>
              <a:t>If not, who can do this?</a:t>
            </a:r>
          </a:p>
          <a:p>
            <a:endParaRPr lang="en-US" dirty="0"/>
          </a:p>
          <a:p>
            <a:r>
              <a:rPr lang="en-US" dirty="0"/>
              <a:t>How?</a:t>
            </a:r>
          </a:p>
          <a:p>
            <a:endParaRPr lang="en-US" dirty="0"/>
          </a:p>
          <a:p>
            <a:r>
              <a:rPr lang="en-US" dirty="0"/>
              <a:t>Which resource is cheaper?</a:t>
            </a:r>
          </a:p>
          <a:p>
            <a:pPr lvl="1"/>
            <a:r>
              <a:rPr lang="en-US" dirty="0"/>
              <a:t>Bandwidth, or </a:t>
            </a:r>
          </a:p>
          <a:p>
            <a:pPr lvl="1"/>
            <a:r>
              <a:rPr lang="en-US" dirty="0"/>
              <a:t>CPU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45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6E818-0E13-488B-B3A8-F60CBA3622AA}" type="slidenum">
              <a:rPr lang="en-US"/>
              <a:pPr/>
              <a:t>66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5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Handshake</a:t>
            </a:r>
          </a:p>
        </p:txBody>
      </p:sp>
      <p:sp>
        <p:nvSpPr>
          <p:cNvPr id="2151427" name="Line 3"/>
          <p:cNvSpPr>
            <a:spLocks noChangeShapeType="1"/>
          </p:cNvSpPr>
          <p:nvPr/>
        </p:nvSpPr>
        <p:spPr bwMode="auto">
          <a:xfrm>
            <a:off x="2012950" y="22860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28" name="Line 4"/>
          <p:cNvSpPr>
            <a:spLocks noChangeShapeType="1"/>
          </p:cNvSpPr>
          <p:nvPr/>
        </p:nvSpPr>
        <p:spPr bwMode="auto">
          <a:xfrm>
            <a:off x="2012950" y="46482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29" name="Line 5"/>
          <p:cNvSpPr>
            <a:spLocks noChangeShapeType="1"/>
          </p:cNvSpPr>
          <p:nvPr/>
        </p:nvSpPr>
        <p:spPr bwMode="auto">
          <a:xfrm flipH="1">
            <a:off x="2012950" y="34290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30" name="Text Box 6"/>
          <p:cNvSpPr txBox="1">
            <a:spLocks noChangeArrowheads="1"/>
          </p:cNvSpPr>
          <p:nvPr/>
        </p:nvSpPr>
        <p:spPr bwMode="auto">
          <a:xfrm>
            <a:off x="1838325" y="1389063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C</a:t>
            </a:r>
          </a:p>
        </p:txBody>
      </p:sp>
      <p:sp>
        <p:nvSpPr>
          <p:cNvPr id="2151431" name="Text Box 7"/>
          <p:cNvSpPr txBox="1">
            <a:spLocks noChangeArrowheads="1"/>
          </p:cNvSpPr>
          <p:nvPr/>
        </p:nvSpPr>
        <p:spPr bwMode="auto">
          <a:xfrm>
            <a:off x="5964238" y="1443038"/>
            <a:ext cx="32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S</a:t>
            </a:r>
          </a:p>
        </p:txBody>
      </p:sp>
      <p:sp>
        <p:nvSpPr>
          <p:cNvPr id="2151432" name="Text Box 8"/>
          <p:cNvSpPr txBox="1">
            <a:spLocks noChangeArrowheads="1"/>
          </p:cNvSpPr>
          <p:nvPr/>
        </p:nvSpPr>
        <p:spPr bwMode="auto">
          <a:xfrm>
            <a:off x="3438525" y="2074863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SYN</a:t>
            </a:r>
            <a:r>
              <a:rPr lang="en-US" sz="2400" baseline="-25000">
                <a:latin typeface="Calibri" pitchFamily="34" charset="0"/>
              </a:rPr>
              <a:t>C</a:t>
            </a:r>
          </a:p>
        </p:txBody>
      </p:sp>
      <p:sp>
        <p:nvSpPr>
          <p:cNvPr id="2151433" name="Text Box 9"/>
          <p:cNvSpPr txBox="1">
            <a:spLocks noChangeArrowheads="1"/>
          </p:cNvSpPr>
          <p:nvPr/>
        </p:nvSpPr>
        <p:spPr bwMode="auto">
          <a:xfrm>
            <a:off x="3057525" y="3217863"/>
            <a:ext cx="151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SYN</a:t>
            </a:r>
            <a:r>
              <a:rPr lang="en-US" sz="2400" baseline="-25000">
                <a:latin typeface="Calibri" pitchFamily="34" charset="0"/>
              </a:rPr>
              <a:t>S</a:t>
            </a:r>
            <a:r>
              <a:rPr lang="en-US" sz="2400">
                <a:latin typeface="Calibri" pitchFamily="34" charset="0"/>
              </a:rPr>
              <a:t>, ACK</a:t>
            </a:r>
            <a:r>
              <a:rPr lang="en-US" sz="2400" baseline="-25000">
                <a:latin typeface="Calibri" pitchFamily="34" charset="0"/>
              </a:rPr>
              <a:t>C</a:t>
            </a:r>
          </a:p>
        </p:txBody>
      </p:sp>
      <p:sp>
        <p:nvSpPr>
          <p:cNvPr id="2151434" name="Text Box 10"/>
          <p:cNvSpPr txBox="1">
            <a:spLocks noChangeArrowheads="1"/>
          </p:cNvSpPr>
          <p:nvPr/>
        </p:nvSpPr>
        <p:spPr bwMode="auto">
          <a:xfrm>
            <a:off x="4157663" y="4513263"/>
            <a:ext cx="77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ACK</a:t>
            </a:r>
            <a:r>
              <a:rPr lang="en-US" sz="2400" baseline="-25000">
                <a:latin typeface="Calibri" pitchFamily="34" charset="0"/>
              </a:rPr>
              <a:t>S</a:t>
            </a:r>
          </a:p>
        </p:txBody>
      </p:sp>
      <p:sp>
        <p:nvSpPr>
          <p:cNvPr id="2151435" name="Line 11"/>
          <p:cNvSpPr>
            <a:spLocks noChangeShapeType="1"/>
          </p:cNvSpPr>
          <p:nvPr/>
        </p:nvSpPr>
        <p:spPr bwMode="auto">
          <a:xfrm>
            <a:off x="6170613" y="3429000"/>
            <a:ext cx="0" cy="1981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36" name="Line 12"/>
          <p:cNvSpPr>
            <a:spLocks noChangeShapeType="1"/>
          </p:cNvSpPr>
          <p:nvPr/>
        </p:nvSpPr>
        <p:spPr bwMode="auto">
          <a:xfrm>
            <a:off x="6170613" y="54102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37" name="Line 13"/>
          <p:cNvSpPr>
            <a:spLocks noChangeShapeType="1"/>
          </p:cNvSpPr>
          <p:nvPr/>
        </p:nvSpPr>
        <p:spPr bwMode="auto">
          <a:xfrm>
            <a:off x="2012950" y="2286000"/>
            <a:ext cx="0" cy="1905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38" name="Line 14"/>
          <p:cNvSpPr>
            <a:spLocks noChangeShapeType="1"/>
          </p:cNvSpPr>
          <p:nvPr/>
        </p:nvSpPr>
        <p:spPr bwMode="auto">
          <a:xfrm>
            <a:off x="2012950" y="4648200"/>
            <a:ext cx="0" cy="129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39" name="Line 15"/>
          <p:cNvSpPr>
            <a:spLocks noChangeShapeType="1"/>
          </p:cNvSpPr>
          <p:nvPr/>
        </p:nvSpPr>
        <p:spPr bwMode="auto">
          <a:xfrm>
            <a:off x="2012950" y="4191000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40" name="Line 16"/>
          <p:cNvSpPr>
            <a:spLocks noChangeShapeType="1"/>
          </p:cNvSpPr>
          <p:nvPr/>
        </p:nvSpPr>
        <p:spPr bwMode="auto">
          <a:xfrm>
            <a:off x="6170613" y="1981200"/>
            <a:ext cx="0" cy="10668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41" name="Line 17"/>
          <p:cNvSpPr>
            <a:spLocks noChangeShapeType="1"/>
          </p:cNvSpPr>
          <p:nvPr/>
        </p:nvSpPr>
        <p:spPr bwMode="auto">
          <a:xfrm>
            <a:off x="2012950" y="1905000"/>
            <a:ext cx="0" cy="3810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42" name="Line 18"/>
          <p:cNvSpPr>
            <a:spLocks noChangeShapeType="1"/>
          </p:cNvSpPr>
          <p:nvPr/>
        </p:nvSpPr>
        <p:spPr bwMode="auto">
          <a:xfrm>
            <a:off x="6170613" y="3048000"/>
            <a:ext cx="0" cy="4079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43" name="Text Box 19"/>
          <p:cNvSpPr txBox="1">
            <a:spLocks noChangeArrowheads="1"/>
          </p:cNvSpPr>
          <p:nvPr/>
        </p:nvSpPr>
        <p:spPr bwMode="auto">
          <a:xfrm>
            <a:off x="6376988" y="2151063"/>
            <a:ext cx="128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  <a:latin typeface="Calibri" pitchFamily="34" charset="0"/>
              </a:rPr>
              <a:t>Listening</a:t>
            </a:r>
          </a:p>
        </p:txBody>
      </p:sp>
      <p:sp>
        <p:nvSpPr>
          <p:cNvPr id="2151444" name="Text Box 20"/>
          <p:cNvSpPr txBox="1">
            <a:spLocks noChangeArrowheads="1"/>
          </p:cNvSpPr>
          <p:nvPr/>
        </p:nvSpPr>
        <p:spPr bwMode="auto">
          <a:xfrm>
            <a:off x="6384925" y="2989263"/>
            <a:ext cx="146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Store data</a:t>
            </a:r>
          </a:p>
        </p:txBody>
      </p:sp>
      <p:sp>
        <p:nvSpPr>
          <p:cNvPr id="2151445" name="Text Box 21"/>
          <p:cNvSpPr txBox="1">
            <a:spLocks noChangeArrowheads="1"/>
          </p:cNvSpPr>
          <p:nvPr/>
        </p:nvSpPr>
        <p:spPr bwMode="auto">
          <a:xfrm>
            <a:off x="6338888" y="4132263"/>
            <a:ext cx="773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accent2"/>
                </a:solidFill>
                <a:latin typeface="Calibri" pitchFamily="34" charset="0"/>
              </a:rPr>
              <a:t>Wait</a:t>
            </a:r>
          </a:p>
        </p:txBody>
      </p:sp>
      <p:sp>
        <p:nvSpPr>
          <p:cNvPr id="2151446" name="Text Box 22"/>
          <p:cNvSpPr txBox="1">
            <a:spLocks noChangeArrowheads="1"/>
          </p:cNvSpPr>
          <p:nvPr/>
        </p:nvSpPr>
        <p:spPr bwMode="auto">
          <a:xfrm>
            <a:off x="6370638" y="5427663"/>
            <a:ext cx="152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Connected</a:t>
            </a:r>
          </a:p>
        </p:txBody>
      </p:sp>
    </p:spTree>
    <p:extLst>
      <p:ext uri="{BB962C8B-B14F-4D97-AF65-F5344CB8AC3E}">
        <p14:creationId xmlns:p14="http://schemas.microsoft.com/office/powerpoint/2010/main" val="14614098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A66698-D94B-418C-9356-6AC300452E4C}" type="slidenum">
              <a:rPr lang="en-US"/>
              <a:pPr/>
              <a:t>67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5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SYN Flooding</a:t>
            </a:r>
          </a:p>
        </p:txBody>
      </p:sp>
      <p:sp>
        <p:nvSpPr>
          <p:cNvPr id="2153475" name="Line 3"/>
          <p:cNvSpPr>
            <a:spLocks noChangeShapeType="1"/>
          </p:cNvSpPr>
          <p:nvPr/>
        </p:nvSpPr>
        <p:spPr bwMode="auto">
          <a:xfrm>
            <a:off x="1631950" y="22860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76" name="Text Box 4"/>
          <p:cNvSpPr txBox="1">
            <a:spLocks noChangeArrowheads="1"/>
          </p:cNvSpPr>
          <p:nvPr/>
        </p:nvSpPr>
        <p:spPr bwMode="auto">
          <a:xfrm>
            <a:off x="1457325" y="1389063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C</a:t>
            </a:r>
          </a:p>
        </p:txBody>
      </p:sp>
      <p:sp>
        <p:nvSpPr>
          <p:cNvPr id="2153477" name="Text Box 5"/>
          <p:cNvSpPr txBox="1">
            <a:spLocks noChangeArrowheads="1"/>
          </p:cNvSpPr>
          <p:nvPr/>
        </p:nvSpPr>
        <p:spPr bwMode="auto">
          <a:xfrm>
            <a:off x="5583238" y="1443038"/>
            <a:ext cx="32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S</a:t>
            </a:r>
          </a:p>
        </p:txBody>
      </p:sp>
      <p:sp>
        <p:nvSpPr>
          <p:cNvPr id="2153478" name="Text Box 6"/>
          <p:cNvSpPr txBox="1">
            <a:spLocks noChangeArrowheads="1"/>
          </p:cNvSpPr>
          <p:nvPr/>
        </p:nvSpPr>
        <p:spPr bwMode="auto">
          <a:xfrm>
            <a:off x="3006725" y="2074863"/>
            <a:ext cx="88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SYN</a:t>
            </a:r>
            <a:r>
              <a:rPr lang="en-US" sz="2400" baseline="-25000">
                <a:latin typeface="Calibri" pitchFamily="34" charset="0"/>
              </a:rPr>
              <a:t>C1</a:t>
            </a:r>
          </a:p>
        </p:txBody>
      </p:sp>
      <p:sp>
        <p:nvSpPr>
          <p:cNvPr id="2153479" name="Line 7"/>
          <p:cNvSpPr>
            <a:spLocks noChangeShapeType="1"/>
          </p:cNvSpPr>
          <p:nvPr/>
        </p:nvSpPr>
        <p:spPr bwMode="auto">
          <a:xfrm>
            <a:off x="5789613" y="1981200"/>
            <a:ext cx="0" cy="10668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80" name="Line 8"/>
          <p:cNvSpPr>
            <a:spLocks noChangeShapeType="1"/>
          </p:cNvSpPr>
          <p:nvPr/>
        </p:nvSpPr>
        <p:spPr bwMode="auto">
          <a:xfrm>
            <a:off x="1631950" y="1905000"/>
            <a:ext cx="0" cy="3810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81" name="Text Box 9"/>
          <p:cNvSpPr txBox="1">
            <a:spLocks noChangeArrowheads="1"/>
          </p:cNvSpPr>
          <p:nvPr/>
        </p:nvSpPr>
        <p:spPr bwMode="auto">
          <a:xfrm>
            <a:off x="5995988" y="2151063"/>
            <a:ext cx="128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  <a:latin typeface="Calibri" pitchFamily="34" charset="0"/>
              </a:rPr>
              <a:t>Listening</a:t>
            </a:r>
          </a:p>
        </p:txBody>
      </p:sp>
      <p:sp>
        <p:nvSpPr>
          <p:cNvPr id="2153482" name="Text Box 10"/>
          <p:cNvSpPr txBox="1">
            <a:spLocks noChangeArrowheads="1"/>
          </p:cNvSpPr>
          <p:nvPr/>
        </p:nvSpPr>
        <p:spPr bwMode="auto">
          <a:xfrm>
            <a:off x="6003925" y="2989263"/>
            <a:ext cx="146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Store data</a:t>
            </a:r>
          </a:p>
        </p:txBody>
      </p:sp>
      <p:sp>
        <p:nvSpPr>
          <p:cNvPr id="2153483" name="Line 11"/>
          <p:cNvSpPr>
            <a:spLocks noChangeShapeType="1"/>
          </p:cNvSpPr>
          <p:nvPr/>
        </p:nvSpPr>
        <p:spPr bwMode="auto">
          <a:xfrm flipH="1">
            <a:off x="5789613" y="3048000"/>
            <a:ext cx="1587" cy="29987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84" name="Line 12"/>
          <p:cNvSpPr>
            <a:spLocks noChangeShapeType="1"/>
          </p:cNvSpPr>
          <p:nvPr/>
        </p:nvSpPr>
        <p:spPr bwMode="auto">
          <a:xfrm>
            <a:off x="1631950" y="28956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85" name="Text Box 13"/>
          <p:cNvSpPr txBox="1">
            <a:spLocks noChangeArrowheads="1"/>
          </p:cNvSpPr>
          <p:nvPr/>
        </p:nvSpPr>
        <p:spPr bwMode="auto">
          <a:xfrm>
            <a:off x="3006725" y="2684463"/>
            <a:ext cx="88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SYN</a:t>
            </a:r>
            <a:r>
              <a:rPr lang="en-US" sz="2400" baseline="-25000">
                <a:latin typeface="Calibri" pitchFamily="34" charset="0"/>
              </a:rPr>
              <a:t>C2</a:t>
            </a:r>
          </a:p>
        </p:txBody>
      </p:sp>
      <p:sp>
        <p:nvSpPr>
          <p:cNvPr id="2153486" name="Line 14"/>
          <p:cNvSpPr>
            <a:spLocks noChangeShapeType="1"/>
          </p:cNvSpPr>
          <p:nvPr/>
        </p:nvSpPr>
        <p:spPr bwMode="auto">
          <a:xfrm>
            <a:off x="5867400" y="3657600"/>
            <a:ext cx="0" cy="23891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87" name="Line 15"/>
          <p:cNvSpPr>
            <a:spLocks noChangeShapeType="1"/>
          </p:cNvSpPr>
          <p:nvPr/>
        </p:nvSpPr>
        <p:spPr bwMode="auto">
          <a:xfrm>
            <a:off x="1631950" y="3554413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88" name="Text Box 16"/>
          <p:cNvSpPr txBox="1">
            <a:spLocks noChangeArrowheads="1"/>
          </p:cNvSpPr>
          <p:nvPr/>
        </p:nvSpPr>
        <p:spPr bwMode="auto">
          <a:xfrm>
            <a:off x="3006725" y="3343275"/>
            <a:ext cx="88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SYN</a:t>
            </a:r>
            <a:r>
              <a:rPr lang="en-US" sz="2400" baseline="-25000">
                <a:latin typeface="Calibri" pitchFamily="34" charset="0"/>
              </a:rPr>
              <a:t>C3</a:t>
            </a:r>
          </a:p>
        </p:txBody>
      </p:sp>
      <p:sp>
        <p:nvSpPr>
          <p:cNvPr id="2153489" name="Line 17"/>
          <p:cNvSpPr>
            <a:spLocks noChangeShapeType="1"/>
          </p:cNvSpPr>
          <p:nvPr/>
        </p:nvSpPr>
        <p:spPr bwMode="auto">
          <a:xfrm>
            <a:off x="5937250" y="4316413"/>
            <a:ext cx="6350" cy="17303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90" name="Line 18"/>
          <p:cNvSpPr>
            <a:spLocks noChangeShapeType="1"/>
          </p:cNvSpPr>
          <p:nvPr/>
        </p:nvSpPr>
        <p:spPr bwMode="auto">
          <a:xfrm>
            <a:off x="1631950" y="4240213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91" name="Text Box 19"/>
          <p:cNvSpPr txBox="1">
            <a:spLocks noChangeArrowheads="1"/>
          </p:cNvSpPr>
          <p:nvPr/>
        </p:nvSpPr>
        <p:spPr bwMode="auto">
          <a:xfrm>
            <a:off x="3006725" y="4029075"/>
            <a:ext cx="88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SYN</a:t>
            </a:r>
            <a:r>
              <a:rPr lang="en-US" sz="2400" baseline="-25000">
                <a:latin typeface="Calibri" pitchFamily="34" charset="0"/>
              </a:rPr>
              <a:t>C4</a:t>
            </a:r>
          </a:p>
        </p:txBody>
      </p:sp>
      <p:sp>
        <p:nvSpPr>
          <p:cNvPr id="2153492" name="Line 20"/>
          <p:cNvSpPr>
            <a:spLocks noChangeShapeType="1"/>
          </p:cNvSpPr>
          <p:nvPr/>
        </p:nvSpPr>
        <p:spPr bwMode="auto">
          <a:xfrm>
            <a:off x="6019800" y="5002213"/>
            <a:ext cx="0" cy="10445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93" name="Line 21"/>
          <p:cNvSpPr>
            <a:spLocks noChangeShapeType="1"/>
          </p:cNvSpPr>
          <p:nvPr/>
        </p:nvSpPr>
        <p:spPr bwMode="auto">
          <a:xfrm>
            <a:off x="1631950" y="48768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94" name="Text Box 22"/>
          <p:cNvSpPr txBox="1">
            <a:spLocks noChangeArrowheads="1"/>
          </p:cNvSpPr>
          <p:nvPr/>
        </p:nvSpPr>
        <p:spPr bwMode="auto">
          <a:xfrm>
            <a:off x="3006725" y="4665663"/>
            <a:ext cx="88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SYN</a:t>
            </a:r>
            <a:r>
              <a:rPr lang="en-US" sz="2400" baseline="-25000">
                <a:latin typeface="Calibri" pitchFamily="34" charset="0"/>
              </a:rPr>
              <a:t>C5</a:t>
            </a:r>
          </a:p>
        </p:txBody>
      </p:sp>
      <p:sp>
        <p:nvSpPr>
          <p:cNvPr id="2153495" name="Line 23"/>
          <p:cNvSpPr>
            <a:spLocks noChangeShapeType="1"/>
          </p:cNvSpPr>
          <p:nvPr/>
        </p:nvSpPr>
        <p:spPr bwMode="auto">
          <a:xfrm>
            <a:off x="6096000" y="5638800"/>
            <a:ext cx="0" cy="4079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821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 against SYN Attacks</a:t>
            </a:r>
          </a:p>
        </p:txBody>
      </p:sp>
      <p:sp>
        <p:nvSpPr>
          <p:cNvPr id="21555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 Cookies</a:t>
            </a:r>
          </a:p>
          <a:p>
            <a:pPr lvl="1"/>
            <a:r>
              <a:rPr lang="en-US"/>
              <a:t>Client sends SYN</a:t>
            </a:r>
          </a:p>
          <a:p>
            <a:pPr lvl="1"/>
            <a:r>
              <a:rPr lang="en-US"/>
              <a:t>Server responds to Client with SYN-ACK cookie</a:t>
            </a:r>
          </a:p>
          <a:p>
            <a:pPr lvl="2"/>
            <a:r>
              <a:rPr lang="en-US"/>
              <a:t>sqn = f(src addr, src port, dest addr, dest port, rand)</a:t>
            </a:r>
          </a:p>
          <a:p>
            <a:pPr lvl="2"/>
            <a:r>
              <a:rPr lang="en-US"/>
              <a:t>Server does not save state</a:t>
            </a:r>
          </a:p>
          <a:p>
            <a:pPr lvl="1"/>
            <a:r>
              <a:rPr lang="en-US"/>
              <a:t>Honest client responds with ACK(sqn)</a:t>
            </a:r>
          </a:p>
          <a:p>
            <a:pPr lvl="1"/>
            <a:r>
              <a:rPr lang="en-US"/>
              <a:t>Server checks response </a:t>
            </a:r>
          </a:p>
          <a:p>
            <a:pPr lvl="2"/>
            <a:r>
              <a:rPr lang="en-US"/>
              <a:t>If matches SYN-ACK, establishes connection</a:t>
            </a:r>
          </a:p>
          <a:p>
            <a:r>
              <a:rPr lang="en-US"/>
              <a:t>Drop Random TCB in SYN_RCVD state</a:t>
            </a:r>
            <a:br>
              <a:rPr lang="en-US"/>
            </a:br>
            <a:r>
              <a:rPr lang="en-US"/>
              <a:t>(likely to be attackers)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CD26B0-829D-42F3-856D-C28BAF0B67EC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55524" name="Text Box 4"/>
          <p:cNvSpPr txBox="1">
            <a:spLocks noChangeArrowheads="1"/>
          </p:cNvSpPr>
          <p:nvPr/>
        </p:nvSpPr>
        <p:spPr bwMode="auto">
          <a:xfrm>
            <a:off x="6521450" y="457200"/>
            <a:ext cx="21653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dirty="0">
                <a:latin typeface="Tahoma" pitchFamily="34" charset="0"/>
              </a:rPr>
              <a:t>[Bernstein, Schenk]</a:t>
            </a:r>
          </a:p>
        </p:txBody>
      </p:sp>
    </p:spTree>
    <p:extLst>
      <p:ext uri="{BB962C8B-B14F-4D97-AF65-F5344CB8AC3E}">
        <p14:creationId xmlns:p14="http://schemas.microsoft.com/office/powerpoint/2010/main" val="6472164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DoS (DDoS)</a:t>
            </a:r>
          </a:p>
        </p:txBody>
      </p:sp>
      <p:sp>
        <p:nvSpPr>
          <p:cNvPr id="215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Attacker compromises multiple hosts</a:t>
            </a:r>
          </a:p>
          <a:p>
            <a:r>
              <a:rPr lang="en-US"/>
              <a:t>Installs malicious program to do her biding</a:t>
            </a:r>
            <a:br>
              <a:rPr lang="en-US"/>
            </a:br>
            <a:r>
              <a:rPr lang="en-US"/>
              <a:t>(bots)</a:t>
            </a:r>
          </a:p>
          <a:p>
            <a:r>
              <a:rPr lang="en-US"/>
              <a:t>Bots flood (or otherwise attack) victims on command; Attack is coordinated</a:t>
            </a:r>
          </a:p>
          <a:p>
            <a:r>
              <a:rPr lang="en-US"/>
              <a:t>Bot-networks of 80k to 100k have been seen in the wild</a:t>
            </a:r>
          </a:p>
          <a:p>
            <a:pPr lvl="1"/>
            <a:r>
              <a:rPr lang="en-US"/>
              <a:t>Aggregate bandwidth &gt; 20Gbps (probably more)</a:t>
            </a:r>
          </a:p>
          <a:p>
            <a:r>
              <a:rPr lang="en-US"/>
              <a:t>E.g. Blue Frog (by Blue Security)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36EF96-22EE-4333-BE61-79E0D9926E2C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34257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an Encryption Scheme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9615" y="1311275"/>
            <a:ext cx="3810000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C00000"/>
                </a:solidFill>
                <a:latin typeface="Gill Sans MT" charset="0"/>
              </a:rPr>
              <a:t>cipher-text only attack: </a:t>
            </a:r>
            <a:r>
              <a:rPr lang="en-US" sz="2400">
                <a:latin typeface="Gill Sans MT" charset="0"/>
              </a:rPr>
              <a:t>Trudy has ciphertext she can analyze</a:t>
            </a:r>
          </a:p>
          <a:p>
            <a:r>
              <a:rPr lang="en-US" sz="2400">
                <a:solidFill>
                  <a:srgbClr val="C00000"/>
                </a:solidFill>
                <a:latin typeface="Gill Sans MT" charset="0"/>
              </a:rPr>
              <a:t>two approaches:</a:t>
            </a:r>
          </a:p>
          <a:p>
            <a:pPr lvl="1"/>
            <a:r>
              <a:rPr lang="en-US">
                <a:latin typeface="Gill Sans MT" charset="0"/>
              </a:rPr>
              <a:t>brute force: search through all keys </a:t>
            </a:r>
          </a:p>
          <a:p>
            <a:pPr lvl="1"/>
            <a:r>
              <a:rPr lang="en-US">
                <a:latin typeface="Gill Sans MT" charset="0"/>
              </a:rPr>
              <a:t>statistical analysis</a:t>
            </a:r>
            <a:endParaRPr lang="en-US" dirty="0">
              <a:latin typeface="Gill Sans MT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402015" y="1311275"/>
            <a:ext cx="4119563" cy="46482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C00000"/>
                </a:solidFill>
                <a:latin typeface="Gill Sans MT" charset="0"/>
              </a:rPr>
              <a:t>known-plaintext attack: </a:t>
            </a:r>
            <a:r>
              <a:rPr lang="en-US" sz="2400">
                <a:latin typeface="Gill Sans MT" charset="0"/>
              </a:rPr>
              <a:t>Trudy has plaintext corresponding to ciphertext</a:t>
            </a:r>
          </a:p>
          <a:p>
            <a:pPr lvl="1"/>
            <a:r>
              <a:rPr lang="en-US">
                <a:latin typeface="Gill Sans MT" charset="0"/>
              </a:rPr>
              <a:t>e.g., in monoalphabetic cipher, Trudy determines pairings for a,l,i,c,e,b,o,</a:t>
            </a:r>
          </a:p>
          <a:p>
            <a:r>
              <a:rPr lang="en-US" sz="2400">
                <a:solidFill>
                  <a:srgbClr val="C00000"/>
                </a:solidFill>
                <a:latin typeface="Gill Sans MT" charset="0"/>
              </a:rPr>
              <a:t>chosen-plaintext attack: </a:t>
            </a:r>
            <a:r>
              <a:rPr lang="en-US" sz="2400">
                <a:latin typeface="Gill Sans MT" charset="0"/>
              </a:rPr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990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Blue Frog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Anti-spam tool: </a:t>
            </a:r>
          </a:p>
          <a:p>
            <a:pPr lvl="1"/>
            <a:r>
              <a:rPr lang="en-US"/>
              <a:t>Persuade spammers to remove community members’ addresses from their mailing list</a:t>
            </a:r>
          </a:p>
          <a:p>
            <a:r>
              <a:rPr lang="en-US"/>
              <a:t>Users register: Do Not Intrude Registry, Firefox, and IE plugins</a:t>
            </a:r>
          </a:p>
          <a:p>
            <a:r>
              <a:rPr lang="en-US"/>
              <a:t>Automatic reports: ISPs, law-enforcement, …</a:t>
            </a:r>
          </a:p>
          <a:p>
            <a:r>
              <a:rPr lang="en-US"/>
              <a:t>Spammers attacked</a:t>
            </a:r>
          </a:p>
          <a:p>
            <a:pPr lvl="1"/>
            <a:r>
              <a:rPr lang="en-US"/>
              <a:t>Intimidating e-mails</a:t>
            </a:r>
          </a:p>
          <a:p>
            <a:pPr lvl="1"/>
            <a:r>
              <a:rPr lang="en-US"/>
              <a:t>DDoS attack to “Blue Security” web page</a:t>
            </a:r>
          </a:p>
          <a:p>
            <a:pPr lvl="1"/>
            <a:r>
              <a:rPr lang="en-US"/>
              <a:t>Redirected to blogs.com </a:t>
            </a:r>
            <a:r>
              <a:rPr lang="en-US">
                <a:sym typeface="Wingdings" pitchFamily="2" charset="2"/>
              </a:rPr>
              <a:t> Collapse</a:t>
            </a:r>
          </a:p>
          <a:p>
            <a:pPr lvl="1"/>
            <a:r>
              <a:rPr lang="en-US"/>
              <a:t>Attackers identified</a:t>
            </a:r>
          </a:p>
          <a:p>
            <a:r>
              <a:rPr lang="en-US"/>
              <a:t>Blue Security ceased its anti-spam operation.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5E2D31-D1BE-458C-84B8-148D4A0FFE97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894672981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Downlink? (Flooding)</a:t>
            </a:r>
          </a:p>
        </p:txBody>
      </p:sp>
      <p:sp>
        <p:nvSpPr>
          <p:cNvPr id="215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attacker generates enough traffic to saturate downlink bandwidth.</a:t>
            </a:r>
          </a:p>
          <a:p>
            <a:r>
              <a:rPr lang="en-US"/>
              <a:t>What can the server do?</a:t>
            </a:r>
          </a:p>
          <a:p>
            <a:r>
              <a:rPr lang="en-US"/>
              <a:t>What can the network do?</a:t>
            </a:r>
          </a:p>
          <a:p>
            <a:pPr lvl="1"/>
            <a:r>
              <a:rPr lang="en-US"/>
              <a:t>Ideally want network to drop bad packets</a:t>
            </a:r>
          </a:p>
          <a:p>
            <a:pPr lvl="1"/>
            <a:r>
              <a:rPr lang="en-US"/>
              <a:t>How to tell if a packet is part of a legitimate flow?</a:t>
            </a:r>
            <a:br>
              <a:rPr lang="en-US"/>
            </a:br>
            <a:r>
              <a:rPr lang="en-US"/>
              <a:t>(requires per flow state?)</a:t>
            </a:r>
          </a:p>
          <a:p>
            <a:pPr lvl="1"/>
            <a:r>
              <a:rPr lang="en-US"/>
              <a:t>Even harder, how to tell if a SYN packet is part of a legitimate request?</a:t>
            </a:r>
          </a:p>
          <a:p>
            <a:r>
              <a:rPr lang="en-US"/>
              <a:t>Is the phone network immune to such attacks?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5B392B-A339-4528-A88F-5E781FCC40E6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376581098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DoS Aplenty</a:t>
            </a:r>
          </a:p>
        </p:txBody>
      </p:sp>
      <p:sp>
        <p:nvSpPr>
          <p:cNvPr id="216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Attacker guesses TCP seq. number for an existing connection:</a:t>
            </a:r>
          </a:p>
          <a:p>
            <a:pPr lvl="1"/>
            <a:r>
              <a:rPr lang="en-US"/>
              <a:t>Attacker can send Reset packet to close connection. Results in DoS.</a:t>
            </a:r>
          </a:p>
          <a:p>
            <a:pPr lvl="1"/>
            <a:r>
              <a:rPr lang="en-US"/>
              <a:t>Most systems allow for a large window of acceptable seq. #’s</a:t>
            </a:r>
          </a:p>
          <a:p>
            <a:pPr lvl="1"/>
            <a:r>
              <a:rPr lang="en-US"/>
              <a:t>Only have to a land a packet in </a:t>
            </a:r>
          </a:p>
          <a:p>
            <a:pPr lvl="1"/>
            <a:r>
              <a:rPr lang="en-US"/>
              <a:t>Attack is most effective against long lived connections, e.g. BGP.</a:t>
            </a:r>
          </a:p>
          <a:p>
            <a:r>
              <a:rPr lang="en-US"/>
              <a:t>Congestion control DoS attack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Generate TCP flow to force target to repeatedly enter retransmission timeout state</a:t>
            </a:r>
          </a:p>
          <a:p>
            <a:pPr lvl="1"/>
            <a:r>
              <a:rPr lang="en-US"/>
              <a:t>Difficult to detect because packet rate is low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F4A8EC-6813-4F94-B8F8-B0AC08139D90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61668" name="Line 4"/>
          <p:cNvSpPr>
            <a:spLocks noChangeShapeType="1"/>
          </p:cNvSpPr>
          <p:nvPr/>
        </p:nvSpPr>
        <p:spPr bwMode="auto">
          <a:xfrm>
            <a:off x="1219200" y="4486275"/>
            <a:ext cx="654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69" name="Line 5"/>
          <p:cNvSpPr>
            <a:spLocks noChangeShapeType="1"/>
          </p:cNvSpPr>
          <p:nvPr/>
        </p:nvSpPr>
        <p:spPr bwMode="auto">
          <a:xfrm>
            <a:off x="2552700" y="4486275"/>
            <a:ext cx="1306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70" name="Line 6"/>
          <p:cNvSpPr>
            <a:spLocks noChangeShapeType="1"/>
          </p:cNvSpPr>
          <p:nvPr/>
        </p:nvSpPr>
        <p:spPr bwMode="auto">
          <a:xfrm>
            <a:off x="7277100" y="4057650"/>
            <a:ext cx="679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71" name="Line 7"/>
          <p:cNvSpPr>
            <a:spLocks noChangeShapeType="1"/>
          </p:cNvSpPr>
          <p:nvPr/>
        </p:nvSpPr>
        <p:spPr bwMode="auto">
          <a:xfrm>
            <a:off x="1873250" y="4057650"/>
            <a:ext cx="679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72" name="Line 8"/>
          <p:cNvSpPr>
            <a:spLocks noChangeShapeType="1"/>
          </p:cNvSpPr>
          <p:nvPr/>
        </p:nvSpPr>
        <p:spPr bwMode="auto">
          <a:xfrm>
            <a:off x="3846513" y="4052888"/>
            <a:ext cx="681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73" name="Line 9"/>
          <p:cNvSpPr>
            <a:spLocks noChangeShapeType="1"/>
          </p:cNvSpPr>
          <p:nvPr/>
        </p:nvSpPr>
        <p:spPr bwMode="auto">
          <a:xfrm>
            <a:off x="7277100" y="4057650"/>
            <a:ext cx="0" cy="4286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74" name="Line 10"/>
          <p:cNvSpPr>
            <a:spLocks noChangeShapeType="1"/>
          </p:cNvSpPr>
          <p:nvPr/>
        </p:nvSpPr>
        <p:spPr bwMode="auto">
          <a:xfrm>
            <a:off x="7956550" y="4057650"/>
            <a:ext cx="0" cy="4286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75" name="Line 11"/>
          <p:cNvSpPr>
            <a:spLocks noChangeShapeType="1"/>
          </p:cNvSpPr>
          <p:nvPr/>
        </p:nvSpPr>
        <p:spPr bwMode="auto">
          <a:xfrm>
            <a:off x="1873250" y="4057650"/>
            <a:ext cx="0" cy="4286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76" name="Line 12"/>
          <p:cNvSpPr>
            <a:spLocks noChangeShapeType="1"/>
          </p:cNvSpPr>
          <p:nvPr/>
        </p:nvSpPr>
        <p:spPr bwMode="auto">
          <a:xfrm>
            <a:off x="2552700" y="4057650"/>
            <a:ext cx="0" cy="4286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77" name="Line 13"/>
          <p:cNvSpPr>
            <a:spLocks noChangeShapeType="1"/>
          </p:cNvSpPr>
          <p:nvPr/>
        </p:nvSpPr>
        <p:spPr bwMode="auto">
          <a:xfrm>
            <a:off x="3846513" y="4057650"/>
            <a:ext cx="0" cy="4286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78" name="Line 14"/>
          <p:cNvSpPr>
            <a:spLocks noChangeShapeType="1"/>
          </p:cNvSpPr>
          <p:nvPr/>
        </p:nvSpPr>
        <p:spPr bwMode="auto">
          <a:xfrm>
            <a:off x="4527550" y="4057650"/>
            <a:ext cx="0" cy="4286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79" name="Line 15"/>
          <p:cNvSpPr>
            <a:spLocks noChangeShapeType="1"/>
          </p:cNvSpPr>
          <p:nvPr/>
        </p:nvSpPr>
        <p:spPr bwMode="auto">
          <a:xfrm>
            <a:off x="4527550" y="4486275"/>
            <a:ext cx="2749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80" name="Line 16"/>
          <p:cNvSpPr>
            <a:spLocks noChangeShapeType="1"/>
          </p:cNvSpPr>
          <p:nvPr/>
        </p:nvSpPr>
        <p:spPr bwMode="auto">
          <a:xfrm>
            <a:off x="7956550" y="4486275"/>
            <a:ext cx="654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81" name="Text Box 17"/>
          <p:cNvSpPr txBox="1">
            <a:spLocks noChangeArrowheads="1"/>
          </p:cNvSpPr>
          <p:nvPr/>
        </p:nvSpPr>
        <p:spPr bwMode="auto">
          <a:xfrm>
            <a:off x="2905125" y="4495800"/>
            <a:ext cx="573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rgbClr val="FF3300"/>
                </a:solidFill>
                <a:latin typeface="Tahoma" pitchFamily="34" charset="0"/>
              </a:rPr>
              <a:t>RTO</a:t>
            </a:r>
          </a:p>
        </p:txBody>
      </p:sp>
      <p:sp>
        <p:nvSpPr>
          <p:cNvPr id="2161682" name="Text Box 18"/>
          <p:cNvSpPr txBox="1">
            <a:spLocks noChangeArrowheads="1"/>
          </p:cNvSpPr>
          <p:nvPr/>
        </p:nvSpPr>
        <p:spPr bwMode="auto">
          <a:xfrm>
            <a:off x="5584825" y="4495800"/>
            <a:ext cx="795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rgbClr val="FF3300"/>
                </a:solidFill>
                <a:latin typeface="Tahoma" pitchFamily="34" charset="0"/>
              </a:rPr>
              <a:t>2*RTO</a:t>
            </a:r>
          </a:p>
        </p:txBody>
      </p:sp>
      <p:sp>
        <p:nvSpPr>
          <p:cNvPr id="2161683" name="Text Box 19"/>
          <p:cNvSpPr txBox="1">
            <a:spLocks noChangeArrowheads="1"/>
          </p:cNvSpPr>
          <p:nvPr/>
        </p:nvSpPr>
        <p:spPr bwMode="auto">
          <a:xfrm>
            <a:off x="1687513" y="3657600"/>
            <a:ext cx="1052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400">
                <a:solidFill>
                  <a:srgbClr val="FF3300"/>
                </a:solidFill>
                <a:latin typeface="Tahoma" pitchFamily="34" charset="0"/>
              </a:rPr>
              <a:t>Congestion</a:t>
            </a:r>
          </a:p>
        </p:txBody>
      </p:sp>
      <p:sp>
        <p:nvSpPr>
          <p:cNvPr id="2161684" name="Text Box 20"/>
          <p:cNvSpPr txBox="1">
            <a:spLocks noChangeArrowheads="1"/>
          </p:cNvSpPr>
          <p:nvPr/>
        </p:nvSpPr>
        <p:spPr bwMode="auto">
          <a:xfrm>
            <a:off x="3709988" y="3654425"/>
            <a:ext cx="1052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400">
                <a:solidFill>
                  <a:srgbClr val="FF3300"/>
                </a:solidFill>
                <a:latin typeface="Tahoma" pitchFamily="34" charset="0"/>
              </a:rPr>
              <a:t>Congestion</a:t>
            </a:r>
          </a:p>
        </p:txBody>
      </p:sp>
      <p:sp>
        <p:nvSpPr>
          <p:cNvPr id="2161685" name="Text Box 21"/>
          <p:cNvSpPr txBox="1">
            <a:spLocks noChangeArrowheads="1"/>
          </p:cNvSpPr>
          <p:nvPr/>
        </p:nvSpPr>
        <p:spPr bwMode="auto">
          <a:xfrm>
            <a:off x="7064375" y="3654425"/>
            <a:ext cx="1052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400">
                <a:solidFill>
                  <a:srgbClr val="FF3300"/>
                </a:solidFill>
                <a:latin typeface="Tahoma" pitchFamily="34" charset="0"/>
              </a:rPr>
              <a:t>Congestion</a:t>
            </a:r>
          </a:p>
        </p:txBody>
      </p:sp>
    </p:spTree>
    <p:extLst>
      <p:ext uri="{BB962C8B-B14F-4D97-AF65-F5344CB8AC3E}">
        <p14:creationId xmlns:p14="http://schemas.microsoft.com/office/powerpoint/2010/main" val="14762767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Indirection Attacks</a:t>
            </a:r>
          </a:p>
        </p:txBody>
      </p:sp>
      <p:sp>
        <p:nvSpPr>
          <p:cNvPr id="21637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Rely on connecting to “end-points” to get content/access services</a:t>
            </a:r>
            <a:br>
              <a:rPr lang="en-US"/>
            </a:br>
            <a:endParaRPr lang="en-US"/>
          </a:p>
          <a:p>
            <a:r>
              <a:rPr lang="en-US"/>
              <a:t>Unfortunately network end-points (e.g. IPs, DNS names) are loosely bound</a:t>
            </a:r>
          </a:p>
          <a:p>
            <a:endParaRPr lang="en-US"/>
          </a:p>
          <a:p>
            <a:r>
              <a:rPr lang="en-US"/>
              <a:t>Long history of problems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365FA4-5632-4936-A157-61C298B5B4D0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5960928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46D977-7A82-4DBC-AF9A-00E8A47B8EC7}" type="slidenum">
              <a:rPr lang="en-US"/>
              <a:pPr/>
              <a:t>74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6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Fetching a Web Page</a:t>
            </a:r>
          </a:p>
        </p:txBody>
      </p:sp>
      <p:sp>
        <p:nvSpPr>
          <p:cNvPr id="2165763" name="Text Box 3"/>
          <p:cNvSpPr txBox="1">
            <a:spLocks noChangeArrowheads="1"/>
          </p:cNvSpPr>
          <p:nvPr/>
        </p:nvSpPr>
        <p:spPr bwMode="auto">
          <a:xfrm>
            <a:off x="3341688" y="1770063"/>
            <a:ext cx="1960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DHCP Request</a:t>
            </a:r>
          </a:p>
        </p:txBody>
      </p:sp>
      <p:sp>
        <p:nvSpPr>
          <p:cNvPr id="2165764" name="Line 4"/>
          <p:cNvSpPr>
            <a:spLocks noChangeShapeType="1"/>
          </p:cNvSpPr>
          <p:nvPr/>
        </p:nvSpPr>
        <p:spPr bwMode="auto">
          <a:xfrm>
            <a:off x="1936750" y="2227263"/>
            <a:ext cx="5607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5765" name="Text Box 5"/>
          <p:cNvSpPr txBox="1">
            <a:spLocks noChangeArrowheads="1"/>
          </p:cNvSpPr>
          <p:nvPr/>
        </p:nvSpPr>
        <p:spPr bwMode="auto">
          <a:xfrm>
            <a:off x="703263" y="1633538"/>
            <a:ext cx="1017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800">
                <a:latin typeface="Calibri" pitchFamily="34" charset="0"/>
              </a:rPr>
              <a:t>Client</a:t>
            </a:r>
          </a:p>
        </p:txBody>
      </p:sp>
      <p:sp>
        <p:nvSpPr>
          <p:cNvPr id="2165766" name="Text Box 6"/>
          <p:cNvSpPr txBox="1">
            <a:spLocks noChangeArrowheads="1"/>
          </p:cNvSpPr>
          <p:nvPr/>
        </p:nvSpPr>
        <p:spPr bwMode="auto">
          <a:xfrm>
            <a:off x="2205038" y="2651125"/>
            <a:ext cx="4662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ARP request (name server/gateway)</a:t>
            </a:r>
          </a:p>
        </p:txBody>
      </p:sp>
      <p:sp>
        <p:nvSpPr>
          <p:cNvPr id="2165767" name="Line 7"/>
          <p:cNvSpPr>
            <a:spLocks noChangeShapeType="1"/>
          </p:cNvSpPr>
          <p:nvPr/>
        </p:nvSpPr>
        <p:spPr bwMode="auto">
          <a:xfrm flipV="1">
            <a:off x="1974850" y="3144838"/>
            <a:ext cx="549275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5768" name="Text Box 8"/>
          <p:cNvSpPr txBox="1">
            <a:spLocks noChangeArrowheads="1"/>
          </p:cNvSpPr>
          <p:nvPr/>
        </p:nvSpPr>
        <p:spPr bwMode="auto">
          <a:xfrm>
            <a:off x="3357563" y="3575050"/>
            <a:ext cx="1728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DNS request</a:t>
            </a:r>
          </a:p>
        </p:txBody>
      </p:sp>
      <p:sp>
        <p:nvSpPr>
          <p:cNvPr id="2165769" name="Line 9"/>
          <p:cNvSpPr>
            <a:spLocks noChangeShapeType="1"/>
          </p:cNvSpPr>
          <p:nvPr/>
        </p:nvSpPr>
        <p:spPr bwMode="auto">
          <a:xfrm flipV="1">
            <a:off x="1976438" y="4032250"/>
            <a:ext cx="5491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5770" name="Text Box 10"/>
          <p:cNvSpPr txBox="1">
            <a:spLocks noChangeArrowheads="1"/>
          </p:cNvSpPr>
          <p:nvPr/>
        </p:nvSpPr>
        <p:spPr bwMode="auto">
          <a:xfrm>
            <a:off x="3394075" y="4419600"/>
            <a:ext cx="190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HTTP Request</a:t>
            </a:r>
          </a:p>
        </p:txBody>
      </p:sp>
      <p:sp>
        <p:nvSpPr>
          <p:cNvPr id="2165771" name="Line 11"/>
          <p:cNvSpPr>
            <a:spLocks noChangeShapeType="1"/>
          </p:cNvSpPr>
          <p:nvPr/>
        </p:nvSpPr>
        <p:spPr bwMode="auto">
          <a:xfrm flipV="1">
            <a:off x="2012950" y="4876800"/>
            <a:ext cx="5491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058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Vulnerability</a:t>
            </a:r>
          </a:p>
        </p:txBody>
      </p:sp>
      <p:sp>
        <p:nvSpPr>
          <p:cNvPr id="216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Users/hosts typically trust the host-address mapping provided by DNS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6DC00B-7512-40A6-B91E-289512496FD2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0130339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Bellovin/Mockapetris Attack</a:t>
            </a:r>
          </a:p>
        </p:txBody>
      </p:sp>
      <p:sp>
        <p:nvSpPr>
          <p:cNvPr id="216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Trust relationships use symbolic addresses</a:t>
            </a:r>
          </a:p>
          <a:p>
            <a:pPr lvl="1"/>
            <a:r>
              <a:rPr lang="en-US" dirty="0"/>
              <a:t>/etc/</a:t>
            </a:r>
            <a:r>
              <a:rPr lang="en-US" dirty="0" err="1"/>
              <a:t>hosts.equiv</a:t>
            </a:r>
            <a:r>
              <a:rPr lang="en-US" dirty="0"/>
              <a:t> contains friend.stanford.edu</a:t>
            </a:r>
          </a:p>
          <a:p>
            <a:r>
              <a:rPr lang="en-US" dirty="0"/>
              <a:t>Requests come with numeric source address</a:t>
            </a:r>
          </a:p>
          <a:p>
            <a:pPr lvl="1"/>
            <a:r>
              <a:rPr lang="en-US" dirty="0"/>
              <a:t>Use reverse DNS to find symbolic name</a:t>
            </a:r>
          </a:p>
          <a:p>
            <a:pPr lvl="1"/>
            <a:r>
              <a:rPr lang="en-US" dirty="0"/>
              <a:t>Decide access based on /etc/</a:t>
            </a:r>
            <a:r>
              <a:rPr lang="en-US" dirty="0" err="1"/>
              <a:t>hosts.equiv</a:t>
            </a:r>
            <a:r>
              <a:rPr lang="en-US" dirty="0"/>
              <a:t>, …</a:t>
            </a:r>
          </a:p>
          <a:p>
            <a:pPr lvl="1"/>
            <a:endParaRPr lang="en-US" dirty="0"/>
          </a:p>
          <a:p>
            <a:r>
              <a:rPr lang="en-US" dirty="0"/>
              <a:t>Attack</a:t>
            </a:r>
          </a:p>
          <a:p>
            <a:pPr lvl="1"/>
            <a:r>
              <a:rPr lang="en-US" dirty="0"/>
              <a:t>Spoof reverse DNS to make host trust attacker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541EF-3F27-48A2-BAAF-67E45F9C7991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992064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FDCED4-449E-4CAE-9078-8C2817EB5700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7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DNS	</a:t>
            </a:r>
          </a:p>
        </p:txBody>
      </p:sp>
      <p:sp>
        <p:nvSpPr>
          <p:cNvPr id="217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numeric IP address, find symbolic addr</a:t>
            </a:r>
          </a:p>
          <a:p>
            <a:endParaRPr lang="en-US"/>
          </a:p>
          <a:p>
            <a:r>
              <a:rPr lang="en-US"/>
              <a:t>To find 222.33.44.3,</a:t>
            </a:r>
          </a:p>
          <a:p>
            <a:pPr lvl="1"/>
            <a:r>
              <a:rPr lang="en-US"/>
              <a:t>Query 44.33.222.in-addr.arpa</a:t>
            </a:r>
          </a:p>
          <a:p>
            <a:pPr lvl="1"/>
            <a:r>
              <a:rPr lang="en-US"/>
              <a:t>Get list of symbolic addresses, e.g., 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1     IN    PTR     server.small.com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2     IN    PTR     boss.small.com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3     IN    PTR     ws1.small.com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4     IN    PTR     ws2.small.com</a:t>
            </a:r>
          </a:p>
        </p:txBody>
      </p:sp>
    </p:spTree>
    <p:extLst>
      <p:ext uri="{BB962C8B-B14F-4D97-AF65-F5344CB8AC3E}">
        <p14:creationId xmlns:p14="http://schemas.microsoft.com/office/powerpoint/2010/main" val="17955940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</a:t>
            </a:r>
          </a:p>
        </p:txBody>
      </p:sp>
      <p:sp>
        <p:nvSpPr>
          <p:cNvPr id="217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Gain control of DNS service for evil.org</a:t>
            </a:r>
          </a:p>
          <a:p>
            <a:r>
              <a:rPr lang="en-US"/>
              <a:t>Select target machine in good.net</a:t>
            </a:r>
          </a:p>
          <a:p>
            <a:r>
              <a:rPr lang="en-US"/>
              <a:t>Find trust relationships</a:t>
            </a:r>
          </a:p>
          <a:p>
            <a:pPr lvl="1"/>
            <a:r>
              <a:rPr lang="en-US"/>
              <a:t>SNMP, finger can help find active sessions, etc.</a:t>
            </a:r>
          </a:p>
          <a:p>
            <a:pPr lvl="1"/>
            <a:r>
              <a:rPr lang="en-US"/>
              <a:t>Example: target trusts host1.good.net</a:t>
            </a:r>
          </a:p>
          <a:p>
            <a:r>
              <a:rPr lang="en-US"/>
              <a:t>Connect</a:t>
            </a:r>
          </a:p>
          <a:p>
            <a:pPr lvl="1"/>
            <a:r>
              <a:rPr lang="en-US"/>
              <a:t>Attempt rlogin from coyote.evil.org</a:t>
            </a:r>
          </a:p>
          <a:p>
            <a:pPr lvl="1"/>
            <a:r>
              <a:rPr lang="en-US"/>
              <a:t>Target contacts reverse DNS server with IP addr</a:t>
            </a:r>
          </a:p>
          <a:p>
            <a:pPr lvl="1"/>
            <a:r>
              <a:rPr lang="en-US"/>
              <a:t>Use modified reverse DNS to say</a:t>
            </a:r>
            <a:br>
              <a:rPr lang="en-US"/>
            </a:br>
            <a:r>
              <a:rPr lang="en-US"/>
              <a:t>  “addr belongs to host1.good.net”</a:t>
            </a:r>
          </a:p>
          <a:p>
            <a:pPr lvl="1"/>
            <a:r>
              <a:rPr lang="en-US"/>
              <a:t>Target allows rlogin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2A02E-28BF-439B-9DE4-D15A053A5991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3130930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Rebinding Attacks</a:t>
            </a:r>
          </a:p>
        </p:txBody>
      </p:sp>
      <p:sp>
        <p:nvSpPr>
          <p:cNvPr id="217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Modern browsers implement the same-origin policy.</a:t>
            </a:r>
          </a:p>
          <a:p>
            <a:pPr lvl="1"/>
            <a:r>
              <a:rPr lang="en-US" dirty="0"/>
              <a:t>Isolate distinct origins.</a:t>
            </a:r>
          </a:p>
          <a:p>
            <a:r>
              <a:rPr lang="en-US" dirty="0"/>
              <a:t>To attack:</a:t>
            </a:r>
          </a:p>
          <a:p>
            <a:pPr lvl="1"/>
            <a:r>
              <a:rPr lang="en-US" dirty="0"/>
              <a:t>Subvert the same-origin policy</a:t>
            </a:r>
          </a:p>
          <a:p>
            <a:pPr lvl="1"/>
            <a:r>
              <a:rPr lang="en-US" dirty="0"/>
              <a:t>Confuse browser to aggregate network resources.</a:t>
            </a:r>
          </a:p>
          <a:p>
            <a:r>
              <a:rPr lang="en-US" dirty="0"/>
              <a:t>DNS Rebinding Attacks:</a:t>
            </a:r>
          </a:p>
          <a:p>
            <a:pPr lvl="1"/>
            <a:r>
              <a:rPr lang="en-US" dirty="0"/>
              <a:t>register a domain, e.g. attacker.com</a:t>
            </a:r>
          </a:p>
          <a:p>
            <a:pPr lvl="1"/>
            <a:r>
              <a:rPr lang="en-US" dirty="0"/>
              <a:t>Answer DNS queries for attacker.com with your IP, short TTL, serve malicious JavaScript</a:t>
            </a:r>
          </a:p>
          <a:p>
            <a:pPr lvl="1"/>
            <a:r>
              <a:rPr lang="en-US" dirty="0"/>
              <a:t>Script requests IP address of attacker.com, feed the IP of private server</a:t>
            </a:r>
          </a:p>
          <a:p>
            <a:pPr lvl="1"/>
            <a:r>
              <a:rPr lang="en-US" dirty="0"/>
              <a:t>Read private information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E2706F-0C44-4C0D-B9A1-8A13D0124793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76005" name="Rectangle 5"/>
          <p:cNvSpPr>
            <a:spLocks noChangeArrowheads="1"/>
          </p:cNvSpPr>
          <p:nvPr/>
        </p:nvSpPr>
        <p:spPr bwMode="auto">
          <a:xfrm>
            <a:off x="228600" y="6188075"/>
            <a:ext cx="7162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400" dirty="0"/>
              <a:t>Protecting Browsers from DNS Rebinding Attacks, In Proceedings of ACM CCS 07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62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Key Cryptography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5475" y="4021138"/>
            <a:ext cx="8218488" cy="19796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rgbClr val="C00000"/>
                </a:solidFill>
                <a:latin typeface="Gill Sans MT" charset="0"/>
              </a:rPr>
              <a:t>symmetric key crypto</a:t>
            </a:r>
            <a:r>
              <a:rPr lang="en-US" sz="2400">
                <a:latin typeface="Gill Sans MT" charset="0"/>
              </a:rPr>
              <a:t>: Bob and Alice share same (symmetric) key: K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Gill Sans MT" charset="0"/>
              </a:rPr>
              <a:t>e.g., key is knowing substitution pattern in mono alphabetic substitution cipher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u="sng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sz="2400" i="1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>
                <a:latin typeface="Gill Sans MT" charset="0"/>
              </a:rPr>
              <a:t>how do Bob and Alice agree on key value?</a:t>
            </a:r>
            <a:endParaRPr lang="en-US" sz="2400" i="1" dirty="0">
              <a:latin typeface="Gill Sans MT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13" name="Picture 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121275" y="2595563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20" name="Picture 16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773238" y="4481513"/>
            <a:ext cx="325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S</a:t>
            </a:r>
          </a:p>
        </p:txBody>
      </p: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5351463" y="1665288"/>
            <a:ext cx="642937" cy="579437"/>
            <a:chOff x="1382" y="1036"/>
            <a:chExt cx="405" cy="365"/>
          </a:xfrm>
        </p:grpSpPr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29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   (m)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(m))</a:t>
            </a:r>
          </a:p>
        </p:txBody>
      </p:sp>
      <p:pic>
        <p:nvPicPr>
          <p:cNvPr id="34" name="Picture 19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645019" y="172243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7491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– DNS Pinning</a:t>
            </a:r>
          </a:p>
        </p:txBody>
      </p:sp>
      <p:sp>
        <p:nvSpPr>
          <p:cNvPr id="234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a hostname is resolved to an IP address, cache the result for a while</a:t>
            </a:r>
          </a:p>
          <a:p>
            <a:pPr lvl="1"/>
            <a:r>
              <a:rPr lang="en-US"/>
              <a:t>Regardless of TTL</a:t>
            </a:r>
          </a:p>
          <a:p>
            <a:pPr lvl="1"/>
            <a:endParaRPr lang="en-US"/>
          </a:p>
          <a:p>
            <a:r>
              <a:rPr lang="en-US"/>
              <a:t>Plug-ins can cause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D2ED78-1048-4CA0-8CA4-C783E4762736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364745779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Connection Spoofing</a:t>
            </a:r>
          </a:p>
        </p:txBody>
      </p:sp>
      <p:sp>
        <p:nvSpPr>
          <p:cNvPr id="217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TCP connection has an associated state</a:t>
            </a:r>
          </a:p>
          <a:p>
            <a:pPr lvl="1"/>
            <a:r>
              <a:rPr lang="en-US"/>
              <a:t>Client IP and port number; same for server</a:t>
            </a:r>
          </a:p>
          <a:p>
            <a:pPr lvl="1"/>
            <a:r>
              <a:rPr lang="en-US"/>
              <a:t>Sequence numbers for client, server flows</a:t>
            </a:r>
          </a:p>
          <a:p>
            <a:endParaRPr lang="en-US"/>
          </a:p>
          <a:p>
            <a:r>
              <a:rPr lang="en-US"/>
              <a:t>Problem</a:t>
            </a:r>
          </a:p>
          <a:p>
            <a:pPr lvl="1"/>
            <a:r>
              <a:rPr lang="en-US"/>
              <a:t>Easy to guess state</a:t>
            </a:r>
          </a:p>
          <a:p>
            <a:pPr lvl="2"/>
            <a:r>
              <a:rPr lang="en-US"/>
              <a:t>Port numbers are standard</a:t>
            </a:r>
          </a:p>
          <a:p>
            <a:pPr lvl="2"/>
            <a:r>
              <a:rPr lang="en-US"/>
              <a:t>Sequence numbers (used to be) chosen in predictable 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44AADF-F1CF-4243-BB10-812A75DC2282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5961478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/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A, B trusted connection</a:t>
            </a:r>
          </a:p>
          <a:p>
            <a:pPr lvl="1"/>
            <a:r>
              <a:rPr lang="en-US" dirty="0"/>
              <a:t>Send packets with predictable </a:t>
            </a:r>
            <a:r>
              <a:rPr lang="en-US" dirty="0" err="1"/>
              <a:t>seq</a:t>
            </a:r>
            <a:r>
              <a:rPr lang="en-US" dirty="0"/>
              <a:t> numbers</a:t>
            </a:r>
          </a:p>
          <a:p>
            <a:r>
              <a:rPr lang="en-US" dirty="0"/>
              <a:t>E impersonates B to A</a:t>
            </a:r>
          </a:p>
          <a:p>
            <a:pPr lvl="1"/>
            <a:r>
              <a:rPr lang="en-US" dirty="0"/>
              <a:t>Opens connection to A to get initial </a:t>
            </a:r>
            <a:r>
              <a:rPr lang="en-US" dirty="0" err="1"/>
              <a:t>seq</a:t>
            </a:r>
            <a:r>
              <a:rPr lang="en-US" dirty="0"/>
              <a:t> number</a:t>
            </a:r>
          </a:p>
          <a:p>
            <a:pPr lvl="1"/>
            <a:r>
              <a:rPr lang="en-US" dirty="0"/>
              <a:t>SYN-floods B’s queue</a:t>
            </a:r>
          </a:p>
          <a:p>
            <a:pPr lvl="1"/>
            <a:r>
              <a:rPr lang="en-US" dirty="0"/>
              <a:t>Sends packets to A that resemble B’s transmission</a:t>
            </a:r>
          </a:p>
          <a:p>
            <a:pPr lvl="1"/>
            <a:r>
              <a:rPr lang="en-US" dirty="0"/>
              <a:t>E cannot receive, but may execute commands on A</a:t>
            </a:r>
          </a:p>
          <a:p>
            <a:r>
              <a:rPr lang="en-US" dirty="0"/>
              <a:t>Other ways to spoof source IP? </a:t>
            </a:r>
          </a:p>
          <a:p>
            <a:endParaRPr lang="en-US" dirty="0"/>
          </a:p>
        </p:txBody>
      </p:sp>
      <p:sp>
        <p:nvSpPr>
          <p:cNvPr id="218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Spoofing Attack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40750-A038-4054-8400-4ABACB9BAD7A}" type="slidenum">
              <a:rPr lang="en-US"/>
              <a:pPr/>
              <a:t>82</a:t>
            </a:fld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80100" name="Rectangle 4"/>
          <p:cNvSpPr>
            <a:spLocks noChangeArrowheads="1"/>
          </p:cNvSpPr>
          <p:nvPr/>
        </p:nvSpPr>
        <p:spPr bwMode="auto">
          <a:xfrm>
            <a:off x="685800" y="1447800"/>
            <a:ext cx="18034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Server A</a:t>
            </a:r>
          </a:p>
        </p:txBody>
      </p:sp>
      <p:sp>
        <p:nvSpPr>
          <p:cNvPr id="2180101" name="Rectangle 5"/>
          <p:cNvSpPr>
            <a:spLocks noChangeArrowheads="1"/>
          </p:cNvSpPr>
          <p:nvPr/>
        </p:nvSpPr>
        <p:spPr bwMode="auto">
          <a:xfrm>
            <a:off x="685800" y="4953000"/>
            <a:ext cx="18034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B</a:t>
            </a:r>
          </a:p>
        </p:txBody>
      </p:sp>
      <p:sp>
        <p:nvSpPr>
          <p:cNvPr id="2180102" name="Line 6"/>
          <p:cNvSpPr>
            <a:spLocks noChangeShapeType="1"/>
          </p:cNvSpPr>
          <p:nvPr/>
        </p:nvSpPr>
        <p:spPr bwMode="auto">
          <a:xfrm>
            <a:off x="1143000" y="2743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0103" name="Freeform 7"/>
          <p:cNvSpPr>
            <a:spLocks/>
          </p:cNvSpPr>
          <p:nvPr/>
        </p:nvSpPr>
        <p:spPr bwMode="auto">
          <a:xfrm>
            <a:off x="1295400" y="2971800"/>
            <a:ext cx="1806575" cy="666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2" y="352"/>
              </a:cxn>
              <a:cxn ang="0">
                <a:pos x="1138" y="409"/>
              </a:cxn>
            </a:cxnLst>
            <a:rect l="0" t="0" r="r" b="b"/>
            <a:pathLst>
              <a:path w="1138" h="420">
                <a:moveTo>
                  <a:pt x="0" y="0"/>
                </a:moveTo>
                <a:cubicBezTo>
                  <a:pt x="87" y="59"/>
                  <a:pt x="332" y="284"/>
                  <a:pt x="522" y="352"/>
                </a:cubicBezTo>
                <a:cubicBezTo>
                  <a:pt x="712" y="420"/>
                  <a:pt x="1010" y="397"/>
                  <a:pt x="1138" y="409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0104" name="Freeform 8"/>
          <p:cNvSpPr>
            <a:spLocks/>
          </p:cNvSpPr>
          <p:nvPr/>
        </p:nvSpPr>
        <p:spPr bwMode="auto">
          <a:xfrm flipV="1">
            <a:off x="1295400" y="3962400"/>
            <a:ext cx="1806575" cy="666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2" y="352"/>
              </a:cxn>
              <a:cxn ang="0">
                <a:pos x="1138" y="409"/>
              </a:cxn>
            </a:cxnLst>
            <a:rect l="0" t="0" r="r" b="b"/>
            <a:pathLst>
              <a:path w="1138" h="420">
                <a:moveTo>
                  <a:pt x="0" y="0"/>
                </a:moveTo>
                <a:cubicBezTo>
                  <a:pt x="87" y="59"/>
                  <a:pt x="332" y="284"/>
                  <a:pt x="522" y="352"/>
                </a:cubicBezTo>
                <a:cubicBezTo>
                  <a:pt x="712" y="420"/>
                  <a:pt x="1010" y="397"/>
                  <a:pt x="1138" y="409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0105" name="Rectangle 9"/>
          <p:cNvSpPr>
            <a:spLocks noChangeArrowheads="1"/>
          </p:cNvSpPr>
          <p:nvPr/>
        </p:nvSpPr>
        <p:spPr bwMode="auto">
          <a:xfrm>
            <a:off x="2819400" y="3200400"/>
            <a:ext cx="990600" cy="1219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5666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Reconnaissance/Misc</a:t>
            </a:r>
          </a:p>
        </p:txBody>
      </p:sp>
      <p:sp>
        <p:nvSpPr>
          <p:cNvPr id="218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attack a victim, first discover available resources</a:t>
            </a:r>
          </a:p>
          <a:p>
            <a:r>
              <a:rPr lang="en-US"/>
              <a:t>Many commonly used reconnaissance techniques</a:t>
            </a:r>
          </a:p>
          <a:p>
            <a:pPr lvl="1"/>
            <a:r>
              <a:rPr lang="en-US"/>
              <a:t>Port scanning</a:t>
            </a:r>
          </a:p>
          <a:p>
            <a:pPr lvl="1"/>
            <a:r>
              <a:rPr lang="en-US"/>
              <a:t>Host/application fingerprinting</a:t>
            </a:r>
          </a:p>
          <a:p>
            <a:pPr lvl="1"/>
            <a:r>
              <a:rPr lang="en-US"/>
              <a:t>Traceroute</a:t>
            </a:r>
          </a:p>
          <a:p>
            <a:pPr lvl="1"/>
            <a:r>
              <a:rPr lang="en-US"/>
              <a:t>DNS (reverse DNS scanning, Zone transfer)</a:t>
            </a:r>
          </a:p>
          <a:p>
            <a:pPr lvl="1"/>
            <a:r>
              <a:rPr lang="en-US"/>
              <a:t>SNMP</a:t>
            </a:r>
          </a:p>
          <a:p>
            <a:r>
              <a:rPr lang="en-US"/>
              <a:t>These are meant for use by admins to diagnose network problems!</a:t>
            </a:r>
          </a:p>
          <a:p>
            <a:pPr lvl="1"/>
            <a:r>
              <a:rPr lang="en-US"/>
              <a:t>Trade-off between the ability to diagnose a network and reveal security sensitive information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E62CDA-7DB0-4B75-A64A-258F1AF4BF5E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39947866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Anecdotes …</a:t>
            </a:r>
          </a:p>
        </p:txBody>
      </p:sp>
      <p:sp>
        <p:nvSpPr>
          <p:cNvPr id="218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bot networks exist that scan the Internet daily looking for vulnerable hosts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Old worms still endemic on Internet (e.g. Code Red)</a:t>
            </a:r>
          </a:p>
          <a:p>
            <a:pPr lvl="1"/>
            <a:r>
              <a:rPr lang="en-US" dirty="0"/>
              <a:t>Seem to come and go in mass</a:t>
            </a:r>
          </a:p>
          <a:p>
            <a:pPr lvl="1"/>
            <a:r>
              <a:rPr lang="en-US" dirty="0"/>
              <a:t>Surreptitious scanning effort?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316AE3-94FE-4EF4-975C-4C51C8A334B1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34105329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8311FB-9AAE-49E8-9BBC-4B0A8A5BD8CD}" type="slidenum">
              <a:rPr lang="en-US"/>
              <a:pPr/>
              <a:t>85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30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</a:p>
        </p:txBody>
      </p:sp>
      <p:sp>
        <p:nvSpPr>
          <p:cNvPr id="230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Network Security Goals</a:t>
            </a:r>
          </a:p>
          <a:p>
            <a:r>
              <a:rPr lang="en-US"/>
              <a:t>Security vs. Internet Design</a:t>
            </a:r>
          </a:p>
          <a:p>
            <a:r>
              <a:rPr lang="en-US"/>
              <a:t>Attacks</a:t>
            </a:r>
          </a:p>
          <a:p>
            <a:r>
              <a:rPr lang="en-US"/>
              <a:t>Defenses</a:t>
            </a:r>
          </a:p>
        </p:txBody>
      </p:sp>
      <p:sp>
        <p:nvSpPr>
          <p:cNvPr id="2306052" name="AutoShape 4"/>
          <p:cNvSpPr>
            <a:spLocks noChangeArrowheads="1"/>
          </p:cNvSpPr>
          <p:nvPr/>
        </p:nvSpPr>
        <p:spPr bwMode="auto">
          <a:xfrm>
            <a:off x="381000" y="2514600"/>
            <a:ext cx="381000" cy="609600"/>
          </a:xfrm>
          <a:prstGeom prst="rightArrow">
            <a:avLst>
              <a:gd name="adj1" fmla="val 50000"/>
              <a:gd name="adj2" fmla="val 41144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72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Firewalls</a:t>
            </a:r>
          </a:p>
        </p:txBody>
      </p:sp>
      <p:sp>
        <p:nvSpPr>
          <p:cNvPr id="2188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Keep out unwanted traffic</a:t>
            </a:r>
          </a:p>
          <a:p>
            <a:r>
              <a:rPr lang="en-US"/>
              <a:t>Can be done in the network (e.g. network perimeter) or at the host</a:t>
            </a:r>
          </a:p>
          <a:p>
            <a:r>
              <a:rPr lang="en-US"/>
              <a:t>Many mechanisms</a:t>
            </a:r>
          </a:p>
          <a:p>
            <a:pPr lvl="1"/>
            <a:r>
              <a:rPr lang="en-US"/>
              <a:t>Packet filters</a:t>
            </a:r>
          </a:p>
          <a:p>
            <a:pPr lvl="1"/>
            <a:r>
              <a:rPr lang="en-US"/>
              <a:t>Stateful packet filters</a:t>
            </a:r>
          </a:p>
          <a:p>
            <a:pPr lvl="1"/>
            <a:r>
              <a:rPr lang="en-US"/>
              <a:t>Proxies, gateways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FBBD9-96C3-4501-980B-5DA5D27AB4EE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37326333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Filters</a:t>
            </a:r>
          </a:p>
        </p:txBody>
      </p:sp>
      <p:sp>
        <p:nvSpPr>
          <p:cNvPr id="21903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decision to drop a packet based on packet header</a:t>
            </a:r>
          </a:p>
          <a:p>
            <a:pPr lvl="1"/>
            <a:r>
              <a:rPr lang="en-US" dirty="0"/>
              <a:t>Protocol type</a:t>
            </a:r>
          </a:p>
          <a:p>
            <a:pPr lvl="1"/>
            <a:r>
              <a:rPr lang="en-US" dirty="0"/>
              <a:t>Transport ports</a:t>
            </a:r>
          </a:p>
          <a:p>
            <a:pPr lvl="1"/>
            <a:r>
              <a:rPr lang="en-US" dirty="0"/>
              <a:t>Source/</a:t>
            </a:r>
            <a:r>
              <a:rPr lang="en-US" dirty="0" err="1"/>
              <a:t>Dest</a:t>
            </a:r>
            <a:r>
              <a:rPr lang="en-US" dirty="0"/>
              <a:t> IP address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dirty="0"/>
              <a:t>Usually done on router at perimeter of network</a:t>
            </a:r>
          </a:p>
          <a:p>
            <a:r>
              <a:rPr lang="en-US" dirty="0"/>
              <a:t>And on virtually all end-hosts today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F98E6B-9446-4442-B9E5-80CF7CFD0E26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2093235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Filters: Problem</a:t>
            </a:r>
          </a:p>
        </p:txBody>
      </p:sp>
      <p:sp>
        <p:nvSpPr>
          <p:cNvPr id="2192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firewall rule</a:t>
            </a:r>
            <a:br>
              <a:rPr lang="en-US" dirty="0"/>
            </a:br>
            <a:r>
              <a:rPr lang="en-US" dirty="0"/>
              <a:t>(allow from port 53 and port 80)</a:t>
            </a:r>
          </a:p>
          <a:p>
            <a:r>
              <a:rPr lang="en-US" dirty="0"/>
              <a:t>Easy for an attacker to send packets from port 53 or 80</a:t>
            </a:r>
          </a:p>
          <a:p>
            <a:r>
              <a:rPr lang="en-US" dirty="0"/>
              <a:t>Further attacker can forge source</a:t>
            </a:r>
          </a:p>
          <a:p>
            <a:r>
              <a:rPr lang="en-US" dirty="0">
                <a:solidFill>
                  <a:srgbClr val="FF0000"/>
                </a:solidFill>
              </a:rPr>
              <a:t>Not very effective for stopping packets from unwanted senders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C9CC66-CA7A-443E-8BA0-EA80E2E4B541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1455626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Stateful Packet Filter</a:t>
            </a:r>
          </a:p>
        </p:txBody>
      </p:sp>
      <p:sp>
        <p:nvSpPr>
          <p:cNvPr id="2194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Idea: Only allow traffic initiated by client</a:t>
            </a:r>
          </a:p>
          <a:p>
            <a:pPr lvl="1"/>
            <a:r>
              <a:rPr lang="en-US"/>
              <a:t>For each flow request (e.g. SYN or DNS req)</a:t>
            </a:r>
            <a:br>
              <a:rPr lang="en-US"/>
            </a:br>
            <a:r>
              <a:rPr lang="en-US"/>
              <a:t>keep a little state</a:t>
            </a:r>
          </a:p>
          <a:p>
            <a:pPr lvl="1"/>
            <a:r>
              <a:rPr lang="en-US"/>
              <a:t>Ensure packets received from Internet belong to an existing flow</a:t>
            </a:r>
          </a:p>
          <a:p>
            <a:pPr lvl="1"/>
            <a:r>
              <a:rPr lang="en-US"/>
              <a:t>To be effective must keep around sequence numbers per flow</a:t>
            </a:r>
          </a:p>
          <a:p>
            <a:r>
              <a:rPr lang="en-US"/>
              <a:t>Very common, used in all NAT boxes today</a:t>
            </a:r>
          </a:p>
          <a:p>
            <a:pPr lvl="1"/>
            <a:r>
              <a:rPr lang="en-US"/>
              <a:t>Stateful NATs downside: failure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all connection state is lost!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562FEE-B4C9-422A-A12E-203F844D9914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368277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Encryption Scheme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4513" y="1398588"/>
            <a:ext cx="8077200" cy="1214437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i="1">
                <a:solidFill>
                  <a:srgbClr val="C00000"/>
                </a:solidFill>
                <a:latin typeface="Gill Sans MT" charset="0"/>
              </a:rPr>
              <a:t>substitution cipher: </a:t>
            </a:r>
            <a:r>
              <a:rPr lang="en-US" sz="2400">
                <a:latin typeface="Gill Sans MT" charset="0"/>
              </a:rPr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>
                <a:latin typeface="Gill Sans MT" charset="0"/>
              </a:rPr>
              <a:t>monoalphabetic cipher: substitute one letter for another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33956" y="2516188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69377" y="3295650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536950" y="2925763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8110538" y="2889250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085440" y="4067175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928798" y="4492625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184275" y="4002088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546225" y="5332413"/>
            <a:ext cx="6794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Encryption key: </a:t>
            </a:r>
            <a:r>
              <a:rPr lang="en-US" sz="2800" dirty="0">
                <a:latin typeface="Gill Sans MT" charset="0"/>
              </a:rPr>
              <a:t>mapping from set of 26 letters</a:t>
            </a:r>
          </a:p>
          <a:p>
            <a:r>
              <a:rPr lang="en-US" sz="2800" dirty="0">
                <a:latin typeface="Gill Sans MT" charset="0"/>
              </a:rPr>
              <a:t>                     to set of 26 letters</a:t>
            </a:r>
          </a:p>
        </p:txBody>
      </p:sp>
      <p:pic>
        <p:nvPicPr>
          <p:cNvPr id="16" name="Picture 25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27113" y="54752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0958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Proxies</a:t>
            </a:r>
          </a:p>
        </p:txBody>
      </p:sp>
      <p:sp>
        <p:nvSpPr>
          <p:cNvPr id="21964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look “deeper” into packets</a:t>
            </a:r>
          </a:p>
          <a:p>
            <a:pPr lvl="1"/>
            <a:r>
              <a:rPr lang="en-US" dirty="0"/>
              <a:t>Application type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Can do by reconstructing TCP flows and “peering” in, however this is really hard </a:t>
            </a:r>
          </a:p>
          <a:p>
            <a:pPr lvl="1"/>
            <a:r>
              <a:rPr lang="en-US" dirty="0"/>
              <a:t>(Digression next slide)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0F894-FBF2-47E4-B961-19D35E322003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31751291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Passive Reconstruction of TCP Stream</a:t>
            </a:r>
          </a:p>
        </p:txBody>
      </p:sp>
      <p:sp>
        <p:nvSpPr>
          <p:cNvPr id="2198548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passive network element to reconstruct TCP streams</a:t>
            </a:r>
          </a:p>
          <a:p>
            <a:r>
              <a:rPr lang="en-US"/>
              <a:t>“Peer” into stream to find harmful payload</a:t>
            </a:r>
            <a:br>
              <a:rPr lang="en-US"/>
            </a:br>
            <a:r>
              <a:rPr lang="en-US"/>
              <a:t>(e.g. virus signatures)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endParaRPr lang="en-US"/>
          </a:p>
          <a:p>
            <a:r>
              <a:rPr lang="en-US"/>
              <a:t>Why is this really hard?</a:t>
            </a:r>
          </a:p>
          <a:p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C8364-7A2E-4607-801B-65158E22CCB1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22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98532" name="Line 4"/>
          <p:cNvSpPr>
            <a:spLocks noChangeShapeType="1"/>
          </p:cNvSpPr>
          <p:nvPr/>
        </p:nvSpPr>
        <p:spPr bwMode="auto">
          <a:xfrm>
            <a:off x="4800600" y="4953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8533" name="Oval 5"/>
          <p:cNvSpPr>
            <a:spLocks noChangeArrowheads="1"/>
          </p:cNvSpPr>
          <p:nvPr/>
        </p:nvSpPr>
        <p:spPr bwMode="auto">
          <a:xfrm>
            <a:off x="6096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34" name="Line 6"/>
          <p:cNvSpPr>
            <a:spLocks noChangeShapeType="1"/>
          </p:cNvSpPr>
          <p:nvPr/>
        </p:nvSpPr>
        <p:spPr bwMode="auto">
          <a:xfrm>
            <a:off x="632460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8535" name="Rectangle 7"/>
          <p:cNvSpPr>
            <a:spLocks noChangeArrowheads="1"/>
          </p:cNvSpPr>
          <p:nvPr/>
        </p:nvSpPr>
        <p:spPr bwMode="auto">
          <a:xfrm>
            <a:off x="7467600" y="4495800"/>
            <a:ext cx="609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36" name="Rectangle 8"/>
          <p:cNvSpPr>
            <a:spLocks noChangeArrowheads="1"/>
          </p:cNvSpPr>
          <p:nvPr/>
        </p:nvSpPr>
        <p:spPr bwMode="auto">
          <a:xfrm>
            <a:off x="6248400" y="3657600"/>
            <a:ext cx="914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37" name="Rectangle 9"/>
          <p:cNvSpPr>
            <a:spLocks noChangeArrowheads="1"/>
          </p:cNvSpPr>
          <p:nvPr/>
        </p:nvSpPr>
        <p:spPr bwMode="auto">
          <a:xfrm>
            <a:off x="6294438" y="3697288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38" name="Rectangle 10"/>
          <p:cNvSpPr>
            <a:spLocks noChangeArrowheads="1"/>
          </p:cNvSpPr>
          <p:nvPr/>
        </p:nvSpPr>
        <p:spPr bwMode="auto">
          <a:xfrm>
            <a:off x="6410325" y="3697288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39" name="Rectangle 11"/>
          <p:cNvSpPr>
            <a:spLocks noChangeArrowheads="1"/>
          </p:cNvSpPr>
          <p:nvPr/>
        </p:nvSpPr>
        <p:spPr bwMode="auto">
          <a:xfrm>
            <a:off x="6524625" y="3697288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40" name="Rectangle 12"/>
          <p:cNvSpPr>
            <a:spLocks noChangeArrowheads="1"/>
          </p:cNvSpPr>
          <p:nvPr/>
        </p:nvSpPr>
        <p:spPr bwMode="auto">
          <a:xfrm>
            <a:off x="6256338" y="3889375"/>
            <a:ext cx="914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41" name="Rectangle 13"/>
          <p:cNvSpPr>
            <a:spLocks noChangeArrowheads="1"/>
          </p:cNvSpPr>
          <p:nvPr/>
        </p:nvSpPr>
        <p:spPr bwMode="auto">
          <a:xfrm>
            <a:off x="6302375" y="3929063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42" name="Rectangle 14"/>
          <p:cNvSpPr>
            <a:spLocks noChangeArrowheads="1"/>
          </p:cNvSpPr>
          <p:nvPr/>
        </p:nvSpPr>
        <p:spPr bwMode="auto">
          <a:xfrm>
            <a:off x="7485063" y="3619500"/>
            <a:ext cx="914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43" name="Rectangle 15"/>
          <p:cNvSpPr>
            <a:spLocks noChangeArrowheads="1"/>
          </p:cNvSpPr>
          <p:nvPr/>
        </p:nvSpPr>
        <p:spPr bwMode="auto">
          <a:xfrm>
            <a:off x="7531100" y="3659188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44" name="Rectangle 16"/>
          <p:cNvSpPr>
            <a:spLocks noChangeArrowheads="1"/>
          </p:cNvSpPr>
          <p:nvPr/>
        </p:nvSpPr>
        <p:spPr bwMode="auto">
          <a:xfrm>
            <a:off x="7646988" y="3659188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45" name="Rectangle 17"/>
          <p:cNvSpPr>
            <a:spLocks noChangeArrowheads="1"/>
          </p:cNvSpPr>
          <p:nvPr/>
        </p:nvSpPr>
        <p:spPr bwMode="auto">
          <a:xfrm>
            <a:off x="7761288" y="3659188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46" name="Rectangle 18"/>
          <p:cNvSpPr>
            <a:spLocks noChangeArrowheads="1"/>
          </p:cNvSpPr>
          <p:nvPr/>
        </p:nvSpPr>
        <p:spPr bwMode="auto">
          <a:xfrm>
            <a:off x="7493000" y="3851275"/>
            <a:ext cx="914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47" name="Rectangle 19"/>
          <p:cNvSpPr>
            <a:spLocks noChangeArrowheads="1"/>
          </p:cNvSpPr>
          <p:nvPr/>
        </p:nvSpPr>
        <p:spPr bwMode="auto">
          <a:xfrm>
            <a:off x="7539038" y="3890963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39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Reconstructing Streams</a:t>
            </a:r>
          </a:p>
        </p:txBody>
      </p:sp>
      <p:sp>
        <p:nvSpPr>
          <p:cNvPr id="2200598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Must know the client’s view of data</a:t>
            </a:r>
          </a:p>
          <a:p>
            <a:pPr lvl="1"/>
            <a:r>
              <a:rPr lang="en-US"/>
              <a:t>Have to know if packet reaches destination</a:t>
            </a:r>
            <a:br>
              <a:rPr lang="en-US"/>
            </a:br>
            <a:r>
              <a:rPr lang="en-US"/>
              <a:t>(may not if TTL is too short)</a:t>
            </a:r>
          </a:p>
          <a:p>
            <a:pPr lvl="1"/>
            <a:r>
              <a:rPr lang="en-US"/>
              <a:t>Have to know how end-host manages overlapping TCP sequence numbers</a:t>
            </a:r>
          </a:p>
          <a:p>
            <a:pPr lvl="1"/>
            <a:r>
              <a:rPr lang="en-US"/>
              <a:t>Have to know how end-host manages overlapping fragments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2691F5-C451-4DDF-A38E-F903131119E6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200599" name="Rectangle 23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80" name="Line 4"/>
          <p:cNvSpPr>
            <a:spLocks noChangeShapeType="1"/>
          </p:cNvSpPr>
          <p:nvPr/>
        </p:nvSpPr>
        <p:spPr bwMode="auto">
          <a:xfrm>
            <a:off x="1957388" y="6137275"/>
            <a:ext cx="2649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0581" name="Oval 5"/>
          <p:cNvSpPr>
            <a:spLocks noChangeArrowheads="1"/>
          </p:cNvSpPr>
          <p:nvPr/>
        </p:nvSpPr>
        <p:spPr bwMode="auto">
          <a:xfrm>
            <a:off x="3352800" y="54721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82" name="Line 6"/>
          <p:cNvSpPr>
            <a:spLocks noChangeShapeType="1"/>
          </p:cNvSpPr>
          <p:nvPr/>
        </p:nvSpPr>
        <p:spPr bwMode="auto">
          <a:xfrm flipH="1">
            <a:off x="3570288" y="594518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0583" name="Rectangle 7"/>
          <p:cNvSpPr>
            <a:spLocks noChangeArrowheads="1"/>
          </p:cNvSpPr>
          <p:nvPr/>
        </p:nvSpPr>
        <p:spPr bwMode="auto">
          <a:xfrm>
            <a:off x="6375400" y="5791200"/>
            <a:ext cx="609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>
                <a:latin typeface="Calibri" pitchFamily="34" charset="0"/>
              </a:rPr>
              <a:t>End </a:t>
            </a:r>
            <a:br>
              <a:rPr lang="en-US" sz="2000">
                <a:latin typeface="Calibri" pitchFamily="34" charset="0"/>
              </a:rPr>
            </a:br>
            <a:r>
              <a:rPr lang="en-US" sz="2000">
                <a:latin typeface="Calibri" pitchFamily="34" charset="0"/>
              </a:rPr>
              <a:t>host</a:t>
            </a:r>
          </a:p>
        </p:txBody>
      </p:sp>
      <p:sp>
        <p:nvSpPr>
          <p:cNvPr id="2200584" name="Oval 8"/>
          <p:cNvSpPr>
            <a:spLocks noChangeArrowheads="1"/>
          </p:cNvSpPr>
          <p:nvPr/>
        </p:nvSpPr>
        <p:spPr bwMode="auto">
          <a:xfrm>
            <a:off x="4608513" y="5929313"/>
            <a:ext cx="649287" cy="438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Calibri" pitchFamily="34" charset="0"/>
              </a:rPr>
              <a:t>router</a:t>
            </a:r>
          </a:p>
        </p:txBody>
      </p:sp>
      <p:sp>
        <p:nvSpPr>
          <p:cNvPr id="2200585" name="Line 9"/>
          <p:cNvSpPr>
            <a:spLocks noChangeShapeType="1"/>
          </p:cNvSpPr>
          <p:nvPr/>
        </p:nvSpPr>
        <p:spPr bwMode="auto">
          <a:xfrm>
            <a:off x="5260975" y="6137275"/>
            <a:ext cx="1114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0586" name="Rectangle 10"/>
          <p:cNvSpPr>
            <a:spLocks noChangeArrowheads="1"/>
          </p:cNvSpPr>
          <p:nvPr/>
        </p:nvSpPr>
        <p:spPr bwMode="auto">
          <a:xfrm>
            <a:off x="6400800" y="4862513"/>
            <a:ext cx="914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87" name="Rectangle 11"/>
          <p:cNvSpPr>
            <a:spLocks noChangeArrowheads="1"/>
          </p:cNvSpPr>
          <p:nvPr/>
        </p:nvSpPr>
        <p:spPr bwMode="auto">
          <a:xfrm>
            <a:off x="6446838" y="49022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88" name="Rectangle 12"/>
          <p:cNvSpPr>
            <a:spLocks noChangeArrowheads="1"/>
          </p:cNvSpPr>
          <p:nvPr/>
        </p:nvSpPr>
        <p:spPr bwMode="auto">
          <a:xfrm>
            <a:off x="6719888" y="490855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89" name="Rectangle 13"/>
          <p:cNvSpPr>
            <a:spLocks noChangeArrowheads="1"/>
          </p:cNvSpPr>
          <p:nvPr/>
        </p:nvSpPr>
        <p:spPr bwMode="auto">
          <a:xfrm>
            <a:off x="3352800" y="4862513"/>
            <a:ext cx="914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90" name="Rectangle 14"/>
          <p:cNvSpPr>
            <a:spLocks noChangeArrowheads="1"/>
          </p:cNvSpPr>
          <p:nvPr/>
        </p:nvSpPr>
        <p:spPr bwMode="auto">
          <a:xfrm>
            <a:off x="3398838" y="49022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91" name="Rectangle 15"/>
          <p:cNvSpPr>
            <a:spLocks noChangeArrowheads="1"/>
          </p:cNvSpPr>
          <p:nvPr/>
        </p:nvSpPr>
        <p:spPr bwMode="auto">
          <a:xfrm>
            <a:off x="3514725" y="49022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92" name="Rectangle 16"/>
          <p:cNvSpPr>
            <a:spLocks noChangeArrowheads="1"/>
          </p:cNvSpPr>
          <p:nvPr/>
        </p:nvSpPr>
        <p:spPr bwMode="auto">
          <a:xfrm>
            <a:off x="3629025" y="49022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93" name="Oval 17"/>
          <p:cNvSpPr>
            <a:spLocks noChangeArrowheads="1"/>
          </p:cNvSpPr>
          <p:nvPr/>
        </p:nvSpPr>
        <p:spPr bwMode="auto">
          <a:xfrm flipV="1">
            <a:off x="6565900" y="4870450"/>
            <a:ext cx="115888" cy="1143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94" name="Line 18"/>
          <p:cNvSpPr>
            <a:spLocks noChangeShapeType="1"/>
          </p:cNvSpPr>
          <p:nvPr/>
        </p:nvSpPr>
        <p:spPr bwMode="auto">
          <a:xfrm>
            <a:off x="2189163" y="5254625"/>
            <a:ext cx="2725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0595" name="Rectangle 19"/>
          <p:cNvSpPr>
            <a:spLocks noChangeArrowheads="1"/>
          </p:cNvSpPr>
          <p:nvPr/>
        </p:nvSpPr>
        <p:spPr bwMode="auto">
          <a:xfrm>
            <a:off x="4914900" y="5214938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96" name="Text Box 20"/>
          <p:cNvSpPr txBox="1">
            <a:spLocks noChangeArrowheads="1"/>
          </p:cNvSpPr>
          <p:nvPr/>
        </p:nvSpPr>
        <p:spPr bwMode="auto">
          <a:xfrm>
            <a:off x="4800600" y="5027613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X</a:t>
            </a:r>
          </a:p>
        </p:txBody>
      </p:sp>
      <p:sp>
        <p:nvSpPr>
          <p:cNvPr id="2200597" name="Text Box 21"/>
          <p:cNvSpPr txBox="1">
            <a:spLocks noChangeArrowheads="1"/>
          </p:cNvSpPr>
          <p:nvPr/>
        </p:nvSpPr>
        <p:spPr bwMode="auto">
          <a:xfrm>
            <a:off x="4454525" y="4643438"/>
            <a:ext cx="105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TTL = 0</a:t>
            </a:r>
          </a:p>
        </p:txBody>
      </p:sp>
    </p:spTree>
    <p:extLst>
      <p:ext uri="{BB962C8B-B14F-4D97-AF65-F5344CB8AC3E}">
        <p14:creationId xmlns:p14="http://schemas.microsoft.com/office/powerpoint/2010/main" val="27099343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Proxies</a:t>
            </a:r>
          </a:p>
        </p:txBody>
      </p:sp>
      <p:sp>
        <p:nvSpPr>
          <p:cNvPr id="22026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Full TCP termination in the network</a:t>
            </a:r>
          </a:p>
          <a:p>
            <a:r>
              <a:rPr lang="en-US"/>
              <a:t>Often done transparently (e.g. HTTP proxies)</a:t>
            </a:r>
          </a:p>
          <a:p>
            <a:r>
              <a:rPr lang="en-US"/>
              <a:t>Allows access to objects passed over network</a:t>
            </a:r>
          </a:p>
          <a:p>
            <a:pPr lvl="1"/>
            <a:r>
              <a:rPr lang="en-US"/>
              <a:t>E.g. files, streams etc.</a:t>
            </a:r>
          </a:p>
          <a:p>
            <a:r>
              <a:rPr lang="en-US"/>
              <a:t>Does not have same problems as stream reconstruction</a:t>
            </a:r>
          </a:p>
          <a:p>
            <a:r>
              <a:rPr lang="en-US"/>
              <a:t>Plus can do lots of other fun things</a:t>
            </a:r>
          </a:p>
          <a:p>
            <a:pPr lvl="1"/>
            <a:r>
              <a:rPr lang="en-US"/>
              <a:t>E.g. content caching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9E58D2-C1CB-4B97-B049-807732D72E87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2656829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Proxy Discussion</a:t>
            </a:r>
          </a:p>
        </p:txBody>
      </p:sp>
      <p:sp>
        <p:nvSpPr>
          <p:cNvPr id="2204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Proxies duplicate per-flow state held by clients</a:t>
            </a:r>
          </a:p>
          <a:p>
            <a:r>
              <a:rPr lang="en-US"/>
              <a:t>How does this break end-to-end semantics of TCP?</a:t>
            </a:r>
          </a:p>
          <a:p>
            <a:pPr lvl="1"/>
            <a:r>
              <a:rPr lang="en-US"/>
              <a:t>E.g. what if proxy crashes right after reading from client? (lost data!)</a:t>
            </a:r>
          </a:p>
          <a:p>
            <a:r>
              <a:rPr lang="en-US"/>
              <a:t>How to fix?</a:t>
            </a:r>
          </a:p>
          <a:p>
            <a:pPr lvl="1"/>
            <a:r>
              <a:rPr lang="en-US"/>
              <a:t>Lots of work in this area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75E36F-A866-4F0A-9637-B070734E7E2E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8947951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Comments</a:t>
            </a:r>
          </a:p>
        </p:txBody>
      </p:sp>
      <p:sp>
        <p:nvSpPr>
          <p:cNvPr id="220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Internet not designed for security</a:t>
            </a:r>
          </a:p>
          <a:p>
            <a:r>
              <a:rPr lang="en-US"/>
              <a:t>Many, many attacks</a:t>
            </a:r>
          </a:p>
          <a:p>
            <a:pPr lvl="1"/>
            <a:r>
              <a:rPr lang="en-US"/>
              <a:t>Defense is very difficult</a:t>
            </a:r>
          </a:p>
          <a:p>
            <a:pPr lvl="1"/>
            <a:r>
              <a:rPr lang="en-US"/>
              <a:t>Attackers are smart; Broken network aids them!</a:t>
            </a:r>
          </a:p>
          <a:p>
            <a:r>
              <a:rPr lang="en-US"/>
              <a:t>Retrofitting solutions often break original design principles</a:t>
            </a:r>
          </a:p>
          <a:p>
            <a:pPr lvl="1"/>
            <a:r>
              <a:rPr lang="en-US"/>
              <a:t>Some of these solutions work, some of the time</a:t>
            </a:r>
          </a:p>
          <a:p>
            <a:pPr lvl="1"/>
            <a:r>
              <a:rPr lang="en-US"/>
              <a:t>Some make the network inflexible, brittle</a:t>
            </a:r>
          </a:p>
          <a:p>
            <a:r>
              <a:rPr lang="en-US"/>
              <a:t>Time for new designs/principles?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ED83D9-7EC8-4DC6-ACEF-7DDC4975C75B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3622899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YG-Custom">
      <a:dk1>
        <a:sysClr val="windowText" lastClr="000000"/>
      </a:dk1>
      <a:lt1>
        <a:sysClr val="window" lastClr="FFFFFF"/>
      </a:lt1>
      <a:dk2>
        <a:srgbClr val="000082"/>
      </a:dk2>
      <a:lt2>
        <a:srgbClr val="BFBFBF"/>
      </a:lt2>
      <a:accent1>
        <a:srgbClr val="C5C0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1B1BFF"/>
      </a:hlink>
      <a:folHlink>
        <a:srgbClr val="ACC0DE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</TotalTime>
  <Words>6221</Words>
  <Application>Microsoft Macintosh PowerPoint</Application>
  <PresentationFormat>On-screen Show (4:3)</PresentationFormat>
  <Paragraphs>1429</Paragraphs>
  <Slides>95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12" baseType="lpstr">
      <vt:lpstr>Arial Unicode MS</vt:lpstr>
      <vt:lpstr>Calibri</vt:lpstr>
      <vt:lpstr>Comic Sans MS</vt:lpstr>
      <vt:lpstr>Constantia</vt:lpstr>
      <vt:lpstr>Courier New</vt:lpstr>
      <vt:lpstr>Gill Sans MT</vt:lpstr>
      <vt:lpstr>HGP明朝E</vt:lpstr>
      <vt:lpstr>Mangal</vt:lpstr>
      <vt:lpstr>ＭＳ Ｐゴシック</vt:lpstr>
      <vt:lpstr>SimSun</vt:lpstr>
      <vt:lpstr>Tahoma</vt:lpstr>
      <vt:lpstr>Times New Roman</vt:lpstr>
      <vt:lpstr>Wingdings</vt:lpstr>
      <vt:lpstr>Wingdings 2</vt:lpstr>
      <vt:lpstr>ZapfDingbats</vt:lpstr>
      <vt:lpstr>Arial</vt:lpstr>
      <vt:lpstr>Flow</vt:lpstr>
      <vt:lpstr>Handout # 22 Network Security &amp; Final Review</vt:lpstr>
      <vt:lpstr>Announcements</vt:lpstr>
      <vt:lpstr>Network Security</vt:lpstr>
      <vt:lpstr>What is Network Security</vt:lpstr>
      <vt:lpstr>What can a “bad guy/gal” do?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Symmetric Key Crypto: DES</vt:lpstr>
      <vt:lpstr>More on DES</vt:lpstr>
      <vt:lpstr>AES: Advanced Encrytion Standard</vt:lpstr>
      <vt:lpstr>Public Key Crytography</vt:lpstr>
      <vt:lpstr>Public Key Cryptography</vt:lpstr>
      <vt:lpstr>Public Key Encryption Algorithms</vt:lpstr>
      <vt:lpstr>RSA: Creating public/private Key Pair</vt:lpstr>
      <vt:lpstr>RSA: Encryption, Decryption</vt:lpstr>
      <vt:lpstr>RSA Example:</vt:lpstr>
      <vt:lpstr>RSA: Another Important Property</vt:lpstr>
      <vt:lpstr>RSA in practice: Session Keys</vt:lpstr>
      <vt:lpstr>Authentication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Yet Another Try</vt:lpstr>
      <vt:lpstr>Authentication: Yet Another Try</vt:lpstr>
      <vt:lpstr>Authentication: ap5.0</vt:lpstr>
      <vt:lpstr>ap5.0: Security Hole</vt:lpstr>
      <vt:lpstr>ap5.0: Security Hole</vt:lpstr>
      <vt:lpstr>Digital Signatures</vt:lpstr>
      <vt:lpstr>Digital Signatures</vt:lpstr>
      <vt:lpstr>Digital Signatures</vt:lpstr>
      <vt:lpstr>Message Digests</vt:lpstr>
      <vt:lpstr>Internet checksum: poor crypto hash function</vt:lpstr>
      <vt:lpstr>Digital signature = signed message digest</vt:lpstr>
      <vt:lpstr>Hash function algorithms</vt:lpstr>
      <vt:lpstr>SSL: Secure Sockets Layer</vt:lpstr>
      <vt:lpstr>SSL and TCP/IP</vt:lpstr>
      <vt:lpstr>SSL Cipher Suite</vt:lpstr>
      <vt:lpstr>SSL Record Protocol</vt:lpstr>
      <vt:lpstr>SSL Record Format</vt:lpstr>
      <vt:lpstr>What is network-layer confidentiality?</vt:lpstr>
      <vt:lpstr>Virtual Private Networks (VPNs)</vt:lpstr>
      <vt:lpstr>Virtual Private Networks (VPNs)</vt:lpstr>
      <vt:lpstr>Life Just Before Slammer</vt:lpstr>
      <vt:lpstr>Connectivity: Good vs. Evil </vt:lpstr>
      <vt:lpstr>Life Just After Slammer</vt:lpstr>
      <vt:lpstr>A Lesson in Economy</vt:lpstr>
      <vt:lpstr>Why Security?</vt:lpstr>
      <vt:lpstr>Witty Worm</vt:lpstr>
      <vt:lpstr>Witty Worm – Cont’d </vt:lpstr>
      <vt:lpstr>Internet Design</vt:lpstr>
      <vt:lpstr>Internet Design vs. Security</vt:lpstr>
      <vt:lpstr>Internet Design vs. Security</vt:lpstr>
      <vt:lpstr>Internet Design vs. Security</vt:lpstr>
      <vt:lpstr>Internet Design vs. Security</vt:lpstr>
      <vt:lpstr>Internet Design vs. Security</vt:lpstr>
      <vt:lpstr>Internet Design vs. Security</vt:lpstr>
      <vt:lpstr>DoS: Via Resource Exhaustion</vt:lpstr>
      <vt:lpstr>DoS: Via Resource Exhaustion</vt:lpstr>
      <vt:lpstr>Who Is Responsible?</vt:lpstr>
      <vt:lpstr>TCP Handshake</vt:lpstr>
      <vt:lpstr>Example: SYN Flooding</vt:lpstr>
      <vt:lpstr>Protection against SYN Attacks</vt:lpstr>
      <vt:lpstr>Distributed DoS (DDoS)</vt:lpstr>
      <vt:lpstr>Blue Frog</vt:lpstr>
      <vt:lpstr>What About Downlink? (Flooding)</vt:lpstr>
      <vt:lpstr>DoS Aplenty</vt:lpstr>
      <vt:lpstr>Indirection Attacks</vt:lpstr>
      <vt:lpstr>Example: Fetching a Web Page</vt:lpstr>
      <vt:lpstr>DNS Vulnerability</vt:lpstr>
      <vt:lpstr>Bellovin/Mockapetris Attack</vt:lpstr>
      <vt:lpstr>Reverse DNS </vt:lpstr>
      <vt:lpstr>Attack</vt:lpstr>
      <vt:lpstr>DNS Rebinding Attacks</vt:lpstr>
      <vt:lpstr>Solution – DNS Pinning</vt:lpstr>
      <vt:lpstr>TCP Connection Spoofing</vt:lpstr>
      <vt:lpstr>IP Spoofing Attack</vt:lpstr>
      <vt:lpstr>Reconnaissance/Misc</vt:lpstr>
      <vt:lpstr>Anecdotes …</vt:lpstr>
      <vt:lpstr>Today</vt:lpstr>
      <vt:lpstr>Firewalls</vt:lpstr>
      <vt:lpstr>Packet Filters</vt:lpstr>
      <vt:lpstr>Packet Filters: Problem</vt:lpstr>
      <vt:lpstr>Stateful Packet Filter</vt:lpstr>
      <vt:lpstr>Proxies</vt:lpstr>
      <vt:lpstr>Passive Reconstruction of TCP Stream</vt:lpstr>
      <vt:lpstr>Reconstructing Streams</vt:lpstr>
      <vt:lpstr>Proxies</vt:lpstr>
      <vt:lpstr>Proxy Discussion</vt:lpstr>
      <vt:lpstr>Final Comments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Yashar</dc:creator>
  <cp:lastModifiedBy>Peiqi Wang</cp:lastModifiedBy>
  <cp:revision>351</cp:revision>
  <cp:lastPrinted>2012-12-04T16:38:31Z</cp:lastPrinted>
  <dcterms:created xsi:type="dcterms:W3CDTF">2006-08-16T00:00:00Z</dcterms:created>
  <dcterms:modified xsi:type="dcterms:W3CDTF">2017-11-17T16:59:44Z</dcterms:modified>
</cp:coreProperties>
</file>