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7" r:id="rId24"/>
    <p:sldId id="27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77490"/>
  </p:normalViewPr>
  <p:slideViewPr>
    <p:cSldViewPr snapToGrid="0" snapToObjects="1">
      <p:cViewPr>
        <p:scale>
          <a:sx n="100" d="100"/>
          <a:sy n="100" d="100"/>
        </p:scale>
        <p:origin x="19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1692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isn’t “the Java course”. The programming language features we teach appear in many other programming languages, we just happen to teach them using Java.</a:t>
            </a:r>
          </a:p>
        </p:txBody>
      </p:sp>
    </p:spTree>
    <p:extLst>
      <p:ext uri="{BB962C8B-B14F-4D97-AF65-F5344CB8AC3E}">
        <p14:creationId xmlns:p14="http://schemas.microsoft.com/office/powerpoint/2010/main" val="73775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People Search here!</a:t>
            </a:r>
          </a:p>
          <a:p>
            <a:r>
              <a:rPr lang="en-US" dirty="0" smtClean="0"/>
              <a:t>Things to say: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What’s the</a:t>
            </a:r>
            <a:r>
              <a:rPr lang="en-US" baseline="0" dirty="0" smtClean="0"/>
              <a:t> most common thing that companies complain about when they hire our students?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baseline="0" dirty="0" smtClean="0"/>
              <a:t>Let them guess. The answer is “communication skills”.  Tell them after a few guesses.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baseline="0" dirty="0" smtClean="0"/>
              <a:t>“Here</a:t>
            </a:r>
            <a:r>
              <a:rPr lang="uk-UA" baseline="0" dirty="0" smtClean="0"/>
              <a:t>’</a:t>
            </a:r>
            <a:r>
              <a:rPr lang="en-US" baseline="0" dirty="0" smtClean="0"/>
              <a:t>s a chance for you to practice this, as well as to get to know other people in the course.”</a:t>
            </a:r>
          </a:p>
          <a:p>
            <a:pPr marL="342900" lvl="2" indent="-342900">
              <a:buFont typeface="Arial" charset="0"/>
              <a:buChar char="•"/>
            </a:pPr>
            <a:r>
              <a:rPr lang="en-US" baseline="0" dirty="0" smtClean="0"/>
              <a:t>Hand out the People Search.  Let them go for 10 minutes.</a:t>
            </a:r>
          </a:p>
          <a:p>
            <a:pPr marL="342900" lvl="2" indent="-342900">
              <a:buFont typeface="Arial" charset="0"/>
              <a:buChar char="•"/>
            </a:pPr>
            <a:r>
              <a:rPr lang="en-US" baseline="0" dirty="0" smtClean="0"/>
              <a:t>Collect them and ask them how many people had at least 8 answers.</a:t>
            </a:r>
          </a:p>
        </p:txBody>
      </p:sp>
    </p:spTree>
    <p:extLst>
      <p:ext uri="{BB962C8B-B14F-4D97-AF65-F5344CB8AC3E}">
        <p14:creationId xmlns:p14="http://schemas.microsoft.com/office/powerpoint/2010/main" val="166747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you are working on your paired assignments…</a:t>
            </a:r>
          </a:p>
        </p:txBody>
      </p:sp>
    </p:spTree>
    <p:extLst>
      <p:ext uri="{BB962C8B-B14F-4D97-AF65-F5344CB8AC3E}">
        <p14:creationId xmlns:p14="http://schemas.microsoft.com/office/powerpoint/2010/main" val="2689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use “folder” and “directory”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8-10 hours</a:t>
            </a:r>
            <a:r>
              <a:rPr lang="en-US" baseline="0" dirty="0" smtClean="0"/>
              <a:t> including lectures and lab!</a:t>
            </a:r>
          </a:p>
          <a:p>
            <a:endParaRPr lang="en-US" dirty="0" smtClean="0"/>
          </a:p>
          <a:p>
            <a:r>
              <a:rPr lang="en-US" dirty="0" smtClean="0"/>
              <a:t>So start a study group and do these together!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ccess.redhat.com/documentation/en-US/Red_Hat_Enterprise_Linux/4/html/Step_by_Step_Guide/s1-managing-directorie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4" Type="http://schemas.openxmlformats.org/officeDocument/2006/relationships/hyperlink" Target="https://access.redhat.com/documentation/en-US/Red_Hat_Enterprise_Linux/4/html/Step_by_Step_Guide/s1-managing-directories.html" TargetMode="External"/><Relationship Id="rId5" Type="http://schemas.openxmlformats.org/officeDocument/2006/relationships/hyperlink" Target="http://fpl.cs.depaul.edu/jriely/java4python/java4python.start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roups.artsci.utoronto.ca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CSC207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Fall 2016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r>
              <a:t>First topics of the course: the file system and version control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related issues:</a:t>
            </a:r>
          </a:p>
          <a:p>
            <a:r>
              <a:t>How to organize files (using your file system)</a:t>
            </a:r>
          </a:p>
          <a:p>
            <a:r>
              <a:t>In a multi-user environment, how to track and share changes (using a version control system)</a:t>
            </a:r>
          </a:p>
          <a:p>
            <a:pPr marL="0" indent="0">
              <a:buSzTx/>
              <a:buNone/>
            </a:pPr>
            <a:r>
              <a:t>You need to thoroughly understand your file system to understand version control.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Managing files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Your OS provides a view of your file system.</a:t>
            </a:r>
          </a:p>
          <a:p>
            <a:pPr marL="0" indent="0">
              <a:buSzTx/>
              <a:buNone/>
            </a:pPr>
            <a:r>
              <a:rPr dirty="0"/>
              <a:t>The Linux command line provides another equivalent view</a:t>
            </a:r>
            <a:r>
              <a:rPr dirty="0" smtClean="0"/>
              <a:t>.</a:t>
            </a:r>
            <a:endParaRPr lang="en-CA" dirty="0" smtClean="0"/>
          </a:p>
          <a:p>
            <a:pPr marL="0" indent="0">
              <a:buSzTx/>
              <a:buNone/>
            </a:pPr>
            <a:r>
              <a:rPr lang="en-CA" dirty="0" smtClean="0"/>
              <a:t>Some of this will seem really basic to many of you, but we want to make sure everyone understands the terminology we are going to use.</a:t>
            </a: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Tree Structure for </a:t>
            </a:r>
            <a:r>
              <a:rPr dirty="0" smtClean="0"/>
              <a:t>File</a:t>
            </a:r>
            <a:r>
              <a:rPr lang="en-CA" dirty="0" smtClean="0"/>
              <a:t> System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Files and </a:t>
            </a:r>
            <a:r>
              <a:rPr dirty="0" smtClean="0"/>
              <a:t>folders</a:t>
            </a:r>
            <a:r>
              <a:rPr lang="en-CA" dirty="0" smtClean="0"/>
              <a:t>/directories</a:t>
            </a:r>
            <a:r>
              <a:rPr dirty="0" smtClean="0"/>
              <a:t> </a:t>
            </a:r>
            <a:r>
              <a:rPr dirty="0"/>
              <a:t>on any server are arranged in a tree structure: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endParaRPr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endParaRPr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endParaRPr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endParaRPr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 </a:t>
            </a:r>
          </a:p>
        </p:txBody>
      </p:sp>
      <p:pic>
        <p:nvPicPr>
          <p:cNvPr id="155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6342" y="3181740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88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Directories </a:t>
            </a:r>
            <a:r>
              <a:rPr dirty="0" smtClean="0"/>
              <a:t>can contain</a:t>
            </a:r>
            <a:r>
              <a:rPr lang="en-CA" dirty="0" smtClean="0"/>
              <a:t> some combination of</a:t>
            </a:r>
            <a:r>
              <a:rPr dirty="0" smtClean="0"/>
              <a:t>:</a:t>
            </a:r>
            <a:endParaRPr dirty="0"/>
          </a:p>
          <a:p>
            <a:pPr lvl="4"/>
            <a:r>
              <a:rPr lang="en-CA" dirty="0" smtClean="0"/>
              <a:t>0 or more </a:t>
            </a:r>
            <a:r>
              <a:rPr dirty="0" smtClean="0"/>
              <a:t>files</a:t>
            </a:r>
            <a:endParaRPr dirty="0"/>
          </a:p>
          <a:p>
            <a:pPr lvl="4"/>
            <a:r>
              <a:rPr lang="en-CA" dirty="0" smtClean="0"/>
              <a:t>0 or more directories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Moving Within the </a:t>
            </a:r>
            <a:r>
              <a:rPr lang="en-CA" dirty="0" smtClean="0"/>
              <a:t>File System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access a </a:t>
            </a:r>
            <a:r>
              <a:rPr lang="en-CA" dirty="0" smtClean="0"/>
              <a:t>particular </a:t>
            </a:r>
            <a:r>
              <a:rPr dirty="0" smtClean="0"/>
              <a:t>file, </a:t>
            </a:r>
            <a:r>
              <a:rPr dirty="0"/>
              <a:t>you have to first navigate to the </a:t>
            </a:r>
            <a:r>
              <a:rPr lang="en-CA" dirty="0" smtClean="0"/>
              <a:t>directory </a:t>
            </a:r>
            <a:r>
              <a:rPr dirty="0" smtClean="0"/>
              <a:t>that </a:t>
            </a:r>
            <a:r>
              <a:rPr lang="en-CA" dirty="0" smtClean="0"/>
              <a:t>directly </a:t>
            </a:r>
            <a:r>
              <a:rPr dirty="0" smtClean="0"/>
              <a:t>contains</a:t>
            </a:r>
            <a:r>
              <a:rPr lang="en-CA" dirty="0" smtClean="0"/>
              <a:t> that file </a:t>
            </a:r>
            <a:r>
              <a:rPr dirty="0" smtClean="0"/>
              <a:t>(not contains </a:t>
            </a:r>
            <a:r>
              <a:rPr dirty="0"/>
              <a:t>a </a:t>
            </a:r>
            <a:r>
              <a:rPr lang="en-CA" dirty="0"/>
              <a:t>directory </a:t>
            </a:r>
            <a:r>
              <a:rPr dirty="0" smtClean="0"/>
              <a:t>that </a:t>
            </a:r>
            <a:r>
              <a:rPr dirty="0"/>
              <a:t>contains a </a:t>
            </a:r>
            <a:r>
              <a:rPr lang="en-CA" dirty="0"/>
              <a:t>directory </a:t>
            </a:r>
            <a:r>
              <a:rPr dirty="0" smtClean="0"/>
              <a:t>that </a:t>
            </a:r>
            <a:r>
              <a:rPr dirty="0"/>
              <a:t>contains the file)</a:t>
            </a:r>
          </a:p>
          <a:p>
            <a:r>
              <a:rPr dirty="0"/>
              <a:t>We do this by changing the </a:t>
            </a:r>
            <a:r>
              <a:rPr i="1" dirty="0"/>
              <a:t>current working directory </a:t>
            </a:r>
            <a:r>
              <a:rPr dirty="0"/>
              <a:t>to the next closest folder on the </a:t>
            </a:r>
            <a:r>
              <a:rPr dirty="0" smtClean="0"/>
              <a:t>tree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 </a:t>
            </a:r>
          </a:p>
        </p:txBody>
      </p:sp>
      <p:pic>
        <p:nvPicPr>
          <p:cNvPr id="19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30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32630" y="65811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33" name="Shape 233"/>
          <p:cNvSpPr/>
          <p:nvPr/>
        </p:nvSpPr>
        <p:spPr>
          <a:xfrm>
            <a:off x="5499980" y="3752406"/>
            <a:ext cx="1371998" cy="451738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193"/>
          <p:cNvSpPr>
            <a:spLocks noGrp="1"/>
          </p:cNvSpPr>
          <p:nvPr/>
        </p:nvSpPr>
        <p:spPr>
          <a:xfrm>
            <a:off x="986651" y="510131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We start at the </a:t>
            </a:r>
            <a:r>
              <a:rPr lang="en-US" i="1" dirty="0"/>
              <a:t>root </a:t>
            </a:r>
            <a:r>
              <a:rPr lang="en-US" i="1" dirty="0" smtClean="0"/>
              <a:t>directory</a:t>
            </a:r>
            <a:endParaRPr lang="en-US" i="1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23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2" name="Shape 262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6" name="Shape 266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7" name="Shape 267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8" name="Shape 268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69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732629" y="65811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72" name="Shape 272"/>
          <p:cNvSpPr/>
          <p:nvPr/>
        </p:nvSpPr>
        <p:spPr>
          <a:xfrm>
            <a:off x="7062328" y="5535169"/>
            <a:ext cx="711350" cy="451737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680698" y="5573300"/>
            <a:ext cx="711349" cy="451737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193"/>
          <p:cNvSpPr>
            <a:spLocks noGrp="1"/>
          </p:cNvSpPr>
          <p:nvPr/>
        </p:nvSpPr>
        <p:spPr>
          <a:xfrm>
            <a:off x="986651" y="432817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We now have access to two files…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 </a:t>
            </a:r>
          </a:p>
        </p:txBody>
      </p:sp>
      <p:pic>
        <p:nvPicPr>
          <p:cNvPr id="27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5" name="Shape 295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Shape 296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7" name="Shape 297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8" name="Shape 298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Shape 301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09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732632" y="65811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1779128" y="5520881"/>
            <a:ext cx="711350" cy="451738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618608" y="5535169"/>
            <a:ext cx="711349" cy="451737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193"/>
          <p:cNvSpPr>
            <a:spLocks noGrp="1"/>
          </p:cNvSpPr>
          <p:nvPr/>
        </p:nvSpPr>
        <p:spPr>
          <a:xfrm>
            <a:off x="923658" y="376579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and the ability to open two directories: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316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filepi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6" name="Shape 336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7" name="Shape 337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8" name="Shape 338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9" name="Shape 339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49" name="folderpi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6732630" y="658114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352" name="Shape 352"/>
          <p:cNvSpPr/>
          <p:nvPr/>
        </p:nvSpPr>
        <p:spPr>
          <a:xfrm>
            <a:off x="4275633" y="9057831"/>
            <a:ext cx="711350" cy="451738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To access this file, we need to first open…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355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0" name="Shape 370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1" name="Shape 371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5" name="Shape 375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7" name="Shape 377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Shape 378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4" name="Shape 384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5" name="Shape 385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6" name="Shape 386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7" name="Shape 387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88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732629" y="658114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391" name="Shape 391"/>
          <p:cNvSpPr/>
          <p:nvPr/>
        </p:nvSpPr>
        <p:spPr>
          <a:xfrm>
            <a:off x="4618608" y="5520881"/>
            <a:ext cx="711349" cy="451738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This directory…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Design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“An introduction to software design and development concepts, methods, and tools using a statically-typed object-oriented programming language such as Java. Topics from: version control, unit testing, refactoring, object-oriented design and development, design patterns, advanced IDE usage, regular expressions, and reflection.  Representation of ﬂoating-point numbers and introduction to numerical computation.”</a:t>
            </a:r>
          </a:p>
          <a:p>
            <a:pPr marL="0" lvl="8" indent="1828800">
              <a:buSzTx/>
              <a:buNone/>
            </a:pPr>
            <a:r>
              <a:rPr dirty="0"/>
              <a:t>— The Arts and Science Calendar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394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hape 407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0" name="Shape 410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4" name="Shape 414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5" name="Shape 415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3" name="Shape 423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4" name="Shape 424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5" name="Shape 425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6" name="Shape 426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27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089688" y="7317931"/>
            <a:ext cx="801267" cy="451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8" y="14256"/>
                </a:moveTo>
                <a:lnTo>
                  <a:pt x="11708" y="21600"/>
                </a:lnTo>
                <a:lnTo>
                  <a:pt x="0" y="10800"/>
                </a:lnTo>
                <a:lnTo>
                  <a:pt x="11708" y="0"/>
                </a:lnTo>
                <a:lnTo>
                  <a:pt x="1170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Which lets us open this directory…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433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43" y="3080766"/>
            <a:ext cx="1795017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541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484924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70" y="6646291"/>
            <a:ext cx="1795018" cy="179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0050" y="71501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158" y="7154926"/>
            <a:ext cx="5969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641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2858" y="71501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508" y="889000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9550" y="8890000"/>
            <a:ext cx="5969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3591" y="5353050"/>
            <a:ext cx="596901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file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550" y="5353050"/>
            <a:ext cx="5969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 flipV="1">
            <a:off x="7793851" y="4576136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441273" y="4876800"/>
            <a:ext cx="63787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8" name="Shape 448"/>
          <p:cNvSpPr/>
          <p:nvPr/>
        </p:nvSpPr>
        <p:spPr>
          <a:xfrm flipV="1">
            <a:off x="9800694" y="4870449"/>
            <a:ext cx="1" cy="2731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9" name="Shape 449"/>
          <p:cNvSpPr/>
          <p:nvPr/>
        </p:nvSpPr>
        <p:spPr>
          <a:xfrm flipV="1">
            <a:off x="8098407" y="489587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V="1">
            <a:off x="6185978" y="490225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 flipV="1">
            <a:off x="3441699" y="4811231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2" name="Shape 452"/>
          <p:cNvSpPr/>
          <p:nvPr/>
        </p:nvSpPr>
        <p:spPr>
          <a:xfrm flipV="1">
            <a:off x="6185978" y="6349113"/>
            <a:ext cx="1" cy="4517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3" name="Shape 453"/>
          <p:cNvSpPr/>
          <p:nvPr/>
        </p:nvSpPr>
        <p:spPr>
          <a:xfrm flipH="1">
            <a:off x="6173279" y="6771775"/>
            <a:ext cx="4787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4" name="Shape 454"/>
          <p:cNvSpPr/>
          <p:nvPr/>
        </p:nvSpPr>
        <p:spPr>
          <a:xfrm flipV="1">
            <a:off x="8318499" y="672255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5" name="Shape 455"/>
          <p:cNvSpPr/>
          <p:nvPr/>
        </p:nvSpPr>
        <p:spPr>
          <a:xfrm flipV="1">
            <a:off x="10968607" y="6780984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6" name="Shape 456"/>
          <p:cNvSpPr/>
          <p:nvPr/>
        </p:nvSpPr>
        <p:spPr>
          <a:xfrm flipV="1">
            <a:off x="6185978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7" name="Shape 457"/>
          <p:cNvSpPr/>
          <p:nvPr/>
        </p:nvSpPr>
        <p:spPr>
          <a:xfrm flipV="1">
            <a:off x="3448049" y="643578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 flipH="1">
            <a:off x="2269347" y="6632575"/>
            <a:ext cx="23447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9" name="Shape 459"/>
          <p:cNvSpPr/>
          <p:nvPr/>
        </p:nvSpPr>
        <p:spPr>
          <a:xfrm flipV="1">
            <a:off x="4631307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0" name="Shape 460"/>
          <p:cNvSpPr/>
          <p:nvPr/>
        </p:nvSpPr>
        <p:spPr>
          <a:xfrm flipV="1">
            <a:off x="3441699" y="6667028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1" name="Shape 461"/>
          <p:cNvSpPr/>
          <p:nvPr/>
        </p:nvSpPr>
        <p:spPr>
          <a:xfrm flipV="1">
            <a:off x="2264792" y="6619875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2" name="Shape 462"/>
          <p:cNvSpPr/>
          <p:nvPr/>
        </p:nvSpPr>
        <p:spPr>
          <a:xfrm flipH="1">
            <a:off x="5588922" y="8465695"/>
            <a:ext cx="1194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3" name="Shape 463"/>
          <p:cNvSpPr/>
          <p:nvPr/>
        </p:nvSpPr>
        <p:spPr>
          <a:xfrm flipV="1">
            <a:off x="6185978" y="8248650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4" name="Shape 464"/>
          <p:cNvSpPr/>
          <p:nvPr/>
        </p:nvSpPr>
        <p:spPr>
          <a:xfrm flipV="1">
            <a:off x="5587999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5" name="Shape 465"/>
          <p:cNvSpPr/>
          <p:nvPr/>
        </p:nvSpPr>
        <p:spPr>
          <a:xfrm flipV="1">
            <a:off x="6783957" y="8431801"/>
            <a:ext cx="1" cy="2094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66" name="folder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045" y="6794527"/>
            <a:ext cx="1795018" cy="1795017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Shape 467"/>
          <p:cNvSpPr/>
          <p:nvPr/>
        </p:nvSpPr>
        <p:spPr>
          <a:xfrm flipV="1">
            <a:off x="9643553" y="6794527"/>
            <a:ext cx="1" cy="209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213832" y="9057831"/>
            <a:ext cx="834952" cy="451738"/>
          </a:xfrm>
          <a:prstGeom prst="rightArrow">
            <a:avLst>
              <a:gd name="adj1" fmla="val 32000"/>
              <a:gd name="adj2" fmla="val 9614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Which then lets us open the file we want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986651" y="3356492"/>
            <a:ext cx="11099801" cy="55335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 </a:t>
            </a:r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dirty="0"/>
          </a:p>
        </p:txBody>
      </p:sp>
      <p:sp>
        <p:nvSpPr>
          <p:cNvPr id="42" name="Shape 193"/>
          <p:cNvSpPr>
            <a:spLocks noGrp="1"/>
          </p:cNvSpPr>
          <p:nvPr/>
        </p:nvSpPr>
        <p:spPr>
          <a:xfrm>
            <a:off x="1088008" y="10450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A GUI vs. the command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8008" y="3431689"/>
            <a:ext cx="10947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You are used to using a GUI such as the OS X Finder or Windows Explorer to navigate your file system.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There’s another way: using the Unix/Linux </a:t>
            </a:r>
            <a:r>
              <a:rPr lang="en-US" i="1" dirty="0" smtClean="0"/>
              <a:t>command line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We’ll expect you to become familiar with the command line.  You’ll need it for </a:t>
            </a:r>
            <a:r>
              <a:rPr lang="en-US" dirty="0" err="1" smtClean="0"/>
              <a:t>Git</a:t>
            </a:r>
            <a:r>
              <a:rPr lang="en-US" dirty="0" smtClean="0"/>
              <a:t>, and CSC209H expects you to know how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290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986651" y="26035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 </a:t>
            </a:r>
          </a:p>
        </p:txBody>
      </p:sp>
      <p:sp>
        <p:nvSpPr>
          <p:cNvPr id="40" name="Shape 193"/>
          <p:cNvSpPr>
            <a:spLocks noGrp="1"/>
          </p:cNvSpPr>
          <p:nvPr/>
        </p:nvSpPr>
        <p:spPr>
          <a:xfrm>
            <a:off x="935608" y="89269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Command line tutorial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5608" y="3445639"/>
            <a:ext cx="111508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Red Hat is a company that manages a Linux distribution. They have a tutorial that introduces the command line.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suggest you start here. “Nautilus” is their graphical user interface; ignore it. Follow along through section 4.9.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access.redhat.com</a:t>
            </a:r>
            <a:r>
              <a:rPr lang="en-US" dirty="0">
                <a:hlinkClick r:id="rId2"/>
              </a:rPr>
              <a:t>/documentation/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-US/</a:t>
            </a:r>
            <a:r>
              <a:rPr lang="en-US" dirty="0" err="1">
                <a:hlinkClick r:id="rId2"/>
              </a:rPr>
              <a:t>Red_Hat_Enterprise_Linux</a:t>
            </a:r>
            <a:r>
              <a:rPr lang="en-US" dirty="0">
                <a:hlinkClick r:id="rId2"/>
              </a:rPr>
              <a:t>/4/html/</a:t>
            </a:r>
            <a:r>
              <a:rPr lang="en-US" dirty="0" err="1">
                <a:hlinkClick r:id="rId2"/>
              </a:rPr>
              <a:t>Step_by_Step_Guide</a:t>
            </a:r>
            <a:r>
              <a:rPr lang="en-US" dirty="0">
                <a:hlinkClick r:id="rId2"/>
              </a:rPr>
              <a:t>/s1-managing-directories.html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251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rPr lang="en-CA" dirty="0" smtClean="0"/>
              <a:t>Time spent on task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7010400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lang="en-CA" dirty="0" smtClean="0"/>
              <a:t>Assuming that being a full-time student is a full-time job, that means 8–10 hours/week on each of your courses. </a:t>
            </a:r>
            <a:r>
              <a:rPr lang="en-CA" i="1" dirty="0" smtClean="0"/>
              <a:t>This includes week 1.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Version control and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marL="889000" lvl="2" indent="0">
              <a:spcBef>
                <a:spcPts val="2400"/>
              </a:spcBef>
              <a:buNone/>
            </a:pP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://www.atlassian.com/git/tutorials/what-is-version-control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Learning the command line:</a:t>
            </a:r>
            <a:endParaRPr lang="en-CA" dirty="0"/>
          </a:p>
          <a:p>
            <a:pPr marL="889000" lvl="2" indent="0">
              <a:spcBef>
                <a:spcPts val="2400"/>
              </a:spcBef>
              <a:buNone/>
            </a:pPr>
            <a:r>
              <a:rPr lang="en-US" dirty="0">
                <a:hlinkClick r:id="rId4"/>
              </a:rPr>
              <a:t>https://access.redhat.com/documentation/en-US/Red_Hat_Enterprise_Linux/4/html/Step_by_Step_Guide/s1-managing-directories.html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Java from a Python perspective:</a:t>
            </a:r>
          </a:p>
          <a:p>
            <a:pPr marL="889000" lvl="2" indent="0">
              <a:spcBef>
                <a:spcPts val="2400"/>
              </a:spcBef>
              <a:buNone/>
            </a:pPr>
            <a:r>
              <a:rPr lang="en-US" u="sng" dirty="0">
                <a:hlinkClick r:id="rId5"/>
              </a:rPr>
              <a:t>http://fpl.cs.depaul.edu/jriely/java4python/java4python.start.html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49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Main Project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will incorporate the contents from lectures and labs into your assignments.</a:t>
            </a:r>
          </a:p>
          <a:p>
            <a:r>
              <a:rPr dirty="0"/>
              <a:t>The main project for this course is: develop a program that allows for finding, tagging, and renaming of image files to include the tags in the file names.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dirty="0" smtClean="0"/>
              <a:t>What we assume you already know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CSC108</a:t>
            </a:r>
            <a:r>
              <a:rPr dirty="0"/>
              <a:t>, CSC148, and CSC165 material: lists, dictionaries, functions, classes, stacks, queues, trees, recursion, unit testing, logical notation and reasoning, the basics of computational complexity (big-Oh), and an approach to developing functions (the function design recipe).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dirty="0"/>
              <a:t>What we want you to learn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 anchor="t"/>
          <a:lstStyle/>
          <a:p>
            <a:pPr marL="0" indent="0" defTabSz="408940">
              <a:spcBef>
                <a:spcPts val="2900"/>
              </a:spcBef>
              <a:buSzTx/>
              <a:buNone/>
              <a:defRPr sz="2520"/>
            </a:pPr>
            <a:r>
              <a:rPr dirty="0"/>
              <a:t>Fundamental code development techniques used professionally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version control (using git)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aspects of team dynamics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design patterns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tools for designing and analyzing programs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a large Integrated Development Environment (Eclipse)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the </a:t>
            </a:r>
            <a:r>
              <a:rPr lang="en-CA" dirty="0" smtClean="0"/>
              <a:t>Linux </a:t>
            </a:r>
            <a:r>
              <a:rPr dirty="0" smtClean="0"/>
              <a:t>command </a:t>
            </a:r>
            <a:r>
              <a:rPr dirty="0"/>
              <a:t>line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520"/>
            </a:pPr>
            <a:r>
              <a:rPr dirty="0"/>
              <a:t>Object-oriented programming (using Java)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strong typing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lots of inheritance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more unit testing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a memory model for Java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exception handling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rPr dirty="0"/>
              <a:t>floating-point issues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rPr dirty="0"/>
              <a:t>How we’re going to teach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2 lecture hours / week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7 1-hour labs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2 45-minute midterms (in lecture room, but at lab </a:t>
            </a:r>
            <a:r>
              <a:rPr dirty="0" smtClean="0"/>
              <a:t>time</a:t>
            </a:r>
            <a:r>
              <a:rPr lang="en-CA" dirty="0" smtClean="0"/>
              <a:t>, bring your </a:t>
            </a:r>
            <a:r>
              <a:rPr lang="en-CA" dirty="0" err="1" smtClean="0"/>
              <a:t>TCard</a:t>
            </a:r>
            <a:r>
              <a:rPr lang="en-CA" dirty="0" smtClean="0"/>
              <a:t>!</a:t>
            </a:r>
            <a:r>
              <a:rPr dirty="0" smtClean="0"/>
              <a:t>)</a:t>
            </a:r>
            <a:endParaRPr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2 individual assignments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2 pair assignments (no teams of 4, unlike in previous offerings)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dirty="0"/>
              <a:t>1 final exam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7600"/>
            </a:lvl1pPr>
          </a:lstStyle>
          <a:p>
            <a:r>
              <a:rPr lang="en-CA" dirty="0" smtClean="0"/>
              <a:t>One way to help your learn: Recognized Study Groups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rPr lang="en-US" dirty="0"/>
              <a:t>By joining or coordinating a study group, you will:</a:t>
            </a:r>
          </a:p>
          <a:p>
            <a:pPr defTabSz="554990">
              <a:lnSpc>
                <a:spcPct val="110000"/>
              </a:lnSpc>
              <a:spcBef>
                <a:spcPts val="1500"/>
              </a:spcBef>
              <a:buSzTx/>
              <a:defRPr sz="3420"/>
            </a:pPr>
            <a:r>
              <a:rPr lang="en-US" dirty="0"/>
              <a:t>Guarantee regular study </a:t>
            </a:r>
            <a:r>
              <a:rPr lang="en-US" dirty="0" smtClean="0"/>
              <a:t>time</a:t>
            </a:r>
          </a:p>
          <a:p>
            <a:pPr defTabSz="554990">
              <a:lnSpc>
                <a:spcPct val="110000"/>
              </a:lnSpc>
              <a:spcBef>
                <a:spcPts val="1500"/>
              </a:spcBef>
              <a:buSzTx/>
              <a:defRPr sz="3420"/>
            </a:pPr>
            <a:r>
              <a:rPr lang="en-US" dirty="0" smtClean="0"/>
              <a:t>Gain </a:t>
            </a:r>
            <a:r>
              <a:rPr lang="en-US" dirty="0"/>
              <a:t>motivation and </a:t>
            </a:r>
            <a:r>
              <a:rPr lang="en-US" dirty="0" smtClean="0"/>
              <a:t>understanding</a:t>
            </a:r>
          </a:p>
          <a:p>
            <a:pPr defTabSz="554990">
              <a:lnSpc>
                <a:spcPct val="110000"/>
              </a:lnSpc>
              <a:spcBef>
                <a:spcPts val="1500"/>
              </a:spcBef>
              <a:buSzTx/>
              <a:defRPr sz="3420"/>
            </a:pPr>
            <a:r>
              <a:rPr lang="en-US" dirty="0" smtClean="0"/>
              <a:t>Meet </a:t>
            </a:r>
            <a:r>
              <a:rPr lang="en-US" dirty="0"/>
              <a:t>your </a:t>
            </a:r>
            <a:r>
              <a:rPr lang="en-US" dirty="0" smtClean="0"/>
              <a:t>peers</a:t>
            </a:r>
          </a:p>
          <a:p>
            <a:pPr defTabSz="554990">
              <a:lnSpc>
                <a:spcPct val="110000"/>
              </a:lnSpc>
              <a:spcBef>
                <a:spcPts val="1500"/>
              </a:spcBef>
              <a:buSzTx/>
              <a:defRPr sz="3420"/>
            </a:pPr>
            <a:r>
              <a:rPr lang="en-US" dirty="0" smtClean="0"/>
              <a:t>Get </a:t>
            </a:r>
            <a:r>
              <a:rPr lang="en-US" dirty="0"/>
              <a:t>quick access resources and </a:t>
            </a:r>
            <a:r>
              <a:rPr lang="en-US" dirty="0" smtClean="0"/>
              <a:t>supports</a:t>
            </a:r>
          </a:p>
          <a:p>
            <a:pPr defTabSz="554990">
              <a:lnSpc>
                <a:spcPct val="110000"/>
              </a:lnSpc>
              <a:spcBef>
                <a:spcPts val="1500"/>
              </a:spcBef>
              <a:buSzTx/>
              <a:defRPr sz="3420"/>
            </a:pPr>
            <a:r>
              <a:rPr lang="en-US" dirty="0" smtClean="0"/>
              <a:t>Receive Co-Curricular </a:t>
            </a:r>
            <a:r>
              <a:rPr lang="en-US" dirty="0"/>
              <a:t>credit for participating and </a:t>
            </a:r>
            <a:r>
              <a:rPr lang="en-US" dirty="0" smtClean="0"/>
              <a:t>leading</a:t>
            </a:r>
          </a:p>
          <a:p>
            <a:pPr marL="0" indent="0" algn="ctr" defTabSz="554990">
              <a:spcBef>
                <a:spcPts val="3900"/>
              </a:spcBef>
              <a:buSzTx/>
              <a:buNone/>
              <a:defRPr sz="3420"/>
            </a:pPr>
            <a:r>
              <a:rPr lang="en-US" b="1" dirty="0"/>
              <a:t>Visit </a:t>
            </a:r>
            <a:r>
              <a:rPr lang="en-US" b="1" dirty="0" smtClean="0">
                <a:hlinkClick r:id="rId3"/>
              </a:rPr>
              <a:t>http://</a:t>
            </a:r>
            <a:r>
              <a:rPr lang="en-US" b="1" dirty="0" err="1" smtClean="0">
                <a:hlinkClick r:id="rId3"/>
              </a:rPr>
              <a:t>studygroups.artsci.utoronto.ca</a:t>
            </a:r>
            <a:r>
              <a:rPr lang="en-US" b="1" dirty="0" smtClean="0">
                <a:hlinkClick r:id="rId3"/>
              </a:rPr>
              <a:t> </a:t>
            </a:r>
            <a:endParaRPr lang="en-US" b="1" dirty="0"/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endParaRPr lang="en-US" dirty="0" smtClean="0"/>
          </a:p>
          <a:p>
            <a:pPr defTabSz="554990">
              <a:spcBef>
                <a:spcPts val="3900"/>
              </a:spcBef>
              <a:buSzTx/>
              <a:defRPr sz="3420"/>
            </a:pPr>
            <a:endParaRPr dirty="0"/>
          </a:p>
        </p:txBody>
      </p:sp>
      <p:pic>
        <p:nvPicPr>
          <p:cNvPr id="5" name="Picture 6" descr="https://ccr.utoronto.ca/content/documents/fileItemController/CCR%20-%20small.jpg?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600" y="82423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7" descr="http://www.artsci.utoronto.ca/main/AS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" y="8929021"/>
            <a:ext cx="2695575" cy="6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6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207 marking sche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64" y="3167060"/>
            <a:ext cx="12575672" cy="401903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Marking scheme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rPr dirty="0"/>
              <a:t>Course website (readings, links)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rPr dirty="0"/>
              <a:t>Discussion board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rPr dirty="0"/>
              <a:t>Office hours (see syllabus; you are encouraged to attend the office hours of all instructors, not just mine)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rPr dirty="0"/>
              <a:t>Lectures and labs!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rPr dirty="0"/>
              <a:t>Anonymous </a:t>
            </a:r>
            <a:r>
              <a:rPr dirty="0" smtClean="0"/>
              <a:t>feedback: </a:t>
            </a:r>
            <a:r>
              <a:rPr dirty="0"/>
              <a:t>please give us constructive suggestions!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968</Words>
  <Application>Microsoft Macintosh PowerPoint</Application>
  <PresentationFormat>Custom</PresentationFormat>
  <Paragraphs>164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Helvetica Light</vt:lpstr>
      <vt:lpstr>Helvetica Neue</vt:lpstr>
      <vt:lpstr>Arial</vt:lpstr>
      <vt:lpstr>White</vt:lpstr>
      <vt:lpstr>CSC207</vt:lpstr>
      <vt:lpstr>Software Design</vt:lpstr>
      <vt:lpstr>The Main Project</vt:lpstr>
      <vt:lpstr>What we assume you already know</vt:lpstr>
      <vt:lpstr>What we want you to learn</vt:lpstr>
      <vt:lpstr>How we’re going to teach</vt:lpstr>
      <vt:lpstr>One way to help your learn: Recognized Study Groups</vt:lpstr>
      <vt:lpstr>Marking scheme</vt:lpstr>
      <vt:lpstr>Resources</vt:lpstr>
      <vt:lpstr>First topics of the course: the file system and version control</vt:lpstr>
      <vt:lpstr>Managing files</vt:lpstr>
      <vt:lpstr>Tree Structure for File System</vt:lpstr>
      <vt:lpstr>PowerPoint Presentation</vt:lpstr>
      <vt:lpstr>Moving Within the File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spent on task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CSC207</dc:title>
  <cp:lastModifiedBy>Microsoft Office User</cp:lastModifiedBy>
  <cp:revision>21</cp:revision>
  <dcterms:modified xsi:type="dcterms:W3CDTF">2016-09-13T21:13:08Z</dcterms:modified>
</cp:coreProperties>
</file>