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0" r:id="rId8"/>
    <p:sldId id="265" r:id="rId9"/>
    <p:sldId id="266" r:id="rId10"/>
    <p:sldId id="264" r:id="rId11"/>
    <p:sldId id="260" r:id="rId12"/>
    <p:sldId id="259" r:id="rId13"/>
    <p:sldId id="273" r:id="rId14"/>
    <p:sldId id="272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710" autoAdjust="0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DigitalOcean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provides hosting service.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DESIGN PATTERN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Model-View-Controller (MVC).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The permissions are based on roles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API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 rt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AJAX is used to handle the API requests.</a:t>
          </a:r>
        </a:p>
        <a:p>
          <a:pPr marL="0" rt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jQuery library.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STYLING 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Bootstrap 5 library is used for better user experience. 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No SQL injections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XSS protection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Password hashing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Form validation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Hosting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SECUTIRY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98ABA3-F572-4C0B-A2A5-9E9614B82F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3F504D-83B2-4659-BC05-CB75F9AC62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the pages on the web application are built using BOOTSTRAP library, except for the login page.</a:t>
          </a:r>
        </a:p>
      </dgm:t>
    </dgm:pt>
    <dgm:pt modelId="{30488FBE-38FB-4E96-AF18-0329CE03B3F5}" type="parTrans" cxnId="{8A343E4A-4FC0-4DBD-997E-ED0C7FE7765A}">
      <dgm:prSet/>
      <dgm:spPr/>
      <dgm:t>
        <a:bodyPr/>
        <a:lstStyle/>
        <a:p>
          <a:endParaRPr lang="en-US"/>
        </a:p>
      </dgm:t>
    </dgm:pt>
    <dgm:pt modelId="{A4873E86-7C39-4439-BE3C-F5FA203756A5}" type="sibTrans" cxnId="{8A343E4A-4FC0-4DBD-997E-ED0C7FE7765A}">
      <dgm:prSet/>
      <dgm:spPr/>
      <dgm:t>
        <a:bodyPr/>
        <a:lstStyle/>
        <a:p>
          <a:endParaRPr lang="en-US"/>
        </a:p>
      </dgm:t>
    </dgm:pt>
    <dgm:pt modelId="{1255B9D0-E6F6-4B31-9999-ADC3020920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media queries has been used, so at certain breakpoint the structure behave differently.</a:t>
          </a:r>
        </a:p>
      </dgm:t>
    </dgm:pt>
    <dgm:pt modelId="{F5FFE537-B482-46D4-B4C5-9A3075A3695E}" type="parTrans" cxnId="{02EFCA54-53AF-4697-82CB-BB01B51D1169}">
      <dgm:prSet/>
      <dgm:spPr/>
      <dgm:t>
        <a:bodyPr/>
        <a:lstStyle/>
        <a:p>
          <a:endParaRPr lang="en-US"/>
        </a:p>
      </dgm:t>
    </dgm:pt>
    <dgm:pt modelId="{E965DCE6-3033-47BD-BB35-D72CEFFA2ED5}" type="sibTrans" cxnId="{02EFCA54-53AF-4697-82CB-BB01B51D1169}">
      <dgm:prSet/>
      <dgm:spPr/>
      <dgm:t>
        <a:bodyPr/>
        <a:lstStyle/>
        <a:p>
          <a:endParaRPr lang="en-US"/>
        </a:p>
      </dgm:t>
    </dgm:pt>
    <dgm:pt modelId="{668F8AEB-F7E7-4ED3-9669-C850366556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breakpoints: 600px, 768px, 992px and 1200px</a:t>
          </a:r>
        </a:p>
      </dgm:t>
    </dgm:pt>
    <dgm:pt modelId="{3F9236A8-1319-45B3-B723-E204679A618C}" type="parTrans" cxnId="{5B4376C3-5B7C-4E3F-87E0-87230804C866}">
      <dgm:prSet/>
      <dgm:spPr/>
      <dgm:t>
        <a:bodyPr/>
        <a:lstStyle/>
        <a:p>
          <a:endParaRPr lang="en-US"/>
        </a:p>
      </dgm:t>
    </dgm:pt>
    <dgm:pt modelId="{808B2A09-5A60-4139-A5A6-9178848B3417}" type="sibTrans" cxnId="{5B4376C3-5B7C-4E3F-87E0-87230804C866}">
      <dgm:prSet/>
      <dgm:spPr/>
      <dgm:t>
        <a:bodyPr/>
        <a:lstStyle/>
        <a:p>
          <a:endParaRPr lang="en-US"/>
        </a:p>
      </dgm:t>
    </dgm:pt>
    <dgm:pt modelId="{041CD065-9AF2-4322-8CE9-1AB9B33EF724}" type="pres">
      <dgm:prSet presAssocID="{3898ABA3-F572-4C0B-A2A5-9E9614B82FEE}" presName="root" presStyleCnt="0">
        <dgm:presLayoutVars>
          <dgm:dir/>
          <dgm:resizeHandles val="exact"/>
        </dgm:presLayoutVars>
      </dgm:prSet>
      <dgm:spPr/>
    </dgm:pt>
    <dgm:pt modelId="{62804261-E63B-42EC-A94B-20002093948C}" type="pres">
      <dgm:prSet presAssocID="{B23F504D-83B2-4659-BC05-CB75F9AC6240}" presName="compNode" presStyleCnt="0"/>
      <dgm:spPr/>
    </dgm:pt>
    <dgm:pt modelId="{E7634EAE-3E88-43A2-8423-9783780CA809}" type="pres">
      <dgm:prSet presAssocID="{B23F504D-83B2-4659-BC05-CB75F9AC6240}" presName="bgRect" presStyleLbl="bgShp" presStyleIdx="0" presStyleCnt="3"/>
      <dgm:spPr/>
    </dgm:pt>
    <dgm:pt modelId="{D3E5F0A9-9BAF-4C79-BE6B-18532D59EB09}" type="pres">
      <dgm:prSet presAssocID="{B23F504D-83B2-4659-BC05-CB75F9AC62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8CDEED1-F63B-488D-8CF0-98CFB3801EC2}" type="pres">
      <dgm:prSet presAssocID="{B23F504D-83B2-4659-BC05-CB75F9AC6240}" presName="spaceRect" presStyleCnt="0"/>
      <dgm:spPr/>
    </dgm:pt>
    <dgm:pt modelId="{AFAFF111-0406-4545-9949-AEF54F098C1F}" type="pres">
      <dgm:prSet presAssocID="{B23F504D-83B2-4659-BC05-CB75F9AC6240}" presName="parTx" presStyleLbl="revTx" presStyleIdx="0" presStyleCnt="3">
        <dgm:presLayoutVars>
          <dgm:chMax val="0"/>
          <dgm:chPref val="0"/>
        </dgm:presLayoutVars>
      </dgm:prSet>
      <dgm:spPr/>
    </dgm:pt>
    <dgm:pt modelId="{26B71241-966A-4AC3-BC78-BAE16672A8FC}" type="pres">
      <dgm:prSet presAssocID="{A4873E86-7C39-4439-BE3C-F5FA203756A5}" presName="sibTrans" presStyleCnt="0"/>
      <dgm:spPr/>
    </dgm:pt>
    <dgm:pt modelId="{BB0E02FA-20C4-4353-8290-010245AC42F3}" type="pres">
      <dgm:prSet presAssocID="{1255B9D0-E6F6-4B31-9999-ADC3020920D9}" presName="compNode" presStyleCnt="0"/>
      <dgm:spPr/>
    </dgm:pt>
    <dgm:pt modelId="{C5D3B3CB-EA1A-4A65-9197-1D2720C1915B}" type="pres">
      <dgm:prSet presAssocID="{1255B9D0-E6F6-4B31-9999-ADC3020920D9}" presName="bgRect" presStyleLbl="bgShp" presStyleIdx="1" presStyleCnt="3"/>
      <dgm:spPr/>
    </dgm:pt>
    <dgm:pt modelId="{1709E696-EB90-44D0-9324-4C254E56505B}" type="pres">
      <dgm:prSet presAssocID="{1255B9D0-E6F6-4B31-9999-ADC3020920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1092ACF-F48B-4656-9558-ED025D3D8D42}" type="pres">
      <dgm:prSet presAssocID="{1255B9D0-E6F6-4B31-9999-ADC3020920D9}" presName="spaceRect" presStyleCnt="0"/>
      <dgm:spPr/>
    </dgm:pt>
    <dgm:pt modelId="{EB145D95-3A04-4680-ABD3-1F24717BD6AB}" type="pres">
      <dgm:prSet presAssocID="{1255B9D0-E6F6-4B31-9999-ADC3020920D9}" presName="parTx" presStyleLbl="revTx" presStyleIdx="1" presStyleCnt="3">
        <dgm:presLayoutVars>
          <dgm:chMax val="0"/>
          <dgm:chPref val="0"/>
        </dgm:presLayoutVars>
      </dgm:prSet>
      <dgm:spPr/>
    </dgm:pt>
    <dgm:pt modelId="{37BC068D-8FFF-44C8-ADED-BBB64F695506}" type="pres">
      <dgm:prSet presAssocID="{E965DCE6-3033-47BD-BB35-D72CEFFA2ED5}" presName="sibTrans" presStyleCnt="0"/>
      <dgm:spPr/>
    </dgm:pt>
    <dgm:pt modelId="{04827AFB-077F-47CD-8B26-0F8ED6AB2757}" type="pres">
      <dgm:prSet presAssocID="{668F8AEB-F7E7-4ED3-9669-C8503665567D}" presName="compNode" presStyleCnt="0"/>
      <dgm:spPr/>
    </dgm:pt>
    <dgm:pt modelId="{52543DC0-59C0-4529-96E5-98FB31CE3DFF}" type="pres">
      <dgm:prSet presAssocID="{668F8AEB-F7E7-4ED3-9669-C8503665567D}" presName="bgRect" presStyleLbl="bgShp" presStyleIdx="2" presStyleCnt="3"/>
      <dgm:spPr/>
    </dgm:pt>
    <dgm:pt modelId="{B6D5A6ED-8289-49DA-9C4B-15968BB23D1C}" type="pres">
      <dgm:prSet presAssocID="{668F8AEB-F7E7-4ED3-9669-C850366556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E3843E44-5DE4-4364-9530-E3DC0FA86D4B}" type="pres">
      <dgm:prSet presAssocID="{668F8AEB-F7E7-4ED3-9669-C8503665567D}" presName="spaceRect" presStyleCnt="0"/>
      <dgm:spPr/>
    </dgm:pt>
    <dgm:pt modelId="{6918999F-2670-42AC-8081-C6B0186CFDF7}" type="pres">
      <dgm:prSet presAssocID="{668F8AEB-F7E7-4ED3-9669-C8503665567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846A612-D88E-4034-BDF7-F6877BD438A0}" type="presOf" srcId="{3898ABA3-F572-4C0B-A2A5-9E9614B82FEE}" destId="{041CD065-9AF2-4322-8CE9-1AB9B33EF724}" srcOrd="0" destOrd="0" presId="urn:microsoft.com/office/officeart/2018/2/layout/IconVerticalSolidList"/>
    <dgm:cxn modelId="{20B8C32E-E1D9-4453-8E01-99F78EAFEB4E}" type="presOf" srcId="{668F8AEB-F7E7-4ED3-9669-C8503665567D}" destId="{6918999F-2670-42AC-8081-C6B0186CFDF7}" srcOrd="0" destOrd="0" presId="urn:microsoft.com/office/officeart/2018/2/layout/IconVerticalSolidList"/>
    <dgm:cxn modelId="{C1945F3A-053B-4D6C-8261-EB844EBE752A}" type="presOf" srcId="{B23F504D-83B2-4659-BC05-CB75F9AC6240}" destId="{AFAFF111-0406-4545-9949-AEF54F098C1F}" srcOrd="0" destOrd="0" presId="urn:microsoft.com/office/officeart/2018/2/layout/IconVerticalSolidList"/>
    <dgm:cxn modelId="{8A343E4A-4FC0-4DBD-997E-ED0C7FE7765A}" srcId="{3898ABA3-F572-4C0B-A2A5-9E9614B82FEE}" destId="{B23F504D-83B2-4659-BC05-CB75F9AC6240}" srcOrd="0" destOrd="0" parTransId="{30488FBE-38FB-4E96-AF18-0329CE03B3F5}" sibTransId="{A4873E86-7C39-4439-BE3C-F5FA203756A5}"/>
    <dgm:cxn modelId="{02EFCA54-53AF-4697-82CB-BB01B51D1169}" srcId="{3898ABA3-F572-4C0B-A2A5-9E9614B82FEE}" destId="{1255B9D0-E6F6-4B31-9999-ADC3020920D9}" srcOrd="1" destOrd="0" parTransId="{F5FFE537-B482-46D4-B4C5-9A3075A3695E}" sibTransId="{E965DCE6-3033-47BD-BB35-D72CEFFA2ED5}"/>
    <dgm:cxn modelId="{5B4376C3-5B7C-4E3F-87E0-87230804C866}" srcId="{3898ABA3-F572-4C0B-A2A5-9E9614B82FEE}" destId="{668F8AEB-F7E7-4ED3-9669-C8503665567D}" srcOrd="2" destOrd="0" parTransId="{3F9236A8-1319-45B3-B723-E204679A618C}" sibTransId="{808B2A09-5A60-4139-A5A6-9178848B3417}"/>
    <dgm:cxn modelId="{530DFCDC-AA8D-44B0-A574-179994D2E31D}" type="presOf" srcId="{1255B9D0-E6F6-4B31-9999-ADC3020920D9}" destId="{EB145D95-3A04-4680-ABD3-1F24717BD6AB}" srcOrd="0" destOrd="0" presId="urn:microsoft.com/office/officeart/2018/2/layout/IconVerticalSolidList"/>
    <dgm:cxn modelId="{9B2D6A55-F63C-4D5B-892C-803F85D1B206}" type="presParOf" srcId="{041CD065-9AF2-4322-8CE9-1AB9B33EF724}" destId="{62804261-E63B-42EC-A94B-20002093948C}" srcOrd="0" destOrd="0" presId="urn:microsoft.com/office/officeart/2018/2/layout/IconVerticalSolidList"/>
    <dgm:cxn modelId="{E3068202-D27F-45CB-8567-3326E8B7C814}" type="presParOf" srcId="{62804261-E63B-42EC-A94B-20002093948C}" destId="{E7634EAE-3E88-43A2-8423-9783780CA809}" srcOrd="0" destOrd="0" presId="urn:microsoft.com/office/officeart/2018/2/layout/IconVerticalSolidList"/>
    <dgm:cxn modelId="{2EC2A7DE-9BCF-46B9-820D-DEE3BB1DC4CB}" type="presParOf" srcId="{62804261-E63B-42EC-A94B-20002093948C}" destId="{D3E5F0A9-9BAF-4C79-BE6B-18532D59EB09}" srcOrd="1" destOrd="0" presId="urn:microsoft.com/office/officeart/2018/2/layout/IconVerticalSolidList"/>
    <dgm:cxn modelId="{734D15F9-1096-4295-85CC-2224144E5C27}" type="presParOf" srcId="{62804261-E63B-42EC-A94B-20002093948C}" destId="{48CDEED1-F63B-488D-8CF0-98CFB3801EC2}" srcOrd="2" destOrd="0" presId="urn:microsoft.com/office/officeart/2018/2/layout/IconVerticalSolidList"/>
    <dgm:cxn modelId="{EF0EE9A0-36A1-43DA-BCFC-2987A7FD019B}" type="presParOf" srcId="{62804261-E63B-42EC-A94B-20002093948C}" destId="{AFAFF111-0406-4545-9949-AEF54F098C1F}" srcOrd="3" destOrd="0" presId="urn:microsoft.com/office/officeart/2018/2/layout/IconVerticalSolidList"/>
    <dgm:cxn modelId="{CBC27F89-897C-4E8F-BC8F-448E7C1C6481}" type="presParOf" srcId="{041CD065-9AF2-4322-8CE9-1AB9B33EF724}" destId="{26B71241-966A-4AC3-BC78-BAE16672A8FC}" srcOrd="1" destOrd="0" presId="urn:microsoft.com/office/officeart/2018/2/layout/IconVerticalSolidList"/>
    <dgm:cxn modelId="{40B4FFC9-9A9F-4356-80BE-9584D04421BF}" type="presParOf" srcId="{041CD065-9AF2-4322-8CE9-1AB9B33EF724}" destId="{BB0E02FA-20C4-4353-8290-010245AC42F3}" srcOrd="2" destOrd="0" presId="urn:microsoft.com/office/officeart/2018/2/layout/IconVerticalSolidList"/>
    <dgm:cxn modelId="{B6D14DA6-F6B5-47CD-8467-BB78F481DF3F}" type="presParOf" srcId="{BB0E02FA-20C4-4353-8290-010245AC42F3}" destId="{C5D3B3CB-EA1A-4A65-9197-1D2720C1915B}" srcOrd="0" destOrd="0" presId="urn:microsoft.com/office/officeart/2018/2/layout/IconVerticalSolidList"/>
    <dgm:cxn modelId="{D6C76638-4725-4812-B167-A840FF47C7BE}" type="presParOf" srcId="{BB0E02FA-20C4-4353-8290-010245AC42F3}" destId="{1709E696-EB90-44D0-9324-4C254E56505B}" srcOrd="1" destOrd="0" presId="urn:microsoft.com/office/officeart/2018/2/layout/IconVerticalSolidList"/>
    <dgm:cxn modelId="{32384C3D-A7D5-4F34-9A6C-622F717A544E}" type="presParOf" srcId="{BB0E02FA-20C4-4353-8290-010245AC42F3}" destId="{31092ACF-F48B-4656-9558-ED025D3D8D42}" srcOrd="2" destOrd="0" presId="urn:microsoft.com/office/officeart/2018/2/layout/IconVerticalSolidList"/>
    <dgm:cxn modelId="{E5404561-3E0B-4C5D-B786-11263B6B42C8}" type="presParOf" srcId="{BB0E02FA-20C4-4353-8290-010245AC42F3}" destId="{EB145D95-3A04-4680-ABD3-1F24717BD6AB}" srcOrd="3" destOrd="0" presId="urn:microsoft.com/office/officeart/2018/2/layout/IconVerticalSolidList"/>
    <dgm:cxn modelId="{E20BFC10-015F-4335-A655-C24847BE5132}" type="presParOf" srcId="{041CD065-9AF2-4322-8CE9-1AB9B33EF724}" destId="{37BC068D-8FFF-44C8-ADED-BBB64F695506}" srcOrd="3" destOrd="0" presId="urn:microsoft.com/office/officeart/2018/2/layout/IconVerticalSolidList"/>
    <dgm:cxn modelId="{50476728-4A86-4E83-A53C-F6943C7F45C5}" type="presParOf" srcId="{041CD065-9AF2-4322-8CE9-1AB9B33EF724}" destId="{04827AFB-077F-47CD-8B26-0F8ED6AB2757}" srcOrd="4" destOrd="0" presId="urn:microsoft.com/office/officeart/2018/2/layout/IconVerticalSolidList"/>
    <dgm:cxn modelId="{1041D5AE-BF9A-4AAB-8B0C-3A19F26D0635}" type="presParOf" srcId="{04827AFB-077F-47CD-8B26-0F8ED6AB2757}" destId="{52543DC0-59C0-4529-96E5-98FB31CE3DFF}" srcOrd="0" destOrd="0" presId="urn:microsoft.com/office/officeart/2018/2/layout/IconVerticalSolidList"/>
    <dgm:cxn modelId="{0F3D5DEF-B056-4E06-B7FB-A11D0979BB26}" type="presParOf" srcId="{04827AFB-077F-47CD-8B26-0F8ED6AB2757}" destId="{B6D5A6ED-8289-49DA-9C4B-15968BB23D1C}" srcOrd="1" destOrd="0" presId="urn:microsoft.com/office/officeart/2018/2/layout/IconVerticalSolidList"/>
    <dgm:cxn modelId="{EA518B9E-8EEA-4136-95C4-D72198E2E37E}" type="presParOf" srcId="{04827AFB-077F-47CD-8B26-0F8ED6AB2757}" destId="{E3843E44-5DE4-4364-9530-E3DC0FA86D4B}" srcOrd="2" destOrd="0" presId="urn:microsoft.com/office/officeart/2018/2/layout/IconVerticalSolidList"/>
    <dgm:cxn modelId="{416579DE-1725-4783-975F-A8FCC5DC10C9}" type="presParOf" srcId="{04827AFB-077F-47CD-8B26-0F8ED6AB2757}" destId="{6918999F-2670-42AC-8081-C6B0186CFD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DESIGN PATTERN</a:t>
          </a:r>
        </a:p>
      </dsp:txBody>
      <dsp:txXfrm>
        <a:off x="13760" y="748982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Model-View-Controller (MVC).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The permissions are based on roles</a:t>
          </a:r>
        </a:p>
      </dsp:txBody>
      <dsp:txXfrm>
        <a:off x="13760" y="1352397"/>
        <a:ext cx="2011384" cy="1643532"/>
      </dsp:txXfrm>
    </dsp:sp>
    <dsp:sp modelId="{C4F84DEA-2002-4D32-8E80-70EEE05E345A}">
      <dsp:nvSpPr>
        <dsp:cNvPr id="0" name=""/>
        <dsp:cNvSpPr/>
      </dsp:nvSpPr>
      <dsp:spPr>
        <a:xfrm>
          <a:off x="2132933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API</a:t>
          </a:r>
        </a:p>
      </dsp:txBody>
      <dsp:txXfrm>
        <a:off x="2132933" y="748982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AJAX is used to handle the API requests.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jQuery library.</a:t>
          </a:r>
        </a:p>
      </dsp:txBody>
      <dsp:txXfrm>
        <a:off x="2132933" y="1352397"/>
        <a:ext cx="2011384" cy="1643532"/>
      </dsp:txXfrm>
    </dsp:sp>
    <dsp:sp modelId="{49B7F8FA-D256-41EF-9327-52A3551D9A60}">
      <dsp:nvSpPr>
        <dsp:cNvPr id="0" name=""/>
        <dsp:cNvSpPr/>
      </dsp:nvSpPr>
      <dsp:spPr>
        <a:xfrm>
          <a:off x="4252107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STYLING </a:t>
          </a:r>
        </a:p>
      </dsp:txBody>
      <dsp:txXfrm>
        <a:off x="4252107" y="748982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Bootstrap 5 library is used for better user experience. </a:t>
          </a:r>
        </a:p>
      </dsp:txBody>
      <dsp:txXfrm>
        <a:off x="4252107" y="1352397"/>
        <a:ext cx="2011384" cy="1643532"/>
      </dsp:txXfrm>
    </dsp:sp>
    <dsp:sp modelId="{4132ECB1-6BEF-4935-AFA3-B2EAA48FDE7E}">
      <dsp:nvSpPr>
        <dsp:cNvPr id="0" name=""/>
        <dsp:cNvSpPr/>
      </dsp:nvSpPr>
      <dsp:spPr>
        <a:xfrm>
          <a:off x="6371281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SECUTIRY</a:t>
          </a:r>
        </a:p>
      </dsp:txBody>
      <dsp:txXfrm>
        <a:off x="6371281" y="748982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No SQL injections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XSS protection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Password hashing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Form validation</a:t>
          </a:r>
        </a:p>
      </dsp:txBody>
      <dsp:txXfrm>
        <a:off x="6371281" y="1352397"/>
        <a:ext cx="2011384" cy="1643532"/>
      </dsp:txXfrm>
    </dsp:sp>
    <dsp:sp modelId="{59606EB9-9F10-4D12-A33F-A242FDCC0D0F}">
      <dsp:nvSpPr>
        <dsp:cNvPr id="0" name=""/>
        <dsp:cNvSpPr/>
      </dsp:nvSpPr>
      <dsp:spPr>
        <a:xfrm>
          <a:off x="8490455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Hosting</a:t>
          </a:r>
        </a:p>
      </dsp:txBody>
      <dsp:txXfrm>
        <a:off x="8490455" y="748982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DigitalOcean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provides hosting service.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8490455" y="1352397"/>
        <a:ext cx="2011384" cy="1643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34EAE-3E88-43A2-8423-9783780CA809}">
      <dsp:nvSpPr>
        <dsp:cNvPr id="0" name=""/>
        <dsp:cNvSpPr/>
      </dsp:nvSpPr>
      <dsp:spPr>
        <a:xfrm>
          <a:off x="0" y="513"/>
          <a:ext cx="10089112" cy="1201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5F0A9-9BAF-4C79-BE6B-18532D59EB09}">
      <dsp:nvSpPr>
        <dsp:cNvPr id="0" name=""/>
        <dsp:cNvSpPr/>
      </dsp:nvSpPr>
      <dsp:spPr>
        <a:xfrm>
          <a:off x="363571" y="270938"/>
          <a:ext cx="661038" cy="6610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FF111-0406-4545-9949-AEF54F098C1F}">
      <dsp:nvSpPr>
        <dsp:cNvPr id="0" name=""/>
        <dsp:cNvSpPr/>
      </dsp:nvSpPr>
      <dsp:spPr>
        <a:xfrm>
          <a:off x="1388181" y="513"/>
          <a:ext cx="8700930" cy="1201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00" tIns="127200" rIns="127200" bIns="1272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the pages on the web application are built using BOOTSTRAP library, except for the login page.</a:t>
          </a:r>
        </a:p>
      </dsp:txBody>
      <dsp:txXfrm>
        <a:off x="1388181" y="513"/>
        <a:ext cx="8700930" cy="1201888"/>
      </dsp:txXfrm>
    </dsp:sp>
    <dsp:sp modelId="{C5D3B3CB-EA1A-4A65-9197-1D2720C1915B}">
      <dsp:nvSpPr>
        <dsp:cNvPr id="0" name=""/>
        <dsp:cNvSpPr/>
      </dsp:nvSpPr>
      <dsp:spPr>
        <a:xfrm>
          <a:off x="0" y="1502874"/>
          <a:ext cx="10089112" cy="1201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9E696-EB90-44D0-9324-4C254E56505B}">
      <dsp:nvSpPr>
        <dsp:cNvPr id="0" name=""/>
        <dsp:cNvSpPr/>
      </dsp:nvSpPr>
      <dsp:spPr>
        <a:xfrm>
          <a:off x="363571" y="1773299"/>
          <a:ext cx="661038" cy="6610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45D95-3A04-4680-ABD3-1F24717BD6AB}">
      <dsp:nvSpPr>
        <dsp:cNvPr id="0" name=""/>
        <dsp:cNvSpPr/>
      </dsp:nvSpPr>
      <dsp:spPr>
        <a:xfrm>
          <a:off x="1388181" y="1502874"/>
          <a:ext cx="8700930" cy="1201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00" tIns="127200" rIns="127200" bIns="1272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media queries has been used, so at certain breakpoint the structure behave differently.</a:t>
          </a:r>
        </a:p>
      </dsp:txBody>
      <dsp:txXfrm>
        <a:off x="1388181" y="1502874"/>
        <a:ext cx="8700930" cy="1201888"/>
      </dsp:txXfrm>
    </dsp:sp>
    <dsp:sp modelId="{52543DC0-59C0-4529-96E5-98FB31CE3DFF}">
      <dsp:nvSpPr>
        <dsp:cNvPr id="0" name=""/>
        <dsp:cNvSpPr/>
      </dsp:nvSpPr>
      <dsp:spPr>
        <a:xfrm>
          <a:off x="0" y="3005234"/>
          <a:ext cx="10089112" cy="1201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5A6ED-8289-49DA-9C4B-15968BB23D1C}">
      <dsp:nvSpPr>
        <dsp:cNvPr id="0" name=""/>
        <dsp:cNvSpPr/>
      </dsp:nvSpPr>
      <dsp:spPr>
        <a:xfrm>
          <a:off x="363571" y="3275659"/>
          <a:ext cx="661038" cy="6610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999F-2670-42AC-8081-C6B0186CFDF7}">
      <dsp:nvSpPr>
        <dsp:cNvPr id="0" name=""/>
        <dsp:cNvSpPr/>
      </dsp:nvSpPr>
      <dsp:spPr>
        <a:xfrm>
          <a:off x="1388181" y="3005234"/>
          <a:ext cx="8700930" cy="1201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00" tIns="127200" rIns="127200" bIns="1272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breakpoints: 600px, 768px, 992px and 1200px</a:t>
          </a:r>
        </a:p>
      </dsp:txBody>
      <dsp:txXfrm>
        <a:off x="1388181" y="3005234"/>
        <a:ext cx="8700930" cy="1201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1/31/23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1/31/23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3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8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57AEE12-81B3-4D82-5A30-61C234544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7"/>
          <a:stretch/>
        </p:blipFill>
        <p:spPr>
          <a:xfrm>
            <a:off x="20" y="0"/>
            <a:ext cx="12191982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rmAutofit/>
          </a:bodyPr>
          <a:lstStyle/>
          <a:p>
            <a:r>
              <a:rPr lang="en-US" sz="3400" dirty="0"/>
              <a:t>Capstone Project:</a:t>
            </a:r>
            <a:br>
              <a:rPr lang="en-US" sz="3400" dirty="0"/>
            </a:br>
            <a:r>
              <a:rPr lang="en-US" sz="3400" dirty="0"/>
              <a:t>Point of sale Web Application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0" y="4125896"/>
            <a:ext cx="7459980" cy="468888"/>
          </a:xfrm>
        </p:spPr>
        <p:txBody>
          <a:bodyPr>
            <a:normAutofit/>
          </a:bodyPr>
          <a:lstStyle/>
          <a:p>
            <a:r>
              <a:rPr lang="en-US" dirty="0"/>
              <a:t>Abdelrahman Abu Zahra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7A5C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9241A3-D283-88C4-C42F-8F2C7DE9C756}"/>
              </a:ext>
            </a:extLst>
          </p:cNvPr>
          <p:cNvSpPr txBox="1"/>
          <p:nvPr/>
        </p:nvSpPr>
        <p:spPr>
          <a:xfrm>
            <a:off x="-692730" y="-330200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202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grpSp>
        <p:nvGrpSpPr>
          <p:cNvPr id="308" name="Group 204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09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10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CC0CD7AE-D1F8-4137-555F-8780A7ED78F3}"/>
              </a:ext>
            </a:extLst>
          </p:cNvPr>
          <p:cNvSpPr txBox="1">
            <a:spLocks/>
          </p:cNvSpPr>
          <p:nvPr/>
        </p:nvSpPr>
        <p:spPr>
          <a:xfrm>
            <a:off x="1251678" y="1987963"/>
            <a:ext cx="10089112" cy="42076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All MYSQLi statements are protected against SQL injections. It use prepare () and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bind_param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() methods.</a:t>
            </a:r>
          </a:p>
          <a:p>
            <a:pPr marL="342900"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All the inputs are encoded to prevent XSS (Cross-Site Scripting) injections using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htmlspecialchars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() function.</a:t>
            </a:r>
          </a:p>
          <a:p>
            <a:pPr marL="342900">
              <a:lnSpc>
                <a:spcPct val="100000"/>
              </a:lnSpc>
            </a:pP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password_hash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() function used to secure passwords in database and make it extremely difficult to extract the original password.</a:t>
            </a:r>
          </a:p>
          <a:p>
            <a:pPr marL="342900"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From validation is implemented in the front-end by HTML required attribute or JavaScript statements, and in the back-end by using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isset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(), empty() and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isnumeric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() functions.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7563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14C9-2ADC-AA73-1AC0-54A03DF0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responsiveness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FD5C03-ED9D-23CE-6731-8762080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17A7DA49-E6AA-42B4-BCEF-A72DBDF985B1}"/>
              </a:ext>
            </a:extLst>
          </p:cNvPr>
          <p:cNvGraphicFramePr/>
          <p:nvPr/>
        </p:nvGraphicFramePr>
        <p:xfrm>
          <a:off x="1251678" y="1987963"/>
          <a:ext cx="10089112" cy="420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3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F3655-FE3F-B8B4-1CAA-418BCA44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Hosting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B2CEBE5-ECD1-5527-616B-977FE875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CFCCB-C5ED-6685-6BA3-277E251D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36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8497" y="2794881"/>
            <a:ext cx="3144205" cy="1297115"/>
          </a:xfrm>
        </p:spPr>
        <p:txBody>
          <a:bodyPr anchor="ctr" anchorCtr="0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21" name="Graphic 20" descr="Smiling Face with No Fill">
            <a:extLst>
              <a:ext uri="{FF2B5EF4-FFF2-40B4-BE49-F238E27FC236}">
                <a16:creationId xmlns:a16="http://schemas.microsoft.com/office/drawing/2014/main" id="{818B8999-23EC-F20C-D070-99305F74A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0" y="511388"/>
            <a:ext cx="3201366" cy="5521401"/>
          </a:xfrm>
        </p:spPr>
        <p:txBody>
          <a:bodyPr anchor="ctr" anchorCtr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the purpose of point of sale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79"/>
            <a:ext cx="6555347" cy="5540221"/>
          </a:xfrm>
        </p:spPr>
        <p:txBody>
          <a:bodyPr anchor="b" anchorCtr="1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Inventory Managements.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Tracking The Transactions.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Simplifying The Accounting Process.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Reduce time and effort.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58" y="544909"/>
            <a:ext cx="5362111" cy="843359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898989"/>
                </a:solidFill>
                <a:effectLst/>
                <a:latin typeface="Söhne"/>
              </a:rPr>
              <a:t>Project Requirements: Meeting the challenges of POS </a:t>
            </a:r>
            <a:endParaRPr lang="en-US" sz="2400" dirty="0">
              <a:solidFill>
                <a:srgbClr val="89898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72034"/>
            <a:ext cx="5456895" cy="440055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arenR"/>
            </a:pPr>
            <a:r>
              <a:rPr lang="en-US" sz="2400" dirty="0">
                <a:solidFill>
                  <a:schemeClr val="tx2"/>
                </a:solidFill>
              </a:rPr>
              <a:t>A login page with “Remember Me” functionality.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tx2"/>
                </a:solidFill>
              </a:rPr>
              <a:t>A dashboard Page exclusively for admin.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tx2"/>
                </a:solidFill>
              </a:rPr>
              <a:t>Inventory management for procurement role.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tx2"/>
                </a:solidFill>
              </a:rPr>
              <a:t>Selling page with AJAX requests for seller role.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tx2"/>
                </a:solidFill>
              </a:rPr>
              <a:t>Transactions Page for accountant role.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tx2"/>
                </a:solidFill>
              </a:rPr>
              <a:t>Users' management for admin.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tx2"/>
                </a:solidFill>
              </a:rPr>
              <a:t>Security.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tx2"/>
                </a:solidFill>
              </a:rPr>
              <a:t>Style and responsiveness.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Technical Components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49018214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536699"/>
            <a:ext cx="2365375" cy="853679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673101"/>
            <a:ext cx="6696074" cy="2578099"/>
          </a:xfrm>
        </p:spPr>
        <p:txBody>
          <a:bodyPr anchor="t" anchorCtr="0"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The login page serve as home page for POS.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Username, password and “remember me” fields.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 Cookies is set when “remember me” is checked.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Backend form validation to prevent unauthorized actions.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8B5ABF-5F2E-7202-28C7-83173ABCE244}"/>
              </a:ext>
            </a:extLst>
          </p:cNvPr>
          <p:cNvSpPr txBox="1">
            <a:spLocks/>
          </p:cNvSpPr>
          <p:nvPr/>
        </p:nvSpPr>
        <p:spPr>
          <a:xfrm>
            <a:off x="504825" y="4175124"/>
            <a:ext cx="2351087" cy="8536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Dashboard Components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24C7EAC-9306-9447-13C7-072FEA315F40}"/>
              </a:ext>
            </a:extLst>
          </p:cNvPr>
          <p:cNvSpPr txBox="1">
            <a:spLocks/>
          </p:cNvSpPr>
          <p:nvPr/>
        </p:nvSpPr>
        <p:spPr>
          <a:xfrm>
            <a:off x="4657725" y="3606800"/>
            <a:ext cx="6696074" cy="25780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dirty="0"/>
              <a:t>Dashboard is only for admin role.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Total transactions, total users and total items  [ count() function ].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Total Sales  [ SUM() Syntax ].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Top five expensive items to buy. [ ORDER BY </a:t>
            </a:r>
            <a:r>
              <a:rPr lang="en-US" sz="2400" dirty="0" err="1"/>
              <a:t>selling_price</a:t>
            </a:r>
            <a:r>
              <a:rPr lang="en-US" sz="2400" dirty="0"/>
              <a:t> DESC LIMIT 5 ].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157163"/>
            <a:ext cx="5111750" cy="1204912"/>
          </a:xfrm>
        </p:spPr>
        <p:txBody>
          <a:bodyPr/>
          <a:lstStyle/>
          <a:p>
            <a:r>
              <a:rPr lang="en-US" dirty="0"/>
              <a:t>Inventory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 noChangeAspect="1"/>
          </p:cNvSpPr>
          <p:nvPr>
            <p:ph type="body" idx="1"/>
          </p:nvPr>
        </p:nvSpPr>
        <p:spPr>
          <a:xfrm>
            <a:off x="609600" y="1598612"/>
            <a:ext cx="10972800" cy="452120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The inventory main page view all the products in the inventory and provide all CRUD functionality through pages. Every product contain information about: ID, name, cost price, selling price, quantity, date of created and date of last update.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get_all() function retrieve all the data from database table. It uses MYSQLi statement and execute “SELECT” query on the the specified table.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To create a page for a product, create() function is used to store the data that has been filled in the creation form. It uses MYSQLi statement and execute “INSERT INTO” and “VALUE” queries.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Store() function update a single product information. It use MYSQLi statement and execute “UPDATE”, “SET” and ”WHERE” queries on the specified table and item.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Delete() function used to delete the product information's. It uses MYSQLi statement and execute “DELETE FROM” and “WHERE” quires on the specified table and item.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5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SELLING DASHBOARD</a:t>
            </a:r>
          </a:p>
        </p:txBody>
      </p:sp>
      <p:sp>
        <p:nvSpPr>
          <p:cNvPr id="8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435A2B04-A1B7-E302-D601-C45C87DA2A31}"/>
              </a:ext>
            </a:extLst>
          </p:cNvPr>
          <p:cNvSpPr>
            <a:spLocks noGrp="1" noChangeAspect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Ctr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The Selling dashboard provide all CRUD functionality in single page and without reloading the page. And view all the transactions that has been made today for the current logged user.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Selling form contain product name, product id, price, quantity and total value.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Four AJAX requests is developed using JavaScript jQuery library, GET, POST, PUT and DELETE.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When create, update or delete transaction, the quantity of the product also is updated.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There is a relation between the seller id and transaction id.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Inner join is used to combined between two tables based on transaction id.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/>
              <a:pPr>
                <a:spcAft>
                  <a:spcPts val="600"/>
                </a:spcAft>
              </a:pPr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14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1184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200" dirty="0"/>
              <a:t>Transactions Managements</a:t>
            </a:r>
          </a:p>
        </p:txBody>
      </p:sp>
      <p:pic>
        <p:nvPicPr>
          <p:cNvPr id="95" name="Picture 10" descr="Calculator and notepad">
            <a:extLst>
              <a:ext uri="{FF2B5EF4-FFF2-40B4-BE49-F238E27FC236}">
                <a16:creationId xmlns:a16="http://schemas.microsoft.com/office/drawing/2014/main" id="{36FA6B21-B1C3-4190-8542-74D1B82A1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0" r="14714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3734" y="1666878"/>
            <a:ext cx="6798539" cy="4448170"/>
          </a:xfrm>
        </p:spPr>
        <p:txBody>
          <a:bodyPr vert="horz" lIns="91440" tIns="45720" rIns="91440" bIns="45720" rtlCol="0" anchor="ctr" anchorCtr="0">
            <a:normAutofit fontScale="92500" lnSpcReduction="20000"/>
          </a:bodyPr>
          <a:lstStyle/>
          <a:p>
            <a:pPr marL="3429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The Transactions page provide the accountant with read, update and delete functionalities through pages. Every transaction contain: transaction id, item id, item name, price, quantity, made by, creation date and last update date.</a:t>
            </a:r>
          </a:p>
          <a:p>
            <a:pPr marL="3429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  the accountant can determine who created the transaction even if the user who made it has been deleted.</a:t>
            </a:r>
          </a:p>
          <a:p>
            <a:pPr marL="3429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For read, update and delete functionalities, they all use get_all(), store() and delete() functions, respectively. </a:t>
            </a:r>
          </a:p>
          <a:p>
            <a:pPr marL="3429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Only the admin and the seller can create transaction.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3686" y="6356350"/>
            <a:ext cx="21601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5" name="Rectangle 7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: Shape 7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USERS and Profile</a:t>
            </a: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CC0CD7AE-D1F8-4137-555F-8780A7ED78F3}"/>
              </a:ext>
            </a:extLst>
          </p:cNvPr>
          <p:cNvSpPr txBox="1">
            <a:spLocks/>
          </p:cNvSpPr>
          <p:nvPr/>
        </p:nvSpPr>
        <p:spPr>
          <a:xfrm>
            <a:off x="1137036" y="2431765"/>
            <a:ext cx="9543405" cy="33200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lnSpc>
                <a:spcPct val="110000"/>
              </a:lnSpc>
            </a:pPr>
            <a:r>
              <a:rPr lang="en-US" sz="2400" dirty="0">
                <a:solidFill>
                  <a:srgbClr val="898989"/>
                </a:solidFill>
              </a:rPr>
              <a:t>The users pages is only accessed by the admin and provide all CRUD functionalities. Every single user page contain: Name, username, id, role, date of creation and last updated. The admin can not view the password.</a:t>
            </a:r>
          </a:p>
          <a:p>
            <a:pPr marL="342900">
              <a:lnSpc>
                <a:spcPct val="110000"/>
              </a:lnSpc>
            </a:pPr>
            <a:r>
              <a:rPr lang="en-US" sz="2400" dirty="0">
                <a:solidFill>
                  <a:srgbClr val="898989"/>
                </a:solidFill>
              </a:rPr>
              <a:t>For create, read, update and delete, the functions create(), get_all(), store() and delete() are used, respectively.</a:t>
            </a:r>
          </a:p>
          <a:p>
            <a:pPr marL="342900">
              <a:lnSpc>
                <a:spcPct val="110000"/>
              </a:lnSpc>
            </a:pPr>
            <a:r>
              <a:rPr lang="en-US" sz="2400" dirty="0">
                <a:solidFill>
                  <a:srgbClr val="898989"/>
                </a:solidFill>
              </a:rPr>
              <a:t>Every user can view his profile page and edit only name, username and email.</a:t>
            </a:r>
          </a:p>
          <a:p>
            <a:pPr marL="342900"/>
            <a:endParaRPr lang="en-US" sz="2400" dirty="0">
              <a:solidFill>
                <a:srgbClr val="898989"/>
              </a:solidFill>
            </a:endParaRPr>
          </a:p>
        </p:txBody>
      </p:sp>
      <p:sp>
        <p:nvSpPr>
          <p:cNvPr id="188" name="Freeform: Shape 8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000" smtClean="0"/>
              <a:pPr>
                <a:spcAft>
                  <a:spcPts val="600"/>
                </a:spcAft>
              </a:pPr>
              <a:t>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sharepoint/v3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230e9df3-be65-4c73-a93b-d1236ebd677e"/>
    <ds:schemaRef ds:uri="16c05727-aa75-4e4a-9b5f-8a80a1165891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{653BD5F1-D581-1D49-A12E-A0C959871A30}tf10001069</Template>
  <TotalTime>0</TotalTime>
  <Words>876</Words>
  <Application>Microsoft Macintosh PowerPoint</Application>
  <PresentationFormat>Widescreen</PresentationFormat>
  <Paragraphs>89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Söhne</vt:lpstr>
      <vt:lpstr>Tenorite</vt:lpstr>
      <vt:lpstr>Office Theme</vt:lpstr>
      <vt:lpstr>Capstone Project: Point of sale Web Application </vt:lpstr>
      <vt:lpstr>What is the purpose of point of sale ?</vt:lpstr>
      <vt:lpstr>Project Requirements: Meeting the challenges of POS </vt:lpstr>
      <vt:lpstr>Technical Components</vt:lpstr>
      <vt:lpstr>Login Components</vt:lpstr>
      <vt:lpstr>Inventory management</vt:lpstr>
      <vt:lpstr>SELLING DASHBOARD</vt:lpstr>
      <vt:lpstr>Transactions Managements</vt:lpstr>
      <vt:lpstr>USERS and Profile</vt:lpstr>
      <vt:lpstr>Security</vt:lpstr>
      <vt:lpstr>Styles and responsiveness</vt:lpstr>
      <vt:lpstr>Hosting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2023-01-31T23:30:53Z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