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70" r:id="rId8"/>
    <p:sldId id="268" r:id="rId9"/>
    <p:sldId id="269" r:id="rId10"/>
    <p:sldId id="262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14DB45-54FD-4EA0-8930-FD7C8BD7B42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7E08ADA-7F41-498C-9DDD-CCF728C2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8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DB45-54FD-4EA0-8930-FD7C8BD7B42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8ADA-7F41-498C-9DDD-CCF728C2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5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DB45-54FD-4EA0-8930-FD7C8BD7B42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8ADA-7F41-498C-9DDD-CCF728C2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89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DB45-54FD-4EA0-8930-FD7C8BD7B42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8ADA-7F41-498C-9DDD-CCF728C2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9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DB45-54FD-4EA0-8930-FD7C8BD7B42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8ADA-7F41-498C-9DDD-CCF728C2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38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DB45-54FD-4EA0-8930-FD7C8BD7B42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8ADA-7F41-498C-9DDD-CCF728C2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99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DB45-54FD-4EA0-8930-FD7C8BD7B42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8ADA-7F41-498C-9DDD-CCF728C2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6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14DB45-54FD-4EA0-8930-FD7C8BD7B42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8ADA-7F41-498C-9DDD-CCF728C2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30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14DB45-54FD-4EA0-8930-FD7C8BD7B42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8ADA-7F41-498C-9DDD-CCF728C2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8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DB45-54FD-4EA0-8930-FD7C8BD7B42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8ADA-7F41-498C-9DDD-CCF728C2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6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DB45-54FD-4EA0-8930-FD7C8BD7B42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8ADA-7F41-498C-9DDD-CCF728C2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1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DB45-54FD-4EA0-8930-FD7C8BD7B42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8ADA-7F41-498C-9DDD-CCF728C2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DB45-54FD-4EA0-8930-FD7C8BD7B42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8ADA-7F41-498C-9DDD-CCF728C2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5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DB45-54FD-4EA0-8930-FD7C8BD7B42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8ADA-7F41-498C-9DDD-CCF728C2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2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DB45-54FD-4EA0-8930-FD7C8BD7B42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8ADA-7F41-498C-9DDD-CCF728C2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2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DB45-54FD-4EA0-8930-FD7C8BD7B42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8ADA-7F41-498C-9DDD-CCF728C2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7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DB45-54FD-4EA0-8930-FD7C8BD7B42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8ADA-7F41-498C-9DDD-CCF728C2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6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214DB45-54FD-4EA0-8930-FD7C8BD7B42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7E08ADA-7F41-498C-9DDD-CCF728C2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F74A-B53A-474B-8C88-205F5586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280" y="947208"/>
            <a:ext cx="8825658" cy="2677648"/>
          </a:xfrm>
        </p:spPr>
        <p:txBody>
          <a:bodyPr/>
          <a:lstStyle/>
          <a:p>
            <a:r>
              <a:rPr lang="en-US" dirty="0"/>
              <a:t>Future Stock Price Prediction Using historical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DEB46-C9BB-4D5C-BA03-0ECE76FFD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515" y="3688384"/>
            <a:ext cx="9674970" cy="24815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SAN JOSE STATE UNIVERSITY | Department of Computer science</a:t>
            </a:r>
          </a:p>
          <a:p>
            <a:r>
              <a:rPr lang="en-US" dirty="0"/>
              <a:t> data mining | cmpe-255 |professor DAVID C. ANASTASIU    </a:t>
            </a:r>
          </a:p>
          <a:p>
            <a:r>
              <a:rPr lang="en-US" dirty="0"/>
              <a:t>                                  </a:t>
            </a:r>
          </a:p>
          <a:p>
            <a:r>
              <a:rPr lang="en-US" dirty="0"/>
              <a:t>                                                                                                           </a:t>
            </a:r>
            <a:r>
              <a:rPr lang="en-US" b="1" dirty="0"/>
              <a:t>Team members :</a:t>
            </a:r>
          </a:p>
          <a:p>
            <a:r>
              <a:rPr lang="en-US" b="1" dirty="0"/>
              <a:t>                                                                                                               </a:t>
            </a:r>
            <a:r>
              <a:rPr lang="en-US" sz="1400" b="1" dirty="0" err="1"/>
              <a:t>ajith</a:t>
            </a:r>
            <a:r>
              <a:rPr lang="en-US" sz="1400" b="1" dirty="0"/>
              <a:t> Balaji </a:t>
            </a:r>
            <a:r>
              <a:rPr lang="en-US" sz="1400" b="1" dirty="0" err="1"/>
              <a:t>nagaranjan</a:t>
            </a:r>
            <a:endParaRPr lang="en-US" sz="1400" b="1" dirty="0"/>
          </a:p>
          <a:p>
            <a:r>
              <a:rPr lang="en-US" b="1" dirty="0"/>
              <a:t>                                                                                                               </a:t>
            </a:r>
            <a:r>
              <a:rPr lang="en-US" sz="1500" b="1" dirty="0"/>
              <a:t>pooja</a:t>
            </a:r>
            <a:r>
              <a:rPr lang="en-US" sz="1500" b="1" u="sng" dirty="0"/>
              <a:t> </a:t>
            </a:r>
            <a:r>
              <a:rPr lang="en-US" sz="1500" b="1" u="sng" dirty="0" err="1"/>
              <a:t>R</a:t>
            </a:r>
            <a:r>
              <a:rPr lang="en-US" sz="1500" b="1" dirty="0" err="1"/>
              <a:t>AMAswam</a:t>
            </a:r>
            <a:r>
              <a:rPr lang="en-US" sz="1500" b="1" u="sng" dirty="0" err="1"/>
              <a:t>y</a:t>
            </a:r>
            <a:r>
              <a:rPr lang="en-US" sz="1500" b="1" u="sng" dirty="0"/>
              <a:t>       </a:t>
            </a:r>
          </a:p>
          <a:p>
            <a:r>
              <a:rPr lang="en-US" dirty="0"/>
              <a:t>                                                                                                               </a:t>
            </a:r>
            <a:r>
              <a:rPr lang="en-US" sz="1500" b="1" dirty="0" err="1"/>
              <a:t>divjot</a:t>
            </a:r>
            <a:r>
              <a:rPr lang="en-US" sz="1500" b="1" dirty="0"/>
              <a:t> </a:t>
            </a:r>
            <a:r>
              <a:rPr lang="en-US" sz="1500" b="1" dirty="0" err="1"/>
              <a:t>singh</a:t>
            </a:r>
            <a:r>
              <a:rPr lang="en-US" sz="1500" b="1" dirty="0"/>
              <a:t> </a:t>
            </a:r>
            <a:r>
              <a:rPr lang="en-US" sz="1500" b="1" dirty="0" err="1"/>
              <a:t>dhody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33534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E127-9D91-44AF-8AAF-88DD96B7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28D16-3233-46A4-8733-DA7E5E82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Imported data into frame</a:t>
            </a:r>
          </a:p>
          <a:p>
            <a:r>
              <a:rPr lang="en-US" dirty="0"/>
              <a:t>Feature Scaling : Scaling the data through standardization</a:t>
            </a:r>
          </a:p>
          <a:p>
            <a:r>
              <a:rPr lang="en-US" dirty="0"/>
              <a:t>Feature Selection: Remove Highly correlated Columns</a:t>
            </a:r>
          </a:p>
          <a:p>
            <a:r>
              <a:rPr lang="en-US" dirty="0"/>
              <a:t>Training Validation Split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1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80AC-4584-47FE-A91A-79123CA7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of Application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69295B-1B51-40EE-973E-29B0A7C39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08" y="2603500"/>
            <a:ext cx="8097896" cy="3416300"/>
          </a:xfrm>
        </p:spPr>
      </p:pic>
    </p:spTree>
    <p:extLst>
      <p:ext uri="{BB962C8B-B14F-4D97-AF65-F5344CB8AC3E}">
        <p14:creationId xmlns:p14="http://schemas.microsoft.com/office/powerpoint/2010/main" val="207357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DC6B-2748-4E71-934A-DD65A6EF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inputs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7F9D3-4686-4F40-B7AE-8B1608382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19" y="2603500"/>
            <a:ext cx="6954875" cy="3416300"/>
          </a:xfrm>
        </p:spPr>
      </p:pic>
    </p:spTree>
    <p:extLst>
      <p:ext uri="{BB962C8B-B14F-4D97-AF65-F5344CB8AC3E}">
        <p14:creationId xmlns:p14="http://schemas.microsoft.com/office/powerpoint/2010/main" val="292596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06B6-566D-4F83-A7DF-9CB8998A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9346-4659-4164-957A-13A8ECE16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models on various other features like capital base , holding change with time , balance statements </a:t>
            </a:r>
            <a:r>
              <a:rPr lang="en-US" dirty="0" err="1"/>
              <a:t>etc</a:t>
            </a:r>
            <a:r>
              <a:rPr lang="en-US" dirty="0"/>
              <a:t> . </a:t>
            </a:r>
          </a:p>
          <a:p>
            <a:endParaRPr lang="en-US" dirty="0"/>
          </a:p>
          <a:p>
            <a:r>
              <a:rPr lang="en-US" dirty="0"/>
              <a:t>Planning on optimizing LSTM further to give better performance at faster rate</a:t>
            </a:r>
          </a:p>
          <a:p>
            <a:endParaRPr lang="en-US" dirty="0"/>
          </a:p>
          <a:p>
            <a:r>
              <a:rPr lang="en-US" dirty="0"/>
              <a:t>To replace yahoo stock </a:t>
            </a:r>
            <a:r>
              <a:rPr lang="en-US" dirty="0" err="1"/>
              <a:t>api</a:t>
            </a:r>
            <a:r>
              <a:rPr lang="en-US" dirty="0"/>
              <a:t> with </a:t>
            </a:r>
            <a:r>
              <a:rPr lang="en-US" dirty="0" err="1"/>
              <a:t>api’s</a:t>
            </a:r>
            <a:r>
              <a:rPr lang="en-US" dirty="0"/>
              <a:t> such as </a:t>
            </a:r>
            <a:r>
              <a:rPr lang="en-US" dirty="0" err="1"/>
              <a:t>quandl</a:t>
            </a:r>
            <a:r>
              <a:rPr lang="en-US" dirty="0"/>
              <a:t> that cover broad range of stock values across various countries to make application available across the globe </a:t>
            </a:r>
          </a:p>
        </p:txBody>
      </p:sp>
    </p:spTree>
    <p:extLst>
      <p:ext uri="{BB962C8B-B14F-4D97-AF65-F5344CB8AC3E}">
        <p14:creationId xmlns:p14="http://schemas.microsoft.com/office/powerpoint/2010/main" val="102866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D446-8493-4398-8E27-1234E14E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FBBCB-CCD7-48D7-AC83-827A39837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and Motivation</a:t>
            </a:r>
          </a:p>
          <a:p>
            <a:r>
              <a:rPr lang="en-US" dirty="0"/>
              <a:t>Datasets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Algorithm Used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65197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FE8D-62FA-4A01-A742-4EB111AE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3256-036F-4560-96F8-96702DF0C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PREDICTION OF STOCKS:</a:t>
            </a:r>
          </a:p>
          <a:p>
            <a:pPr marL="0" indent="0">
              <a:buNone/>
            </a:pPr>
            <a:r>
              <a:rPr lang="en-US" sz="1600" dirty="0"/>
              <a:t>Pretty complex problem consisting of multiple trends from past and based on that predictions about future price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Problem addressed:</a:t>
            </a:r>
          </a:p>
          <a:p>
            <a:pPr marL="0" indent="0">
              <a:buNone/>
            </a:pPr>
            <a:r>
              <a:rPr lang="en-US" sz="1600" dirty="0"/>
              <a:t>Find best model based on the data to predict stock prices</a:t>
            </a:r>
          </a:p>
        </p:txBody>
      </p:sp>
    </p:spTree>
    <p:extLst>
      <p:ext uri="{BB962C8B-B14F-4D97-AF65-F5344CB8AC3E}">
        <p14:creationId xmlns:p14="http://schemas.microsoft.com/office/powerpoint/2010/main" val="56946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73B7-729D-4805-9A7B-ECBFDD996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82093"/>
            <a:ext cx="8825659" cy="441569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FD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27DE84-902C-4828-9043-3A3A904527C2}"/>
              </a:ext>
            </a:extLst>
          </p:cNvPr>
          <p:cNvSpPr/>
          <p:nvPr/>
        </p:nvSpPr>
        <p:spPr>
          <a:xfrm>
            <a:off x="4181231" y="2305862"/>
            <a:ext cx="2454031" cy="62523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 from Yahoo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9EB67E-EF22-4F5A-9400-8D486E5D7AD5}"/>
              </a:ext>
            </a:extLst>
          </p:cNvPr>
          <p:cNvSpPr/>
          <p:nvPr/>
        </p:nvSpPr>
        <p:spPr>
          <a:xfrm>
            <a:off x="4181230" y="3040346"/>
            <a:ext cx="2454031" cy="52363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E87347-F578-474B-AAAF-E14C600B9DF6}"/>
              </a:ext>
            </a:extLst>
          </p:cNvPr>
          <p:cNvSpPr/>
          <p:nvPr/>
        </p:nvSpPr>
        <p:spPr>
          <a:xfrm>
            <a:off x="4181230" y="3689346"/>
            <a:ext cx="2555631" cy="5001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Training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DCE520-F06D-435E-8061-91B66B802AA7}"/>
              </a:ext>
            </a:extLst>
          </p:cNvPr>
          <p:cNvSpPr/>
          <p:nvPr/>
        </p:nvSpPr>
        <p:spPr>
          <a:xfrm>
            <a:off x="4165600" y="4338346"/>
            <a:ext cx="2469661" cy="5001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Forecasting Results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A08031-C4BC-4EC6-96CA-E18B7661F617}"/>
              </a:ext>
            </a:extLst>
          </p:cNvPr>
          <p:cNvSpPr/>
          <p:nvPr/>
        </p:nvSpPr>
        <p:spPr>
          <a:xfrm>
            <a:off x="4181230" y="5017477"/>
            <a:ext cx="2555631" cy="5552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Visualize data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0F74039-45E1-480A-B9A2-14823B35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Flow Diagram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40DAA57-77B7-4491-A1A7-7DF874B08D71}"/>
              </a:ext>
            </a:extLst>
          </p:cNvPr>
          <p:cNvSpPr/>
          <p:nvPr/>
        </p:nvSpPr>
        <p:spPr>
          <a:xfrm>
            <a:off x="4251569" y="5799015"/>
            <a:ext cx="2555631" cy="60162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Interpretation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8CF759-B670-42BE-9609-A7D78A0AD5AB}"/>
              </a:ext>
            </a:extLst>
          </p:cNvPr>
          <p:cNvCxnSpPr/>
          <p:nvPr/>
        </p:nvCxnSpPr>
        <p:spPr>
          <a:xfrm>
            <a:off x="5330093" y="2982539"/>
            <a:ext cx="0" cy="6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414D57-4E42-49E9-A3CF-DA78D7303546}"/>
              </a:ext>
            </a:extLst>
          </p:cNvPr>
          <p:cNvCxnSpPr>
            <a:cxnSpLocks/>
          </p:cNvCxnSpPr>
          <p:nvPr/>
        </p:nvCxnSpPr>
        <p:spPr>
          <a:xfrm>
            <a:off x="5337908" y="3579608"/>
            <a:ext cx="0" cy="10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0FDFB8-BDE0-40ED-A586-5DAE826B9D72}"/>
              </a:ext>
            </a:extLst>
          </p:cNvPr>
          <p:cNvCxnSpPr/>
          <p:nvPr/>
        </p:nvCxnSpPr>
        <p:spPr>
          <a:xfrm flipH="1">
            <a:off x="5330093" y="4189531"/>
            <a:ext cx="7815" cy="1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9ED0BC-EB82-4EC4-AE3F-8A1ED56D17C6}"/>
              </a:ext>
            </a:extLst>
          </p:cNvPr>
          <p:cNvCxnSpPr>
            <a:cxnSpLocks/>
          </p:cNvCxnSpPr>
          <p:nvPr/>
        </p:nvCxnSpPr>
        <p:spPr>
          <a:xfrm>
            <a:off x="5337908" y="4838531"/>
            <a:ext cx="0" cy="19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9038DE-61EB-4713-8514-23794E1AA082}"/>
              </a:ext>
            </a:extLst>
          </p:cNvPr>
          <p:cNvCxnSpPr/>
          <p:nvPr/>
        </p:nvCxnSpPr>
        <p:spPr>
          <a:xfrm>
            <a:off x="5330093" y="5572691"/>
            <a:ext cx="7815" cy="26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67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FCC8-4E5E-4D88-80CE-27D1B077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54" y="850899"/>
            <a:ext cx="8761413" cy="706964"/>
          </a:xfrm>
        </p:spPr>
        <p:txBody>
          <a:bodyPr/>
          <a:lstStyle/>
          <a:p>
            <a:r>
              <a:rPr lang="en-US" dirty="0"/>
              <a:t>Visuals of data and output of various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E62D50-6970-413C-8F20-041D85D51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70" y="2584450"/>
            <a:ext cx="2797645" cy="3416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2E2E10-BB4F-43F0-8281-A7CF6DEC1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817" y="2597152"/>
            <a:ext cx="3886200" cy="34099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7D15DE-B159-417D-831D-DE4972FF36D4}"/>
              </a:ext>
            </a:extLst>
          </p:cNvPr>
          <p:cNvSpPr txBox="1"/>
          <p:nvPr/>
        </p:nvSpPr>
        <p:spPr>
          <a:xfrm>
            <a:off x="1211385" y="6096000"/>
            <a:ext cx="23524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15 year stock value of IBM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796C8-66B0-4D8C-A552-204CE166FF36}"/>
              </a:ext>
            </a:extLst>
          </p:cNvPr>
          <p:cNvSpPr txBox="1"/>
          <p:nvPr/>
        </p:nvSpPr>
        <p:spPr>
          <a:xfrm>
            <a:off x="7044702" y="6234499"/>
            <a:ext cx="23524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Moving Average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4EBFE4-1776-427E-A269-002D5DD8C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625" y="4010025"/>
            <a:ext cx="22383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90BA-785F-4DBF-889F-D81A6079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 of data and output of various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4A7AD-88F3-4CEC-8DD7-53E8782E2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1223"/>
            <a:ext cx="5706718" cy="34163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EF2F3B-84FD-427C-9045-98F4F6D6F018}"/>
              </a:ext>
            </a:extLst>
          </p:cNvPr>
          <p:cNvSpPr txBox="1"/>
          <p:nvPr/>
        </p:nvSpPr>
        <p:spPr>
          <a:xfrm>
            <a:off x="1414585" y="5975213"/>
            <a:ext cx="23524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    LSTM bi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27D7F74-8051-4B8C-AD69-C7EEA645A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LSTM RNN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5986C1-B30E-4127-A7DA-A5D9B217F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284" y="3197835"/>
            <a:ext cx="40767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A20B-3C7A-475C-8F4B-BE68B7EC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 of data and output of various models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E142C5-2D59-46D3-BE4C-48DB85BC8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59" y="2468032"/>
            <a:ext cx="5870398" cy="341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9E83B7-0BCF-4C12-BDDD-F81126E94456}"/>
              </a:ext>
            </a:extLst>
          </p:cNvPr>
          <p:cNvSpPr txBox="1"/>
          <p:nvPr/>
        </p:nvSpPr>
        <p:spPr>
          <a:xfrm>
            <a:off x="2860675" y="6302400"/>
            <a:ext cx="23524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	LSTM RNN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BC54D8-6A19-4A7A-8D31-8D26BD25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292" y="3181350"/>
            <a:ext cx="42481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9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860C-5BA8-4946-82B1-4F28DC23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 of data and output of various models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FD4F61-BA82-4ADB-B335-22DB07FA7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110" y="2622550"/>
            <a:ext cx="3497915" cy="341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61F737-1BAF-4D78-9BE6-3E4EB5409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66" y="2527300"/>
            <a:ext cx="3380420" cy="3490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9902D4-D8E7-46A7-BBAC-A84053750AFB}"/>
              </a:ext>
            </a:extLst>
          </p:cNvPr>
          <p:cNvSpPr txBox="1"/>
          <p:nvPr/>
        </p:nvSpPr>
        <p:spPr>
          <a:xfrm>
            <a:off x="7491046" y="6208348"/>
            <a:ext cx="23524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       LSTM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D75C99-1182-46D8-99E7-05CD9275B295}"/>
              </a:ext>
            </a:extLst>
          </p:cNvPr>
          <p:cNvSpPr txBox="1"/>
          <p:nvPr/>
        </p:nvSpPr>
        <p:spPr>
          <a:xfrm>
            <a:off x="1281723" y="6239639"/>
            <a:ext cx="23524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FB Prophet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D91B6-C04E-479A-A2CB-DB2163F52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261" y="4330700"/>
            <a:ext cx="2279969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C592E8-7FAC-4598-8368-EFD590006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500" y="4085248"/>
            <a:ext cx="22098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2A1C-D29F-467F-A881-C663B0BE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 of data and output of various models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010F2F-34D4-45DE-9A3C-37C8FE672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046" y="2603499"/>
            <a:ext cx="6603999" cy="385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30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224</TotalTime>
  <Words>258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Century Gothic</vt:lpstr>
      <vt:lpstr>Wingdings 3</vt:lpstr>
      <vt:lpstr>Ion Boardroom</vt:lpstr>
      <vt:lpstr>Future Stock Price Prediction Using historical data</vt:lpstr>
      <vt:lpstr>Outline</vt:lpstr>
      <vt:lpstr>INTRODUCTION</vt:lpstr>
      <vt:lpstr>Flow Diagram</vt:lpstr>
      <vt:lpstr>Visuals of data and output of various models</vt:lpstr>
      <vt:lpstr>Visuals of data and output of various models</vt:lpstr>
      <vt:lpstr>Visuals of data and output of various models</vt:lpstr>
      <vt:lpstr>Visuals of data and output of various models</vt:lpstr>
      <vt:lpstr>Visuals of data and output of various models</vt:lpstr>
      <vt:lpstr>Data Prep</vt:lpstr>
      <vt:lpstr>Front End of Application </vt:lpstr>
      <vt:lpstr>Result of inputs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Stock Price Prediction Using historical data</dc:title>
  <dc:creator>divjotdhody@outlook.com</dc:creator>
  <cp:lastModifiedBy>divjotdhody@outlook.com</cp:lastModifiedBy>
  <cp:revision>23</cp:revision>
  <dcterms:created xsi:type="dcterms:W3CDTF">2019-05-08T10:18:55Z</dcterms:created>
  <dcterms:modified xsi:type="dcterms:W3CDTF">2019-05-08T14:03:17Z</dcterms:modified>
</cp:coreProperties>
</file>