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itt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itter-bold.fntdata"/><Relationship Id="rId27" Type="http://schemas.openxmlformats.org/officeDocument/2006/relationships/font" Target="fonts/Bit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it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it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e7beab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e7beab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e7beab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e7beab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4e7beab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4e7beab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e7beab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4e7beab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4e7beab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4e7beab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e7beab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e7beab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e7beab5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e7beab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e7beab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e7beab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4e7beab5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4e7beab5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e7beab5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4e7beab5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5a6a7b6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5a6a7b6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5a6a7b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5a6a7b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5a6a7b6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5a6a7b6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48572ec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48572ec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48572ec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48572ec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4d388f4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4d388f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d388f4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d388f4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4d388f4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4d388f4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d388f4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4d388f4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e7beab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e7beab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ED39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●"/>
              <a:defRPr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645300"/>
            <a:ext cx="1498200" cy="1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45800" y="0"/>
            <a:ext cx="1498200" cy="1498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-Bergfeld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92250"/>
            <a:ext cx="7161600" cy="2379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4700"/>
              <a:t>The draft genome of tropical fruit durian</a:t>
            </a:r>
            <a:r>
              <a:rPr lang="sv" sz="4700"/>
              <a:t>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4100"/>
              <a:t>(Durio zibethinus)</a:t>
            </a:r>
            <a:endParaRPr i="1" sz="4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706175" y="3291325"/>
            <a:ext cx="5767200" cy="1586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Genome Analysis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Paper IV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Andreas Bergfeldt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40632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QC - QUAST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Was the assembly any good?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B68D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225" y="1518900"/>
            <a:ext cx="2549850" cy="34865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2"/>
          <p:cNvSpPr/>
          <p:nvPr/>
        </p:nvSpPr>
        <p:spPr>
          <a:xfrm>
            <a:off x="6435200" y="3668350"/>
            <a:ext cx="517800" cy="765900"/>
          </a:xfrm>
          <a:prstGeom prst="ellipse">
            <a:avLst/>
          </a:prstGeom>
          <a:noFill/>
          <a:ln cap="flat" cmpd="sng" w="38100">
            <a:solidFill>
              <a:srgbClr val="B68D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241100" y="3702850"/>
            <a:ext cx="517800" cy="678900"/>
          </a:xfrm>
          <a:prstGeom prst="rect">
            <a:avLst/>
          </a:prstGeom>
          <a:noFill/>
          <a:ln cap="flat" cmpd="sng" w="38100">
            <a:solidFill>
              <a:srgbClr val="B68D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721" y="1589025"/>
            <a:ext cx="531350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73080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Annotation</a:t>
            </a:r>
            <a:r>
              <a:rPr lang="sv"/>
              <a:t> - Trimmomatic + repeatMasker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Pre-processing before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Trimmomatic → same as before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RepeatMasker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softmasking repeats for better annotation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Important to specify softmasking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5561075" y="3170625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Softmasking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Identifies and “masks” repeats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Changes bases in the fasta file from uppercase to lowercase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Hardmasking removes info, softmasking does not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5478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Structural a</a:t>
            </a:r>
            <a:r>
              <a:rPr lang="sv"/>
              <a:t>nnotation - BRAKER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Pipeline consisting of Augustus and GeneMark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Annotates based on reference genome (masked assembly), and transcriptomic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Gives way to many outputs, still don’t know exactly what is what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064125" y="3170625"/>
            <a:ext cx="3945900" cy="174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BRAKER results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Hardmasked scaffold → 96 genes identified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Softmasked scaffold → 110 genes identified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What are the genes?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who knows…</a:t>
            </a:r>
            <a:endParaRPr sz="12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will come later</a:t>
            </a:r>
            <a:r>
              <a:rPr lang="sv" sz="1200">
                <a:latin typeface="Bitter"/>
                <a:ea typeface="Bitter"/>
                <a:cs typeface="Bitter"/>
                <a:sym typeface="Bitter"/>
              </a:rPr>
              <a:t>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71583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Functional </a:t>
            </a:r>
            <a:r>
              <a:rPr lang="sv"/>
              <a:t>annotation - eggNOG-mapper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Web based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Loads of information about found hits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Does not say a lot at this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Vital for </a:t>
            </a:r>
            <a:r>
              <a:rPr lang="sv"/>
              <a:t>differential</a:t>
            </a:r>
            <a:r>
              <a:rPr lang="sv"/>
              <a:t> expression </a:t>
            </a:r>
            <a:r>
              <a:rPr lang="sv"/>
              <a:t>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/>
              <a:t>Yes more </a:t>
            </a:r>
            <a:r>
              <a:rPr lang="sv"/>
              <a:t>patience</a:t>
            </a:r>
            <a:r>
              <a:rPr lang="sv"/>
              <a:t> is needed..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71583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Counting </a:t>
            </a:r>
            <a:r>
              <a:rPr lang="sv"/>
              <a:t> reads - STAR and HTSeq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60875" y="1017725"/>
            <a:ext cx="73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For </a:t>
            </a:r>
            <a:r>
              <a:rPr lang="sv"/>
              <a:t>transcriptomic</a:t>
            </a:r>
            <a:r>
              <a:rPr lang="sv"/>
              <a:t> reads to be counted they first need to be aligned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Done with STAR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HTSeq counts the reads that are aligned to each predicted gene (from BRAKER), using a .gtf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846625" y="3246125"/>
            <a:ext cx="3855000" cy="14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HTSeq results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8 files with reads of varying length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Total 29 269 185 record pairs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835  record pairs with missing mate record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0.003% of total record pairs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53940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Differential expression analysis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60875" y="1017725"/>
            <a:ext cx="73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DESeq2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R-module for </a:t>
            </a:r>
            <a:r>
              <a:rPr lang="sv"/>
              <a:t>expression</a:t>
            </a:r>
            <a:r>
              <a:rPr lang="sv"/>
              <a:t>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Finally some </a:t>
            </a:r>
            <a:r>
              <a:rPr lang="sv"/>
              <a:t>tangible</a:t>
            </a:r>
            <a:r>
              <a:rPr lang="sv"/>
              <a:t> results!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4391825" y="1698000"/>
            <a:ext cx="4542900" cy="300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The analysis in short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(In depth on future slides)</a:t>
            </a:r>
            <a:endParaRPr i="1" sz="10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2 different species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Musang King and Mothong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2 different type of analysis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Between species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(Musang king, Mothong)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Within species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(Musang King)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Different plant organs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(aril, stem, leaf, root)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●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Types of visualization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PCA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Heatmap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Between species - PCA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28232" l="1380" r="0" t="25994"/>
          <a:stretch/>
        </p:blipFill>
        <p:spPr>
          <a:xfrm>
            <a:off x="1491600" y="1644875"/>
            <a:ext cx="7576776" cy="325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Between species - Heatmap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17149" t="0"/>
          <a:stretch/>
        </p:blipFill>
        <p:spPr>
          <a:xfrm>
            <a:off x="5953225" y="1567375"/>
            <a:ext cx="3129849" cy="351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Overall hard to separate the two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On PCA the grouping is not  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Groups Musang with Mothong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Does not </a:t>
            </a:r>
            <a:r>
              <a:rPr lang="sv"/>
              <a:t>group</a:t>
            </a:r>
            <a:r>
              <a:rPr lang="sv"/>
              <a:t> all of same species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The heatmap does not show any patterns in which the species can be separated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Within species - PCA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6314" l="0" r="0" t="8462"/>
          <a:stretch/>
        </p:blipFill>
        <p:spPr>
          <a:xfrm>
            <a:off x="2229138" y="1329375"/>
            <a:ext cx="4685725" cy="3684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Within species - Heatmap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Better </a:t>
            </a:r>
            <a:r>
              <a:rPr lang="sv"/>
              <a:t>separation</a:t>
            </a:r>
            <a:r>
              <a:rPr lang="sv"/>
              <a:t> between plant organs compared to plant species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PCA did okay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Possible separations at least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Some patterns can be seen that separates arils from the rest of the plant organs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Eg. m</a:t>
            </a:r>
            <a:r>
              <a:rPr lang="sv"/>
              <a:t>ethionine</a:t>
            </a:r>
            <a:r>
              <a:rPr lang="sv"/>
              <a:t> and xyloglucan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675" y="1091985"/>
            <a:ext cx="3618325" cy="405151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5306900" y="2644225"/>
            <a:ext cx="2658300" cy="517800"/>
          </a:xfrm>
          <a:prstGeom prst="ellipse">
            <a:avLst/>
          </a:prstGeom>
          <a:noFill/>
          <a:ln cap="flat" cmpd="sng" w="38100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5357450" y="3875575"/>
            <a:ext cx="3352800" cy="517800"/>
          </a:xfrm>
          <a:prstGeom prst="ellipse">
            <a:avLst/>
          </a:prstGeom>
          <a:noFill/>
          <a:ln cap="flat" cmpd="sng" w="38100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75024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What is a Durian and why do this assembly?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1207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sv"/>
              <a:t>What?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Fruit </a:t>
            </a:r>
            <a:r>
              <a:rPr lang="sv"/>
              <a:t>popular</a:t>
            </a:r>
            <a:r>
              <a:rPr lang="sv"/>
              <a:t> in southeast asia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Pungent odor, not allowed in some public spaces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1207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sv"/>
              <a:t>Why?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2016 China imported 600 mUSD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Almost non existent genetic research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911800" y="2900750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My assembly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One scaffold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Scaffold 10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Too much to do whole genome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Computing power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Time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Biological conclusions</a:t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Methionine converted to methanethiol with the enzyme methionine γ-lyase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Methanethiol has key role in odor of durian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Xyloglucan building block of cell wall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sv"/>
              <a:t>“interlace cellulose microfibrils in most flowering plants.”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Genes with association to cell wall 2 upregulated in arils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51388" l="0" r="33941" t="41434"/>
          <a:stretch/>
        </p:blipFill>
        <p:spPr>
          <a:xfrm>
            <a:off x="1912625" y="3875525"/>
            <a:ext cx="44025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89021" l="0" r="33660" t="0"/>
          <a:stretch/>
        </p:blipFill>
        <p:spPr>
          <a:xfrm>
            <a:off x="1912625" y="3162550"/>
            <a:ext cx="4402501" cy="7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575" y="2036675"/>
            <a:ext cx="1506225" cy="1390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2"/>
          <p:cNvSpPr txBox="1"/>
          <p:nvPr/>
        </p:nvSpPr>
        <p:spPr>
          <a:xfrm>
            <a:off x="7019200" y="1569600"/>
            <a:ext cx="1944600" cy="36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>
                <a:latin typeface="Bitter"/>
                <a:ea typeface="Bitter"/>
                <a:cs typeface="Bitter"/>
                <a:sym typeface="Bitter"/>
              </a:rPr>
              <a:t>Figures from paper IV</a:t>
            </a:r>
            <a:endParaRPr i="1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21740" l="0" r="14871" t="71974"/>
          <a:stretch/>
        </p:blipFill>
        <p:spPr>
          <a:xfrm>
            <a:off x="1912625" y="4448225"/>
            <a:ext cx="56960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775" y="3527975"/>
            <a:ext cx="1164225" cy="1492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2"/>
          <p:cNvSpPr/>
          <p:nvPr/>
        </p:nvSpPr>
        <p:spPr>
          <a:xfrm>
            <a:off x="8019975" y="2357800"/>
            <a:ext cx="345900" cy="162000"/>
          </a:xfrm>
          <a:prstGeom prst="rect">
            <a:avLst/>
          </a:prstGeom>
          <a:noFill/>
          <a:ln cap="flat" cmpd="sng" w="9525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7854775" y="3816575"/>
            <a:ext cx="424800" cy="205200"/>
          </a:xfrm>
          <a:prstGeom prst="rect">
            <a:avLst/>
          </a:prstGeom>
          <a:noFill/>
          <a:ln cap="flat" cmpd="sng" w="9525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Thank you for your attention!</a:t>
            </a:r>
            <a:endParaRPr b="1"/>
          </a:p>
        </p:txBody>
      </p:sp>
      <p:sp>
        <p:nvSpPr>
          <p:cNvPr id="222" name="Google Shape;222;p33"/>
          <p:cNvSpPr txBox="1"/>
          <p:nvPr/>
        </p:nvSpPr>
        <p:spPr>
          <a:xfrm>
            <a:off x="1432950" y="2722500"/>
            <a:ext cx="6278100" cy="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For more in </a:t>
            </a: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depth</a:t>
            </a: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information about programs etc. please look at my github wiki for this project: </a:t>
            </a:r>
            <a:r>
              <a:rPr lang="sv" sz="1200" u="sng">
                <a:solidFill>
                  <a:schemeClr val="hlink"/>
                </a:solidFill>
                <a:latin typeface="Bitter"/>
                <a:ea typeface="Bitter"/>
                <a:cs typeface="Bitter"/>
                <a:sym typeface="Bitter"/>
                <a:hlinkClick r:id="rId3"/>
              </a:rPr>
              <a:t>https://github.com/A-Bergfeldt</a:t>
            </a:r>
            <a:endParaRPr sz="12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223" name="Google Shape;223;p33"/>
          <p:cNvCxnSpPr/>
          <p:nvPr/>
        </p:nvCxnSpPr>
        <p:spPr>
          <a:xfrm>
            <a:off x="311700" y="25717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618175" y="364550"/>
            <a:ext cx="188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Workflow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25"/>
            <a:ext cx="9073352" cy="49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60875" y="198300"/>
            <a:ext cx="42027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Workflow - simplified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38" y="902625"/>
            <a:ext cx="4269937" cy="406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533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Pre-processing - Trimmomatic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Pre-trimmed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Trimmed again to make sure it is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Trimming to remove adapters and low quality 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Quality control was done before and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430725" y="2998025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Parameters - Trimmomatic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ILLIUMINACLIP = TruSeq3-SE:2:30:10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LEADING = 3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TRAILING = 3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SLIDINGWINDOW= 4:15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MINLEN = 36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2C7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533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Pre-processing - FastQC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Important to check data before proceeding!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Quality deemed good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25" y="2169000"/>
            <a:ext cx="4024976" cy="29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630150" y="1857300"/>
            <a:ext cx="2370300" cy="3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Pictures are from after trimming</a:t>
            </a:r>
            <a:endParaRPr sz="11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2C7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825" y="2449775"/>
            <a:ext cx="3743874" cy="26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30390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</a:t>
            </a:r>
            <a:r>
              <a:rPr lang="sv"/>
              <a:t> - Canu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Assembly of the long 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Plant genome with many repeats: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corrMaxEvidanceErate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useGrid for running in UPPMAX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801675" y="3246125"/>
            <a:ext cx="2899800" cy="118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Parameters - Canu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useGrid = false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genomeSize = 30m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corMaxEvidenceErate = 0.15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6916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- BWA ( + samtools)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93850"/>
            <a:ext cx="6916800" cy="1856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/>
              <a:t>BWA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Mapping short reads to long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Necessary for polishing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Manipulating</a:t>
            </a:r>
            <a:r>
              <a:rPr lang="sv"/>
              <a:t> BWA output with samtools to get .bam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.fasta →  .sai →  .sam → .bam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6916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- Pilon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93850"/>
            <a:ext cx="6916800" cy="108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/>
              <a:t>Pilon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Polishing assembly with short read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Higher accuracy to long scaffolds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532700" y="2655675"/>
            <a:ext cx="6916800" cy="21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●"/>
            </a:pPr>
            <a:r>
              <a:rPr b="1"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Results:  </a:t>
            </a:r>
            <a:r>
              <a:rPr i="1"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(No good summary logfile so taken random  reads)</a:t>
            </a:r>
            <a:endParaRPr i="1"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Total Reads: 18201</a:t>
            </a:r>
            <a:endParaRPr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Confirmed 177014 of 192342 bases (92.03%)</a:t>
            </a:r>
            <a:endParaRPr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Corrected 11 snps; 0 ambiguous bases                                  corrected 96 small insertions totaling 102 bases                      41 small deletions totaling 42 bases</a:t>
            </a:r>
            <a:endParaRPr b="1"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