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Bitt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Bitter-bold.fntdata"/><Relationship Id="rId27" Type="http://schemas.openxmlformats.org/officeDocument/2006/relationships/font" Target="fonts/Bit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itt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Bitt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4e7beab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4e7beab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4e7beab5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4e7beab5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4e7beab5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4e7beab5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4e7beab5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4e7beab5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4e7beab5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4e7beab5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4e7beab5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4e7beab5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4e7beab5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4e7beab5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4e7beab5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4e7beab5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4e7beab5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4e7beab5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4e7beab5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4e7beab5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5a6a7b63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5a6a7b6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5a6a7b6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5a6a7b6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5a6a7b63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45a6a7b63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48572ec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48572ec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48572ec3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48572ec3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4d388f4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4d388f4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4d388f45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4d388f4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4d388f45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4d388f45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4d388f45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4d388f45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4e7beab5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4e7beab5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ED39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"/>
              <a:buNone/>
              <a:defRPr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itter"/>
              <a:buChar char="●"/>
              <a:defRPr sz="18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○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■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●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○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■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●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○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■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3645300"/>
            <a:ext cx="1498200" cy="14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45800" y="0"/>
            <a:ext cx="1498200" cy="1498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A-Bergfeld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92250"/>
            <a:ext cx="7161600" cy="23796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4700"/>
              <a:t>The draft genome of tropical fruit durian</a:t>
            </a:r>
            <a:r>
              <a:rPr lang="sv" sz="4700"/>
              <a:t> </a:t>
            </a:r>
            <a:endParaRPr sz="4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4100"/>
              <a:t>(Durio zibethinus)</a:t>
            </a:r>
            <a:endParaRPr i="1" sz="41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706175" y="3291325"/>
            <a:ext cx="5767200" cy="15861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Genome Analysis 2023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Paper IV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Andreas Bergfeldt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40632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Assembly QC - QUAST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Was the assembly any good?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B68D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225" y="1518900"/>
            <a:ext cx="2549850" cy="34865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p22"/>
          <p:cNvSpPr/>
          <p:nvPr/>
        </p:nvSpPr>
        <p:spPr>
          <a:xfrm>
            <a:off x="6435200" y="3668350"/>
            <a:ext cx="517800" cy="765900"/>
          </a:xfrm>
          <a:prstGeom prst="ellipse">
            <a:avLst/>
          </a:prstGeom>
          <a:noFill/>
          <a:ln cap="flat" cmpd="sng" w="38100">
            <a:solidFill>
              <a:srgbClr val="B68D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8241100" y="3702850"/>
            <a:ext cx="517800" cy="678900"/>
          </a:xfrm>
          <a:prstGeom prst="rect">
            <a:avLst/>
          </a:prstGeom>
          <a:noFill/>
          <a:ln cap="flat" cmpd="sng" w="38100">
            <a:solidFill>
              <a:srgbClr val="B68D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721" y="1589025"/>
            <a:ext cx="5313504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74061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Annotation</a:t>
            </a:r>
            <a:r>
              <a:rPr lang="sv"/>
              <a:t> - Trimmomatic + repeatMasker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Pre-processing before annotation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Trimmomatic → same as before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RepeatMasker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softmasking repeats for better annotation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Important to specify softmasking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5561075" y="3170625"/>
            <a:ext cx="3320400" cy="165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Softmasking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__________________________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Identifies and “masks” repeats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Changes bases in the fasta file from uppercase to lowercase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Hardmasking removes info, softmasking does not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8399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56217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Structural a</a:t>
            </a:r>
            <a:r>
              <a:rPr lang="sv"/>
              <a:t>nnotation - BRAKER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Pipeline consisting of Augustus and GeneMark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Annotates based on reference genome (masked assembly), and transcriptomic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Gives way to many outputs, still don’t know exactly what is what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3064125" y="3170625"/>
            <a:ext cx="3945900" cy="174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BRAKER results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__________________________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Hardmasked scaffold → 96 genes identified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Softmasked scaffold → 110 genes identified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What are the genes?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itter"/>
              <a:buChar char="○"/>
            </a:pPr>
            <a:r>
              <a:rPr lang="sv" sz="12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who knows…</a:t>
            </a:r>
            <a:endParaRPr sz="120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■"/>
            </a:pPr>
            <a:r>
              <a:rPr lang="sv" sz="12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will come later</a:t>
            </a:r>
            <a:r>
              <a:rPr lang="sv" sz="1200">
                <a:latin typeface="Bitter"/>
                <a:ea typeface="Bitter"/>
                <a:cs typeface="Bitter"/>
                <a:sym typeface="Bitter"/>
              </a:rPr>
              <a:t> 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8399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72954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Functional </a:t>
            </a:r>
            <a:r>
              <a:rPr lang="sv"/>
              <a:t>annotation - eggNOG-mapper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Web based 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Loads of information about found hits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Does not say a lot at this stage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Vital for </a:t>
            </a:r>
            <a:r>
              <a:rPr lang="sv"/>
              <a:t>differential</a:t>
            </a:r>
            <a:r>
              <a:rPr lang="sv"/>
              <a:t> expression </a:t>
            </a:r>
            <a:r>
              <a:rPr lang="sv"/>
              <a:t>analysis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sv"/>
              <a:t>Yes more </a:t>
            </a:r>
            <a:r>
              <a:rPr lang="sv"/>
              <a:t>patience</a:t>
            </a:r>
            <a:r>
              <a:rPr lang="sv"/>
              <a:t> is needed..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8399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64092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Counting </a:t>
            </a:r>
            <a:r>
              <a:rPr lang="sv"/>
              <a:t> reads - STAR and HTSeq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60875" y="1017725"/>
            <a:ext cx="733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For </a:t>
            </a:r>
            <a:r>
              <a:rPr lang="sv"/>
              <a:t>transcriptomic</a:t>
            </a:r>
            <a:r>
              <a:rPr lang="sv"/>
              <a:t> reads to be counted they first need to be aligned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Done with STAR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HTSeq counts the reads that are aligned to each predicted gene (from BRAKER), using a .gtf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A359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4846625" y="3246125"/>
            <a:ext cx="3855000" cy="143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HTSeq results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__________________________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8 files with reads of varying length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Total 29 269 185 record pairs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835  record pairs with missing mate record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○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0.003% of total record pairs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57201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Differential expression analysis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60875" y="1017725"/>
            <a:ext cx="733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DESeq2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R-module for </a:t>
            </a:r>
            <a:r>
              <a:rPr lang="sv"/>
              <a:t>expression</a:t>
            </a:r>
            <a:r>
              <a:rPr lang="sv"/>
              <a:t>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Finally some </a:t>
            </a:r>
            <a:r>
              <a:rPr lang="sv"/>
              <a:t>tangible</a:t>
            </a:r>
            <a:r>
              <a:rPr lang="sv"/>
              <a:t> results!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A359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4391825" y="1698000"/>
            <a:ext cx="4542900" cy="3007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The analysis in short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1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(In depth on future slides)</a:t>
            </a:r>
            <a:endParaRPr i="1" sz="100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__________________________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2 different species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○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Musang King and Mothong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2 different type of analysis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○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Between species </a:t>
            </a:r>
            <a:r>
              <a:rPr i="1" lang="sv" sz="1200">
                <a:latin typeface="Bitter"/>
                <a:ea typeface="Bitter"/>
                <a:cs typeface="Bitter"/>
                <a:sym typeface="Bitter"/>
              </a:rPr>
              <a:t>(Musang king, Mothong)</a:t>
            </a:r>
            <a:endParaRPr i="1" sz="1200"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○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Within species </a:t>
            </a:r>
            <a:r>
              <a:rPr i="1" lang="sv" sz="1200">
                <a:latin typeface="Bitter"/>
                <a:ea typeface="Bitter"/>
                <a:cs typeface="Bitter"/>
                <a:sym typeface="Bitter"/>
              </a:rPr>
              <a:t>(Musang King)</a:t>
            </a:r>
            <a:endParaRPr i="1" sz="1200">
              <a:latin typeface="Bitter"/>
              <a:ea typeface="Bitter"/>
              <a:cs typeface="Bitter"/>
              <a:sym typeface="Bitter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■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Different plant organs </a:t>
            </a:r>
            <a:r>
              <a:rPr i="1" lang="sv" sz="1200">
                <a:latin typeface="Bitter"/>
                <a:ea typeface="Bitter"/>
                <a:cs typeface="Bitter"/>
                <a:sym typeface="Bitter"/>
              </a:rPr>
              <a:t>(aril, stem, leaf, root)</a:t>
            </a:r>
            <a:endParaRPr i="1"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__________________________</a:t>
            </a:r>
            <a:endParaRPr b="1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itter"/>
              <a:buChar char="●"/>
            </a:pPr>
            <a:r>
              <a:rPr lang="sv" sz="12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Types of visualization</a:t>
            </a:r>
            <a:endParaRPr sz="12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itter"/>
              <a:buChar char="○"/>
            </a:pPr>
            <a:r>
              <a:rPr lang="sv" sz="12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PCA</a:t>
            </a:r>
            <a:endParaRPr sz="12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itter"/>
              <a:buChar char="○"/>
            </a:pPr>
            <a:r>
              <a:rPr lang="sv" sz="12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Heatmap</a:t>
            </a:r>
            <a:endParaRPr sz="12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55875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 - Between species - PCA</a:t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A359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28232" l="1380" r="0" t="25994"/>
          <a:stretch/>
        </p:blipFill>
        <p:spPr>
          <a:xfrm>
            <a:off x="1491600" y="1644875"/>
            <a:ext cx="7576776" cy="3250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58680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 - Between species - Heatmap</a:t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A359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b="0" l="0" r="17149" t="0"/>
          <a:stretch/>
        </p:blipFill>
        <p:spPr>
          <a:xfrm>
            <a:off x="5953225" y="1567375"/>
            <a:ext cx="3129849" cy="351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60875" y="1017725"/>
            <a:ext cx="516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Overall hard to separate the two species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On PCA the grouping is not  good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Groups Musang with Mothong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Does not </a:t>
            </a:r>
            <a:r>
              <a:rPr lang="sv"/>
              <a:t>group</a:t>
            </a:r>
            <a:r>
              <a:rPr lang="sv"/>
              <a:t> all of same species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The heatmap does not show any patterns in which the species can be separated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55875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 - Within species - PCA</a:t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A359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6314" l="0" r="0" t="8462"/>
          <a:stretch/>
        </p:blipFill>
        <p:spPr>
          <a:xfrm>
            <a:off x="2229138" y="1329375"/>
            <a:ext cx="4685725" cy="3684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55875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 - Within species - Heatmap</a:t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A359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60875" y="1017725"/>
            <a:ext cx="516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Better </a:t>
            </a:r>
            <a:r>
              <a:rPr lang="sv"/>
              <a:t>separation</a:t>
            </a:r>
            <a:r>
              <a:rPr lang="sv"/>
              <a:t> between plant organs compared to plant species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PCA did okay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Possible separations at least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Some patterns can be seen that separates arils from the rest of the plant organs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Eg. m</a:t>
            </a:r>
            <a:r>
              <a:rPr lang="sv"/>
              <a:t>ethionine</a:t>
            </a:r>
            <a:r>
              <a:rPr lang="sv"/>
              <a:t> and xyloglucan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675" y="1091985"/>
            <a:ext cx="3618325" cy="405151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/>
          <p:nvPr/>
        </p:nvSpPr>
        <p:spPr>
          <a:xfrm>
            <a:off x="5306900" y="2644225"/>
            <a:ext cx="2658300" cy="517800"/>
          </a:xfrm>
          <a:prstGeom prst="ellipse">
            <a:avLst/>
          </a:prstGeom>
          <a:noFill/>
          <a:ln cap="flat" cmpd="sng" w="38100">
            <a:solidFill>
              <a:srgbClr val="A359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1"/>
          <p:cNvSpPr/>
          <p:nvPr/>
        </p:nvSpPr>
        <p:spPr>
          <a:xfrm>
            <a:off x="5357450" y="3875575"/>
            <a:ext cx="3352800" cy="517800"/>
          </a:xfrm>
          <a:prstGeom prst="ellipse">
            <a:avLst/>
          </a:prstGeom>
          <a:noFill/>
          <a:ln cap="flat" cmpd="sng" w="38100">
            <a:solidFill>
              <a:srgbClr val="A359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75024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What is a Durian and why do this assembly?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3999900" cy="1207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sv"/>
              <a:t>What?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sv"/>
              <a:t>Fruit </a:t>
            </a:r>
            <a:r>
              <a:rPr lang="sv"/>
              <a:t>popular</a:t>
            </a:r>
            <a:r>
              <a:rPr lang="sv"/>
              <a:t> in southeast asia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sv"/>
              <a:t>Pungent odor, not allowed in some public spaces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832400" y="1152475"/>
            <a:ext cx="3999900" cy="1207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sv"/>
              <a:t>Why?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sv"/>
              <a:t>2016 China imported 600 mUSD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sv"/>
              <a:t>Almost non existent genetic research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911800" y="2900750"/>
            <a:ext cx="3320400" cy="165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My assembly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__________________________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One scaffold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○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Scaffold 10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Too much to do whole genome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○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Computing power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○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Time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55875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 - Biological conclusions</a:t>
            </a: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A359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60875" y="1017725"/>
            <a:ext cx="516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Methionine converted to methanethiol with the enzyme methionine γ-lyase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Methanethiol has key role in odor of durian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Xyloglucan building block of cell wall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sv"/>
              <a:t>“interlace cellulose microfibrils in most flowering plants.”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Genes with association to cell wall 2 upregulated in arils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 rotWithShape="1">
          <a:blip r:embed="rId3">
            <a:alphaModFix/>
          </a:blip>
          <a:srcRect b="51388" l="0" r="33941" t="41434"/>
          <a:stretch/>
        </p:blipFill>
        <p:spPr>
          <a:xfrm>
            <a:off x="1912625" y="3875525"/>
            <a:ext cx="440250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 rotWithShape="1">
          <a:blip r:embed="rId3">
            <a:alphaModFix/>
          </a:blip>
          <a:srcRect b="89021" l="0" r="33660" t="0"/>
          <a:stretch/>
        </p:blipFill>
        <p:spPr>
          <a:xfrm>
            <a:off x="1912625" y="3162550"/>
            <a:ext cx="4402501" cy="71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7575" y="2036675"/>
            <a:ext cx="1506225" cy="1390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p32"/>
          <p:cNvSpPr txBox="1"/>
          <p:nvPr/>
        </p:nvSpPr>
        <p:spPr>
          <a:xfrm>
            <a:off x="7019200" y="1569600"/>
            <a:ext cx="1944600" cy="36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">
                <a:latin typeface="Bitter"/>
                <a:ea typeface="Bitter"/>
                <a:cs typeface="Bitter"/>
                <a:sym typeface="Bitter"/>
              </a:rPr>
              <a:t>Figures from paper IV</a:t>
            </a:r>
            <a:endParaRPr i="1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 rotWithShape="1">
          <a:blip r:embed="rId3">
            <a:alphaModFix/>
          </a:blip>
          <a:srcRect b="21740" l="0" r="14871" t="71974"/>
          <a:stretch/>
        </p:blipFill>
        <p:spPr>
          <a:xfrm>
            <a:off x="1912625" y="4448225"/>
            <a:ext cx="56960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4775" y="3527975"/>
            <a:ext cx="1164225" cy="1492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5" name="Google Shape;215;p32"/>
          <p:cNvSpPr/>
          <p:nvPr/>
        </p:nvSpPr>
        <p:spPr>
          <a:xfrm>
            <a:off x="8019975" y="2357800"/>
            <a:ext cx="345900" cy="162000"/>
          </a:xfrm>
          <a:prstGeom prst="rect">
            <a:avLst/>
          </a:prstGeom>
          <a:noFill/>
          <a:ln cap="flat" cmpd="sng" w="9525">
            <a:solidFill>
              <a:srgbClr val="A359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>
            <a:off x="7854775" y="3816575"/>
            <a:ext cx="424800" cy="205200"/>
          </a:xfrm>
          <a:prstGeom prst="rect">
            <a:avLst/>
          </a:prstGeom>
          <a:noFill/>
          <a:ln cap="flat" cmpd="sng" w="9525">
            <a:solidFill>
              <a:srgbClr val="A359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17299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Thank you for your attention!</a:t>
            </a:r>
            <a:endParaRPr b="1"/>
          </a:p>
        </p:txBody>
      </p:sp>
      <p:sp>
        <p:nvSpPr>
          <p:cNvPr id="222" name="Google Shape;222;p33"/>
          <p:cNvSpPr txBox="1"/>
          <p:nvPr/>
        </p:nvSpPr>
        <p:spPr>
          <a:xfrm>
            <a:off x="1432950" y="2722500"/>
            <a:ext cx="6278100" cy="66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2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For more in </a:t>
            </a:r>
            <a:r>
              <a:rPr lang="sv" sz="12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depth</a:t>
            </a:r>
            <a:r>
              <a:rPr lang="sv" sz="12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 information about programs etc. please look at my github wiki for this project: </a:t>
            </a:r>
            <a:r>
              <a:rPr lang="sv" sz="1200" u="sng">
                <a:solidFill>
                  <a:schemeClr val="hlink"/>
                </a:solidFill>
                <a:latin typeface="Bitter"/>
                <a:ea typeface="Bitter"/>
                <a:cs typeface="Bitter"/>
                <a:sym typeface="Bitter"/>
                <a:hlinkClick r:id="rId3"/>
              </a:rPr>
              <a:t>https://github.com/A-Bergfeldt</a:t>
            </a:r>
            <a:endParaRPr sz="120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endParaRPr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cxnSp>
        <p:nvCxnSpPr>
          <p:cNvPr id="223" name="Google Shape;223;p33"/>
          <p:cNvCxnSpPr/>
          <p:nvPr/>
        </p:nvCxnSpPr>
        <p:spPr>
          <a:xfrm>
            <a:off x="311700" y="257175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618175" y="364550"/>
            <a:ext cx="18828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Workflow</a:t>
            </a:r>
            <a:endParaRPr b="1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625"/>
            <a:ext cx="9073352" cy="499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60875" y="198300"/>
            <a:ext cx="42027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Workflow - simplified</a:t>
            </a:r>
            <a:endParaRPr b="1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038" y="902625"/>
            <a:ext cx="4269937" cy="4067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53328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Pre-processing - Trimmomatic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Pre-trimmed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Trimmed again to make sure it is good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Trimming to remove adapters and low quality bases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Quality control was done before and after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5430725" y="2998025"/>
            <a:ext cx="3320400" cy="165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Parameters - Trimmomatic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__________________________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ILLIUMINACLIP = TruSeq3-SE:2:30:10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LEADING = 3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TRAILING = 3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SLIDINGWINDOW= 4:15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MINLEN = 36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2C71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53328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Pre-processing - FastQC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Important to check data before proceeding!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Quality deemed good enough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025" y="2169000"/>
            <a:ext cx="4024976" cy="29744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6630150" y="1857300"/>
            <a:ext cx="2370300" cy="31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1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Pictures are from after trimming</a:t>
            </a:r>
            <a:endParaRPr sz="110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2C71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825" y="2449775"/>
            <a:ext cx="3743874" cy="262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30390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Assembly</a:t>
            </a:r>
            <a:r>
              <a:rPr lang="sv"/>
              <a:t> - Canu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Assembly of the long reads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Plant genome with many repeats: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corrMaxEvidanceErate parameter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useGrid for running in UPPMAX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801675" y="3246125"/>
            <a:ext cx="2899800" cy="118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Parameters - Canu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__________________________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useGrid = false 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genomeSize = 30m 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corMaxEvidenceErate = 0.15 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792C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55971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Assembly - BWA ( + samtools) 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93850"/>
            <a:ext cx="6916800" cy="1856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v"/>
              <a:t>BWA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Mapping short reads to long reads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Necessary for polishing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Manipulating</a:t>
            </a:r>
            <a:r>
              <a:rPr lang="sv"/>
              <a:t> BWA output with samtools to get .bam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.fasta →  .sai →  .sam → .bam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792C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35052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Assembly - Pilon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93850"/>
            <a:ext cx="6916800" cy="108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v"/>
              <a:t>Pilon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Polishing assembly with short read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Higher accuracy to long scaffolds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792C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1532700" y="2655675"/>
            <a:ext cx="6916800" cy="21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itter"/>
              <a:buChar char="●"/>
            </a:pPr>
            <a:r>
              <a:rPr b="1" lang="sv" sz="18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Results:  </a:t>
            </a:r>
            <a:r>
              <a:rPr i="1" lang="sv" sz="18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 (No good summary logfile so taken random  reads)</a:t>
            </a:r>
            <a:endParaRPr i="1" sz="180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itter"/>
              <a:buChar char="○"/>
            </a:pPr>
            <a:r>
              <a:rPr lang="sv" sz="18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Total Reads: 18201</a:t>
            </a:r>
            <a:endParaRPr sz="180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itter"/>
              <a:buChar char="○"/>
            </a:pPr>
            <a:r>
              <a:rPr lang="sv" sz="18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Confirmed 177014 of 192342 bases (92.03%)</a:t>
            </a:r>
            <a:endParaRPr sz="180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itter"/>
              <a:buChar char="○"/>
            </a:pPr>
            <a:r>
              <a:rPr lang="sv" sz="18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Corrected 11 snps; 0 ambiguous bases                                  corrected 96 small insertions totaling 102 bases                      41 small deletions totaling 42 bases</a:t>
            </a:r>
            <a:endParaRPr b="1" sz="180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