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422" r:id="rId4"/>
    <p:sldId id="424" r:id="rId5"/>
    <p:sldId id="421" r:id="rId6"/>
    <p:sldId id="42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7AOUiGfioVPTFrFzTi+gJGDXQ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甲鱼 老" initials="甲老" lastIdx="4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F9DF2-0438-42AD-B170-30067649D97E}">
  <a:tblStyle styleId="{AB4F9DF2-0438-42AD-B170-30067649D97E}" styleName="Table_0">
    <a:wholeTbl>
      <a:tcTxStyle b="off" i="off">
        <a:font>
          <a:latin typeface="Consolas"/>
          <a:ea typeface="Consolas"/>
          <a:cs typeface="Consola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4" autoAdjust="0"/>
    <p:restoredTop sz="85979" autoAdjust="0"/>
  </p:normalViewPr>
  <p:slideViewPr>
    <p:cSldViewPr snapToGrid="0">
      <p:cViewPr varScale="1">
        <p:scale>
          <a:sx n="99" d="100"/>
          <a:sy n="99" d="100"/>
        </p:scale>
        <p:origin x="588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 do the HR estimation on Real </a:t>
            </a:r>
            <a:r>
              <a:rPr lang="en-US" altLang="zh-CN" dirty="0" err="1"/>
              <a:t>Afib</a:t>
            </a:r>
            <a:r>
              <a:rPr lang="en-US" altLang="zh-CN" dirty="0"/>
              <a:t> data. The results are listed in this table sheet. The table has 4 </a:t>
            </a:r>
            <a:r>
              <a:rPr lang="en-US" altLang="zh-CN" dirty="0" err="1"/>
              <a:t>colums</a:t>
            </a: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05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24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963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5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Jiayu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2024.07.22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574961" y="621950"/>
            <a:ext cx="904207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onsolas" panose="020B0609020204030204" pitchFamily="49" charset="0"/>
              </a:rPr>
              <a:t>Outline</a:t>
            </a:r>
            <a:endParaRPr sz="3200" b="1" dirty="0">
              <a:latin typeface="Consolas" panose="020B0609020204030204" pitchFamily="49" charset="0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838373" y="2442232"/>
            <a:ext cx="651524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Part_1: </a:t>
            </a:r>
            <a:r>
              <a:rPr lang="en-US" altLang="zh-CN" sz="1800" b="1" dirty="0">
                <a:solidFill>
                  <a:schemeClr val="dk1"/>
                </a:solidFill>
                <a:latin typeface="Consolas"/>
              </a:rPr>
              <a:t>Our New Model Works Well In Real AFib Data</a:t>
            </a:r>
            <a:endParaRPr lang="en-US" sz="1800" b="1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Part_2: </a:t>
            </a: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Effects of Improved Method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0BA43D-2C78-EC36-6B32-FDC2BED68BE5}"/>
              </a:ext>
            </a:extLst>
          </p:cNvPr>
          <p:cNvSpPr txBox="1"/>
          <p:nvPr/>
        </p:nvSpPr>
        <p:spPr>
          <a:xfrm>
            <a:off x="0" y="0"/>
            <a:ext cx="5659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Our New Model Works Well In Real Data (3AE4)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8704F-9D91-212F-830D-DB82F7E16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02659"/>
              </p:ext>
            </p:extLst>
          </p:nvPr>
        </p:nvGraphicFramePr>
        <p:xfrm>
          <a:off x="2047875" y="1074815"/>
          <a:ext cx="7226754" cy="3296920"/>
        </p:xfrm>
        <a:graphic>
          <a:graphicData uri="http://schemas.openxmlformats.org/drawingml/2006/table">
            <a:tbl>
              <a:tblPr firstRow="1" bandRow="1">
                <a:tableStyleId>{AB4F9DF2-0438-42AD-B170-30067649D97E}</a:tableStyleId>
              </a:tblPr>
              <a:tblGrid>
                <a:gridCol w="1653268">
                  <a:extLst>
                    <a:ext uri="{9D8B030D-6E8A-4147-A177-3AD203B41FA5}">
                      <a16:colId xmlns:a16="http://schemas.microsoft.com/office/drawing/2014/main" val="1878151224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625685000"/>
                    </a:ext>
                  </a:extLst>
                </a:gridCol>
                <a:gridCol w="1767381">
                  <a:extLst>
                    <a:ext uri="{9D8B030D-6E8A-4147-A177-3AD203B41FA5}">
                      <a16:colId xmlns:a16="http://schemas.microsoft.com/office/drawing/2014/main" val="1726853868"/>
                    </a:ext>
                  </a:extLst>
                </a:gridCol>
                <a:gridCol w="2055682">
                  <a:extLst>
                    <a:ext uri="{9D8B030D-6E8A-4147-A177-3AD203B41FA5}">
                      <a16:colId xmlns:a16="http://schemas.microsoft.com/office/drawing/2014/main" val="671549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IoT2023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 err="1"/>
                        <a:t>Jiayu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Comparison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5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Number:13981</a:t>
                      </a:r>
                    </a:p>
                    <a:p>
                      <a:r>
                        <a:rPr lang="en-US" altLang="zh-CN" dirty="0"/>
                        <a:t>Ratio:81%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MAE:6.57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Number:9765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58%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3.27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Ratio -28.3%</a:t>
                      </a:r>
                    </a:p>
                    <a:p>
                      <a:r>
                        <a:rPr lang="en-US" altLang="zh-CN" dirty="0"/>
                        <a:t>MAE -50.2%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20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10971</a:t>
                      </a:r>
                    </a:p>
                    <a:p>
                      <a:r>
                        <a:rPr lang="en-US" altLang="zh-CN" dirty="0"/>
                        <a:t>Ratio: 64% </a:t>
                      </a:r>
                    </a:p>
                    <a:p>
                      <a:r>
                        <a:rPr lang="en-US" altLang="zh-CN" dirty="0"/>
                        <a:t>MAE:13.82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Number:6899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41%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MAE:3.58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Ratio -35.9%</a:t>
                      </a:r>
                    </a:p>
                    <a:p>
                      <a:r>
                        <a:rPr lang="en-US" altLang="zh-CN" dirty="0"/>
                        <a:t>MAE -74.1%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31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Number:11285 </a:t>
                      </a:r>
                    </a:p>
                    <a:p>
                      <a:r>
                        <a:rPr lang="en-US" altLang="zh-CN" dirty="0"/>
                        <a:t>Ratio:66%</a:t>
                      </a:r>
                    </a:p>
                    <a:p>
                      <a:r>
                        <a:rPr lang="en-US" altLang="zh-CN" dirty="0"/>
                        <a:t>MAE:21.75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5312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31%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4.54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Ratio -53%</a:t>
                      </a:r>
                    </a:p>
                    <a:p>
                      <a:r>
                        <a:rPr lang="en-US" altLang="zh-CN" dirty="0"/>
                        <a:t>MAE -79.1%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36237</a:t>
                      </a:r>
                    </a:p>
                    <a:p>
                      <a:r>
                        <a:rPr lang="en-US" altLang="zh-CN" b="1" u="sng" dirty="0"/>
                        <a:t>Ratio:70%</a:t>
                      </a:r>
                    </a:p>
                    <a:p>
                      <a:r>
                        <a:rPr lang="en-US" altLang="zh-CN" b="1" u="sng" dirty="0">
                          <a:solidFill>
                            <a:srgbClr val="FF0000"/>
                          </a:solidFill>
                        </a:rPr>
                        <a:t>MAE: 13.58</a:t>
                      </a:r>
                      <a:endParaRPr lang="zh-CN" alt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21976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b="1" u="sng" dirty="0"/>
                        <a:t>Ratio:43%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b="1" u="sng" dirty="0">
                          <a:solidFill>
                            <a:srgbClr val="FF0000"/>
                          </a:solidFill>
                        </a:rPr>
                        <a:t>MAE: 3.69</a:t>
                      </a:r>
                      <a:endParaRPr lang="zh-CN" alt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Ratio -38%</a:t>
                      </a:r>
                    </a:p>
                    <a:p>
                      <a:r>
                        <a:rPr lang="en-US" altLang="zh-CN" dirty="0"/>
                        <a:t>MAE -72.8%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1925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5104A96-5D07-7249-0F50-981080104988}"/>
              </a:ext>
            </a:extLst>
          </p:cNvPr>
          <p:cNvSpPr txBox="1"/>
          <p:nvPr/>
        </p:nvSpPr>
        <p:spPr>
          <a:xfrm>
            <a:off x="0" y="551328"/>
            <a:ext cx="338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HR Estimation on Real AFib Data</a:t>
            </a:r>
            <a:endParaRPr lang="zh-CN" altLang="en-US" b="1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9018F1-CC96-9E3A-18A4-80E80BD56569}"/>
              </a:ext>
            </a:extLst>
          </p:cNvPr>
          <p:cNvSpPr txBox="1"/>
          <p:nvPr/>
        </p:nvSpPr>
        <p:spPr>
          <a:xfrm>
            <a:off x="705623" y="4875244"/>
            <a:ext cx="107807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 got 3 datasets of the </a:t>
            </a:r>
            <a:r>
              <a:rPr lang="en-US" altLang="zh-CN" dirty="0" err="1"/>
              <a:t>Afib</a:t>
            </a:r>
            <a:r>
              <a:rPr lang="en-US" altLang="zh-CN" dirty="0"/>
              <a:t> patient from Zixuan.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Yingjian’s</a:t>
            </a:r>
            <a:r>
              <a:rPr lang="en-US" altLang="zh-CN" dirty="0"/>
              <a:t> method doesn’t work on this patient, which utilized </a:t>
            </a:r>
            <a:r>
              <a:rPr lang="en-US" altLang="zh-CN" b="1" u="sng" dirty="0"/>
              <a:t>70%</a:t>
            </a:r>
            <a:r>
              <a:rPr lang="en-US" altLang="zh-CN" dirty="0"/>
              <a:t> of all data and achieved </a:t>
            </a:r>
            <a:r>
              <a:rPr lang="en-US" altLang="zh-CN" b="1" u="sng" dirty="0"/>
              <a:t>13.58</a:t>
            </a:r>
            <a:r>
              <a:rPr lang="en-US" altLang="zh-CN" dirty="0"/>
              <a:t> on MAE. (Figures are on the next page.)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My new model works well, utilizing </a:t>
            </a:r>
            <a:r>
              <a:rPr lang="en-US" altLang="zh-CN" b="1" u="sng" dirty="0"/>
              <a:t>43%</a:t>
            </a:r>
            <a:r>
              <a:rPr lang="en-US" altLang="zh-CN" dirty="0"/>
              <a:t> of all data and achieving </a:t>
            </a:r>
            <a:r>
              <a:rPr lang="en-US" altLang="zh-CN" b="1" u="sng" dirty="0"/>
              <a:t>3.69</a:t>
            </a:r>
            <a:r>
              <a:rPr lang="en-US" altLang="zh-CN" dirty="0"/>
              <a:t> on MAE. </a:t>
            </a:r>
          </a:p>
          <a:p>
            <a:endParaRPr lang="en-US" altLang="zh-CN" dirty="0"/>
          </a:p>
          <a:p>
            <a:r>
              <a:rPr lang="en-US" altLang="zh-CN" b="1" dirty="0"/>
              <a:t>Attention</a:t>
            </a:r>
            <a:r>
              <a:rPr lang="en-US" altLang="zh-CN" dirty="0"/>
              <a:t>: </a:t>
            </a:r>
            <a:r>
              <a:rPr lang="en-US" altLang="zh-CN" u="sng" dirty="0"/>
              <a:t>I treated this </a:t>
            </a:r>
            <a:r>
              <a:rPr lang="en-US" altLang="zh-CN" u="sng" dirty="0" err="1"/>
              <a:t>Afib</a:t>
            </a:r>
            <a:r>
              <a:rPr lang="en-US" altLang="zh-CN" u="sng" dirty="0"/>
              <a:t> patient as a healthy person</a:t>
            </a:r>
            <a:r>
              <a:rPr lang="en-US" altLang="zh-CN" dirty="0"/>
              <a:t> and didn’t use the model specially designed for </a:t>
            </a:r>
            <a:r>
              <a:rPr lang="en-US" altLang="zh-CN" dirty="0" err="1"/>
              <a:t>Afib</a:t>
            </a:r>
            <a:r>
              <a:rPr lang="en-US" altLang="zh-CN" dirty="0"/>
              <a:t> patients(very computationally expensive). The MAE should be smaller than 3 finally.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EECB41-4821-D3EA-D20D-885E913245BD}"/>
              </a:ext>
            </a:extLst>
          </p:cNvPr>
          <p:cNvSpPr txBox="1"/>
          <p:nvPr/>
        </p:nvSpPr>
        <p:spPr>
          <a:xfrm>
            <a:off x="2047875" y="4385471"/>
            <a:ext cx="9743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u="sng" dirty="0"/>
              <a:t>*Number in the table means useful 10s signal piece after Quality Control. Ratio=Number/All. 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99257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129EDC-C5F0-AED4-7362-5B7F3A3CF889}"/>
              </a:ext>
            </a:extLst>
          </p:cNvPr>
          <p:cNvSpPr txBox="1"/>
          <p:nvPr/>
        </p:nvSpPr>
        <p:spPr>
          <a:xfrm>
            <a:off x="0" y="902155"/>
            <a:ext cx="102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Consolas"/>
              </a:rPr>
              <a:t>3AE4_1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665576-0675-EB03-B6DC-C483EB84DAFF}"/>
              </a:ext>
            </a:extLst>
          </p:cNvPr>
          <p:cNvSpPr txBox="1"/>
          <p:nvPr/>
        </p:nvSpPr>
        <p:spPr>
          <a:xfrm>
            <a:off x="0" y="3288432"/>
            <a:ext cx="102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Consolas"/>
              </a:rPr>
              <a:t>3AE4_2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6262C1-04A3-0154-DAD8-BF33C9B8CD47}"/>
              </a:ext>
            </a:extLst>
          </p:cNvPr>
          <p:cNvSpPr txBox="1"/>
          <p:nvPr/>
        </p:nvSpPr>
        <p:spPr>
          <a:xfrm>
            <a:off x="0" y="5494179"/>
            <a:ext cx="102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Consolas"/>
              </a:rPr>
              <a:t>3AE4_3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65E24F1-62DA-26C6-D9AA-577AC59C0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96"/>
          <a:stretch/>
        </p:blipFill>
        <p:spPr>
          <a:xfrm>
            <a:off x="1316831" y="47838"/>
            <a:ext cx="4969903" cy="23397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E87F46C-9A27-3A1E-CB94-258505CD6C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78" b="5576"/>
          <a:stretch/>
        </p:blipFill>
        <p:spPr>
          <a:xfrm>
            <a:off x="1316830" y="2436181"/>
            <a:ext cx="4969903" cy="201227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251F214-A34C-235E-0361-CE51184083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655"/>
          <a:stretch/>
        </p:blipFill>
        <p:spPr>
          <a:xfrm>
            <a:off x="1316830" y="4497004"/>
            <a:ext cx="4969903" cy="227306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8A80CE0-737C-7604-5707-BBBA78BE24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03" r="9453"/>
          <a:stretch/>
        </p:blipFill>
        <p:spPr>
          <a:xfrm>
            <a:off x="6505802" y="660780"/>
            <a:ext cx="5476405" cy="147859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F02CAAC-6494-3929-B9FF-3308EAD4FF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703" r="9453"/>
          <a:stretch/>
        </p:blipFill>
        <p:spPr>
          <a:xfrm>
            <a:off x="6505801" y="2305136"/>
            <a:ext cx="5476405" cy="147859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6810B3A-4EF8-D038-E566-D09FEB849AD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703" r="9453"/>
          <a:stretch/>
        </p:blipFill>
        <p:spPr>
          <a:xfrm>
            <a:off x="6505801" y="4342771"/>
            <a:ext cx="5476405" cy="147859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9E71D1-E4AD-30DF-57A0-95EF0DD172B1}"/>
              </a:ext>
            </a:extLst>
          </p:cNvPr>
          <p:cNvSpPr txBox="1"/>
          <p:nvPr/>
        </p:nvSpPr>
        <p:spPr>
          <a:xfrm>
            <a:off x="6679933" y="134754"/>
            <a:ext cx="5302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Consolas"/>
              </a:rPr>
              <a:t>Blue points </a:t>
            </a:r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and </a:t>
            </a:r>
            <a:r>
              <a:rPr lang="en-US" altLang="zh-CN" b="1" dirty="0">
                <a:solidFill>
                  <a:schemeClr val="accent2"/>
                </a:solidFill>
                <a:latin typeface="Consolas"/>
              </a:rPr>
              <a:t>yellow points </a:t>
            </a:r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are </a:t>
            </a:r>
            <a:r>
              <a:rPr lang="en-US" altLang="zh-CN" b="1" dirty="0">
                <a:solidFill>
                  <a:schemeClr val="accent1"/>
                </a:solidFill>
                <a:latin typeface="Consolas"/>
              </a:rPr>
              <a:t>ground truth </a:t>
            </a:r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and </a:t>
            </a:r>
            <a:r>
              <a:rPr lang="en-US" altLang="zh-CN" b="1" dirty="0">
                <a:solidFill>
                  <a:schemeClr val="accent2"/>
                </a:solidFill>
                <a:latin typeface="Consolas"/>
              </a:rPr>
              <a:t>predicted values by </a:t>
            </a:r>
            <a:r>
              <a:rPr lang="en-US" altLang="zh-CN" b="1" dirty="0" err="1">
                <a:solidFill>
                  <a:schemeClr val="accent2"/>
                </a:solidFill>
                <a:latin typeface="Consolas"/>
              </a:rPr>
              <a:t>Yingjian’s</a:t>
            </a:r>
            <a:r>
              <a:rPr lang="en-US" altLang="zh-CN" b="1" dirty="0">
                <a:solidFill>
                  <a:schemeClr val="accent2"/>
                </a:solidFill>
                <a:latin typeface="Consolas"/>
              </a:rPr>
              <a:t> model </a:t>
            </a:r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respectively.</a:t>
            </a:r>
            <a:endParaRPr lang="zh-CN" altLang="en-US" b="1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D49544-58E4-BA2E-FC90-3389EF333AA3}"/>
              </a:ext>
            </a:extLst>
          </p:cNvPr>
          <p:cNvSpPr txBox="1"/>
          <p:nvPr/>
        </p:nvSpPr>
        <p:spPr>
          <a:xfrm>
            <a:off x="6505801" y="5955845"/>
            <a:ext cx="547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The code </a:t>
            </a:r>
            <a:r>
              <a:rPr lang="en-US" altLang="zh-CN" dirty="0" err="1"/>
              <a:t>Yingjian</a:t>
            </a:r>
            <a:r>
              <a:rPr lang="en-US" altLang="zh-CN" dirty="0"/>
              <a:t> sent to me should be a little different from the algo implemented in </a:t>
            </a:r>
            <a:r>
              <a:rPr lang="en-US" altLang="zh-CN" dirty="0" err="1"/>
              <a:t>Beddot</a:t>
            </a:r>
            <a:r>
              <a:rPr lang="en-US" altLang="zh-CN" dirty="0"/>
              <a:t>. Anyway, it doesn’t work well.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91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3B9485-8B28-CCB3-E366-B92A75F35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1347"/>
            <a:ext cx="12192000" cy="127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A7C7F8-A529-F6A9-C42D-331FF59A4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2239"/>
            <a:ext cx="12192000" cy="127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05E13F-F888-5974-96FE-114859C56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3131"/>
            <a:ext cx="12192000" cy="127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DB8EBD5-0096-A920-E274-B161F32C36B1}"/>
              </a:ext>
            </a:extLst>
          </p:cNvPr>
          <p:cNvSpPr txBox="1"/>
          <p:nvPr/>
        </p:nvSpPr>
        <p:spPr>
          <a:xfrm>
            <a:off x="1001027" y="74688"/>
            <a:ext cx="4417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b="1" u="sng" dirty="0"/>
              <a:t>3AE4_1, </a:t>
            </a:r>
            <a:r>
              <a:rPr lang="en-US" altLang="zh-CN" b="1" u="sng" dirty="0">
                <a:solidFill>
                  <a:schemeClr val="accent2"/>
                </a:solidFill>
              </a:rPr>
              <a:t>MAE of IoT: 6.57</a:t>
            </a:r>
            <a:r>
              <a:rPr lang="en-US" altLang="zh-CN" b="1" u="sng" dirty="0"/>
              <a:t>, </a:t>
            </a:r>
            <a:r>
              <a:rPr lang="en-US" altLang="zh-CN" b="1" u="sng" dirty="0">
                <a:solidFill>
                  <a:schemeClr val="accent6">
                    <a:lumMod val="75000"/>
                  </a:schemeClr>
                </a:solidFill>
              </a:rPr>
              <a:t>MAE of New: 3.27</a:t>
            </a:r>
            <a:endParaRPr lang="zh-CN" altLang="en-US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FAFBE6-6488-C576-375F-EAA94E6C649C}"/>
              </a:ext>
            </a:extLst>
          </p:cNvPr>
          <p:cNvSpPr txBox="1"/>
          <p:nvPr/>
        </p:nvSpPr>
        <p:spPr>
          <a:xfrm>
            <a:off x="1001027" y="1754462"/>
            <a:ext cx="4417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b="1" u="sng" dirty="0"/>
              <a:t>3AE4_2, </a:t>
            </a:r>
            <a:r>
              <a:rPr lang="en-US" altLang="zh-CN" b="1" u="sng" dirty="0">
                <a:solidFill>
                  <a:schemeClr val="accent2"/>
                </a:solidFill>
              </a:rPr>
              <a:t>MAE of IoT: 13.82</a:t>
            </a:r>
            <a:r>
              <a:rPr lang="en-US" altLang="zh-CN" b="1" u="sng" dirty="0"/>
              <a:t>, </a:t>
            </a:r>
            <a:r>
              <a:rPr lang="en-US" altLang="zh-CN" b="1" u="sng" dirty="0">
                <a:solidFill>
                  <a:schemeClr val="accent6">
                    <a:lumMod val="75000"/>
                  </a:schemeClr>
                </a:solidFill>
              </a:rPr>
              <a:t>MAE of New: 3.58</a:t>
            </a:r>
            <a:endParaRPr lang="zh-CN" altLang="en-US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297384-58E2-9D97-D9E8-8C5CC3DC4F0B}"/>
              </a:ext>
            </a:extLst>
          </p:cNvPr>
          <p:cNvSpPr txBox="1"/>
          <p:nvPr/>
        </p:nvSpPr>
        <p:spPr>
          <a:xfrm>
            <a:off x="1001027" y="3453570"/>
            <a:ext cx="4417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b="1" u="sng" dirty="0"/>
              <a:t>3AE4_3, </a:t>
            </a:r>
            <a:r>
              <a:rPr lang="en-US" altLang="zh-CN" b="1" u="sng" dirty="0">
                <a:solidFill>
                  <a:schemeClr val="accent2"/>
                </a:solidFill>
              </a:rPr>
              <a:t>MAE of IoT: 21.75</a:t>
            </a:r>
            <a:r>
              <a:rPr lang="en-US" altLang="zh-CN" b="1" u="sng" dirty="0"/>
              <a:t>, </a:t>
            </a:r>
            <a:r>
              <a:rPr lang="en-US" altLang="zh-CN" b="1" u="sng" dirty="0">
                <a:solidFill>
                  <a:schemeClr val="accent6">
                    <a:lumMod val="75000"/>
                  </a:schemeClr>
                </a:solidFill>
              </a:rPr>
              <a:t>MAE of New: 4.54</a:t>
            </a:r>
            <a:endParaRPr lang="zh-CN" altLang="en-US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C9171-36A0-1E9D-F051-E4B646DFC441}"/>
              </a:ext>
            </a:extLst>
          </p:cNvPr>
          <p:cNvSpPr txBox="1"/>
          <p:nvPr/>
        </p:nvSpPr>
        <p:spPr>
          <a:xfrm>
            <a:off x="59355" y="5221375"/>
            <a:ext cx="12073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No matter from these figures or the MAE, we can see the performance of the new method is better than the old method. Here are two reasons: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New ICU data is high quality, and waveforms are more clear and stable, which helps a lot for segmentation and template generation.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feature of real </a:t>
            </a:r>
            <a:r>
              <a:rPr lang="en-US" altLang="zh-CN" dirty="0" err="1"/>
              <a:t>Afib</a:t>
            </a:r>
            <a:r>
              <a:rPr lang="en-US" altLang="zh-CN" dirty="0"/>
              <a:t> data is consistent with our before assumption which we based on to generate simulated </a:t>
            </a:r>
            <a:r>
              <a:rPr lang="en-US" altLang="zh-CN" dirty="0" err="1"/>
              <a:t>Afib</a:t>
            </a:r>
            <a:r>
              <a:rPr lang="en-US" altLang="zh-CN" dirty="0"/>
              <a:t> data. We don’t need to change the algo too much to make it work on real data.</a:t>
            </a:r>
          </a:p>
        </p:txBody>
      </p:sp>
    </p:spTree>
    <p:extLst>
      <p:ext uri="{BB962C8B-B14F-4D97-AF65-F5344CB8AC3E}">
        <p14:creationId xmlns:p14="http://schemas.microsoft.com/office/powerpoint/2010/main" val="10578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646BBC6-46B8-D48B-7C74-12B1033EB7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0"/>
          <a:stretch/>
        </p:blipFill>
        <p:spPr>
          <a:xfrm>
            <a:off x="255811" y="602852"/>
            <a:ext cx="3934374" cy="234808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87C5141-F13E-9009-3450-014B380C0D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9" b="1859"/>
          <a:stretch/>
        </p:blipFill>
        <p:spPr>
          <a:xfrm>
            <a:off x="8190992" y="602852"/>
            <a:ext cx="3658111" cy="234808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4AAAA4B-8677-0D2C-8934-A6AD685001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60"/>
          <a:stretch/>
        </p:blipFill>
        <p:spPr>
          <a:xfrm>
            <a:off x="4280559" y="602852"/>
            <a:ext cx="3820058" cy="234808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5F573A3-3BCC-858D-7F14-2966C7256753}"/>
              </a:ext>
            </a:extLst>
          </p:cNvPr>
          <p:cNvSpPr txBox="1"/>
          <p:nvPr/>
        </p:nvSpPr>
        <p:spPr>
          <a:xfrm>
            <a:off x="255811" y="3429000"/>
            <a:ext cx="11593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chemeClr val="dk1"/>
                </a:solidFill>
                <a:latin typeface="Consolas"/>
              </a:rPr>
              <a:t>Segmentation and template generation are crucial parts</a:t>
            </a:r>
            <a:r>
              <a:rPr lang="en-US" altLang="zh-CN" dirty="0">
                <a:solidFill>
                  <a:schemeClr val="dk1"/>
                </a:solidFill>
                <a:latin typeface="Consolas"/>
              </a:rPr>
              <a:t> of the algorithm, directly impacting the accuracy. I made some improvements to the segmentation. </a:t>
            </a:r>
          </a:p>
          <a:p>
            <a:endParaRPr lang="en-US" altLang="zh-CN" dirty="0">
              <a:solidFill>
                <a:schemeClr val="dk1"/>
              </a:solidFill>
              <a:latin typeface="Consolas"/>
            </a:endParaRPr>
          </a:p>
          <a:p>
            <a:endParaRPr lang="en-US" altLang="zh-CN" dirty="0">
              <a:solidFill>
                <a:schemeClr val="dk1"/>
              </a:solidFill>
              <a:latin typeface="Consolas"/>
            </a:endParaRPr>
          </a:p>
          <a:p>
            <a:r>
              <a:rPr lang="en-US" altLang="zh-CN" dirty="0">
                <a:solidFill>
                  <a:schemeClr val="dk1"/>
                </a:solidFill>
                <a:latin typeface="Consolas"/>
              </a:rPr>
              <a:t>After this improvement, the long template containing more than one period, like the above bule lines, won’t appear again. The blue lines above will be replaced by the yellow lines.  </a:t>
            </a:r>
          </a:p>
          <a:p>
            <a:endParaRPr lang="en-US" altLang="zh-CN" dirty="0">
              <a:solidFill>
                <a:schemeClr val="dk1"/>
              </a:solidFill>
              <a:latin typeface="Consolas"/>
            </a:endParaRPr>
          </a:p>
          <a:p>
            <a:endParaRPr lang="en-US" altLang="zh-CN" dirty="0">
              <a:solidFill>
                <a:schemeClr val="dk1"/>
              </a:solidFill>
              <a:latin typeface="Consolas"/>
            </a:endParaRPr>
          </a:p>
          <a:p>
            <a:r>
              <a:rPr lang="en-US" altLang="zh-CN" dirty="0">
                <a:solidFill>
                  <a:schemeClr val="dk1"/>
                </a:solidFill>
                <a:latin typeface="Consolas"/>
              </a:rPr>
              <a:t>Compared to research, this improvement is more about engineering implementation, but it works so well. HR estimation(MAE) of the </a:t>
            </a:r>
            <a:r>
              <a:rPr lang="en-US" altLang="zh-CN" dirty="0" err="1">
                <a:solidFill>
                  <a:schemeClr val="dk1"/>
                </a:solidFill>
                <a:latin typeface="Consolas"/>
              </a:rPr>
              <a:t>Afib</a:t>
            </a:r>
            <a:r>
              <a:rPr lang="en-US" altLang="zh-CN" dirty="0">
                <a:solidFill>
                  <a:schemeClr val="dk1"/>
                </a:solidFill>
                <a:latin typeface="Consolas"/>
              </a:rPr>
              <a:t> patient(3AE4) improved </a:t>
            </a:r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from 5.7 to 3.69</a:t>
            </a:r>
            <a:r>
              <a:rPr lang="en-US" altLang="zh-CN" dirty="0">
                <a:solidFill>
                  <a:schemeClr val="dk1"/>
                </a:solidFill>
                <a:latin typeface="Consolas"/>
              </a:rPr>
              <a:t>. 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236C7F-4AD2-1EE9-E2F0-D69D2482B5E3}"/>
              </a:ext>
            </a:extLst>
          </p:cNvPr>
          <p:cNvSpPr txBox="1"/>
          <p:nvPr/>
        </p:nvSpPr>
        <p:spPr>
          <a:xfrm>
            <a:off x="0" y="0"/>
            <a:ext cx="3465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pPr algn="l"/>
            <a:r>
              <a:rPr lang="en-US" altLang="zh-CN" dirty="0">
                <a:sym typeface="Consolas"/>
              </a:rPr>
              <a:t>Effects of Improved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0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</TotalTime>
  <Words>585</Words>
  <Application>Microsoft Office PowerPoint</Application>
  <PresentationFormat>宽屏</PresentationFormat>
  <Paragraphs>81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4497</cp:revision>
  <dcterms:created xsi:type="dcterms:W3CDTF">2023-07-30T03:21:28Z</dcterms:created>
  <dcterms:modified xsi:type="dcterms:W3CDTF">2024-07-22T12:06:10Z</dcterms:modified>
</cp:coreProperties>
</file>