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0"/>
  </p:notesMasterIdLst>
  <p:sldIdLst>
    <p:sldId id="256" r:id="rId2"/>
    <p:sldId id="257" r:id="rId3"/>
    <p:sldId id="258" r:id="rId4"/>
    <p:sldId id="376" r:id="rId5"/>
    <p:sldId id="380" r:id="rId6"/>
    <p:sldId id="379" r:id="rId7"/>
    <p:sldId id="395" r:id="rId8"/>
    <p:sldId id="381" r:id="rId9"/>
    <p:sldId id="396" r:id="rId10"/>
    <p:sldId id="345" r:id="rId11"/>
    <p:sldId id="398" r:id="rId12"/>
    <p:sldId id="401" r:id="rId13"/>
    <p:sldId id="386" r:id="rId14"/>
    <p:sldId id="392" r:id="rId15"/>
    <p:sldId id="389" r:id="rId16"/>
    <p:sldId id="393" r:id="rId17"/>
    <p:sldId id="394" r:id="rId18"/>
    <p:sldId id="279" r:id="rId1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i7AOUiGfioVPTFrFzTi+gJGDXQ/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甲鱼 老" initials="甲老" lastIdx="2" clrIdx="0">
    <p:extLst>
      <p:ext uri="{19B8F6BF-5375-455C-9EA6-DF929625EA0E}">
        <p15:presenceInfo xmlns:p15="http://schemas.microsoft.com/office/powerpoint/2012/main" userId="8e706fe32cce493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B4F9DF2-0438-42AD-B170-30067649D97E}">
  <a:tblStyle styleId="{AB4F9DF2-0438-42AD-B170-30067649D97E}" styleName="Table_0">
    <a:wholeTbl>
      <a:tcTxStyle b="off" i="off">
        <a:font>
          <a:latin typeface="Consolas"/>
          <a:ea typeface="Consolas"/>
          <a:cs typeface="Consolas"/>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onsolas"/>
          <a:ea typeface="Consolas"/>
          <a:cs typeface="Consolas"/>
        </a:font>
        <a:schemeClr val="lt1"/>
      </a:tcTxStyle>
      <a:tcStyle>
        <a:tcBdr/>
        <a:fill>
          <a:solidFill>
            <a:schemeClr val="accent1"/>
          </a:solidFill>
        </a:fill>
      </a:tcStyle>
    </a:lastCol>
    <a:firstCol>
      <a:tcTxStyle b="on" i="off">
        <a:font>
          <a:latin typeface="Consolas"/>
          <a:ea typeface="Consolas"/>
          <a:cs typeface="Consolas"/>
        </a:font>
        <a:schemeClr val="lt1"/>
      </a:tcTxStyle>
      <a:tcStyle>
        <a:tcBdr/>
        <a:fill>
          <a:solidFill>
            <a:schemeClr val="accent1"/>
          </a:solidFill>
        </a:fill>
      </a:tcStyle>
    </a:firstCol>
    <a:lastRow>
      <a:tcTxStyle b="on" i="off">
        <a:font>
          <a:latin typeface="Consolas"/>
          <a:ea typeface="Consolas"/>
          <a:cs typeface="Consolas"/>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onsolas"/>
          <a:ea typeface="Consolas"/>
          <a:cs typeface="Consolas"/>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37" autoAdjust="0"/>
    <p:restoredTop sz="85979" autoAdjust="0"/>
  </p:normalViewPr>
  <p:slideViewPr>
    <p:cSldViewPr snapToGrid="0">
      <p:cViewPr varScale="1">
        <p:scale>
          <a:sx n="68" d="100"/>
          <a:sy n="68" d="100"/>
        </p:scale>
        <p:origin x="525"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a:extLst>
            <a:ext uri="{FF2B5EF4-FFF2-40B4-BE49-F238E27FC236}">
              <a16:creationId xmlns:a16="http://schemas.microsoft.com/office/drawing/2014/main" id="{11A15BA5-5E14-9C1F-E8C8-D0437657B441}"/>
            </a:ext>
          </a:extLst>
        </p:cNvPr>
        <p:cNvGrpSpPr/>
        <p:nvPr/>
      </p:nvGrpSpPr>
      <p:grpSpPr>
        <a:xfrm>
          <a:off x="0" y="0"/>
          <a:ext cx="0" cy="0"/>
          <a:chOff x="0" y="0"/>
          <a:chExt cx="0" cy="0"/>
        </a:xfrm>
      </p:grpSpPr>
      <p:sp>
        <p:nvSpPr>
          <p:cNvPr id="99" name="Google Shape;99;p3:notes">
            <a:extLst>
              <a:ext uri="{FF2B5EF4-FFF2-40B4-BE49-F238E27FC236}">
                <a16:creationId xmlns:a16="http://schemas.microsoft.com/office/drawing/2014/main" id="{74CBD72E-FF35-AE10-CF44-FF11646B4DF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3:notes">
            <a:extLst>
              <a:ext uri="{FF2B5EF4-FFF2-40B4-BE49-F238E27FC236}">
                <a16:creationId xmlns:a16="http://schemas.microsoft.com/office/drawing/2014/main" id="{ABC895EF-A62D-9878-C480-6C6816A4C965}"/>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1" name="Google Shape;101;p3:notes">
            <a:extLst>
              <a:ext uri="{FF2B5EF4-FFF2-40B4-BE49-F238E27FC236}">
                <a16:creationId xmlns:a16="http://schemas.microsoft.com/office/drawing/2014/main" id="{25D92310-5016-BF3C-D94C-CEF934A9FDED}"/>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42525870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a:extLst>
            <a:ext uri="{FF2B5EF4-FFF2-40B4-BE49-F238E27FC236}">
              <a16:creationId xmlns:a16="http://schemas.microsoft.com/office/drawing/2014/main" id="{B0CBC2D7-F214-CEE6-FB71-68BF5471596E}"/>
            </a:ext>
          </a:extLst>
        </p:cNvPr>
        <p:cNvGrpSpPr/>
        <p:nvPr/>
      </p:nvGrpSpPr>
      <p:grpSpPr>
        <a:xfrm>
          <a:off x="0" y="0"/>
          <a:ext cx="0" cy="0"/>
          <a:chOff x="0" y="0"/>
          <a:chExt cx="0" cy="0"/>
        </a:xfrm>
      </p:grpSpPr>
      <p:sp>
        <p:nvSpPr>
          <p:cNvPr id="99" name="Google Shape;99;p3:notes">
            <a:extLst>
              <a:ext uri="{FF2B5EF4-FFF2-40B4-BE49-F238E27FC236}">
                <a16:creationId xmlns:a16="http://schemas.microsoft.com/office/drawing/2014/main" id="{FAE837FA-700A-DA8B-590F-FF02F5B1EC9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3:notes">
            <a:extLst>
              <a:ext uri="{FF2B5EF4-FFF2-40B4-BE49-F238E27FC236}">
                <a16:creationId xmlns:a16="http://schemas.microsoft.com/office/drawing/2014/main" id="{3F692733-327E-FB66-4EF7-86DF8957456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1" name="Google Shape;101;p3:notes">
            <a:extLst>
              <a:ext uri="{FF2B5EF4-FFF2-40B4-BE49-F238E27FC236}">
                <a16:creationId xmlns:a16="http://schemas.microsoft.com/office/drawing/2014/main" id="{101F2E30-650D-D8BE-2EAC-A8E93FEAC5C1}"/>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39805337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1" name="Google Shape;101;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26278060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a:extLst>
            <a:ext uri="{FF2B5EF4-FFF2-40B4-BE49-F238E27FC236}">
              <a16:creationId xmlns:a16="http://schemas.microsoft.com/office/drawing/2014/main" id="{42223187-C76C-0F1E-35DE-24B858064946}"/>
            </a:ext>
          </a:extLst>
        </p:cNvPr>
        <p:cNvGrpSpPr/>
        <p:nvPr/>
      </p:nvGrpSpPr>
      <p:grpSpPr>
        <a:xfrm>
          <a:off x="0" y="0"/>
          <a:ext cx="0" cy="0"/>
          <a:chOff x="0" y="0"/>
          <a:chExt cx="0" cy="0"/>
        </a:xfrm>
      </p:grpSpPr>
      <p:sp>
        <p:nvSpPr>
          <p:cNvPr id="99" name="Google Shape;99;p3:notes">
            <a:extLst>
              <a:ext uri="{FF2B5EF4-FFF2-40B4-BE49-F238E27FC236}">
                <a16:creationId xmlns:a16="http://schemas.microsoft.com/office/drawing/2014/main" id="{FE01CDBE-7E27-E749-2347-DBF213F189F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3:notes">
            <a:extLst>
              <a:ext uri="{FF2B5EF4-FFF2-40B4-BE49-F238E27FC236}">
                <a16:creationId xmlns:a16="http://schemas.microsoft.com/office/drawing/2014/main" id="{C7CB6C6F-997B-78CC-BC60-47F9AD5E6695}"/>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1" name="Google Shape;101;p3:notes">
            <a:extLst>
              <a:ext uri="{FF2B5EF4-FFF2-40B4-BE49-F238E27FC236}">
                <a16:creationId xmlns:a16="http://schemas.microsoft.com/office/drawing/2014/main" id="{C3C09B28-FF27-F502-E01F-0FF11ED8A93F}"/>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34787195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1" name="Google Shape;101;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extLst>
      <p:ext uri="{BB962C8B-B14F-4D97-AF65-F5344CB8AC3E}">
        <p14:creationId xmlns:p14="http://schemas.microsoft.com/office/powerpoint/2010/main" val="37699005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a:extLst>
            <a:ext uri="{FF2B5EF4-FFF2-40B4-BE49-F238E27FC236}">
              <a16:creationId xmlns:a16="http://schemas.microsoft.com/office/drawing/2014/main" id="{5EC1CA3F-614D-2C1E-E586-929C37236FFF}"/>
            </a:ext>
          </a:extLst>
        </p:cNvPr>
        <p:cNvGrpSpPr/>
        <p:nvPr/>
      </p:nvGrpSpPr>
      <p:grpSpPr>
        <a:xfrm>
          <a:off x="0" y="0"/>
          <a:ext cx="0" cy="0"/>
          <a:chOff x="0" y="0"/>
          <a:chExt cx="0" cy="0"/>
        </a:xfrm>
      </p:grpSpPr>
      <p:sp>
        <p:nvSpPr>
          <p:cNvPr id="99" name="Google Shape;99;p3:notes">
            <a:extLst>
              <a:ext uri="{FF2B5EF4-FFF2-40B4-BE49-F238E27FC236}">
                <a16:creationId xmlns:a16="http://schemas.microsoft.com/office/drawing/2014/main" id="{35C7AD2E-A9C3-B309-575E-C07AC3D0333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3:notes">
            <a:extLst>
              <a:ext uri="{FF2B5EF4-FFF2-40B4-BE49-F238E27FC236}">
                <a16:creationId xmlns:a16="http://schemas.microsoft.com/office/drawing/2014/main" id="{5241718E-B5B5-E265-FBD2-A8A0126EEA7E}"/>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1" name="Google Shape;101;p3:notes">
            <a:extLst>
              <a:ext uri="{FF2B5EF4-FFF2-40B4-BE49-F238E27FC236}">
                <a16:creationId xmlns:a16="http://schemas.microsoft.com/office/drawing/2014/main" id="{F9A67C2B-5ACB-2D3D-9E06-AA16B09A1C48}"/>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extLst>
      <p:ext uri="{BB962C8B-B14F-4D97-AF65-F5344CB8AC3E}">
        <p14:creationId xmlns:p14="http://schemas.microsoft.com/office/powerpoint/2010/main" val="16468831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a:extLst>
            <a:ext uri="{FF2B5EF4-FFF2-40B4-BE49-F238E27FC236}">
              <a16:creationId xmlns:a16="http://schemas.microsoft.com/office/drawing/2014/main" id="{DE0ADB8E-1EBB-0134-3322-17F5D0204762}"/>
            </a:ext>
          </a:extLst>
        </p:cNvPr>
        <p:cNvGrpSpPr/>
        <p:nvPr/>
      </p:nvGrpSpPr>
      <p:grpSpPr>
        <a:xfrm>
          <a:off x="0" y="0"/>
          <a:ext cx="0" cy="0"/>
          <a:chOff x="0" y="0"/>
          <a:chExt cx="0" cy="0"/>
        </a:xfrm>
      </p:grpSpPr>
      <p:sp>
        <p:nvSpPr>
          <p:cNvPr id="99" name="Google Shape;99;p3:notes">
            <a:extLst>
              <a:ext uri="{FF2B5EF4-FFF2-40B4-BE49-F238E27FC236}">
                <a16:creationId xmlns:a16="http://schemas.microsoft.com/office/drawing/2014/main" id="{AB1965B3-795D-0732-BDAF-7E9105B202F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3:notes">
            <a:extLst>
              <a:ext uri="{FF2B5EF4-FFF2-40B4-BE49-F238E27FC236}">
                <a16:creationId xmlns:a16="http://schemas.microsoft.com/office/drawing/2014/main" id="{179BBBD7-23F8-F898-3946-8BD7E29558B4}"/>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1" name="Google Shape;101;p3:notes">
            <a:extLst>
              <a:ext uri="{FF2B5EF4-FFF2-40B4-BE49-F238E27FC236}">
                <a16:creationId xmlns:a16="http://schemas.microsoft.com/office/drawing/2014/main" id="{D0820245-4A58-B665-11FB-22010822B661}"/>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extLst>
      <p:ext uri="{BB962C8B-B14F-4D97-AF65-F5344CB8AC3E}">
        <p14:creationId xmlns:p14="http://schemas.microsoft.com/office/powerpoint/2010/main" val="2998855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5" name="Google Shape;395;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6" name="Google Shape;396;p2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n-US" altLang="zh-CN" dirty="0"/>
          </a:p>
        </p:txBody>
      </p:sp>
      <p:sp>
        <p:nvSpPr>
          <p:cNvPr id="94" name="Google Shape;9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5008724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1" name="Google Shape;101;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3212427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a:extLst>
            <a:ext uri="{FF2B5EF4-FFF2-40B4-BE49-F238E27FC236}">
              <a16:creationId xmlns:a16="http://schemas.microsoft.com/office/drawing/2014/main" id="{59BFFE69-7408-C26E-A9D8-A17CCFB83426}"/>
            </a:ext>
          </a:extLst>
        </p:cNvPr>
        <p:cNvGrpSpPr/>
        <p:nvPr/>
      </p:nvGrpSpPr>
      <p:grpSpPr>
        <a:xfrm>
          <a:off x="0" y="0"/>
          <a:ext cx="0" cy="0"/>
          <a:chOff x="0" y="0"/>
          <a:chExt cx="0" cy="0"/>
        </a:xfrm>
      </p:grpSpPr>
      <p:sp>
        <p:nvSpPr>
          <p:cNvPr id="99" name="Google Shape;99;p3:notes">
            <a:extLst>
              <a:ext uri="{FF2B5EF4-FFF2-40B4-BE49-F238E27FC236}">
                <a16:creationId xmlns:a16="http://schemas.microsoft.com/office/drawing/2014/main" id="{A7FC457C-2E0D-2EFC-64E4-0DED227E088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3:notes">
            <a:extLst>
              <a:ext uri="{FF2B5EF4-FFF2-40B4-BE49-F238E27FC236}">
                <a16:creationId xmlns:a16="http://schemas.microsoft.com/office/drawing/2014/main" id="{ED223802-783D-06E3-6F42-5A6192A88095}"/>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1" name="Google Shape;101;p3:notes">
            <a:extLst>
              <a:ext uri="{FF2B5EF4-FFF2-40B4-BE49-F238E27FC236}">
                <a16:creationId xmlns:a16="http://schemas.microsoft.com/office/drawing/2014/main" id="{75C2A9D1-A232-2DE4-4D64-93EA7DC005DB}"/>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6169630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1" name="Google Shape;101;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12965984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a:extLst>
            <a:ext uri="{FF2B5EF4-FFF2-40B4-BE49-F238E27FC236}">
              <a16:creationId xmlns:a16="http://schemas.microsoft.com/office/drawing/2014/main" id="{04662141-AE9A-C019-A2A2-1592FCC44DA4}"/>
            </a:ext>
          </a:extLst>
        </p:cNvPr>
        <p:cNvGrpSpPr/>
        <p:nvPr/>
      </p:nvGrpSpPr>
      <p:grpSpPr>
        <a:xfrm>
          <a:off x="0" y="0"/>
          <a:ext cx="0" cy="0"/>
          <a:chOff x="0" y="0"/>
          <a:chExt cx="0" cy="0"/>
        </a:xfrm>
      </p:grpSpPr>
      <p:sp>
        <p:nvSpPr>
          <p:cNvPr id="99" name="Google Shape;99;p3:notes">
            <a:extLst>
              <a:ext uri="{FF2B5EF4-FFF2-40B4-BE49-F238E27FC236}">
                <a16:creationId xmlns:a16="http://schemas.microsoft.com/office/drawing/2014/main" id="{1123F5EA-3286-D756-443F-B0024C10D4C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3:notes">
            <a:extLst>
              <a:ext uri="{FF2B5EF4-FFF2-40B4-BE49-F238E27FC236}">
                <a16:creationId xmlns:a16="http://schemas.microsoft.com/office/drawing/2014/main" id="{8BCD8B93-4936-8D37-552F-1B807C9B1F3B}"/>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1" name="Google Shape;101;p3:notes">
            <a:extLst>
              <a:ext uri="{FF2B5EF4-FFF2-40B4-BE49-F238E27FC236}">
                <a16:creationId xmlns:a16="http://schemas.microsoft.com/office/drawing/2014/main" id="{EE5EA285-ECF2-3A2D-BC5B-5A5723BB6148}"/>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814481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235227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标题幻灯片" type="title">
  <p:cSld name="TITLE">
    <p:spTree>
      <p:nvGrpSpPr>
        <p:cNvPr id="1" name="Shape 15"/>
        <p:cNvGrpSpPr/>
        <p:nvPr/>
      </p:nvGrpSpPr>
      <p:grpSpPr>
        <a:xfrm>
          <a:off x="0" y="0"/>
          <a:ext cx="0" cy="0"/>
          <a:chOff x="0" y="0"/>
          <a:chExt cx="0" cy="0"/>
        </a:xfrm>
      </p:grpSpPr>
      <p:sp>
        <p:nvSpPr>
          <p:cNvPr id="16" name="Google Shape;16;p2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onsola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竖排标题与文本" type="vertTitleAndTx">
  <p:cSld name="VERTICAL_TITLE_AND_VERTICAL_TEXT">
    <p:spTree>
      <p:nvGrpSpPr>
        <p:cNvPr id="1" name="Shape 78"/>
        <p:cNvGrpSpPr/>
        <p:nvPr/>
      </p:nvGrpSpPr>
      <p:grpSpPr>
        <a:xfrm>
          <a:off x="0" y="0"/>
          <a:ext cx="0" cy="0"/>
          <a:chOff x="0" y="0"/>
          <a:chExt cx="0" cy="0"/>
        </a:xfrm>
      </p:grpSpPr>
      <p:sp>
        <p:nvSpPr>
          <p:cNvPr id="79" name="Google Shape;79;p3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节标题" type="secHead">
  <p:cSld name="SECTION_HEADER">
    <p:spTree>
      <p:nvGrpSpPr>
        <p:cNvPr id="1" name="Shape 27"/>
        <p:cNvGrpSpPr/>
        <p:nvPr/>
      </p:nvGrpSpPr>
      <p:grpSpPr>
        <a:xfrm>
          <a:off x="0" y="0"/>
          <a:ext cx="0" cy="0"/>
          <a:chOff x="0" y="0"/>
          <a:chExt cx="0" cy="0"/>
        </a:xfrm>
      </p:grpSpPr>
      <p:sp>
        <p:nvSpPr>
          <p:cNvPr id="28" name="Google Shape;28;p2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onsola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两栏内容" type="twoObj">
  <p:cSld name="TWO_OBJECTS">
    <p:spTree>
      <p:nvGrpSpPr>
        <p:cNvPr id="1" name="Shape 33"/>
        <p:cNvGrpSpPr/>
        <p:nvPr/>
      </p:nvGrpSpPr>
      <p:grpSpPr>
        <a:xfrm>
          <a:off x="0" y="0"/>
          <a:ext cx="0" cy="0"/>
          <a:chOff x="0" y="0"/>
          <a:chExt cx="0" cy="0"/>
        </a:xfrm>
      </p:grpSpPr>
      <p:sp>
        <p:nvSpPr>
          <p:cNvPr id="34" name="Google Shape;34;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比较" type="twoTxTwoObj">
  <p:cSld name="TWO_OBJECTS_WITH_TEXT">
    <p:spTree>
      <p:nvGrpSpPr>
        <p:cNvPr id="1" name="Shape 40"/>
        <p:cNvGrpSpPr/>
        <p:nvPr/>
      </p:nvGrpSpPr>
      <p:grpSpPr>
        <a:xfrm>
          <a:off x="0" y="0"/>
          <a:ext cx="0" cy="0"/>
          <a:chOff x="0" y="0"/>
          <a:chExt cx="0" cy="0"/>
        </a:xfrm>
      </p:grpSpPr>
      <p:sp>
        <p:nvSpPr>
          <p:cNvPr id="41" name="Google Shape;41;p3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3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3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3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3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仅标题" type="titleOnly">
  <p:cSld name="TITLE_ONLY">
    <p:spTree>
      <p:nvGrpSpPr>
        <p:cNvPr id="1" name="Shape 49"/>
        <p:cNvGrpSpPr/>
        <p:nvPr/>
      </p:nvGrpSpPr>
      <p:grpSpPr>
        <a:xfrm>
          <a:off x="0" y="0"/>
          <a:ext cx="0" cy="0"/>
          <a:chOff x="0" y="0"/>
          <a:chExt cx="0" cy="0"/>
        </a:xfrm>
      </p:grpSpPr>
      <p:sp>
        <p:nvSpPr>
          <p:cNvPr id="50" name="Google Shape;50;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54"/>
        <p:cNvGrpSpPr/>
        <p:nvPr/>
      </p:nvGrpSpPr>
      <p:grpSpPr>
        <a:xfrm>
          <a:off x="0" y="0"/>
          <a:ext cx="0" cy="0"/>
          <a:chOff x="0" y="0"/>
          <a:chExt cx="0" cy="0"/>
        </a:xfrm>
      </p:grpSpPr>
      <p:sp>
        <p:nvSpPr>
          <p:cNvPr id="55" name="Google Shape;55;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内容与标题" type="objTx">
  <p:cSld name="OBJECT_WITH_CAPTION_TEXT">
    <p:spTree>
      <p:nvGrpSpPr>
        <p:cNvPr id="1" name="Shape 58"/>
        <p:cNvGrpSpPr/>
        <p:nvPr/>
      </p:nvGrpSpPr>
      <p:grpSpPr>
        <a:xfrm>
          <a:off x="0" y="0"/>
          <a:ext cx="0" cy="0"/>
          <a:chOff x="0" y="0"/>
          <a:chExt cx="0" cy="0"/>
        </a:xfrm>
      </p:grpSpPr>
      <p:sp>
        <p:nvSpPr>
          <p:cNvPr id="59" name="Google Shape;59;p3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onsola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3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图片与标题" type="picTx">
  <p:cSld name="PICTURE_WITH_CAPTION_TEXT">
    <p:spTree>
      <p:nvGrpSpPr>
        <p:cNvPr id="1" name="Shape 65"/>
        <p:cNvGrpSpPr/>
        <p:nvPr/>
      </p:nvGrpSpPr>
      <p:grpSpPr>
        <a:xfrm>
          <a:off x="0" y="0"/>
          <a:ext cx="0" cy="0"/>
          <a:chOff x="0" y="0"/>
          <a:chExt cx="0" cy="0"/>
        </a:xfrm>
      </p:grpSpPr>
      <p:sp>
        <p:nvSpPr>
          <p:cNvPr id="66" name="Google Shape;66;p3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onsola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34"/>
          <p:cNvSpPr>
            <a:spLocks noGrp="1"/>
          </p:cNvSpPr>
          <p:nvPr>
            <p:ph type="pic" idx="2"/>
          </p:nvPr>
        </p:nvSpPr>
        <p:spPr>
          <a:xfrm>
            <a:off x="5183188" y="987425"/>
            <a:ext cx="6172200" cy="4873625"/>
          </a:xfrm>
          <a:prstGeom prst="rect">
            <a:avLst/>
          </a:prstGeom>
          <a:noFill/>
          <a:ln>
            <a:noFill/>
          </a:ln>
        </p:spPr>
      </p:sp>
      <p:sp>
        <p:nvSpPr>
          <p:cNvPr id="68" name="Google Shape;68;p3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标题和竖排文字" type="vertTx">
  <p:cSld name="VERTICAL_TEXT">
    <p:spTree>
      <p:nvGrpSpPr>
        <p:cNvPr id="1" name="Shape 72"/>
        <p:cNvGrpSpPr/>
        <p:nvPr/>
      </p:nvGrpSpPr>
      <p:grpSpPr>
        <a:xfrm>
          <a:off x="0" y="0"/>
          <a:ext cx="0" cy="0"/>
          <a:chOff x="0" y="0"/>
          <a:chExt cx="0" cy="0"/>
        </a:xfrm>
      </p:grpSpPr>
      <p:sp>
        <p:nvSpPr>
          <p:cNvPr id="73" name="Google Shape;73;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onsolas"/>
              <a:buNone/>
              <a:defRPr sz="4400" b="0" i="0" u="none" strike="noStrike" cap="none">
                <a:solidFill>
                  <a:schemeClr val="dk1"/>
                </a:solidFill>
                <a:latin typeface="Consolas"/>
                <a:ea typeface="Consolas"/>
                <a:cs typeface="Consolas"/>
                <a:sym typeface="Consola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onsolas"/>
                <a:ea typeface="Consolas"/>
                <a:cs typeface="Consolas"/>
                <a:sym typeface="Consola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onsolas"/>
                <a:ea typeface="Consolas"/>
                <a:cs typeface="Consolas"/>
                <a:sym typeface="Consolas"/>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onsolas"/>
                <a:ea typeface="Consolas"/>
                <a:cs typeface="Consolas"/>
                <a:sym typeface="Consolas"/>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nsolas"/>
                <a:ea typeface="Consolas"/>
                <a:cs typeface="Consolas"/>
                <a:sym typeface="Consolas"/>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nsolas"/>
                <a:ea typeface="Consolas"/>
                <a:cs typeface="Consolas"/>
                <a:sym typeface="Consola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nsolas"/>
                <a:ea typeface="Consolas"/>
                <a:cs typeface="Consolas"/>
                <a:sym typeface="Consola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nsolas"/>
                <a:ea typeface="Consolas"/>
                <a:cs typeface="Consolas"/>
                <a:sym typeface="Consola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nsolas"/>
                <a:ea typeface="Consolas"/>
                <a:cs typeface="Consolas"/>
                <a:sym typeface="Consola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nsolas"/>
                <a:ea typeface="Consolas"/>
                <a:cs typeface="Consolas"/>
                <a:sym typeface="Consolas"/>
              </a:defRPr>
            </a:lvl9pPr>
          </a:lstStyle>
          <a:p>
            <a:endParaRPr/>
          </a:p>
        </p:txBody>
      </p:sp>
      <p:sp>
        <p:nvSpPr>
          <p:cNvPr id="12" name="Google Shape;12;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onsolas"/>
                <a:ea typeface="Consolas"/>
                <a:cs typeface="Consolas"/>
                <a:sym typeface="Consolas"/>
              </a:defRPr>
            </a:lvl1pPr>
            <a:lvl2pPr marR="0" lvl="1"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2pPr>
            <a:lvl3pPr marR="0" lvl="2"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3pPr>
            <a:lvl4pPr marR="0" lvl="3"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4pPr>
            <a:lvl5pPr marR="0" lvl="4"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5pPr>
            <a:lvl6pPr marR="0" lvl="5"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6pPr>
            <a:lvl7pPr marR="0" lvl="6"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7pPr>
            <a:lvl8pPr marR="0" lvl="7"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8pPr>
            <a:lvl9pPr marR="0" lvl="8"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9pPr>
          </a:lstStyle>
          <a:p>
            <a:endParaRPr/>
          </a:p>
        </p:txBody>
      </p:sp>
      <p:sp>
        <p:nvSpPr>
          <p:cNvPr id="13" name="Google Shape;13;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onsolas"/>
                <a:ea typeface="Consolas"/>
                <a:cs typeface="Consolas"/>
                <a:sym typeface="Consolas"/>
              </a:defRPr>
            </a:lvl1pPr>
            <a:lvl2pPr marR="0" lvl="1"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2pPr>
            <a:lvl3pPr marR="0" lvl="2"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3pPr>
            <a:lvl4pPr marR="0" lvl="3"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4pPr>
            <a:lvl5pPr marR="0" lvl="4"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5pPr>
            <a:lvl6pPr marR="0" lvl="5"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6pPr>
            <a:lvl7pPr marR="0" lvl="6"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7pPr>
            <a:lvl8pPr marR="0" lvl="7"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8pPr>
            <a:lvl9pPr marR="0" lvl="8"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9pPr>
          </a:lstStyle>
          <a:p>
            <a:endParaRPr/>
          </a:p>
        </p:txBody>
      </p:sp>
      <p:sp>
        <p:nvSpPr>
          <p:cNvPr id="14" name="Google Shape;14;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onsolas"/>
                <a:ea typeface="Consolas"/>
                <a:cs typeface="Consolas"/>
                <a:sym typeface="Consolas"/>
              </a:defRPr>
            </a:lvl1pPr>
            <a:lvl2pPr marL="0" marR="0" lvl="1" indent="0" algn="r" rtl="0">
              <a:spcBef>
                <a:spcPts val="0"/>
              </a:spcBef>
              <a:buNone/>
              <a:defRPr sz="1200" b="0" i="0" u="none" strike="noStrike" cap="none">
                <a:solidFill>
                  <a:srgbClr val="888888"/>
                </a:solidFill>
                <a:latin typeface="Consolas"/>
                <a:ea typeface="Consolas"/>
                <a:cs typeface="Consolas"/>
                <a:sym typeface="Consolas"/>
              </a:defRPr>
            </a:lvl2pPr>
            <a:lvl3pPr marL="0" marR="0" lvl="2" indent="0" algn="r" rtl="0">
              <a:spcBef>
                <a:spcPts val="0"/>
              </a:spcBef>
              <a:buNone/>
              <a:defRPr sz="1200" b="0" i="0" u="none" strike="noStrike" cap="none">
                <a:solidFill>
                  <a:srgbClr val="888888"/>
                </a:solidFill>
                <a:latin typeface="Consolas"/>
                <a:ea typeface="Consolas"/>
                <a:cs typeface="Consolas"/>
                <a:sym typeface="Consolas"/>
              </a:defRPr>
            </a:lvl3pPr>
            <a:lvl4pPr marL="0" marR="0" lvl="3" indent="0" algn="r" rtl="0">
              <a:spcBef>
                <a:spcPts val="0"/>
              </a:spcBef>
              <a:buNone/>
              <a:defRPr sz="1200" b="0" i="0" u="none" strike="noStrike" cap="none">
                <a:solidFill>
                  <a:srgbClr val="888888"/>
                </a:solidFill>
                <a:latin typeface="Consolas"/>
                <a:ea typeface="Consolas"/>
                <a:cs typeface="Consolas"/>
                <a:sym typeface="Consolas"/>
              </a:defRPr>
            </a:lvl4pPr>
            <a:lvl5pPr marL="0" marR="0" lvl="4" indent="0" algn="r" rtl="0">
              <a:spcBef>
                <a:spcPts val="0"/>
              </a:spcBef>
              <a:buNone/>
              <a:defRPr sz="1200" b="0" i="0" u="none" strike="noStrike" cap="none">
                <a:solidFill>
                  <a:srgbClr val="888888"/>
                </a:solidFill>
                <a:latin typeface="Consolas"/>
                <a:ea typeface="Consolas"/>
                <a:cs typeface="Consolas"/>
                <a:sym typeface="Consolas"/>
              </a:defRPr>
            </a:lvl5pPr>
            <a:lvl6pPr marL="0" marR="0" lvl="5" indent="0" algn="r" rtl="0">
              <a:spcBef>
                <a:spcPts val="0"/>
              </a:spcBef>
              <a:buNone/>
              <a:defRPr sz="1200" b="0" i="0" u="none" strike="noStrike" cap="none">
                <a:solidFill>
                  <a:srgbClr val="888888"/>
                </a:solidFill>
                <a:latin typeface="Consolas"/>
                <a:ea typeface="Consolas"/>
                <a:cs typeface="Consolas"/>
                <a:sym typeface="Consolas"/>
              </a:defRPr>
            </a:lvl6pPr>
            <a:lvl7pPr marL="0" marR="0" lvl="6" indent="0" algn="r" rtl="0">
              <a:spcBef>
                <a:spcPts val="0"/>
              </a:spcBef>
              <a:buNone/>
              <a:defRPr sz="1200" b="0" i="0" u="none" strike="noStrike" cap="none">
                <a:solidFill>
                  <a:srgbClr val="888888"/>
                </a:solidFill>
                <a:latin typeface="Consolas"/>
                <a:ea typeface="Consolas"/>
                <a:cs typeface="Consolas"/>
                <a:sym typeface="Consolas"/>
              </a:defRPr>
            </a:lvl7pPr>
            <a:lvl8pPr marL="0" marR="0" lvl="7" indent="0" algn="r" rtl="0">
              <a:spcBef>
                <a:spcPts val="0"/>
              </a:spcBef>
              <a:buNone/>
              <a:defRPr sz="1200" b="0" i="0" u="none" strike="noStrike" cap="none">
                <a:solidFill>
                  <a:srgbClr val="888888"/>
                </a:solidFill>
                <a:latin typeface="Consolas"/>
                <a:ea typeface="Consolas"/>
                <a:cs typeface="Consolas"/>
                <a:sym typeface="Consolas"/>
              </a:defRPr>
            </a:lvl8pPr>
            <a:lvl9pPr marL="0" marR="0" lvl="8" indent="0" algn="r" rtl="0">
              <a:spcBef>
                <a:spcPts val="0"/>
              </a:spcBef>
              <a:buNone/>
              <a:defRPr sz="1200" b="0" i="0" u="none" strike="noStrike" cap="none">
                <a:solidFill>
                  <a:srgbClr val="888888"/>
                </a:solidFill>
                <a:latin typeface="Consolas"/>
                <a:ea typeface="Consolas"/>
                <a:cs typeface="Consolas"/>
                <a:sym typeface="Consola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8.jpg"/><Relationship Id="rId5" Type="http://schemas.openxmlformats.org/officeDocument/2006/relationships/image" Target="../media/image17.jpg"/><Relationship Id="rId4" Type="http://schemas.openxmlformats.org/officeDocument/2006/relationships/image" Target="../media/image16.jp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6.jpg"/><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12.jpg"/><Relationship Id="rId3" Type="http://schemas.openxmlformats.org/officeDocument/2006/relationships/image" Target="../media/image7.jpg"/><Relationship Id="rId7"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p:nvPr/>
        </p:nvSpPr>
        <p:spPr>
          <a:xfrm>
            <a:off x="1574963" y="3105834"/>
            <a:ext cx="9042074"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0" i="0" u="none" strike="noStrike" cap="none" dirty="0">
                <a:solidFill>
                  <a:schemeClr val="dk1"/>
                </a:solidFill>
                <a:latin typeface="Consolas"/>
                <a:ea typeface="Consolas"/>
                <a:cs typeface="Consolas"/>
                <a:sym typeface="Consolas"/>
              </a:rPr>
              <a:t>Presentation</a:t>
            </a:r>
            <a:endParaRPr dirty="0"/>
          </a:p>
        </p:txBody>
      </p:sp>
      <p:sp>
        <p:nvSpPr>
          <p:cNvPr id="90" name="Google Shape;90;p1"/>
          <p:cNvSpPr txBox="1"/>
          <p:nvPr/>
        </p:nvSpPr>
        <p:spPr>
          <a:xfrm>
            <a:off x="5044440" y="5292959"/>
            <a:ext cx="2103120"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0" i="0" u="none" strike="noStrike" cap="none" dirty="0" err="1">
                <a:solidFill>
                  <a:schemeClr val="dk1"/>
                </a:solidFill>
                <a:latin typeface="Consolas"/>
                <a:ea typeface="Consolas"/>
                <a:cs typeface="Consolas"/>
                <a:sym typeface="Consolas"/>
              </a:rPr>
              <a:t>Jiayu</a:t>
            </a:r>
            <a:r>
              <a:rPr lang="en-US" sz="1600" b="0" i="0" u="none" strike="noStrike" cap="none" dirty="0">
                <a:solidFill>
                  <a:schemeClr val="dk1"/>
                </a:solidFill>
                <a:latin typeface="Consolas"/>
                <a:ea typeface="Consolas"/>
                <a:cs typeface="Consolas"/>
                <a:sym typeface="Consolas"/>
              </a:rPr>
              <a:t> Chen</a:t>
            </a:r>
            <a:endParaRPr dirty="0"/>
          </a:p>
          <a:p>
            <a:pPr marL="0" marR="0" lvl="0" indent="0" algn="ctr" rtl="0">
              <a:spcBef>
                <a:spcPts val="0"/>
              </a:spcBef>
              <a:spcAft>
                <a:spcPts val="0"/>
              </a:spcAft>
              <a:buNone/>
            </a:pPr>
            <a:r>
              <a:rPr lang="en-US" sz="1600" b="0" i="0" u="none" strike="noStrike" cap="none" dirty="0">
                <a:solidFill>
                  <a:schemeClr val="dk1"/>
                </a:solidFill>
                <a:latin typeface="Consolas"/>
                <a:ea typeface="Consolas"/>
                <a:cs typeface="Consolas"/>
                <a:sym typeface="Consolas"/>
              </a:rPr>
              <a:t>2024.02.26</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3"/>
          <p:cNvSpPr txBox="1"/>
          <p:nvPr/>
        </p:nvSpPr>
        <p:spPr>
          <a:xfrm>
            <a:off x="4913071" y="3105834"/>
            <a:ext cx="2365858"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dirty="0">
                <a:solidFill>
                  <a:schemeClr val="dk1"/>
                </a:solidFill>
                <a:latin typeface="Consolas"/>
                <a:ea typeface="Consolas"/>
                <a:cs typeface="Consolas"/>
                <a:sym typeface="Consolas"/>
              </a:rPr>
              <a:t>Part_2</a:t>
            </a:r>
            <a:endParaRPr dirty="0"/>
          </a:p>
        </p:txBody>
      </p:sp>
    </p:spTree>
    <p:extLst>
      <p:ext uri="{BB962C8B-B14F-4D97-AF65-F5344CB8AC3E}">
        <p14:creationId xmlns:p14="http://schemas.microsoft.com/office/powerpoint/2010/main" val="3188964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2">
          <a:extLst>
            <a:ext uri="{FF2B5EF4-FFF2-40B4-BE49-F238E27FC236}">
              <a16:creationId xmlns:a16="http://schemas.microsoft.com/office/drawing/2014/main" id="{805D4354-DA22-EB28-B216-BA03B01A254F}"/>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833BCA67-EA2E-8523-D683-DB253E671F60}"/>
              </a:ext>
            </a:extLst>
          </p:cNvPr>
          <p:cNvSpPr txBox="1"/>
          <p:nvPr/>
        </p:nvSpPr>
        <p:spPr>
          <a:xfrm>
            <a:off x="0" y="0"/>
            <a:ext cx="4267200" cy="400110"/>
          </a:xfrm>
          <a:prstGeom prst="rect">
            <a:avLst/>
          </a:prstGeom>
          <a:noFill/>
        </p:spPr>
        <p:txBody>
          <a:bodyPr wrap="square" rtlCol="0">
            <a:spAutoFit/>
          </a:bodyPr>
          <a:lstStyle>
            <a:defPPr marR="0" lvl="0" algn="l" rtl="0">
              <a:lnSpc>
                <a:spcPct val="100000"/>
              </a:lnSpc>
              <a:spcBef>
                <a:spcPts val="0"/>
              </a:spcBef>
              <a:spcAft>
                <a:spcPts val="0"/>
              </a:spcAft>
            </a:defPPr>
            <a:lvl4pPr>
              <a:defRPr sz="2000">
                <a:latin typeface="Consolas" panose="020B0609020204030204" pitchFamily="49" charset="0"/>
              </a:defRPr>
            </a:lvl4pPr>
          </a:lstStyle>
          <a:p>
            <a:pPr lvl="3"/>
            <a:r>
              <a:rPr lang="en-US" altLang="zh-CN" dirty="0"/>
              <a:t>Classification Model</a:t>
            </a:r>
          </a:p>
        </p:txBody>
      </p:sp>
      <p:pic>
        <p:nvPicPr>
          <p:cNvPr id="4" name="图片 3">
            <a:extLst>
              <a:ext uri="{FF2B5EF4-FFF2-40B4-BE49-F238E27FC236}">
                <a16:creationId xmlns:a16="http://schemas.microsoft.com/office/drawing/2014/main" id="{B0CD51BC-C5F5-CF7F-32F2-55983897E23C}"/>
              </a:ext>
            </a:extLst>
          </p:cNvPr>
          <p:cNvPicPr>
            <a:picLocks noChangeAspect="1"/>
          </p:cNvPicPr>
          <p:nvPr/>
        </p:nvPicPr>
        <p:blipFill>
          <a:blip r:embed="rId3"/>
          <a:stretch>
            <a:fillRect/>
          </a:stretch>
        </p:blipFill>
        <p:spPr>
          <a:xfrm>
            <a:off x="3840812" y="-1"/>
            <a:ext cx="2091556" cy="5019735"/>
          </a:xfrm>
          <a:prstGeom prst="rect">
            <a:avLst/>
          </a:prstGeom>
        </p:spPr>
      </p:pic>
      <p:pic>
        <p:nvPicPr>
          <p:cNvPr id="6" name="图片 5">
            <a:extLst>
              <a:ext uri="{FF2B5EF4-FFF2-40B4-BE49-F238E27FC236}">
                <a16:creationId xmlns:a16="http://schemas.microsoft.com/office/drawing/2014/main" id="{51725C91-082A-D237-33F2-7F052BB66293}"/>
              </a:ext>
            </a:extLst>
          </p:cNvPr>
          <p:cNvPicPr>
            <a:picLocks noChangeAspect="1"/>
          </p:cNvPicPr>
          <p:nvPr/>
        </p:nvPicPr>
        <p:blipFill>
          <a:blip r:embed="rId4"/>
          <a:stretch>
            <a:fillRect/>
          </a:stretch>
        </p:blipFill>
        <p:spPr>
          <a:xfrm>
            <a:off x="9976790" y="0"/>
            <a:ext cx="2091556" cy="5019735"/>
          </a:xfrm>
          <a:prstGeom prst="rect">
            <a:avLst/>
          </a:prstGeom>
        </p:spPr>
      </p:pic>
      <p:pic>
        <p:nvPicPr>
          <p:cNvPr id="8" name="图片 7">
            <a:extLst>
              <a:ext uri="{FF2B5EF4-FFF2-40B4-BE49-F238E27FC236}">
                <a16:creationId xmlns:a16="http://schemas.microsoft.com/office/drawing/2014/main" id="{611C16B5-2E81-3C42-0CC7-384356A1A3A1}"/>
              </a:ext>
            </a:extLst>
          </p:cNvPr>
          <p:cNvPicPr>
            <a:picLocks noChangeAspect="1"/>
          </p:cNvPicPr>
          <p:nvPr/>
        </p:nvPicPr>
        <p:blipFill>
          <a:blip r:embed="rId5"/>
          <a:stretch>
            <a:fillRect/>
          </a:stretch>
        </p:blipFill>
        <p:spPr>
          <a:xfrm>
            <a:off x="7954579" y="0"/>
            <a:ext cx="2091556" cy="5019735"/>
          </a:xfrm>
          <a:prstGeom prst="rect">
            <a:avLst/>
          </a:prstGeom>
        </p:spPr>
      </p:pic>
      <p:pic>
        <p:nvPicPr>
          <p:cNvPr id="10" name="图片 9">
            <a:extLst>
              <a:ext uri="{FF2B5EF4-FFF2-40B4-BE49-F238E27FC236}">
                <a16:creationId xmlns:a16="http://schemas.microsoft.com/office/drawing/2014/main" id="{F8EC1818-EE29-F2C6-C8E9-CE9294A6B3DC}"/>
              </a:ext>
            </a:extLst>
          </p:cNvPr>
          <p:cNvPicPr>
            <a:picLocks noChangeAspect="1"/>
          </p:cNvPicPr>
          <p:nvPr/>
        </p:nvPicPr>
        <p:blipFill>
          <a:blip r:embed="rId6"/>
          <a:stretch>
            <a:fillRect/>
          </a:stretch>
        </p:blipFill>
        <p:spPr>
          <a:xfrm>
            <a:off x="5932368" y="0"/>
            <a:ext cx="2091556" cy="5019735"/>
          </a:xfrm>
          <a:prstGeom prst="rect">
            <a:avLst/>
          </a:prstGeom>
        </p:spPr>
      </p:pic>
      <p:sp>
        <p:nvSpPr>
          <p:cNvPr id="11" name="文本框 10">
            <a:extLst>
              <a:ext uri="{FF2B5EF4-FFF2-40B4-BE49-F238E27FC236}">
                <a16:creationId xmlns:a16="http://schemas.microsoft.com/office/drawing/2014/main" id="{0B607DC2-7746-9CD8-6882-AE79EBD1ABC5}"/>
              </a:ext>
            </a:extLst>
          </p:cNvPr>
          <p:cNvSpPr txBox="1"/>
          <p:nvPr/>
        </p:nvSpPr>
        <p:spPr>
          <a:xfrm>
            <a:off x="12265" y="660298"/>
            <a:ext cx="4267200" cy="6063198"/>
          </a:xfrm>
          <a:prstGeom prst="rect">
            <a:avLst/>
          </a:prstGeom>
          <a:noFill/>
        </p:spPr>
        <p:txBody>
          <a:bodyPr wrap="square" rtlCol="0">
            <a:spAutoFit/>
          </a:bodyPr>
          <a:lstStyle/>
          <a:p>
            <a:r>
              <a:rPr lang="en-US" altLang="zh-CN" sz="1800" dirty="0">
                <a:solidFill>
                  <a:schemeClr val="dk1"/>
                </a:solidFill>
                <a:latin typeface="Consolas"/>
              </a:rPr>
              <a:t>Visualize and analyze the test results of the classification model, attempting to summarize what the model has learned.</a:t>
            </a:r>
          </a:p>
          <a:p>
            <a:endParaRPr lang="en-US" altLang="zh-CN" dirty="0"/>
          </a:p>
          <a:p>
            <a:r>
              <a:rPr lang="en-US" altLang="zh-CN" sz="1800" dirty="0">
                <a:solidFill>
                  <a:schemeClr val="dk1"/>
                </a:solidFill>
                <a:latin typeface="Consolas"/>
              </a:rPr>
              <a:t>Some existing issues:</a:t>
            </a:r>
          </a:p>
          <a:p>
            <a:pPr marL="285750" indent="-285750">
              <a:buFont typeface="Arial" panose="020B0604020202020204" pitchFamily="34" charset="0"/>
              <a:buChar char="•"/>
            </a:pPr>
            <a:r>
              <a:rPr lang="en-US" altLang="zh-CN" sz="1800" dirty="0">
                <a:solidFill>
                  <a:schemeClr val="dk1"/>
                </a:solidFill>
                <a:latin typeface="Consolas"/>
              </a:rPr>
              <a:t>When slicing, usually only few peaks can be seen, typically around 3-4.</a:t>
            </a:r>
          </a:p>
          <a:p>
            <a:pPr marL="285750" indent="-285750">
              <a:buFont typeface="Arial" panose="020B0604020202020204" pitchFamily="34" charset="0"/>
              <a:buChar char="•"/>
            </a:pPr>
            <a:r>
              <a:rPr lang="en-US" altLang="zh-CN" sz="1800" dirty="0">
                <a:solidFill>
                  <a:schemeClr val="dk1"/>
                </a:solidFill>
                <a:latin typeface="Consolas"/>
              </a:rPr>
              <a:t>The red line in the graph represents the Mean Template. The reason for this difference is due to the asymmetry in sample quantities. Samples with more data points tend to be smoother.</a:t>
            </a:r>
          </a:p>
          <a:p>
            <a:endParaRPr lang="en-US" altLang="zh-CN" dirty="0"/>
          </a:p>
          <a:p>
            <a:r>
              <a:rPr lang="en-US" altLang="zh-CN" sz="1800" dirty="0">
                <a:solidFill>
                  <a:schemeClr val="dk1"/>
                </a:solidFill>
                <a:latin typeface="Consolas"/>
              </a:rPr>
              <a:t>Based on above 2 reasons, analyzing test results of the classification model suggests that our feature extraction may not be helped.</a:t>
            </a:r>
          </a:p>
        </p:txBody>
      </p:sp>
      <p:sp>
        <p:nvSpPr>
          <p:cNvPr id="12" name="任意多边形: 形状 11">
            <a:extLst>
              <a:ext uri="{FF2B5EF4-FFF2-40B4-BE49-F238E27FC236}">
                <a16:creationId xmlns:a16="http://schemas.microsoft.com/office/drawing/2014/main" id="{60BAB208-677F-2B79-344B-6D96EBB6A8B0}"/>
              </a:ext>
            </a:extLst>
          </p:cNvPr>
          <p:cNvSpPr/>
          <p:nvPr/>
        </p:nvSpPr>
        <p:spPr>
          <a:xfrm>
            <a:off x="6819606" y="5369869"/>
            <a:ext cx="1494972" cy="1139435"/>
          </a:xfrm>
          <a:custGeom>
            <a:avLst/>
            <a:gdLst>
              <a:gd name="connsiteX0" fmla="*/ 0 w 1494972"/>
              <a:gd name="connsiteY0" fmla="*/ 762017 h 1139435"/>
              <a:gd name="connsiteX1" fmla="*/ 312057 w 1494972"/>
              <a:gd name="connsiteY1" fmla="*/ 515274 h 1139435"/>
              <a:gd name="connsiteX2" fmla="*/ 493486 w 1494972"/>
              <a:gd name="connsiteY2" fmla="*/ 1059560 h 1139435"/>
              <a:gd name="connsiteX3" fmla="*/ 638629 w 1494972"/>
              <a:gd name="connsiteY3" fmla="*/ 17 h 1139435"/>
              <a:gd name="connsiteX4" fmla="*/ 703943 w 1494972"/>
              <a:gd name="connsiteY4" fmla="*/ 1088588 h 1139435"/>
              <a:gd name="connsiteX5" fmla="*/ 820057 w 1494972"/>
              <a:gd name="connsiteY5" fmla="*/ 304817 h 1139435"/>
              <a:gd name="connsiteX6" fmla="*/ 914400 w 1494972"/>
              <a:gd name="connsiteY6" fmla="*/ 1139388 h 1139435"/>
              <a:gd name="connsiteX7" fmla="*/ 1016000 w 1494972"/>
              <a:gd name="connsiteY7" fmla="*/ 261274 h 1139435"/>
              <a:gd name="connsiteX8" fmla="*/ 1081315 w 1494972"/>
              <a:gd name="connsiteY8" fmla="*/ 1095846 h 1139435"/>
              <a:gd name="connsiteX9" fmla="*/ 1161143 w 1494972"/>
              <a:gd name="connsiteY9" fmla="*/ 420931 h 1139435"/>
              <a:gd name="connsiteX10" fmla="*/ 1255486 w 1494972"/>
              <a:gd name="connsiteY10" fmla="*/ 1052303 h 1139435"/>
              <a:gd name="connsiteX11" fmla="*/ 1313543 w 1494972"/>
              <a:gd name="connsiteY11" fmla="*/ 580588 h 1139435"/>
              <a:gd name="connsiteX12" fmla="*/ 1436915 w 1494972"/>
              <a:gd name="connsiteY12" fmla="*/ 892646 h 1139435"/>
              <a:gd name="connsiteX13" fmla="*/ 1473200 w 1494972"/>
              <a:gd name="connsiteY13" fmla="*/ 689446 h 1139435"/>
              <a:gd name="connsiteX14" fmla="*/ 1494972 w 1494972"/>
              <a:gd name="connsiteY14" fmla="*/ 783788 h 1139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94972" h="1139435">
                <a:moveTo>
                  <a:pt x="0" y="762017"/>
                </a:moveTo>
                <a:cubicBezTo>
                  <a:pt x="114904" y="613850"/>
                  <a:pt x="229809" y="465684"/>
                  <a:pt x="312057" y="515274"/>
                </a:cubicBezTo>
                <a:cubicBezTo>
                  <a:pt x="394305" y="564864"/>
                  <a:pt x="439057" y="1145436"/>
                  <a:pt x="493486" y="1059560"/>
                </a:cubicBezTo>
                <a:cubicBezTo>
                  <a:pt x="547915" y="973684"/>
                  <a:pt x="603553" y="-4821"/>
                  <a:pt x="638629" y="17"/>
                </a:cubicBezTo>
                <a:cubicBezTo>
                  <a:pt x="673705" y="4855"/>
                  <a:pt x="673705" y="1037788"/>
                  <a:pt x="703943" y="1088588"/>
                </a:cubicBezTo>
                <a:cubicBezTo>
                  <a:pt x="734181" y="1139388"/>
                  <a:pt x="784981" y="296350"/>
                  <a:pt x="820057" y="304817"/>
                </a:cubicBezTo>
                <a:cubicBezTo>
                  <a:pt x="855133" y="313284"/>
                  <a:pt x="881743" y="1146645"/>
                  <a:pt x="914400" y="1139388"/>
                </a:cubicBezTo>
                <a:cubicBezTo>
                  <a:pt x="947057" y="1132131"/>
                  <a:pt x="988181" y="268531"/>
                  <a:pt x="1016000" y="261274"/>
                </a:cubicBezTo>
                <a:cubicBezTo>
                  <a:pt x="1043819" y="254017"/>
                  <a:pt x="1057125" y="1069237"/>
                  <a:pt x="1081315" y="1095846"/>
                </a:cubicBezTo>
                <a:cubicBezTo>
                  <a:pt x="1105505" y="1122455"/>
                  <a:pt x="1132115" y="428188"/>
                  <a:pt x="1161143" y="420931"/>
                </a:cubicBezTo>
                <a:cubicBezTo>
                  <a:pt x="1190171" y="413674"/>
                  <a:pt x="1230086" y="1025694"/>
                  <a:pt x="1255486" y="1052303"/>
                </a:cubicBezTo>
                <a:cubicBezTo>
                  <a:pt x="1280886" y="1078913"/>
                  <a:pt x="1283305" y="607197"/>
                  <a:pt x="1313543" y="580588"/>
                </a:cubicBezTo>
                <a:cubicBezTo>
                  <a:pt x="1343781" y="553979"/>
                  <a:pt x="1410306" y="874503"/>
                  <a:pt x="1436915" y="892646"/>
                </a:cubicBezTo>
                <a:cubicBezTo>
                  <a:pt x="1463525" y="910789"/>
                  <a:pt x="1463524" y="707589"/>
                  <a:pt x="1473200" y="689446"/>
                </a:cubicBezTo>
                <a:cubicBezTo>
                  <a:pt x="1482876" y="671303"/>
                  <a:pt x="1488924" y="727545"/>
                  <a:pt x="1494972" y="783788"/>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形状 12">
            <a:extLst>
              <a:ext uri="{FF2B5EF4-FFF2-40B4-BE49-F238E27FC236}">
                <a16:creationId xmlns:a16="http://schemas.microsoft.com/office/drawing/2014/main" id="{B962F112-0C16-0FB9-0737-D605CD11931C}"/>
              </a:ext>
            </a:extLst>
          </p:cNvPr>
          <p:cNvSpPr/>
          <p:nvPr/>
        </p:nvSpPr>
        <p:spPr>
          <a:xfrm>
            <a:off x="4662624" y="5369869"/>
            <a:ext cx="1494972" cy="1139435"/>
          </a:xfrm>
          <a:custGeom>
            <a:avLst/>
            <a:gdLst>
              <a:gd name="connsiteX0" fmla="*/ 0 w 1494972"/>
              <a:gd name="connsiteY0" fmla="*/ 762017 h 1139435"/>
              <a:gd name="connsiteX1" fmla="*/ 312057 w 1494972"/>
              <a:gd name="connsiteY1" fmla="*/ 515274 h 1139435"/>
              <a:gd name="connsiteX2" fmla="*/ 493486 w 1494972"/>
              <a:gd name="connsiteY2" fmla="*/ 1059560 h 1139435"/>
              <a:gd name="connsiteX3" fmla="*/ 638629 w 1494972"/>
              <a:gd name="connsiteY3" fmla="*/ 17 h 1139435"/>
              <a:gd name="connsiteX4" fmla="*/ 703943 w 1494972"/>
              <a:gd name="connsiteY4" fmla="*/ 1088588 h 1139435"/>
              <a:gd name="connsiteX5" fmla="*/ 820057 w 1494972"/>
              <a:gd name="connsiteY5" fmla="*/ 304817 h 1139435"/>
              <a:gd name="connsiteX6" fmla="*/ 914400 w 1494972"/>
              <a:gd name="connsiteY6" fmla="*/ 1139388 h 1139435"/>
              <a:gd name="connsiteX7" fmla="*/ 1016000 w 1494972"/>
              <a:gd name="connsiteY7" fmla="*/ 261274 h 1139435"/>
              <a:gd name="connsiteX8" fmla="*/ 1081315 w 1494972"/>
              <a:gd name="connsiteY8" fmla="*/ 1095846 h 1139435"/>
              <a:gd name="connsiteX9" fmla="*/ 1161143 w 1494972"/>
              <a:gd name="connsiteY9" fmla="*/ 420931 h 1139435"/>
              <a:gd name="connsiteX10" fmla="*/ 1255486 w 1494972"/>
              <a:gd name="connsiteY10" fmla="*/ 1052303 h 1139435"/>
              <a:gd name="connsiteX11" fmla="*/ 1313543 w 1494972"/>
              <a:gd name="connsiteY11" fmla="*/ 580588 h 1139435"/>
              <a:gd name="connsiteX12" fmla="*/ 1436915 w 1494972"/>
              <a:gd name="connsiteY12" fmla="*/ 892646 h 1139435"/>
              <a:gd name="connsiteX13" fmla="*/ 1473200 w 1494972"/>
              <a:gd name="connsiteY13" fmla="*/ 689446 h 1139435"/>
              <a:gd name="connsiteX14" fmla="*/ 1494972 w 1494972"/>
              <a:gd name="connsiteY14" fmla="*/ 783788 h 1139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94972" h="1139435">
                <a:moveTo>
                  <a:pt x="0" y="762017"/>
                </a:moveTo>
                <a:cubicBezTo>
                  <a:pt x="114904" y="613850"/>
                  <a:pt x="229809" y="465684"/>
                  <a:pt x="312057" y="515274"/>
                </a:cubicBezTo>
                <a:cubicBezTo>
                  <a:pt x="394305" y="564864"/>
                  <a:pt x="439057" y="1145436"/>
                  <a:pt x="493486" y="1059560"/>
                </a:cubicBezTo>
                <a:cubicBezTo>
                  <a:pt x="547915" y="973684"/>
                  <a:pt x="603553" y="-4821"/>
                  <a:pt x="638629" y="17"/>
                </a:cubicBezTo>
                <a:cubicBezTo>
                  <a:pt x="673705" y="4855"/>
                  <a:pt x="673705" y="1037788"/>
                  <a:pt x="703943" y="1088588"/>
                </a:cubicBezTo>
                <a:cubicBezTo>
                  <a:pt x="734181" y="1139388"/>
                  <a:pt x="784981" y="296350"/>
                  <a:pt x="820057" y="304817"/>
                </a:cubicBezTo>
                <a:cubicBezTo>
                  <a:pt x="855133" y="313284"/>
                  <a:pt x="881743" y="1146645"/>
                  <a:pt x="914400" y="1139388"/>
                </a:cubicBezTo>
                <a:cubicBezTo>
                  <a:pt x="947057" y="1132131"/>
                  <a:pt x="988181" y="268531"/>
                  <a:pt x="1016000" y="261274"/>
                </a:cubicBezTo>
                <a:cubicBezTo>
                  <a:pt x="1043819" y="254017"/>
                  <a:pt x="1057125" y="1069237"/>
                  <a:pt x="1081315" y="1095846"/>
                </a:cubicBezTo>
                <a:cubicBezTo>
                  <a:pt x="1105505" y="1122455"/>
                  <a:pt x="1132115" y="428188"/>
                  <a:pt x="1161143" y="420931"/>
                </a:cubicBezTo>
                <a:cubicBezTo>
                  <a:pt x="1190171" y="413674"/>
                  <a:pt x="1230086" y="1025694"/>
                  <a:pt x="1255486" y="1052303"/>
                </a:cubicBezTo>
                <a:cubicBezTo>
                  <a:pt x="1280886" y="1078913"/>
                  <a:pt x="1283305" y="607197"/>
                  <a:pt x="1313543" y="580588"/>
                </a:cubicBezTo>
                <a:cubicBezTo>
                  <a:pt x="1343781" y="553979"/>
                  <a:pt x="1410306" y="874503"/>
                  <a:pt x="1436915" y="892646"/>
                </a:cubicBezTo>
                <a:cubicBezTo>
                  <a:pt x="1463525" y="910789"/>
                  <a:pt x="1463524" y="707589"/>
                  <a:pt x="1473200" y="689446"/>
                </a:cubicBezTo>
                <a:cubicBezTo>
                  <a:pt x="1482876" y="671303"/>
                  <a:pt x="1488924" y="727545"/>
                  <a:pt x="1494972" y="783788"/>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A71A13BA-C8F4-44A9-8452-8C1FB729292B}"/>
              </a:ext>
            </a:extLst>
          </p:cNvPr>
          <p:cNvSpPr/>
          <p:nvPr/>
        </p:nvSpPr>
        <p:spPr>
          <a:xfrm>
            <a:off x="7165032" y="5369869"/>
            <a:ext cx="718457" cy="127001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形状 14">
            <a:extLst>
              <a:ext uri="{FF2B5EF4-FFF2-40B4-BE49-F238E27FC236}">
                <a16:creationId xmlns:a16="http://schemas.microsoft.com/office/drawing/2014/main" id="{DAD0BB3E-0476-A453-A93A-347618A524E1}"/>
              </a:ext>
            </a:extLst>
          </p:cNvPr>
          <p:cNvSpPr/>
          <p:nvPr/>
        </p:nvSpPr>
        <p:spPr>
          <a:xfrm>
            <a:off x="8720973" y="5369869"/>
            <a:ext cx="1494972" cy="1139435"/>
          </a:xfrm>
          <a:custGeom>
            <a:avLst/>
            <a:gdLst>
              <a:gd name="connsiteX0" fmla="*/ 0 w 1494972"/>
              <a:gd name="connsiteY0" fmla="*/ 762017 h 1139435"/>
              <a:gd name="connsiteX1" fmla="*/ 312057 w 1494972"/>
              <a:gd name="connsiteY1" fmla="*/ 515274 h 1139435"/>
              <a:gd name="connsiteX2" fmla="*/ 493486 w 1494972"/>
              <a:gd name="connsiteY2" fmla="*/ 1059560 h 1139435"/>
              <a:gd name="connsiteX3" fmla="*/ 638629 w 1494972"/>
              <a:gd name="connsiteY3" fmla="*/ 17 h 1139435"/>
              <a:gd name="connsiteX4" fmla="*/ 703943 w 1494972"/>
              <a:gd name="connsiteY4" fmla="*/ 1088588 h 1139435"/>
              <a:gd name="connsiteX5" fmla="*/ 820057 w 1494972"/>
              <a:gd name="connsiteY5" fmla="*/ 304817 h 1139435"/>
              <a:gd name="connsiteX6" fmla="*/ 914400 w 1494972"/>
              <a:gd name="connsiteY6" fmla="*/ 1139388 h 1139435"/>
              <a:gd name="connsiteX7" fmla="*/ 1016000 w 1494972"/>
              <a:gd name="connsiteY7" fmla="*/ 261274 h 1139435"/>
              <a:gd name="connsiteX8" fmla="*/ 1081315 w 1494972"/>
              <a:gd name="connsiteY8" fmla="*/ 1095846 h 1139435"/>
              <a:gd name="connsiteX9" fmla="*/ 1161143 w 1494972"/>
              <a:gd name="connsiteY9" fmla="*/ 420931 h 1139435"/>
              <a:gd name="connsiteX10" fmla="*/ 1255486 w 1494972"/>
              <a:gd name="connsiteY10" fmla="*/ 1052303 h 1139435"/>
              <a:gd name="connsiteX11" fmla="*/ 1313543 w 1494972"/>
              <a:gd name="connsiteY11" fmla="*/ 580588 h 1139435"/>
              <a:gd name="connsiteX12" fmla="*/ 1436915 w 1494972"/>
              <a:gd name="connsiteY12" fmla="*/ 892646 h 1139435"/>
              <a:gd name="connsiteX13" fmla="*/ 1473200 w 1494972"/>
              <a:gd name="connsiteY13" fmla="*/ 689446 h 1139435"/>
              <a:gd name="connsiteX14" fmla="*/ 1494972 w 1494972"/>
              <a:gd name="connsiteY14" fmla="*/ 783788 h 1139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94972" h="1139435">
                <a:moveTo>
                  <a:pt x="0" y="762017"/>
                </a:moveTo>
                <a:cubicBezTo>
                  <a:pt x="114904" y="613850"/>
                  <a:pt x="229809" y="465684"/>
                  <a:pt x="312057" y="515274"/>
                </a:cubicBezTo>
                <a:cubicBezTo>
                  <a:pt x="394305" y="564864"/>
                  <a:pt x="439057" y="1145436"/>
                  <a:pt x="493486" y="1059560"/>
                </a:cubicBezTo>
                <a:cubicBezTo>
                  <a:pt x="547915" y="973684"/>
                  <a:pt x="603553" y="-4821"/>
                  <a:pt x="638629" y="17"/>
                </a:cubicBezTo>
                <a:cubicBezTo>
                  <a:pt x="673705" y="4855"/>
                  <a:pt x="673705" y="1037788"/>
                  <a:pt x="703943" y="1088588"/>
                </a:cubicBezTo>
                <a:cubicBezTo>
                  <a:pt x="734181" y="1139388"/>
                  <a:pt x="784981" y="296350"/>
                  <a:pt x="820057" y="304817"/>
                </a:cubicBezTo>
                <a:cubicBezTo>
                  <a:pt x="855133" y="313284"/>
                  <a:pt x="881743" y="1146645"/>
                  <a:pt x="914400" y="1139388"/>
                </a:cubicBezTo>
                <a:cubicBezTo>
                  <a:pt x="947057" y="1132131"/>
                  <a:pt x="988181" y="268531"/>
                  <a:pt x="1016000" y="261274"/>
                </a:cubicBezTo>
                <a:cubicBezTo>
                  <a:pt x="1043819" y="254017"/>
                  <a:pt x="1057125" y="1069237"/>
                  <a:pt x="1081315" y="1095846"/>
                </a:cubicBezTo>
                <a:cubicBezTo>
                  <a:pt x="1105505" y="1122455"/>
                  <a:pt x="1132115" y="428188"/>
                  <a:pt x="1161143" y="420931"/>
                </a:cubicBezTo>
                <a:cubicBezTo>
                  <a:pt x="1190171" y="413674"/>
                  <a:pt x="1230086" y="1025694"/>
                  <a:pt x="1255486" y="1052303"/>
                </a:cubicBezTo>
                <a:cubicBezTo>
                  <a:pt x="1280886" y="1078913"/>
                  <a:pt x="1283305" y="607197"/>
                  <a:pt x="1313543" y="580588"/>
                </a:cubicBezTo>
                <a:cubicBezTo>
                  <a:pt x="1343781" y="553979"/>
                  <a:pt x="1410306" y="874503"/>
                  <a:pt x="1436915" y="892646"/>
                </a:cubicBezTo>
                <a:cubicBezTo>
                  <a:pt x="1463525" y="910789"/>
                  <a:pt x="1463524" y="707589"/>
                  <a:pt x="1473200" y="689446"/>
                </a:cubicBezTo>
                <a:cubicBezTo>
                  <a:pt x="1482876" y="671303"/>
                  <a:pt x="1488924" y="727545"/>
                  <a:pt x="1494972" y="783788"/>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03B1F1AE-97A4-844F-F44E-66CE424AF699}"/>
              </a:ext>
            </a:extLst>
          </p:cNvPr>
          <p:cNvSpPr/>
          <p:nvPr/>
        </p:nvSpPr>
        <p:spPr>
          <a:xfrm>
            <a:off x="9638598" y="5369869"/>
            <a:ext cx="718457" cy="127001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8998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2">
          <a:extLst>
            <a:ext uri="{FF2B5EF4-FFF2-40B4-BE49-F238E27FC236}">
              <a16:creationId xmlns:a16="http://schemas.microsoft.com/office/drawing/2014/main" id="{DEA61207-3500-07A8-9738-95867FE2FE77}"/>
            </a:ext>
          </a:extLst>
        </p:cNvPr>
        <p:cNvGrpSpPr/>
        <p:nvPr/>
      </p:nvGrpSpPr>
      <p:grpSpPr>
        <a:xfrm>
          <a:off x="0" y="0"/>
          <a:ext cx="0" cy="0"/>
          <a:chOff x="0" y="0"/>
          <a:chExt cx="0" cy="0"/>
        </a:xfrm>
      </p:grpSpPr>
      <p:pic>
        <p:nvPicPr>
          <p:cNvPr id="3" name="图片 2">
            <a:extLst>
              <a:ext uri="{FF2B5EF4-FFF2-40B4-BE49-F238E27FC236}">
                <a16:creationId xmlns:a16="http://schemas.microsoft.com/office/drawing/2014/main" id="{5E40E08C-33C2-43A7-88D7-7A3721C59392}"/>
              </a:ext>
            </a:extLst>
          </p:cNvPr>
          <p:cNvPicPr>
            <a:picLocks noChangeAspect="1"/>
          </p:cNvPicPr>
          <p:nvPr/>
        </p:nvPicPr>
        <p:blipFill rotWithShape="1">
          <a:blip r:embed="rId3"/>
          <a:srcRect l="4540" r="12003"/>
          <a:stretch/>
        </p:blipFill>
        <p:spPr>
          <a:xfrm>
            <a:off x="9390743" y="0"/>
            <a:ext cx="2801257" cy="6858000"/>
          </a:xfrm>
          <a:prstGeom prst="rect">
            <a:avLst/>
          </a:prstGeom>
        </p:spPr>
      </p:pic>
      <p:sp>
        <p:nvSpPr>
          <p:cNvPr id="5" name="椭圆 4">
            <a:extLst>
              <a:ext uri="{FF2B5EF4-FFF2-40B4-BE49-F238E27FC236}">
                <a16:creationId xmlns:a16="http://schemas.microsoft.com/office/drawing/2014/main" id="{0D758A56-72F0-3A65-1527-003D9CBFD34C}"/>
              </a:ext>
            </a:extLst>
          </p:cNvPr>
          <p:cNvSpPr/>
          <p:nvPr/>
        </p:nvSpPr>
        <p:spPr>
          <a:xfrm>
            <a:off x="10353512" y="4085917"/>
            <a:ext cx="192505" cy="16362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888B5F90-052C-036F-FFF8-B4E5AA6D1131}"/>
              </a:ext>
            </a:extLst>
          </p:cNvPr>
          <p:cNvSpPr/>
          <p:nvPr/>
        </p:nvSpPr>
        <p:spPr>
          <a:xfrm>
            <a:off x="11035301" y="3853307"/>
            <a:ext cx="192505" cy="16362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69AA96CD-F067-428A-D7FA-5F0570A4E2B0}"/>
              </a:ext>
            </a:extLst>
          </p:cNvPr>
          <p:cNvSpPr/>
          <p:nvPr/>
        </p:nvSpPr>
        <p:spPr>
          <a:xfrm>
            <a:off x="10353512" y="1686019"/>
            <a:ext cx="192505" cy="16362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48815C51-0EEA-5C95-E093-7F16A3AB06F9}"/>
              </a:ext>
            </a:extLst>
          </p:cNvPr>
          <p:cNvSpPr/>
          <p:nvPr/>
        </p:nvSpPr>
        <p:spPr>
          <a:xfrm>
            <a:off x="11026170" y="1604204"/>
            <a:ext cx="192505" cy="16362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D17BD728-BA70-D91F-C1CC-453977B952B8}"/>
              </a:ext>
            </a:extLst>
          </p:cNvPr>
          <p:cNvSpPr/>
          <p:nvPr/>
        </p:nvSpPr>
        <p:spPr>
          <a:xfrm>
            <a:off x="11122422" y="1114917"/>
            <a:ext cx="192505" cy="163629"/>
          </a:xfrm>
          <a:prstGeom prst="ellipse">
            <a:avLst/>
          </a:prstGeom>
          <a:no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74E03EEA-690F-BA4A-FDF2-1A6F3DD4955A}"/>
              </a:ext>
            </a:extLst>
          </p:cNvPr>
          <p:cNvSpPr/>
          <p:nvPr/>
        </p:nvSpPr>
        <p:spPr>
          <a:xfrm>
            <a:off x="11112017" y="3606251"/>
            <a:ext cx="192505" cy="163629"/>
          </a:xfrm>
          <a:prstGeom prst="ellipse">
            <a:avLst/>
          </a:prstGeom>
          <a:no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286106E9-66BA-D5EE-9CCF-266F43FBEC54}"/>
              </a:ext>
            </a:extLst>
          </p:cNvPr>
          <p:cNvSpPr/>
          <p:nvPr/>
        </p:nvSpPr>
        <p:spPr>
          <a:xfrm>
            <a:off x="11050151" y="5558587"/>
            <a:ext cx="355309" cy="368991"/>
          </a:xfrm>
          <a:prstGeom prst="ellipse">
            <a:avLst/>
          </a:prstGeom>
          <a:no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B25372E1-E7C0-82A8-7EFF-23AB2E2EAAEF}"/>
              </a:ext>
            </a:extLst>
          </p:cNvPr>
          <p:cNvSpPr txBox="1"/>
          <p:nvPr/>
        </p:nvSpPr>
        <p:spPr>
          <a:xfrm>
            <a:off x="526189" y="755167"/>
            <a:ext cx="8624477" cy="3139321"/>
          </a:xfrm>
          <a:prstGeom prst="rect">
            <a:avLst/>
          </a:prstGeom>
          <a:noFill/>
        </p:spPr>
        <p:txBody>
          <a:bodyPr wrap="square">
            <a:spAutoFit/>
          </a:bodyPr>
          <a:lstStyle/>
          <a:p>
            <a:r>
              <a:rPr lang="en-US" altLang="zh-CN" sz="1800" dirty="0">
                <a:solidFill>
                  <a:schemeClr val="dk1"/>
                </a:solidFill>
                <a:latin typeface="Consolas"/>
              </a:rPr>
              <a:t>Then, I visualized the complete signal slices and attempted to directly extract features related to peaks (mainly amplitudes) in the BSG signal.</a:t>
            </a:r>
          </a:p>
          <a:p>
            <a:endParaRPr lang="en-US" altLang="zh-CN" sz="1800" dirty="0">
              <a:solidFill>
                <a:schemeClr val="dk1"/>
              </a:solidFill>
              <a:latin typeface="Consolas"/>
            </a:endParaRPr>
          </a:p>
          <a:p>
            <a:r>
              <a:rPr lang="en-US" altLang="zh-CN" sz="1800" dirty="0">
                <a:solidFill>
                  <a:schemeClr val="dk1"/>
                </a:solidFill>
                <a:latin typeface="Consolas"/>
              </a:rPr>
              <a:t>The motivation behind this approach stemmed from the core challenge of waveform uncertainty. Additionally, upon observing the image on the right, I speculated whether the waveform evolved based on BP as the independent variable.</a:t>
            </a:r>
          </a:p>
          <a:p>
            <a:endParaRPr lang="en-US" altLang="zh-CN" sz="1800" dirty="0">
              <a:solidFill>
                <a:schemeClr val="dk1"/>
              </a:solidFill>
              <a:latin typeface="Consolas"/>
            </a:endParaRPr>
          </a:p>
          <a:p>
            <a:r>
              <a:rPr lang="en-US" altLang="zh-CN" sz="1800" dirty="0">
                <a:solidFill>
                  <a:schemeClr val="dk1"/>
                </a:solidFill>
                <a:latin typeface="Consolas"/>
              </a:rPr>
              <a:t>However, after reviewing some papers, I realized that this approach might not be feasible.</a:t>
            </a:r>
          </a:p>
        </p:txBody>
      </p:sp>
      <p:graphicFrame>
        <p:nvGraphicFramePr>
          <p:cNvPr id="23" name="表格 22">
            <a:extLst>
              <a:ext uri="{FF2B5EF4-FFF2-40B4-BE49-F238E27FC236}">
                <a16:creationId xmlns:a16="http://schemas.microsoft.com/office/drawing/2014/main" id="{0E41013F-F1E4-FCA1-924F-F543EDCDE457}"/>
              </a:ext>
            </a:extLst>
          </p:cNvPr>
          <p:cNvGraphicFramePr>
            <a:graphicFrameLocks noGrp="1"/>
          </p:cNvGraphicFramePr>
          <p:nvPr>
            <p:extLst>
              <p:ext uri="{D42A27DB-BD31-4B8C-83A1-F6EECF244321}">
                <p14:modId xmlns:p14="http://schemas.microsoft.com/office/powerpoint/2010/main" val="3425582749"/>
              </p:ext>
            </p:extLst>
          </p:nvPr>
        </p:nvGraphicFramePr>
        <p:xfrm>
          <a:off x="2270271" y="4249545"/>
          <a:ext cx="4288790" cy="2225040"/>
        </p:xfrm>
        <a:graphic>
          <a:graphicData uri="http://schemas.openxmlformats.org/drawingml/2006/table">
            <a:tbl>
              <a:tblPr firstRow="1" bandRow="1">
                <a:tableStyleId>{AB4F9DF2-0438-42AD-B170-30067649D97E}</a:tableStyleId>
              </a:tblPr>
              <a:tblGrid>
                <a:gridCol w="1363980">
                  <a:extLst>
                    <a:ext uri="{9D8B030D-6E8A-4147-A177-3AD203B41FA5}">
                      <a16:colId xmlns:a16="http://schemas.microsoft.com/office/drawing/2014/main" val="2987144972"/>
                    </a:ext>
                  </a:extLst>
                </a:gridCol>
                <a:gridCol w="1462405">
                  <a:extLst>
                    <a:ext uri="{9D8B030D-6E8A-4147-A177-3AD203B41FA5}">
                      <a16:colId xmlns:a16="http://schemas.microsoft.com/office/drawing/2014/main" val="3409340786"/>
                    </a:ext>
                  </a:extLst>
                </a:gridCol>
                <a:gridCol w="1462405">
                  <a:extLst>
                    <a:ext uri="{9D8B030D-6E8A-4147-A177-3AD203B41FA5}">
                      <a16:colId xmlns:a16="http://schemas.microsoft.com/office/drawing/2014/main" val="642097772"/>
                    </a:ext>
                  </a:extLst>
                </a:gridCol>
              </a:tblGrid>
              <a:tr h="370840">
                <a:tc>
                  <a:txBody>
                    <a:bodyPr/>
                    <a:lstStyle/>
                    <a:p>
                      <a:r>
                        <a:rPr lang="en-US" altLang="zh-CN" dirty="0"/>
                        <a:t>Signal Type</a:t>
                      </a:r>
                      <a:endParaRPr lang="zh-CN" altLang="en-US" dirty="0"/>
                    </a:p>
                  </a:txBody>
                  <a:tcPr/>
                </a:tc>
                <a:tc>
                  <a:txBody>
                    <a:bodyPr/>
                    <a:lstStyle/>
                    <a:p>
                      <a:r>
                        <a:rPr lang="en-US" altLang="zh-CN" dirty="0"/>
                        <a:t>Core Feature</a:t>
                      </a:r>
                      <a:endParaRPr lang="zh-CN" altLang="en-US" dirty="0"/>
                    </a:p>
                  </a:txBody>
                  <a:tcPr/>
                </a:tc>
                <a:tc>
                  <a:txBody>
                    <a:bodyPr/>
                    <a:lstStyle/>
                    <a:p>
                      <a:r>
                        <a:rPr lang="en-US" altLang="zh-CN" dirty="0"/>
                        <a:t>Feature Type</a:t>
                      </a:r>
                      <a:endParaRPr lang="zh-CN" altLang="en-US" dirty="0"/>
                    </a:p>
                  </a:txBody>
                  <a:tcPr/>
                </a:tc>
                <a:extLst>
                  <a:ext uri="{0D108BD9-81ED-4DB2-BD59-A6C34878D82A}">
                    <a16:rowId xmlns:a16="http://schemas.microsoft.com/office/drawing/2014/main" val="771815701"/>
                  </a:ext>
                </a:extLst>
              </a:tr>
              <a:tr h="370840">
                <a:tc>
                  <a:txBody>
                    <a:bodyPr/>
                    <a:lstStyle/>
                    <a:p>
                      <a:r>
                        <a:rPr lang="en-US" altLang="zh-CN" dirty="0"/>
                        <a:t>SCG-PPG </a:t>
                      </a:r>
                      <a:endParaRPr lang="zh-CN" altLang="en-US" dirty="0"/>
                    </a:p>
                  </a:txBody>
                  <a:tcPr/>
                </a:tc>
                <a:tc>
                  <a:txBody>
                    <a:bodyPr/>
                    <a:lstStyle/>
                    <a:p>
                      <a:r>
                        <a:rPr lang="en-US" altLang="zh-CN" dirty="0"/>
                        <a:t>PTT or PAT</a:t>
                      </a:r>
                      <a:endParaRPr lang="zh-CN" altLang="en-US" dirty="0"/>
                    </a:p>
                  </a:txBody>
                  <a:tcPr/>
                </a:tc>
                <a:tc>
                  <a:txBody>
                    <a:bodyPr/>
                    <a:lstStyle/>
                    <a:p>
                      <a:r>
                        <a:rPr lang="en-US" altLang="zh-CN" dirty="0"/>
                        <a:t>Time</a:t>
                      </a:r>
                      <a:endParaRPr lang="zh-CN" altLang="en-US" dirty="0"/>
                    </a:p>
                  </a:txBody>
                  <a:tcPr/>
                </a:tc>
                <a:extLst>
                  <a:ext uri="{0D108BD9-81ED-4DB2-BD59-A6C34878D82A}">
                    <a16:rowId xmlns:a16="http://schemas.microsoft.com/office/drawing/2014/main" val="511301126"/>
                  </a:ext>
                </a:extLst>
              </a:tr>
              <a:tr h="370840">
                <a:tc>
                  <a:txBody>
                    <a:bodyPr/>
                    <a:lstStyle/>
                    <a:p>
                      <a:r>
                        <a:rPr lang="en-US" altLang="zh-CN" dirty="0"/>
                        <a:t>ECG-PPG</a:t>
                      </a:r>
                      <a:endParaRPr lang="zh-CN" altLang="en-US" dirty="0"/>
                    </a:p>
                  </a:txBody>
                  <a:tcPr/>
                </a:tc>
                <a:tc>
                  <a:txBody>
                    <a:bodyPr/>
                    <a:lstStyle/>
                    <a:p>
                      <a:r>
                        <a:rPr lang="en-US" altLang="zh-CN" dirty="0"/>
                        <a:t>PTT or PAT</a:t>
                      </a:r>
                      <a:endParaRPr lang="zh-CN" altLang="en-US" dirty="0"/>
                    </a:p>
                  </a:txBody>
                  <a:tcPr/>
                </a:tc>
                <a:tc>
                  <a:txBody>
                    <a:bodyPr/>
                    <a:lstStyle/>
                    <a:p>
                      <a:r>
                        <a:rPr lang="en-US" altLang="zh-CN" dirty="0"/>
                        <a:t>Time</a:t>
                      </a:r>
                      <a:endParaRPr lang="zh-CN" altLang="en-US" dirty="0"/>
                    </a:p>
                  </a:txBody>
                  <a:tcPr/>
                </a:tc>
                <a:extLst>
                  <a:ext uri="{0D108BD9-81ED-4DB2-BD59-A6C34878D82A}">
                    <a16:rowId xmlns:a16="http://schemas.microsoft.com/office/drawing/2014/main" val="62856197"/>
                  </a:ext>
                </a:extLst>
              </a:tr>
              <a:tr h="370840">
                <a:tc>
                  <a:txBody>
                    <a:bodyPr/>
                    <a:lstStyle/>
                    <a:p>
                      <a:r>
                        <a:rPr lang="en-US" altLang="zh-CN" dirty="0"/>
                        <a:t>PCG-PPG</a:t>
                      </a:r>
                      <a:endParaRPr lang="zh-CN" altLang="en-US" dirty="0"/>
                    </a:p>
                  </a:txBody>
                  <a:tcPr/>
                </a:tc>
                <a:tc>
                  <a:txBody>
                    <a:bodyPr/>
                    <a:lstStyle/>
                    <a:p>
                      <a:r>
                        <a:rPr lang="en-US" altLang="zh-CN" dirty="0"/>
                        <a:t>PTT or PAT</a:t>
                      </a:r>
                      <a:endParaRPr lang="zh-CN" altLang="en-US" dirty="0"/>
                    </a:p>
                  </a:txBody>
                  <a:tcPr/>
                </a:tc>
                <a:tc>
                  <a:txBody>
                    <a:bodyPr/>
                    <a:lstStyle/>
                    <a:p>
                      <a:r>
                        <a:rPr lang="en-US" altLang="zh-CN" dirty="0"/>
                        <a:t>Time</a:t>
                      </a:r>
                      <a:endParaRPr lang="zh-CN" altLang="en-US" dirty="0"/>
                    </a:p>
                  </a:txBody>
                  <a:tcPr/>
                </a:tc>
                <a:extLst>
                  <a:ext uri="{0D108BD9-81ED-4DB2-BD59-A6C34878D82A}">
                    <a16:rowId xmlns:a16="http://schemas.microsoft.com/office/drawing/2014/main" val="1900247156"/>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dirty="0"/>
                        <a:t>SCG </a:t>
                      </a:r>
                    </a:p>
                  </a:txBody>
                  <a:tcPr/>
                </a:tc>
                <a:tc>
                  <a:txBody>
                    <a:bodyPr/>
                    <a:lstStyle/>
                    <a:p>
                      <a:r>
                        <a:rPr lang="en-US" altLang="zh-CN" dirty="0"/>
                        <a:t>AO to AC</a:t>
                      </a:r>
                      <a:endParaRPr lang="zh-CN" altLang="en-US" dirty="0"/>
                    </a:p>
                  </a:txBody>
                  <a:tcPr/>
                </a:tc>
                <a:tc>
                  <a:txBody>
                    <a:bodyPr/>
                    <a:lstStyle/>
                    <a:p>
                      <a:r>
                        <a:rPr lang="en-US" altLang="zh-CN" dirty="0"/>
                        <a:t>Time</a:t>
                      </a:r>
                      <a:endParaRPr lang="zh-CN" altLang="en-US" dirty="0"/>
                    </a:p>
                  </a:txBody>
                  <a:tcPr/>
                </a:tc>
                <a:extLst>
                  <a:ext uri="{0D108BD9-81ED-4DB2-BD59-A6C34878D82A}">
                    <a16:rowId xmlns:a16="http://schemas.microsoft.com/office/drawing/2014/main" val="1843939464"/>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dirty="0"/>
                        <a:t>BCG</a:t>
                      </a:r>
                    </a:p>
                  </a:txBody>
                  <a:tcPr/>
                </a:tc>
                <a:tc>
                  <a:txBody>
                    <a:bodyPr/>
                    <a:lstStyle/>
                    <a:p>
                      <a:r>
                        <a:rPr lang="en-US" altLang="zh-CN" dirty="0"/>
                        <a:t>IJK</a:t>
                      </a:r>
                      <a:endParaRPr lang="zh-CN" altLang="en-US" dirty="0"/>
                    </a:p>
                  </a:txBody>
                  <a:tcPr/>
                </a:tc>
                <a:tc>
                  <a:txBody>
                    <a:bodyPr/>
                    <a:lstStyle/>
                    <a:p>
                      <a:r>
                        <a:rPr lang="en-US" altLang="zh-CN" dirty="0"/>
                        <a:t>Amplitude</a:t>
                      </a:r>
                      <a:endParaRPr lang="zh-CN" altLang="en-US" dirty="0"/>
                    </a:p>
                  </a:txBody>
                  <a:tcPr/>
                </a:tc>
                <a:extLst>
                  <a:ext uri="{0D108BD9-81ED-4DB2-BD59-A6C34878D82A}">
                    <a16:rowId xmlns:a16="http://schemas.microsoft.com/office/drawing/2014/main" val="3354347217"/>
                  </a:ext>
                </a:extLst>
              </a:tr>
            </a:tbl>
          </a:graphicData>
        </a:graphic>
      </p:graphicFrame>
      <p:sp>
        <p:nvSpPr>
          <p:cNvPr id="24" name="文本框 23">
            <a:extLst>
              <a:ext uri="{FF2B5EF4-FFF2-40B4-BE49-F238E27FC236}">
                <a16:creationId xmlns:a16="http://schemas.microsoft.com/office/drawing/2014/main" id="{B8A8D660-25BC-9EFC-1A3A-C3474CBE05A2}"/>
              </a:ext>
            </a:extLst>
          </p:cNvPr>
          <p:cNvSpPr txBox="1"/>
          <p:nvPr/>
        </p:nvSpPr>
        <p:spPr>
          <a:xfrm>
            <a:off x="0" y="0"/>
            <a:ext cx="4267200" cy="400110"/>
          </a:xfrm>
          <a:prstGeom prst="rect">
            <a:avLst/>
          </a:prstGeom>
          <a:noFill/>
        </p:spPr>
        <p:txBody>
          <a:bodyPr wrap="square" rtlCol="0">
            <a:spAutoFit/>
          </a:bodyPr>
          <a:lstStyle>
            <a:defPPr marR="0" lvl="0" algn="l" rtl="0">
              <a:lnSpc>
                <a:spcPct val="100000"/>
              </a:lnSpc>
              <a:spcBef>
                <a:spcPts val="0"/>
              </a:spcBef>
              <a:spcAft>
                <a:spcPts val="0"/>
              </a:spcAft>
            </a:defPPr>
            <a:lvl4pPr>
              <a:defRPr sz="2000">
                <a:latin typeface="Consolas" panose="020B0609020204030204" pitchFamily="49" charset="0"/>
              </a:defRPr>
            </a:lvl4pPr>
          </a:lstStyle>
          <a:p>
            <a:pPr lvl="3"/>
            <a:r>
              <a:rPr lang="en-US" altLang="zh-CN" dirty="0"/>
              <a:t>Complete Circle Segmentation</a:t>
            </a:r>
          </a:p>
        </p:txBody>
      </p:sp>
    </p:spTree>
    <p:extLst>
      <p:ext uri="{BB962C8B-B14F-4D97-AF65-F5344CB8AC3E}">
        <p14:creationId xmlns:p14="http://schemas.microsoft.com/office/powerpoint/2010/main" val="2970743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5" name="图片 4">
            <a:extLst>
              <a:ext uri="{FF2B5EF4-FFF2-40B4-BE49-F238E27FC236}">
                <a16:creationId xmlns:a16="http://schemas.microsoft.com/office/drawing/2014/main" id="{A221D53D-B94E-9738-3776-2D06D8BB8BE4}"/>
              </a:ext>
            </a:extLst>
          </p:cNvPr>
          <p:cNvPicPr>
            <a:picLocks noChangeAspect="1"/>
          </p:cNvPicPr>
          <p:nvPr/>
        </p:nvPicPr>
        <p:blipFill rotWithShape="1">
          <a:blip r:embed="rId3"/>
          <a:srcRect l="2259" r="35425"/>
          <a:stretch/>
        </p:blipFill>
        <p:spPr>
          <a:xfrm>
            <a:off x="108857" y="0"/>
            <a:ext cx="3003866" cy="6858000"/>
          </a:xfrm>
          <a:prstGeom prst="rect">
            <a:avLst/>
          </a:prstGeom>
        </p:spPr>
      </p:pic>
      <p:pic>
        <p:nvPicPr>
          <p:cNvPr id="11" name="图片 10">
            <a:extLst>
              <a:ext uri="{FF2B5EF4-FFF2-40B4-BE49-F238E27FC236}">
                <a16:creationId xmlns:a16="http://schemas.microsoft.com/office/drawing/2014/main" id="{B6662CA2-0F04-E9F3-05FE-6768AD06587A}"/>
              </a:ext>
            </a:extLst>
          </p:cNvPr>
          <p:cNvPicPr>
            <a:picLocks noChangeAspect="1"/>
          </p:cNvPicPr>
          <p:nvPr/>
        </p:nvPicPr>
        <p:blipFill rotWithShape="1">
          <a:blip r:embed="rId4"/>
          <a:srcRect l="5400" r="34134"/>
          <a:stretch/>
        </p:blipFill>
        <p:spPr>
          <a:xfrm>
            <a:off x="3112723" y="0"/>
            <a:ext cx="2915029" cy="6858000"/>
          </a:xfrm>
          <a:prstGeom prst="rect">
            <a:avLst/>
          </a:prstGeom>
        </p:spPr>
      </p:pic>
      <p:pic>
        <p:nvPicPr>
          <p:cNvPr id="17" name="图片 16">
            <a:extLst>
              <a:ext uri="{FF2B5EF4-FFF2-40B4-BE49-F238E27FC236}">
                <a16:creationId xmlns:a16="http://schemas.microsoft.com/office/drawing/2014/main" id="{39C741E5-C4FB-B04C-6BA4-75D55B5D5FAA}"/>
              </a:ext>
            </a:extLst>
          </p:cNvPr>
          <p:cNvPicPr>
            <a:picLocks noChangeAspect="1"/>
          </p:cNvPicPr>
          <p:nvPr/>
        </p:nvPicPr>
        <p:blipFill rotWithShape="1">
          <a:blip r:embed="rId5"/>
          <a:srcRect l="1694" r="34234"/>
          <a:stretch/>
        </p:blipFill>
        <p:spPr>
          <a:xfrm>
            <a:off x="6004381" y="0"/>
            <a:ext cx="2962444" cy="6858000"/>
          </a:xfrm>
          <a:prstGeom prst="rect">
            <a:avLst/>
          </a:prstGeom>
        </p:spPr>
      </p:pic>
      <p:sp>
        <p:nvSpPr>
          <p:cNvPr id="19" name="椭圆 18">
            <a:extLst>
              <a:ext uri="{FF2B5EF4-FFF2-40B4-BE49-F238E27FC236}">
                <a16:creationId xmlns:a16="http://schemas.microsoft.com/office/drawing/2014/main" id="{A6A9A678-8598-DE8A-ACCB-D27828B8EA33}"/>
              </a:ext>
            </a:extLst>
          </p:cNvPr>
          <p:cNvSpPr/>
          <p:nvPr/>
        </p:nvSpPr>
        <p:spPr>
          <a:xfrm>
            <a:off x="1020278" y="4321743"/>
            <a:ext cx="192505" cy="16362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id="{4E650E52-0320-6794-1589-EEA822CECB5F}"/>
              </a:ext>
            </a:extLst>
          </p:cNvPr>
          <p:cNvSpPr/>
          <p:nvPr/>
        </p:nvSpPr>
        <p:spPr>
          <a:xfrm>
            <a:off x="1899940" y="4158114"/>
            <a:ext cx="192505" cy="16362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a:extLst>
              <a:ext uri="{FF2B5EF4-FFF2-40B4-BE49-F238E27FC236}">
                <a16:creationId xmlns:a16="http://schemas.microsoft.com/office/drawing/2014/main" id="{1A9E0BA4-00DB-8D7F-468F-C0D1730C1F15}"/>
              </a:ext>
            </a:extLst>
          </p:cNvPr>
          <p:cNvSpPr/>
          <p:nvPr/>
        </p:nvSpPr>
        <p:spPr>
          <a:xfrm>
            <a:off x="3962293" y="4239927"/>
            <a:ext cx="192505" cy="16362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497506D9-7199-5D6B-048B-7B93195C3829}"/>
              </a:ext>
            </a:extLst>
          </p:cNvPr>
          <p:cNvSpPr/>
          <p:nvPr/>
        </p:nvSpPr>
        <p:spPr>
          <a:xfrm>
            <a:off x="5024686" y="3994484"/>
            <a:ext cx="192505" cy="16362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99C6EBF6-B377-8E01-00E7-999503BF3C31}"/>
              </a:ext>
            </a:extLst>
          </p:cNvPr>
          <p:cNvSpPr/>
          <p:nvPr/>
        </p:nvSpPr>
        <p:spPr>
          <a:xfrm>
            <a:off x="6748876" y="4321742"/>
            <a:ext cx="192505" cy="16362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90D95625-FD71-8045-69E6-73EE537C615A}"/>
              </a:ext>
            </a:extLst>
          </p:cNvPr>
          <p:cNvSpPr/>
          <p:nvPr/>
        </p:nvSpPr>
        <p:spPr>
          <a:xfrm>
            <a:off x="7886383" y="3994485"/>
            <a:ext cx="192505" cy="16362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1" name="图片 30">
            <a:extLst>
              <a:ext uri="{FF2B5EF4-FFF2-40B4-BE49-F238E27FC236}">
                <a16:creationId xmlns:a16="http://schemas.microsoft.com/office/drawing/2014/main" id="{58E0B86F-A2AE-78DE-C2F0-8F3B7D0DD34A}"/>
              </a:ext>
            </a:extLst>
          </p:cNvPr>
          <p:cNvPicPr>
            <a:picLocks noChangeAspect="1"/>
          </p:cNvPicPr>
          <p:nvPr/>
        </p:nvPicPr>
        <p:blipFill rotWithShape="1">
          <a:blip r:embed="rId6"/>
          <a:srcRect l="3808" r="47412"/>
          <a:stretch/>
        </p:blipFill>
        <p:spPr>
          <a:xfrm>
            <a:off x="8966825" y="0"/>
            <a:ext cx="3164350" cy="6858000"/>
          </a:xfrm>
          <a:prstGeom prst="rect">
            <a:avLst/>
          </a:prstGeom>
        </p:spPr>
      </p:pic>
      <p:sp>
        <p:nvSpPr>
          <p:cNvPr id="32" name="椭圆 31">
            <a:extLst>
              <a:ext uri="{FF2B5EF4-FFF2-40B4-BE49-F238E27FC236}">
                <a16:creationId xmlns:a16="http://schemas.microsoft.com/office/drawing/2014/main" id="{70E2A025-3806-E76C-2AF5-2CD0EDD2389D}"/>
              </a:ext>
            </a:extLst>
          </p:cNvPr>
          <p:cNvSpPr/>
          <p:nvPr/>
        </p:nvSpPr>
        <p:spPr>
          <a:xfrm>
            <a:off x="9858344" y="4158113"/>
            <a:ext cx="192505" cy="16362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F1A0C55C-E6E7-EF3E-2504-488E1CDB742E}"/>
              </a:ext>
            </a:extLst>
          </p:cNvPr>
          <p:cNvSpPr/>
          <p:nvPr/>
        </p:nvSpPr>
        <p:spPr>
          <a:xfrm>
            <a:off x="10986326" y="4592856"/>
            <a:ext cx="192505" cy="16362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12044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2">
          <a:extLst>
            <a:ext uri="{FF2B5EF4-FFF2-40B4-BE49-F238E27FC236}">
              <a16:creationId xmlns:a16="http://schemas.microsoft.com/office/drawing/2014/main" id="{EE52598E-A2DB-0CB6-50A5-760E8FB1DBA7}"/>
            </a:ext>
          </a:extLst>
        </p:cNvPr>
        <p:cNvGrpSpPr/>
        <p:nvPr/>
      </p:nvGrpSpPr>
      <p:grpSpPr>
        <a:xfrm>
          <a:off x="0" y="0"/>
          <a:ext cx="0" cy="0"/>
          <a:chOff x="0" y="0"/>
          <a:chExt cx="0" cy="0"/>
        </a:xfrm>
      </p:grpSpPr>
      <p:pic>
        <p:nvPicPr>
          <p:cNvPr id="6" name="图片 5">
            <a:extLst>
              <a:ext uri="{FF2B5EF4-FFF2-40B4-BE49-F238E27FC236}">
                <a16:creationId xmlns:a16="http://schemas.microsoft.com/office/drawing/2014/main" id="{F9A9761A-2E94-217F-E6B3-5CD30EEE12CB}"/>
              </a:ext>
            </a:extLst>
          </p:cNvPr>
          <p:cNvPicPr>
            <a:picLocks noChangeAspect="1"/>
          </p:cNvPicPr>
          <p:nvPr/>
        </p:nvPicPr>
        <p:blipFill>
          <a:blip r:embed="rId3"/>
          <a:stretch>
            <a:fillRect/>
          </a:stretch>
        </p:blipFill>
        <p:spPr>
          <a:xfrm>
            <a:off x="0" y="0"/>
            <a:ext cx="4767778" cy="6858000"/>
          </a:xfrm>
          <a:prstGeom prst="rect">
            <a:avLst/>
          </a:prstGeom>
        </p:spPr>
      </p:pic>
      <p:pic>
        <p:nvPicPr>
          <p:cNvPr id="10" name="图片 9">
            <a:extLst>
              <a:ext uri="{FF2B5EF4-FFF2-40B4-BE49-F238E27FC236}">
                <a16:creationId xmlns:a16="http://schemas.microsoft.com/office/drawing/2014/main" id="{384672AD-0E2A-AD18-FD80-25C06F56F2A7}"/>
              </a:ext>
            </a:extLst>
          </p:cNvPr>
          <p:cNvPicPr>
            <a:picLocks noChangeAspect="1"/>
          </p:cNvPicPr>
          <p:nvPr/>
        </p:nvPicPr>
        <p:blipFill>
          <a:blip r:embed="rId4"/>
          <a:stretch>
            <a:fillRect/>
          </a:stretch>
        </p:blipFill>
        <p:spPr>
          <a:xfrm>
            <a:off x="3328203" y="0"/>
            <a:ext cx="4719668" cy="6858000"/>
          </a:xfrm>
          <a:prstGeom prst="rect">
            <a:avLst/>
          </a:prstGeom>
        </p:spPr>
      </p:pic>
      <p:pic>
        <p:nvPicPr>
          <p:cNvPr id="8" name="图片 7">
            <a:extLst>
              <a:ext uri="{FF2B5EF4-FFF2-40B4-BE49-F238E27FC236}">
                <a16:creationId xmlns:a16="http://schemas.microsoft.com/office/drawing/2014/main" id="{8DF0F438-91C2-1E8F-5426-85156E791A0C}"/>
              </a:ext>
            </a:extLst>
          </p:cNvPr>
          <p:cNvPicPr>
            <a:picLocks noChangeAspect="1"/>
          </p:cNvPicPr>
          <p:nvPr/>
        </p:nvPicPr>
        <p:blipFill>
          <a:blip r:embed="rId5"/>
          <a:stretch>
            <a:fillRect/>
          </a:stretch>
        </p:blipFill>
        <p:spPr>
          <a:xfrm>
            <a:off x="7183014" y="0"/>
            <a:ext cx="4495516" cy="6858000"/>
          </a:xfrm>
          <a:prstGeom prst="rect">
            <a:avLst/>
          </a:prstGeom>
        </p:spPr>
      </p:pic>
      <p:sp>
        <p:nvSpPr>
          <p:cNvPr id="26" name="椭圆 25">
            <a:extLst>
              <a:ext uri="{FF2B5EF4-FFF2-40B4-BE49-F238E27FC236}">
                <a16:creationId xmlns:a16="http://schemas.microsoft.com/office/drawing/2014/main" id="{779E77B7-DF95-BAEC-9A92-B0070012783B}"/>
              </a:ext>
            </a:extLst>
          </p:cNvPr>
          <p:cNvSpPr/>
          <p:nvPr/>
        </p:nvSpPr>
        <p:spPr>
          <a:xfrm>
            <a:off x="1010503" y="4349013"/>
            <a:ext cx="192505" cy="16362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A735FC35-3916-137E-A45C-FC13EE703A26}"/>
              </a:ext>
            </a:extLst>
          </p:cNvPr>
          <p:cNvSpPr/>
          <p:nvPr/>
        </p:nvSpPr>
        <p:spPr>
          <a:xfrm>
            <a:off x="1831828" y="4097152"/>
            <a:ext cx="192505" cy="16362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3A2944F7-E206-2368-6735-C11044AF217E}"/>
              </a:ext>
            </a:extLst>
          </p:cNvPr>
          <p:cNvSpPr/>
          <p:nvPr/>
        </p:nvSpPr>
        <p:spPr>
          <a:xfrm>
            <a:off x="4434958" y="4349012"/>
            <a:ext cx="192505" cy="16362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F9A56083-B2D6-1DDF-5553-0783B30C435B}"/>
              </a:ext>
            </a:extLst>
          </p:cNvPr>
          <p:cNvSpPr/>
          <p:nvPr/>
        </p:nvSpPr>
        <p:spPr>
          <a:xfrm>
            <a:off x="5688037" y="3683265"/>
            <a:ext cx="192505" cy="16362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11B84CBD-1976-2564-2895-38D7976793D7}"/>
              </a:ext>
            </a:extLst>
          </p:cNvPr>
          <p:cNvSpPr/>
          <p:nvPr/>
        </p:nvSpPr>
        <p:spPr>
          <a:xfrm>
            <a:off x="8294879" y="4352217"/>
            <a:ext cx="192505" cy="16362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98352FD9-3CEB-6F64-EA6F-22F53F032B1B}"/>
              </a:ext>
            </a:extLst>
          </p:cNvPr>
          <p:cNvSpPr/>
          <p:nvPr/>
        </p:nvSpPr>
        <p:spPr>
          <a:xfrm>
            <a:off x="9238267" y="4097151"/>
            <a:ext cx="192505" cy="16362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39C60EE4-47DF-AC02-9554-1611826C7F57}"/>
              </a:ext>
            </a:extLst>
          </p:cNvPr>
          <p:cNvSpPr/>
          <p:nvPr/>
        </p:nvSpPr>
        <p:spPr>
          <a:xfrm>
            <a:off x="5896365" y="3601450"/>
            <a:ext cx="192505" cy="163629"/>
          </a:xfrm>
          <a:prstGeom prst="ellipse">
            <a:avLst/>
          </a:prstGeom>
          <a:no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23651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6" name="图片 5">
            <a:extLst>
              <a:ext uri="{FF2B5EF4-FFF2-40B4-BE49-F238E27FC236}">
                <a16:creationId xmlns:a16="http://schemas.microsoft.com/office/drawing/2014/main" id="{67490260-6A40-A31A-D6A8-364A83CA90A6}"/>
              </a:ext>
            </a:extLst>
          </p:cNvPr>
          <p:cNvPicPr>
            <a:picLocks noChangeAspect="1"/>
          </p:cNvPicPr>
          <p:nvPr/>
        </p:nvPicPr>
        <p:blipFill>
          <a:blip r:embed="rId3"/>
          <a:stretch>
            <a:fillRect/>
          </a:stretch>
        </p:blipFill>
        <p:spPr>
          <a:xfrm>
            <a:off x="140678" y="0"/>
            <a:ext cx="4963141" cy="6858000"/>
          </a:xfrm>
          <a:prstGeom prst="rect">
            <a:avLst/>
          </a:prstGeom>
        </p:spPr>
      </p:pic>
      <p:pic>
        <p:nvPicPr>
          <p:cNvPr id="10" name="图片 9">
            <a:extLst>
              <a:ext uri="{FF2B5EF4-FFF2-40B4-BE49-F238E27FC236}">
                <a16:creationId xmlns:a16="http://schemas.microsoft.com/office/drawing/2014/main" id="{AEED477C-FDE6-6140-9EB0-ABFF9827E374}"/>
              </a:ext>
            </a:extLst>
          </p:cNvPr>
          <p:cNvPicPr>
            <a:picLocks noChangeAspect="1"/>
          </p:cNvPicPr>
          <p:nvPr/>
        </p:nvPicPr>
        <p:blipFill>
          <a:blip r:embed="rId4"/>
          <a:stretch>
            <a:fillRect/>
          </a:stretch>
        </p:blipFill>
        <p:spPr>
          <a:xfrm>
            <a:off x="3874410" y="0"/>
            <a:ext cx="4849090" cy="6858000"/>
          </a:xfrm>
          <a:prstGeom prst="rect">
            <a:avLst/>
          </a:prstGeom>
        </p:spPr>
      </p:pic>
      <p:sp>
        <p:nvSpPr>
          <p:cNvPr id="14" name="椭圆 13">
            <a:extLst>
              <a:ext uri="{FF2B5EF4-FFF2-40B4-BE49-F238E27FC236}">
                <a16:creationId xmlns:a16="http://schemas.microsoft.com/office/drawing/2014/main" id="{6744797A-D2A4-1821-D24A-3472E07212BD}"/>
              </a:ext>
            </a:extLst>
          </p:cNvPr>
          <p:cNvSpPr/>
          <p:nvPr/>
        </p:nvSpPr>
        <p:spPr>
          <a:xfrm>
            <a:off x="1335814" y="4323341"/>
            <a:ext cx="192505" cy="16362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BB68E688-33C9-D716-687A-7B3BF4ED8969}"/>
              </a:ext>
            </a:extLst>
          </p:cNvPr>
          <p:cNvSpPr/>
          <p:nvPr/>
        </p:nvSpPr>
        <p:spPr>
          <a:xfrm>
            <a:off x="2094605" y="3513214"/>
            <a:ext cx="192505" cy="16362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CBC768B4-75EA-EB68-B7C6-FDB36F198624}"/>
              </a:ext>
            </a:extLst>
          </p:cNvPr>
          <p:cNvSpPr/>
          <p:nvPr/>
        </p:nvSpPr>
        <p:spPr>
          <a:xfrm>
            <a:off x="5114269" y="4405155"/>
            <a:ext cx="192505" cy="16362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991FB47D-52E6-9554-76FE-4383889437AE}"/>
              </a:ext>
            </a:extLst>
          </p:cNvPr>
          <p:cNvSpPr/>
          <p:nvPr/>
        </p:nvSpPr>
        <p:spPr>
          <a:xfrm>
            <a:off x="5710189" y="3595028"/>
            <a:ext cx="192505" cy="16362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63F8BFB4-946D-F912-7125-A7C9159EA917}"/>
              </a:ext>
            </a:extLst>
          </p:cNvPr>
          <p:cNvSpPr/>
          <p:nvPr/>
        </p:nvSpPr>
        <p:spPr>
          <a:xfrm>
            <a:off x="2200060" y="3513213"/>
            <a:ext cx="192505" cy="163629"/>
          </a:xfrm>
          <a:prstGeom prst="ellipse">
            <a:avLst/>
          </a:prstGeom>
          <a:no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a:extLst>
              <a:ext uri="{FF2B5EF4-FFF2-40B4-BE49-F238E27FC236}">
                <a16:creationId xmlns:a16="http://schemas.microsoft.com/office/drawing/2014/main" id="{34E4EC4A-1791-9B73-ED05-90A78E54004C}"/>
              </a:ext>
            </a:extLst>
          </p:cNvPr>
          <p:cNvSpPr/>
          <p:nvPr/>
        </p:nvSpPr>
        <p:spPr>
          <a:xfrm>
            <a:off x="5828337" y="3513212"/>
            <a:ext cx="192505" cy="163629"/>
          </a:xfrm>
          <a:prstGeom prst="ellipse">
            <a:avLst/>
          </a:prstGeom>
          <a:no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3" name="图片 32">
            <a:extLst>
              <a:ext uri="{FF2B5EF4-FFF2-40B4-BE49-F238E27FC236}">
                <a16:creationId xmlns:a16="http://schemas.microsoft.com/office/drawing/2014/main" id="{64CD9FE7-50A3-E18D-8489-5976EB11D85E}"/>
              </a:ext>
            </a:extLst>
          </p:cNvPr>
          <p:cNvPicPr>
            <a:picLocks noChangeAspect="1"/>
          </p:cNvPicPr>
          <p:nvPr/>
        </p:nvPicPr>
        <p:blipFill>
          <a:blip r:embed="rId5"/>
          <a:stretch>
            <a:fillRect/>
          </a:stretch>
        </p:blipFill>
        <p:spPr>
          <a:xfrm>
            <a:off x="8509889" y="0"/>
            <a:ext cx="3411594" cy="6858000"/>
          </a:xfrm>
          <a:prstGeom prst="rect">
            <a:avLst/>
          </a:prstGeom>
        </p:spPr>
      </p:pic>
      <p:sp>
        <p:nvSpPr>
          <p:cNvPr id="34" name="椭圆 33">
            <a:extLst>
              <a:ext uri="{FF2B5EF4-FFF2-40B4-BE49-F238E27FC236}">
                <a16:creationId xmlns:a16="http://schemas.microsoft.com/office/drawing/2014/main" id="{15C819B6-3BC7-903F-02C8-94DFE7ED5A33}"/>
              </a:ext>
            </a:extLst>
          </p:cNvPr>
          <p:cNvSpPr/>
          <p:nvPr/>
        </p:nvSpPr>
        <p:spPr>
          <a:xfrm>
            <a:off x="9634368" y="4405155"/>
            <a:ext cx="192505" cy="16362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a:extLst>
              <a:ext uri="{FF2B5EF4-FFF2-40B4-BE49-F238E27FC236}">
                <a16:creationId xmlns:a16="http://schemas.microsoft.com/office/drawing/2014/main" id="{5816834C-D020-14DE-07FB-B39E1F07EE38}"/>
              </a:ext>
            </a:extLst>
          </p:cNvPr>
          <p:cNvSpPr/>
          <p:nvPr/>
        </p:nvSpPr>
        <p:spPr>
          <a:xfrm>
            <a:off x="10685719" y="3848246"/>
            <a:ext cx="192505" cy="16362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a:extLst>
              <a:ext uri="{FF2B5EF4-FFF2-40B4-BE49-F238E27FC236}">
                <a16:creationId xmlns:a16="http://schemas.microsoft.com/office/drawing/2014/main" id="{4F1866F5-60DC-DB81-EC70-01B22FA6C11E}"/>
              </a:ext>
            </a:extLst>
          </p:cNvPr>
          <p:cNvSpPr/>
          <p:nvPr/>
        </p:nvSpPr>
        <p:spPr>
          <a:xfrm>
            <a:off x="10878224" y="3457058"/>
            <a:ext cx="192505" cy="163629"/>
          </a:xfrm>
          <a:prstGeom prst="ellipse">
            <a:avLst/>
          </a:prstGeom>
          <a:no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08457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2">
          <a:extLst>
            <a:ext uri="{FF2B5EF4-FFF2-40B4-BE49-F238E27FC236}">
              <a16:creationId xmlns:a16="http://schemas.microsoft.com/office/drawing/2014/main" id="{FFC44EC4-F49F-0A85-3D1B-0071CDE11CA9}"/>
            </a:ext>
          </a:extLst>
        </p:cNvPr>
        <p:cNvGrpSpPr/>
        <p:nvPr/>
      </p:nvGrpSpPr>
      <p:grpSpPr>
        <a:xfrm>
          <a:off x="0" y="0"/>
          <a:ext cx="0" cy="0"/>
          <a:chOff x="0" y="0"/>
          <a:chExt cx="0" cy="0"/>
        </a:xfrm>
      </p:grpSpPr>
      <p:pic>
        <p:nvPicPr>
          <p:cNvPr id="3" name="图片 2">
            <a:extLst>
              <a:ext uri="{FF2B5EF4-FFF2-40B4-BE49-F238E27FC236}">
                <a16:creationId xmlns:a16="http://schemas.microsoft.com/office/drawing/2014/main" id="{7972B3DC-1C35-33B1-C5EE-C45837344818}"/>
              </a:ext>
            </a:extLst>
          </p:cNvPr>
          <p:cNvPicPr>
            <a:picLocks noChangeAspect="1"/>
          </p:cNvPicPr>
          <p:nvPr/>
        </p:nvPicPr>
        <p:blipFill>
          <a:blip r:embed="rId3"/>
          <a:stretch>
            <a:fillRect/>
          </a:stretch>
        </p:blipFill>
        <p:spPr>
          <a:xfrm>
            <a:off x="3356556" y="0"/>
            <a:ext cx="4277372" cy="6858000"/>
          </a:xfrm>
          <a:prstGeom prst="rect">
            <a:avLst/>
          </a:prstGeom>
        </p:spPr>
      </p:pic>
      <p:pic>
        <p:nvPicPr>
          <p:cNvPr id="5" name="图片 4">
            <a:extLst>
              <a:ext uri="{FF2B5EF4-FFF2-40B4-BE49-F238E27FC236}">
                <a16:creationId xmlns:a16="http://schemas.microsoft.com/office/drawing/2014/main" id="{28A34A33-9E12-5B88-3499-DD18263D4A17}"/>
              </a:ext>
            </a:extLst>
          </p:cNvPr>
          <p:cNvPicPr>
            <a:picLocks noChangeAspect="1"/>
          </p:cNvPicPr>
          <p:nvPr/>
        </p:nvPicPr>
        <p:blipFill>
          <a:blip r:embed="rId4"/>
          <a:stretch>
            <a:fillRect/>
          </a:stretch>
        </p:blipFill>
        <p:spPr>
          <a:xfrm>
            <a:off x="6914859" y="0"/>
            <a:ext cx="4208680" cy="6858000"/>
          </a:xfrm>
          <a:prstGeom prst="rect">
            <a:avLst/>
          </a:prstGeom>
        </p:spPr>
      </p:pic>
      <p:sp>
        <p:nvSpPr>
          <p:cNvPr id="7" name="椭圆 6">
            <a:extLst>
              <a:ext uri="{FF2B5EF4-FFF2-40B4-BE49-F238E27FC236}">
                <a16:creationId xmlns:a16="http://schemas.microsoft.com/office/drawing/2014/main" id="{2F32BB21-A4FF-B93E-E9F9-F6FF07A2E48A}"/>
              </a:ext>
            </a:extLst>
          </p:cNvPr>
          <p:cNvSpPr/>
          <p:nvPr/>
        </p:nvSpPr>
        <p:spPr>
          <a:xfrm>
            <a:off x="4136807" y="6036638"/>
            <a:ext cx="192505" cy="16362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035D9749-EC00-D312-B313-E90C5AD7DA52}"/>
              </a:ext>
            </a:extLst>
          </p:cNvPr>
          <p:cNvSpPr/>
          <p:nvPr/>
        </p:nvSpPr>
        <p:spPr>
          <a:xfrm>
            <a:off x="4770470" y="5524895"/>
            <a:ext cx="192505" cy="16362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60D84A81-E242-D637-80C2-56C65F487BE2}"/>
              </a:ext>
            </a:extLst>
          </p:cNvPr>
          <p:cNvSpPr/>
          <p:nvPr/>
        </p:nvSpPr>
        <p:spPr>
          <a:xfrm>
            <a:off x="7791362" y="5937170"/>
            <a:ext cx="192505" cy="16362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08E0782C-E5F4-74B9-FBCB-4845AC602ABA}"/>
              </a:ext>
            </a:extLst>
          </p:cNvPr>
          <p:cNvSpPr/>
          <p:nvPr/>
        </p:nvSpPr>
        <p:spPr>
          <a:xfrm>
            <a:off x="8417364" y="5524894"/>
            <a:ext cx="192505" cy="16362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B0974C44-9388-FA37-BDC5-0264165D53FD}"/>
              </a:ext>
            </a:extLst>
          </p:cNvPr>
          <p:cNvSpPr/>
          <p:nvPr/>
        </p:nvSpPr>
        <p:spPr>
          <a:xfrm>
            <a:off x="4943202" y="4857535"/>
            <a:ext cx="192505" cy="163629"/>
          </a:xfrm>
          <a:prstGeom prst="ellipse">
            <a:avLst/>
          </a:prstGeom>
          <a:no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4E720D11-46A0-9FB0-46F2-181C997FD41A}"/>
              </a:ext>
            </a:extLst>
          </p:cNvPr>
          <p:cNvSpPr/>
          <p:nvPr/>
        </p:nvSpPr>
        <p:spPr>
          <a:xfrm>
            <a:off x="8550815" y="4693906"/>
            <a:ext cx="192505" cy="163629"/>
          </a:xfrm>
          <a:prstGeom prst="ellipse">
            <a:avLst/>
          </a:prstGeom>
          <a:no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a:extLst>
              <a:ext uri="{FF2B5EF4-FFF2-40B4-BE49-F238E27FC236}">
                <a16:creationId xmlns:a16="http://schemas.microsoft.com/office/drawing/2014/main" id="{772EEEE6-0705-2D91-91EF-B5E639026E0C}"/>
              </a:ext>
            </a:extLst>
          </p:cNvPr>
          <p:cNvPicPr>
            <a:picLocks noChangeAspect="1"/>
          </p:cNvPicPr>
          <p:nvPr/>
        </p:nvPicPr>
        <p:blipFill>
          <a:blip r:embed="rId5"/>
          <a:stretch>
            <a:fillRect/>
          </a:stretch>
        </p:blipFill>
        <p:spPr>
          <a:xfrm>
            <a:off x="0" y="0"/>
            <a:ext cx="3356556" cy="6858000"/>
          </a:xfrm>
          <a:prstGeom prst="rect">
            <a:avLst/>
          </a:prstGeom>
        </p:spPr>
      </p:pic>
      <p:sp>
        <p:nvSpPr>
          <p:cNvPr id="21" name="椭圆 20">
            <a:extLst>
              <a:ext uri="{FF2B5EF4-FFF2-40B4-BE49-F238E27FC236}">
                <a16:creationId xmlns:a16="http://schemas.microsoft.com/office/drawing/2014/main" id="{1A2BEFE7-E870-B34E-E0DC-9EFE9DC5D92E}"/>
              </a:ext>
            </a:extLst>
          </p:cNvPr>
          <p:cNvSpPr/>
          <p:nvPr/>
        </p:nvSpPr>
        <p:spPr>
          <a:xfrm>
            <a:off x="1115169" y="4085917"/>
            <a:ext cx="192505" cy="16362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0FAFD176-007C-A1FA-82A5-0B762F57FA1F}"/>
              </a:ext>
            </a:extLst>
          </p:cNvPr>
          <p:cNvSpPr/>
          <p:nvPr/>
        </p:nvSpPr>
        <p:spPr>
          <a:xfrm>
            <a:off x="1796958" y="3853307"/>
            <a:ext cx="192505" cy="16362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0D495A44-B629-846F-A4A0-B295C2F46ED7}"/>
              </a:ext>
            </a:extLst>
          </p:cNvPr>
          <p:cNvSpPr/>
          <p:nvPr/>
        </p:nvSpPr>
        <p:spPr>
          <a:xfrm>
            <a:off x="1115169" y="1686019"/>
            <a:ext cx="192505" cy="16362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F27D604D-E4AB-AE03-CD95-28A2135BE054}"/>
              </a:ext>
            </a:extLst>
          </p:cNvPr>
          <p:cNvSpPr/>
          <p:nvPr/>
        </p:nvSpPr>
        <p:spPr>
          <a:xfrm>
            <a:off x="1787827" y="1604204"/>
            <a:ext cx="192505" cy="16362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5152F674-135F-902B-6C82-05FAF72852BC}"/>
              </a:ext>
            </a:extLst>
          </p:cNvPr>
          <p:cNvSpPr/>
          <p:nvPr/>
        </p:nvSpPr>
        <p:spPr>
          <a:xfrm>
            <a:off x="1884079" y="1114917"/>
            <a:ext cx="192505" cy="163629"/>
          </a:xfrm>
          <a:prstGeom prst="ellipse">
            <a:avLst/>
          </a:prstGeom>
          <a:no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a:extLst>
              <a:ext uri="{FF2B5EF4-FFF2-40B4-BE49-F238E27FC236}">
                <a16:creationId xmlns:a16="http://schemas.microsoft.com/office/drawing/2014/main" id="{4224E92D-B183-563B-571F-43B673674F59}"/>
              </a:ext>
            </a:extLst>
          </p:cNvPr>
          <p:cNvSpPr/>
          <p:nvPr/>
        </p:nvSpPr>
        <p:spPr>
          <a:xfrm>
            <a:off x="1873674" y="3606251"/>
            <a:ext cx="192505" cy="163629"/>
          </a:xfrm>
          <a:prstGeom prst="ellipse">
            <a:avLst/>
          </a:prstGeom>
          <a:no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BEDF41CB-EA11-E365-A075-13EF2FAD236F}"/>
              </a:ext>
            </a:extLst>
          </p:cNvPr>
          <p:cNvSpPr/>
          <p:nvPr/>
        </p:nvSpPr>
        <p:spPr>
          <a:xfrm>
            <a:off x="1811808" y="5558587"/>
            <a:ext cx="355309" cy="368991"/>
          </a:xfrm>
          <a:prstGeom prst="ellipse">
            <a:avLst/>
          </a:prstGeom>
          <a:no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982363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2">
          <a:extLst>
            <a:ext uri="{FF2B5EF4-FFF2-40B4-BE49-F238E27FC236}">
              <a16:creationId xmlns:a16="http://schemas.microsoft.com/office/drawing/2014/main" id="{2D870D18-954E-533C-FDEF-6B8F6A4816F8}"/>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82EDF955-5DDA-3844-0540-2C4BB26625AD}"/>
              </a:ext>
            </a:extLst>
          </p:cNvPr>
          <p:cNvSpPr txBox="1"/>
          <p:nvPr/>
        </p:nvSpPr>
        <p:spPr>
          <a:xfrm>
            <a:off x="1269386" y="727742"/>
            <a:ext cx="9653228" cy="2031325"/>
          </a:xfrm>
          <a:prstGeom prst="rect">
            <a:avLst/>
          </a:prstGeom>
          <a:noFill/>
        </p:spPr>
        <p:txBody>
          <a:bodyPr wrap="square">
            <a:spAutoFit/>
          </a:bodyPr>
          <a:lstStyle/>
          <a:p>
            <a:r>
              <a:rPr lang="en-US" altLang="zh-CN" sz="1800" dirty="0">
                <a:solidFill>
                  <a:schemeClr val="dk1"/>
                </a:solidFill>
                <a:latin typeface="Consolas"/>
              </a:rPr>
              <a:t>All types of Pulse Transit Times (PTTs) and Pulse Arrival Times (PATs) can be calculated using BCG-PPG signals and SCG-PPG signals. And PAT and PTT are proven to be directly proportional to S and D.</a:t>
            </a:r>
          </a:p>
          <a:p>
            <a:endParaRPr lang="en-US" altLang="zh-CN" sz="1800" dirty="0">
              <a:solidFill>
                <a:schemeClr val="dk1"/>
              </a:solidFill>
              <a:latin typeface="Consolas"/>
            </a:endParaRPr>
          </a:p>
          <a:p>
            <a:r>
              <a:rPr lang="en-US" altLang="zh-CN" sz="1800" dirty="0">
                <a:solidFill>
                  <a:schemeClr val="dk1"/>
                </a:solidFill>
                <a:latin typeface="Consolas"/>
              </a:rPr>
              <a:t>Locating the positions of the J peak/OA peak in the BSG signal or in the derivative of the BSG signal may help us gain a better understanding of the BSG signal.</a:t>
            </a:r>
          </a:p>
        </p:txBody>
      </p:sp>
      <p:sp>
        <p:nvSpPr>
          <p:cNvPr id="7" name="文本框 6">
            <a:extLst>
              <a:ext uri="{FF2B5EF4-FFF2-40B4-BE49-F238E27FC236}">
                <a16:creationId xmlns:a16="http://schemas.microsoft.com/office/drawing/2014/main" id="{31F7096C-C851-2DD0-6C57-BADF988C1563}"/>
              </a:ext>
            </a:extLst>
          </p:cNvPr>
          <p:cNvSpPr txBox="1"/>
          <p:nvPr/>
        </p:nvSpPr>
        <p:spPr>
          <a:xfrm>
            <a:off x="0" y="0"/>
            <a:ext cx="4267200" cy="400110"/>
          </a:xfrm>
          <a:prstGeom prst="rect">
            <a:avLst/>
          </a:prstGeom>
          <a:noFill/>
        </p:spPr>
        <p:txBody>
          <a:bodyPr wrap="square" rtlCol="0">
            <a:spAutoFit/>
          </a:bodyPr>
          <a:lstStyle>
            <a:defPPr marR="0" lvl="0" algn="l" rtl="0">
              <a:lnSpc>
                <a:spcPct val="100000"/>
              </a:lnSpc>
              <a:spcBef>
                <a:spcPts val="0"/>
              </a:spcBef>
              <a:spcAft>
                <a:spcPts val="0"/>
              </a:spcAft>
            </a:defPPr>
            <a:lvl4pPr>
              <a:defRPr sz="2000">
                <a:latin typeface="Consolas" panose="020B0609020204030204" pitchFamily="49" charset="0"/>
              </a:defRPr>
            </a:lvl4pPr>
          </a:lstStyle>
          <a:p>
            <a:pPr lvl="3"/>
            <a:r>
              <a:rPr lang="en-US" altLang="zh-CN" dirty="0"/>
              <a:t>Next Step</a:t>
            </a:r>
          </a:p>
        </p:txBody>
      </p:sp>
      <p:sp>
        <p:nvSpPr>
          <p:cNvPr id="385" name="Google Shape;385;p22"/>
          <p:cNvSpPr txBox="1"/>
          <p:nvPr/>
        </p:nvSpPr>
        <p:spPr>
          <a:xfrm>
            <a:off x="0" y="3256671"/>
            <a:ext cx="2406427"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onsolas"/>
                <a:ea typeface="Consolas"/>
                <a:cs typeface="Consolas"/>
                <a:sym typeface="Consolas"/>
              </a:rPr>
              <a:t>Problems</a:t>
            </a:r>
            <a:endParaRPr lang="en-US" sz="1400" dirty="0">
              <a:solidFill>
                <a:schemeClr val="dk1"/>
              </a:solidFill>
              <a:latin typeface="Consolas"/>
              <a:ea typeface="Consolas"/>
              <a:cs typeface="Consolas"/>
              <a:sym typeface="Consolas"/>
            </a:endParaRPr>
          </a:p>
        </p:txBody>
      </p:sp>
      <p:sp>
        <p:nvSpPr>
          <p:cNvPr id="386" name="Google Shape;386;p22"/>
          <p:cNvSpPr txBox="1"/>
          <p:nvPr/>
        </p:nvSpPr>
        <p:spPr>
          <a:xfrm>
            <a:off x="1203213" y="4024019"/>
            <a:ext cx="10831334" cy="14772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dirty="0">
              <a:solidFill>
                <a:schemeClr val="dk1"/>
              </a:solidFill>
              <a:latin typeface="Consolas"/>
              <a:ea typeface="Consolas"/>
              <a:cs typeface="Consolas"/>
              <a:sym typeface="Consolas"/>
            </a:endParaRPr>
          </a:p>
          <a:p>
            <a:pPr marL="342900" marR="0" lvl="0" indent="-342900" algn="l" rtl="0">
              <a:spcBef>
                <a:spcPts val="0"/>
              </a:spcBef>
              <a:spcAft>
                <a:spcPts val="0"/>
              </a:spcAft>
              <a:buClr>
                <a:schemeClr val="dk1"/>
              </a:buClr>
              <a:buSzPts val="1800"/>
              <a:buFont typeface="Consolas"/>
              <a:buAutoNum type="arabicPeriod"/>
            </a:pPr>
            <a:r>
              <a:rPr lang="en-US" altLang="zh-CN" sz="1800" dirty="0">
                <a:solidFill>
                  <a:schemeClr val="dk1"/>
                </a:solidFill>
                <a:latin typeface="Consolas"/>
                <a:sym typeface="Consolas"/>
              </a:rPr>
              <a:t>About the accuracy of VTCN-based classification model.</a:t>
            </a:r>
          </a:p>
          <a:p>
            <a:pPr marL="342900" marR="0" lvl="0" indent="-342900" algn="l" rtl="0">
              <a:spcBef>
                <a:spcPts val="0"/>
              </a:spcBef>
              <a:spcAft>
                <a:spcPts val="0"/>
              </a:spcAft>
              <a:buClr>
                <a:schemeClr val="dk1"/>
              </a:buClr>
              <a:buSzPts val="1800"/>
              <a:buFont typeface="Consolas"/>
              <a:buAutoNum type="arabicPeriod"/>
            </a:pPr>
            <a:endParaRPr lang="en-US" altLang="zh-CN" sz="1800" dirty="0">
              <a:solidFill>
                <a:schemeClr val="dk1"/>
              </a:solidFill>
              <a:latin typeface="Consolas"/>
              <a:sym typeface="Consolas"/>
            </a:endParaRPr>
          </a:p>
          <a:p>
            <a:pPr marL="342900" marR="0" lvl="0" indent="-342900" algn="l" rtl="0">
              <a:spcBef>
                <a:spcPts val="0"/>
              </a:spcBef>
              <a:spcAft>
                <a:spcPts val="0"/>
              </a:spcAft>
              <a:buClr>
                <a:schemeClr val="dk1"/>
              </a:buClr>
              <a:buSzPts val="1800"/>
              <a:buFont typeface="Consolas"/>
              <a:buAutoNum type="arabicPeriod"/>
            </a:pPr>
            <a:endParaRPr lang="en-US" altLang="zh-CN" sz="1800" dirty="0">
              <a:solidFill>
                <a:schemeClr val="dk1"/>
              </a:solidFill>
              <a:latin typeface="Consolas"/>
              <a:sym typeface="Consolas"/>
            </a:endParaRPr>
          </a:p>
          <a:p>
            <a:pPr marR="0" lvl="0" algn="l" rtl="0">
              <a:spcBef>
                <a:spcPts val="0"/>
              </a:spcBef>
              <a:spcAft>
                <a:spcPts val="0"/>
              </a:spcAft>
              <a:buClr>
                <a:schemeClr val="dk1"/>
              </a:buClr>
              <a:buSzPts val="1800"/>
            </a:pPr>
            <a:r>
              <a:rPr lang="en-US" altLang="zh-CN" sz="1800" dirty="0">
                <a:solidFill>
                  <a:schemeClr val="dk1"/>
                </a:solidFill>
                <a:latin typeface="Consolas"/>
                <a:sym typeface="Consolas"/>
              </a:rPr>
              <a:t>2. Peak number of signals.</a:t>
            </a:r>
          </a:p>
        </p:txBody>
      </p:sp>
    </p:spTree>
    <p:extLst>
      <p:ext uri="{BB962C8B-B14F-4D97-AF65-F5344CB8AC3E}">
        <p14:creationId xmlns:p14="http://schemas.microsoft.com/office/powerpoint/2010/main" val="12505823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24"/>
          <p:cNvSpPr txBox="1"/>
          <p:nvPr/>
        </p:nvSpPr>
        <p:spPr>
          <a:xfrm>
            <a:off x="5114486" y="3105834"/>
            <a:ext cx="1963028"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a:solidFill>
                  <a:schemeClr val="dk1"/>
                </a:solidFill>
                <a:latin typeface="Consolas"/>
                <a:ea typeface="Consolas"/>
                <a:cs typeface="Consolas"/>
                <a:sym typeface="Consolas"/>
              </a:rPr>
              <a:t>Thanks!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p:nvPr/>
        </p:nvSpPr>
        <p:spPr>
          <a:xfrm>
            <a:off x="1574963" y="537330"/>
            <a:ext cx="9042074"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0" i="0" u="none" strike="noStrike" cap="none" dirty="0">
                <a:solidFill>
                  <a:schemeClr val="dk1"/>
                </a:solidFill>
                <a:latin typeface="Consolas"/>
                <a:ea typeface="Consolas"/>
                <a:cs typeface="Consolas"/>
                <a:sym typeface="Consolas"/>
              </a:rPr>
              <a:t>Work Description</a:t>
            </a:r>
            <a:endParaRPr dirty="0"/>
          </a:p>
        </p:txBody>
      </p:sp>
      <p:sp>
        <p:nvSpPr>
          <p:cNvPr id="97" name="Google Shape;97;p2"/>
          <p:cNvSpPr txBox="1"/>
          <p:nvPr/>
        </p:nvSpPr>
        <p:spPr>
          <a:xfrm>
            <a:off x="3929384" y="2158236"/>
            <a:ext cx="5087973" cy="17542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zh-CN" sz="1800" b="1" dirty="0">
                <a:solidFill>
                  <a:schemeClr val="dk1"/>
                </a:solidFill>
                <a:latin typeface="Consolas"/>
                <a:ea typeface="Consolas"/>
                <a:cs typeface="Consolas"/>
                <a:sym typeface="Consolas"/>
              </a:rPr>
              <a:t> </a:t>
            </a:r>
            <a:endParaRPr lang="en-US" sz="1800" b="1" i="0" u="none" strike="noStrike" cap="none" dirty="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800" b="1" i="0" u="none" strike="noStrike" cap="none" dirty="0">
                <a:solidFill>
                  <a:schemeClr val="dk1"/>
                </a:solidFill>
                <a:latin typeface="Consolas"/>
                <a:ea typeface="Consolas"/>
                <a:cs typeface="Consolas"/>
                <a:sym typeface="Consolas"/>
              </a:rPr>
              <a:t>Part_1: Template-based IBI Prediction</a:t>
            </a:r>
          </a:p>
          <a:p>
            <a:pPr marL="0" marR="0" lvl="0" indent="0" algn="l" rtl="0">
              <a:spcBef>
                <a:spcPts val="0"/>
              </a:spcBef>
              <a:spcAft>
                <a:spcPts val="0"/>
              </a:spcAft>
              <a:buNone/>
            </a:pPr>
            <a:endParaRPr lang="en-US" sz="1800" b="0" i="0" u="none" strike="noStrike" cap="none" dirty="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800" b="1" dirty="0">
                <a:solidFill>
                  <a:schemeClr val="dk1"/>
                </a:solidFill>
                <a:latin typeface="Consolas"/>
                <a:ea typeface="Consolas"/>
                <a:cs typeface="Consolas"/>
                <a:sym typeface="Consolas"/>
              </a:rPr>
              <a:t>Part_2: BP-related Features</a:t>
            </a:r>
          </a:p>
          <a:p>
            <a:pPr marL="0" marR="0" lvl="0" indent="0" algn="l" rtl="0">
              <a:spcBef>
                <a:spcPts val="0"/>
              </a:spcBef>
              <a:spcAft>
                <a:spcPts val="0"/>
              </a:spcAft>
              <a:buNone/>
            </a:pPr>
            <a:endParaRPr lang="en-US" altLang="zh-CN" sz="1800" b="1" dirty="0">
              <a:solidFill>
                <a:schemeClr val="dk1"/>
              </a:solidFill>
              <a:latin typeface="Consolas"/>
              <a:ea typeface="Consolas"/>
              <a:cs typeface="Consolas"/>
              <a:sym typeface="Consolas"/>
            </a:endParaRPr>
          </a:p>
          <a:p>
            <a:r>
              <a:rPr lang="en-US" altLang="zh-CN" sz="1800" b="1" i="0" u="none" strike="noStrike" cap="none" dirty="0">
                <a:solidFill>
                  <a:schemeClr val="dk1"/>
                </a:solidFill>
                <a:latin typeface="Consolas"/>
                <a:ea typeface="Consolas"/>
                <a:cs typeface="Consolas"/>
                <a:sym typeface="Consolas"/>
              </a:rPr>
              <a:t>Part_3: Questions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3"/>
          <p:cNvSpPr txBox="1"/>
          <p:nvPr/>
        </p:nvSpPr>
        <p:spPr>
          <a:xfrm>
            <a:off x="4913071" y="3105834"/>
            <a:ext cx="2365858"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a:solidFill>
                  <a:schemeClr val="dk1"/>
                </a:solidFill>
                <a:latin typeface="Consolas"/>
                <a:ea typeface="Consolas"/>
                <a:cs typeface="Consolas"/>
                <a:sym typeface="Consolas"/>
              </a:rPr>
              <a:t>Part_1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a:extLst>
              <a:ext uri="{FF2B5EF4-FFF2-40B4-BE49-F238E27FC236}">
                <a16:creationId xmlns:a16="http://schemas.microsoft.com/office/drawing/2014/main" id="{E5188343-BCBD-B99F-2C04-51B65D8C90FA}"/>
              </a:ext>
            </a:extLst>
          </p:cNvPr>
          <p:cNvSpPr txBox="1"/>
          <p:nvPr/>
        </p:nvSpPr>
        <p:spPr>
          <a:xfrm>
            <a:off x="0" y="0"/>
            <a:ext cx="4267200" cy="400110"/>
          </a:xfrm>
          <a:prstGeom prst="rect">
            <a:avLst/>
          </a:prstGeom>
          <a:noFill/>
        </p:spPr>
        <p:txBody>
          <a:bodyPr wrap="square" rtlCol="0">
            <a:spAutoFit/>
          </a:bodyPr>
          <a:lstStyle>
            <a:defPPr marR="0" lvl="0" algn="l" rtl="0">
              <a:lnSpc>
                <a:spcPct val="100000"/>
              </a:lnSpc>
              <a:spcBef>
                <a:spcPts val="0"/>
              </a:spcBef>
              <a:spcAft>
                <a:spcPts val="0"/>
              </a:spcAft>
            </a:defPPr>
            <a:lvl4pPr>
              <a:defRPr sz="2000">
                <a:latin typeface="Consolas" panose="020B0609020204030204" pitchFamily="49" charset="0"/>
              </a:defRPr>
            </a:lvl4pPr>
          </a:lstStyle>
          <a:p>
            <a:pPr lvl="3"/>
            <a:r>
              <a:rPr lang="en-US" altLang="zh-CN" dirty="0"/>
              <a:t>Template-based IBI Prediction</a:t>
            </a:r>
          </a:p>
        </p:txBody>
      </p:sp>
      <p:sp>
        <p:nvSpPr>
          <p:cNvPr id="2" name="文本框 1">
            <a:extLst>
              <a:ext uri="{FF2B5EF4-FFF2-40B4-BE49-F238E27FC236}">
                <a16:creationId xmlns:a16="http://schemas.microsoft.com/office/drawing/2014/main" id="{CE94A77F-2580-883D-5AD3-59FEEAA6A918}"/>
              </a:ext>
            </a:extLst>
          </p:cNvPr>
          <p:cNvSpPr txBox="1"/>
          <p:nvPr/>
        </p:nvSpPr>
        <p:spPr>
          <a:xfrm>
            <a:off x="614849" y="646295"/>
            <a:ext cx="11272351" cy="5909310"/>
          </a:xfrm>
          <a:prstGeom prst="rect">
            <a:avLst/>
          </a:prstGeom>
          <a:noFill/>
        </p:spPr>
        <p:txBody>
          <a:bodyPr wrap="square" rtlCol="0">
            <a:spAutoFit/>
          </a:bodyPr>
          <a:lstStyle/>
          <a:p>
            <a:r>
              <a:rPr lang="en-US" altLang="zh-CN" sz="1800" b="1" dirty="0">
                <a:solidFill>
                  <a:schemeClr val="dk1"/>
                </a:solidFill>
                <a:latin typeface="Consolas"/>
              </a:rPr>
              <a:t>The Background Information of Irregular Heart Rate:</a:t>
            </a:r>
          </a:p>
          <a:p>
            <a:pPr marL="285750" indent="-285750">
              <a:buFont typeface="Arial" panose="020B0604020202020204" pitchFamily="34" charset="0"/>
              <a:buChar char="•"/>
            </a:pPr>
            <a:r>
              <a:rPr lang="en-US" altLang="zh-CN" sz="1800" dirty="0">
                <a:solidFill>
                  <a:schemeClr val="dk1"/>
                </a:solidFill>
                <a:latin typeface="Consolas"/>
              </a:rPr>
              <a:t>Sinus arrhythmia(</a:t>
            </a:r>
            <a:r>
              <a:rPr lang="zh-CN" altLang="en-US" sz="1800" dirty="0">
                <a:solidFill>
                  <a:schemeClr val="dk1"/>
                </a:solidFill>
                <a:latin typeface="Consolas"/>
              </a:rPr>
              <a:t>窦性心率不齐</a:t>
            </a:r>
            <a:r>
              <a:rPr lang="en-US" altLang="zh-CN" sz="1800" dirty="0">
                <a:solidFill>
                  <a:schemeClr val="dk1"/>
                </a:solidFill>
                <a:latin typeface="Consolas"/>
              </a:rPr>
              <a:t>)</a:t>
            </a:r>
          </a:p>
          <a:p>
            <a:pPr marL="285750" indent="-285750">
              <a:buFont typeface="Arial" panose="020B0604020202020204" pitchFamily="34" charset="0"/>
              <a:buChar char="•"/>
            </a:pPr>
            <a:r>
              <a:rPr lang="en-US" altLang="zh-CN" sz="1800" dirty="0">
                <a:solidFill>
                  <a:schemeClr val="dk1"/>
                </a:solidFill>
                <a:latin typeface="Consolas"/>
              </a:rPr>
              <a:t>Respiratory sinus arrhythmia: Heart rate increases during inhalation and decreases during exhalation.</a:t>
            </a:r>
          </a:p>
          <a:p>
            <a:pPr marL="285750" indent="-285750">
              <a:buFont typeface="Arial" panose="020B0604020202020204" pitchFamily="34" charset="0"/>
              <a:buChar char="•"/>
            </a:pPr>
            <a:r>
              <a:rPr lang="en-US" altLang="zh-CN" sz="1800" dirty="0">
                <a:solidFill>
                  <a:schemeClr val="dk1"/>
                </a:solidFill>
                <a:latin typeface="Consolas"/>
              </a:rPr>
              <a:t>Non-respiratory sinus arrhythmia</a:t>
            </a:r>
          </a:p>
          <a:p>
            <a:endParaRPr lang="en-US" altLang="zh-CN" sz="1800" dirty="0">
              <a:solidFill>
                <a:schemeClr val="dk1"/>
              </a:solidFill>
              <a:latin typeface="Consolas"/>
            </a:endParaRPr>
          </a:p>
          <a:p>
            <a:r>
              <a:rPr lang="en-US" altLang="zh-CN" sz="1800" b="1" dirty="0">
                <a:solidFill>
                  <a:schemeClr val="dk1"/>
                </a:solidFill>
                <a:latin typeface="Consolas"/>
              </a:rPr>
              <a:t>Judgment Criteria:</a:t>
            </a:r>
          </a:p>
          <a:p>
            <a:r>
              <a:rPr lang="en-US" altLang="zh-CN" sz="1800" dirty="0">
                <a:solidFill>
                  <a:schemeClr val="dk1"/>
                </a:solidFill>
                <a:latin typeface="Consolas"/>
              </a:rPr>
              <a:t>Fluctuations in IBI between 10% and 20% are considered relatively normal.</a:t>
            </a:r>
          </a:p>
          <a:p>
            <a:endParaRPr lang="en-US" altLang="zh-CN" sz="1800" dirty="0">
              <a:solidFill>
                <a:schemeClr val="dk1"/>
              </a:solidFill>
              <a:latin typeface="Consolas"/>
            </a:endParaRPr>
          </a:p>
          <a:p>
            <a:r>
              <a:rPr lang="en-US" altLang="zh-CN" sz="1800" b="1" dirty="0">
                <a:solidFill>
                  <a:schemeClr val="dk1"/>
                </a:solidFill>
                <a:latin typeface="Consolas"/>
              </a:rPr>
              <a:t>Diagnosis of Heart Rate Abnormality:</a:t>
            </a:r>
          </a:p>
          <a:p>
            <a:pPr marL="342900" indent="-342900">
              <a:buAutoNum type="arabicPeriod"/>
            </a:pPr>
            <a:r>
              <a:rPr lang="en-US" altLang="zh-CN" sz="1800" dirty="0">
                <a:solidFill>
                  <a:schemeClr val="dk1"/>
                </a:solidFill>
                <a:latin typeface="Consolas"/>
              </a:rPr>
              <a:t>When IBI monitoring is entirely accurate and successfully identifies heart rate abnormality. </a:t>
            </a:r>
          </a:p>
          <a:p>
            <a:pPr marL="342900" indent="-342900">
              <a:buAutoNum type="arabicPeriod"/>
            </a:pPr>
            <a:r>
              <a:rPr lang="en-US" altLang="zh-CN" sz="1800" dirty="0">
                <a:solidFill>
                  <a:schemeClr val="dk1"/>
                </a:solidFill>
                <a:latin typeface="Consolas"/>
              </a:rPr>
              <a:t>When IBI monitoring is not entirely accurate but still successfully identifies heart rate abnormality.</a:t>
            </a:r>
          </a:p>
          <a:p>
            <a:pPr marL="342900" indent="-342900">
              <a:buAutoNum type="arabicPeriod"/>
            </a:pPr>
            <a:endParaRPr lang="en-US" altLang="zh-CN" sz="1800" b="1" dirty="0">
              <a:solidFill>
                <a:schemeClr val="dk1"/>
              </a:solidFill>
              <a:latin typeface="Consolas"/>
            </a:endParaRPr>
          </a:p>
          <a:p>
            <a:r>
              <a:rPr lang="en-US" altLang="zh-CN" sz="1800" b="1" dirty="0">
                <a:solidFill>
                  <a:schemeClr val="dk1"/>
                </a:solidFill>
                <a:latin typeface="Consolas"/>
              </a:rPr>
              <a:t>Example:</a:t>
            </a:r>
          </a:p>
          <a:p>
            <a:r>
              <a:rPr lang="en-US" altLang="zh-CN" sz="1800" dirty="0">
                <a:solidFill>
                  <a:schemeClr val="dk1"/>
                </a:solidFill>
                <a:latin typeface="Consolas"/>
              </a:rPr>
              <a:t>Healthy IBI: [1000ms, 1000ms, 1000ms, 1000ms]</a:t>
            </a:r>
          </a:p>
          <a:p>
            <a:r>
              <a:rPr lang="en-US" altLang="zh-CN" sz="1800" dirty="0">
                <a:solidFill>
                  <a:schemeClr val="dk1"/>
                </a:solidFill>
                <a:latin typeface="Consolas"/>
              </a:rPr>
              <a:t>Unhealthy IBI: [1000ms, </a:t>
            </a:r>
            <a:r>
              <a:rPr lang="en-US" altLang="zh-CN" sz="1800" b="1" dirty="0">
                <a:solidFill>
                  <a:schemeClr val="dk1"/>
                </a:solidFill>
                <a:latin typeface="Consolas"/>
              </a:rPr>
              <a:t>1250ms</a:t>
            </a:r>
            <a:r>
              <a:rPr lang="en-US" altLang="zh-CN" sz="1800" dirty="0">
                <a:solidFill>
                  <a:schemeClr val="dk1"/>
                </a:solidFill>
                <a:latin typeface="Consolas"/>
              </a:rPr>
              <a:t>, 1000ms, 1000ms]</a:t>
            </a:r>
          </a:p>
          <a:p>
            <a:endParaRPr lang="en-US" altLang="zh-CN" sz="1800" dirty="0">
              <a:solidFill>
                <a:schemeClr val="dk1"/>
              </a:solidFill>
              <a:latin typeface="Consolas"/>
            </a:endParaRPr>
          </a:p>
          <a:p>
            <a:r>
              <a:rPr lang="en-US" altLang="zh-CN" sz="1800" dirty="0">
                <a:solidFill>
                  <a:schemeClr val="dk1"/>
                </a:solidFill>
                <a:latin typeface="Consolas"/>
              </a:rPr>
              <a:t>Detected IBI: [1000ms, 1250ms, 1000ms, 1000ms] -&gt; Abnormal</a:t>
            </a:r>
          </a:p>
          <a:p>
            <a:r>
              <a:rPr lang="en-US" altLang="zh-CN" sz="1800" dirty="0">
                <a:solidFill>
                  <a:schemeClr val="dk1"/>
                </a:solidFill>
                <a:latin typeface="Consolas"/>
              </a:rPr>
              <a:t>Detected IBI: [1000ms, 950ms, 300ms, 1000ms, 1000ms] -&gt; Abnormal</a:t>
            </a:r>
          </a:p>
        </p:txBody>
      </p:sp>
    </p:spTree>
    <p:extLst>
      <p:ext uri="{BB962C8B-B14F-4D97-AF65-F5344CB8AC3E}">
        <p14:creationId xmlns:p14="http://schemas.microsoft.com/office/powerpoint/2010/main" val="3630376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a:extLst>
              <a:ext uri="{FF2B5EF4-FFF2-40B4-BE49-F238E27FC236}">
                <a16:creationId xmlns:a16="http://schemas.microsoft.com/office/drawing/2014/main" id="{E5188343-BCBD-B99F-2C04-51B65D8C90FA}"/>
              </a:ext>
            </a:extLst>
          </p:cNvPr>
          <p:cNvSpPr txBox="1"/>
          <p:nvPr/>
        </p:nvSpPr>
        <p:spPr>
          <a:xfrm>
            <a:off x="0" y="0"/>
            <a:ext cx="4267200" cy="400110"/>
          </a:xfrm>
          <a:prstGeom prst="rect">
            <a:avLst/>
          </a:prstGeom>
          <a:noFill/>
        </p:spPr>
        <p:txBody>
          <a:bodyPr wrap="square" rtlCol="0">
            <a:spAutoFit/>
          </a:bodyPr>
          <a:lstStyle>
            <a:defPPr marR="0" lvl="0" algn="l" rtl="0">
              <a:lnSpc>
                <a:spcPct val="100000"/>
              </a:lnSpc>
              <a:spcBef>
                <a:spcPts val="0"/>
              </a:spcBef>
              <a:spcAft>
                <a:spcPts val="0"/>
              </a:spcAft>
            </a:defPPr>
            <a:lvl4pPr>
              <a:defRPr sz="2000">
                <a:latin typeface="Consolas" panose="020B0609020204030204" pitchFamily="49" charset="0"/>
              </a:defRPr>
            </a:lvl4pPr>
          </a:lstStyle>
          <a:p>
            <a:pPr lvl="3"/>
            <a:r>
              <a:rPr lang="en-US" altLang="zh-CN" dirty="0"/>
              <a:t>Template-based IBI Prediction</a:t>
            </a:r>
          </a:p>
        </p:txBody>
      </p:sp>
      <p:sp>
        <p:nvSpPr>
          <p:cNvPr id="4" name="文本框 3">
            <a:extLst>
              <a:ext uri="{FF2B5EF4-FFF2-40B4-BE49-F238E27FC236}">
                <a16:creationId xmlns:a16="http://schemas.microsoft.com/office/drawing/2014/main" id="{FA116090-E8FB-D0A6-F911-7E54C6F592EF}"/>
              </a:ext>
            </a:extLst>
          </p:cNvPr>
          <p:cNvSpPr txBox="1"/>
          <p:nvPr/>
        </p:nvSpPr>
        <p:spPr>
          <a:xfrm>
            <a:off x="1033805" y="534320"/>
            <a:ext cx="5570977" cy="1477328"/>
          </a:xfrm>
          <a:prstGeom prst="rect">
            <a:avLst/>
          </a:prstGeom>
          <a:noFill/>
        </p:spPr>
        <p:txBody>
          <a:bodyPr wrap="square">
            <a:spAutoFit/>
          </a:bodyPr>
          <a:lstStyle/>
          <a:p>
            <a:r>
              <a:rPr lang="en-US" altLang="zh-CN" sz="1800" dirty="0">
                <a:solidFill>
                  <a:schemeClr val="dk1"/>
                </a:solidFill>
                <a:latin typeface="Consolas"/>
              </a:rPr>
              <a:t>Experiments Results on Real Data:</a:t>
            </a:r>
          </a:p>
          <a:p>
            <a:r>
              <a:rPr lang="zh-CN" altLang="en-US" sz="1800" dirty="0">
                <a:solidFill>
                  <a:schemeClr val="dk1"/>
                </a:solidFill>
                <a:latin typeface="Consolas"/>
              </a:rPr>
              <a:t>4,421 </a:t>
            </a:r>
            <a:r>
              <a:rPr lang="en-US" altLang="zh-CN" sz="1800" dirty="0">
                <a:solidFill>
                  <a:schemeClr val="dk1"/>
                </a:solidFill>
                <a:latin typeface="Consolas"/>
              </a:rPr>
              <a:t>pieces of 10-second BSG signal </a:t>
            </a:r>
          </a:p>
          <a:p>
            <a:r>
              <a:rPr lang="en-US" altLang="zh-CN" sz="1800" dirty="0">
                <a:solidFill>
                  <a:schemeClr val="dk1"/>
                </a:solidFill>
                <a:latin typeface="Consolas"/>
              </a:rPr>
              <a:t>3,471 pieces of signals with Normal IBI</a:t>
            </a:r>
          </a:p>
          <a:p>
            <a:r>
              <a:rPr lang="en-US" altLang="zh-CN" sz="1800" dirty="0">
                <a:solidFill>
                  <a:schemeClr val="dk1"/>
                </a:solidFill>
                <a:latin typeface="Consolas"/>
              </a:rPr>
              <a:t>950 pieces of signals with Abnormal IBI</a:t>
            </a:r>
          </a:p>
          <a:p>
            <a:r>
              <a:rPr lang="en-US" altLang="zh-CN" sz="1800" dirty="0">
                <a:solidFill>
                  <a:schemeClr val="dk1"/>
                </a:solidFill>
                <a:latin typeface="Consolas"/>
              </a:rPr>
              <a:t>A ratio of </a:t>
            </a:r>
            <a:r>
              <a:rPr lang="en-US" altLang="zh-CN" sz="1800" b="1" u="sng" dirty="0">
                <a:solidFill>
                  <a:schemeClr val="dk1"/>
                </a:solidFill>
                <a:latin typeface="Consolas"/>
              </a:rPr>
              <a:t>78.5%</a:t>
            </a:r>
          </a:p>
        </p:txBody>
      </p:sp>
      <p:pic>
        <p:nvPicPr>
          <p:cNvPr id="10" name="图片 9">
            <a:extLst>
              <a:ext uri="{FF2B5EF4-FFF2-40B4-BE49-F238E27FC236}">
                <a16:creationId xmlns:a16="http://schemas.microsoft.com/office/drawing/2014/main" id="{3D5D1DF0-9C98-A877-444B-6543B0492295}"/>
              </a:ext>
            </a:extLst>
          </p:cNvPr>
          <p:cNvPicPr>
            <a:picLocks noChangeAspect="1"/>
          </p:cNvPicPr>
          <p:nvPr/>
        </p:nvPicPr>
        <p:blipFill>
          <a:blip r:embed="rId3"/>
          <a:stretch>
            <a:fillRect/>
          </a:stretch>
        </p:blipFill>
        <p:spPr>
          <a:xfrm>
            <a:off x="7976749" y="1356706"/>
            <a:ext cx="3867690" cy="3934374"/>
          </a:xfrm>
          <a:prstGeom prst="rect">
            <a:avLst/>
          </a:prstGeom>
        </p:spPr>
      </p:pic>
      <p:pic>
        <p:nvPicPr>
          <p:cNvPr id="28" name="图片 27">
            <a:extLst>
              <a:ext uri="{FF2B5EF4-FFF2-40B4-BE49-F238E27FC236}">
                <a16:creationId xmlns:a16="http://schemas.microsoft.com/office/drawing/2014/main" id="{D8703C3D-ACC1-D5C8-22D6-D07678240BD9}"/>
              </a:ext>
            </a:extLst>
          </p:cNvPr>
          <p:cNvPicPr>
            <a:picLocks noChangeAspect="1"/>
          </p:cNvPicPr>
          <p:nvPr/>
        </p:nvPicPr>
        <p:blipFill>
          <a:blip r:embed="rId4"/>
          <a:stretch>
            <a:fillRect/>
          </a:stretch>
        </p:blipFill>
        <p:spPr>
          <a:xfrm>
            <a:off x="714605" y="4501929"/>
            <a:ext cx="5890177" cy="2356071"/>
          </a:xfrm>
          <a:prstGeom prst="rect">
            <a:avLst/>
          </a:prstGeom>
        </p:spPr>
      </p:pic>
      <p:pic>
        <p:nvPicPr>
          <p:cNvPr id="32" name="图片 31">
            <a:extLst>
              <a:ext uri="{FF2B5EF4-FFF2-40B4-BE49-F238E27FC236}">
                <a16:creationId xmlns:a16="http://schemas.microsoft.com/office/drawing/2014/main" id="{19374DA1-164D-4650-CAE0-C7BEEB598348}"/>
              </a:ext>
            </a:extLst>
          </p:cNvPr>
          <p:cNvPicPr>
            <a:picLocks noChangeAspect="1"/>
          </p:cNvPicPr>
          <p:nvPr/>
        </p:nvPicPr>
        <p:blipFill>
          <a:blip r:embed="rId5"/>
          <a:stretch>
            <a:fillRect/>
          </a:stretch>
        </p:blipFill>
        <p:spPr>
          <a:xfrm>
            <a:off x="714605" y="2145858"/>
            <a:ext cx="5890177" cy="2356071"/>
          </a:xfrm>
          <a:prstGeom prst="rect">
            <a:avLst/>
          </a:prstGeom>
        </p:spPr>
      </p:pic>
      <p:sp>
        <p:nvSpPr>
          <p:cNvPr id="44" name="文本框 43">
            <a:extLst>
              <a:ext uri="{FF2B5EF4-FFF2-40B4-BE49-F238E27FC236}">
                <a16:creationId xmlns:a16="http://schemas.microsoft.com/office/drawing/2014/main" id="{EA6944E0-3D14-031D-1708-58B216567262}"/>
              </a:ext>
            </a:extLst>
          </p:cNvPr>
          <p:cNvSpPr txBox="1"/>
          <p:nvPr/>
        </p:nvSpPr>
        <p:spPr>
          <a:xfrm>
            <a:off x="7913078" y="626653"/>
            <a:ext cx="4131211" cy="646331"/>
          </a:xfrm>
          <a:prstGeom prst="rect">
            <a:avLst/>
          </a:prstGeom>
          <a:noFill/>
        </p:spPr>
        <p:txBody>
          <a:bodyPr wrap="square">
            <a:spAutoFit/>
          </a:bodyPr>
          <a:lstStyle/>
          <a:p>
            <a:r>
              <a:rPr lang="en-US" altLang="zh-CN" sz="1800" dirty="0">
                <a:solidFill>
                  <a:schemeClr val="dk1"/>
                </a:solidFill>
                <a:latin typeface="Consolas"/>
              </a:rPr>
              <a:t>Subject</a:t>
            </a:r>
            <a:r>
              <a:rPr lang="en-US" altLang="zh-CN" dirty="0"/>
              <a:t>		</a:t>
            </a:r>
            <a:r>
              <a:rPr lang="en-US" altLang="zh-CN" sz="1800" dirty="0">
                <a:solidFill>
                  <a:schemeClr val="dk1"/>
                </a:solidFill>
                <a:latin typeface="Consolas"/>
              </a:rPr>
              <a:t>Ratio of </a:t>
            </a:r>
          </a:p>
          <a:p>
            <a:r>
              <a:rPr lang="en-US" altLang="zh-CN" sz="1800" dirty="0">
                <a:solidFill>
                  <a:schemeClr val="dk1"/>
                </a:solidFill>
                <a:latin typeface="Consolas"/>
              </a:rPr>
              <a:t>		Abnormal Signals</a:t>
            </a:r>
          </a:p>
        </p:txBody>
      </p:sp>
      <p:sp>
        <p:nvSpPr>
          <p:cNvPr id="3" name="矩形 2">
            <a:extLst>
              <a:ext uri="{FF2B5EF4-FFF2-40B4-BE49-F238E27FC236}">
                <a16:creationId xmlns:a16="http://schemas.microsoft.com/office/drawing/2014/main" id="{48863B07-1EA5-D95F-0A5A-02CDAD7A2A76}"/>
              </a:ext>
            </a:extLst>
          </p:cNvPr>
          <p:cNvSpPr/>
          <p:nvPr/>
        </p:nvSpPr>
        <p:spPr>
          <a:xfrm>
            <a:off x="2290689" y="3429000"/>
            <a:ext cx="635391" cy="87571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C1CAA0A1-62FC-9A58-5B51-381A3485B01A}"/>
              </a:ext>
            </a:extLst>
          </p:cNvPr>
          <p:cNvSpPr/>
          <p:nvPr/>
        </p:nvSpPr>
        <p:spPr>
          <a:xfrm>
            <a:off x="3341997" y="3429000"/>
            <a:ext cx="635391" cy="87571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24C8F7B1-96C1-2627-1285-4F86A6E20381}"/>
              </a:ext>
            </a:extLst>
          </p:cNvPr>
          <p:cNvSpPr/>
          <p:nvPr/>
        </p:nvSpPr>
        <p:spPr>
          <a:xfrm>
            <a:off x="3151829" y="5785071"/>
            <a:ext cx="653481" cy="87571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9BF61CA-810F-A62B-CC2A-7C11041B104F}"/>
              </a:ext>
            </a:extLst>
          </p:cNvPr>
          <p:cNvSpPr/>
          <p:nvPr/>
        </p:nvSpPr>
        <p:spPr>
          <a:xfrm>
            <a:off x="2124221" y="5785071"/>
            <a:ext cx="653481" cy="87571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37715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4" name="文本框 3">
            <a:extLst>
              <a:ext uri="{FF2B5EF4-FFF2-40B4-BE49-F238E27FC236}">
                <a16:creationId xmlns:a16="http://schemas.microsoft.com/office/drawing/2014/main" id="{726AB180-EF98-3EF9-A4DF-240D0A1E900C}"/>
              </a:ext>
            </a:extLst>
          </p:cNvPr>
          <p:cNvSpPr txBox="1"/>
          <p:nvPr/>
        </p:nvSpPr>
        <p:spPr>
          <a:xfrm>
            <a:off x="0" y="0"/>
            <a:ext cx="4267200" cy="400110"/>
          </a:xfrm>
          <a:prstGeom prst="rect">
            <a:avLst/>
          </a:prstGeom>
          <a:noFill/>
        </p:spPr>
        <p:txBody>
          <a:bodyPr wrap="square" rtlCol="0">
            <a:spAutoFit/>
          </a:bodyPr>
          <a:lstStyle>
            <a:defPPr marR="0" lvl="0" algn="l" rtl="0">
              <a:lnSpc>
                <a:spcPct val="100000"/>
              </a:lnSpc>
              <a:spcBef>
                <a:spcPts val="0"/>
              </a:spcBef>
              <a:spcAft>
                <a:spcPts val="0"/>
              </a:spcAft>
            </a:defPPr>
            <a:lvl4pPr>
              <a:defRPr sz="2000">
                <a:latin typeface="Consolas" panose="020B0609020204030204" pitchFamily="49" charset="0"/>
              </a:defRPr>
            </a:lvl4pPr>
          </a:lstStyle>
          <a:p>
            <a:pPr lvl="3"/>
            <a:r>
              <a:rPr lang="en-US" altLang="zh-CN" dirty="0"/>
              <a:t>Template-based IBI Prediction</a:t>
            </a:r>
          </a:p>
        </p:txBody>
      </p:sp>
      <p:sp>
        <p:nvSpPr>
          <p:cNvPr id="2" name="文本框 1">
            <a:extLst>
              <a:ext uri="{FF2B5EF4-FFF2-40B4-BE49-F238E27FC236}">
                <a16:creationId xmlns:a16="http://schemas.microsoft.com/office/drawing/2014/main" id="{E22423F0-2ABB-1829-15AA-063DC9CD9CDA}"/>
              </a:ext>
            </a:extLst>
          </p:cNvPr>
          <p:cNvSpPr txBox="1"/>
          <p:nvPr/>
        </p:nvSpPr>
        <p:spPr>
          <a:xfrm>
            <a:off x="162654" y="837816"/>
            <a:ext cx="6034163" cy="5109091"/>
          </a:xfrm>
          <a:prstGeom prst="rect">
            <a:avLst/>
          </a:prstGeom>
          <a:noFill/>
        </p:spPr>
        <p:txBody>
          <a:bodyPr wrap="square">
            <a:spAutoFit/>
          </a:bodyPr>
          <a:lstStyle/>
          <a:p>
            <a:r>
              <a:rPr lang="en-US" altLang="zh-CN" sz="1800" dirty="0">
                <a:solidFill>
                  <a:schemeClr val="dk1"/>
                </a:solidFill>
                <a:latin typeface="Consolas"/>
              </a:rPr>
              <a:t>Experiments Results on Real Data</a:t>
            </a:r>
          </a:p>
          <a:p>
            <a:endParaRPr lang="en-US" altLang="zh-CN" dirty="0"/>
          </a:p>
          <a:p>
            <a:endParaRPr lang="en-US" altLang="zh-CN" dirty="0"/>
          </a:p>
          <a:p>
            <a:r>
              <a:rPr lang="en-US" altLang="zh-CN" sz="1800" dirty="0">
                <a:solidFill>
                  <a:schemeClr val="dk1"/>
                </a:solidFill>
                <a:latin typeface="Consolas"/>
              </a:rPr>
              <a:t>950 pieces of signals displaying abnormal IBI are filtered out. </a:t>
            </a:r>
          </a:p>
          <a:p>
            <a:r>
              <a:rPr lang="en-US" altLang="zh-CN" sz="1800" dirty="0">
                <a:solidFill>
                  <a:schemeClr val="dk1"/>
                </a:solidFill>
                <a:latin typeface="Consolas"/>
              </a:rPr>
              <a:t>The signals with confirmed normal IBI were used as the baseline to construct a simulated dataset. </a:t>
            </a:r>
          </a:p>
          <a:p>
            <a:endParaRPr lang="en-US" altLang="zh-CN" dirty="0"/>
          </a:p>
          <a:p>
            <a:endParaRPr lang="en-US" altLang="zh-CN" dirty="0"/>
          </a:p>
          <a:p>
            <a:r>
              <a:rPr lang="en-US" altLang="zh-CN" sz="1800" dirty="0">
                <a:solidFill>
                  <a:schemeClr val="dk1"/>
                </a:solidFill>
                <a:latin typeface="Consolas"/>
              </a:rPr>
              <a:t>Below 4 situations are carefully tested.</a:t>
            </a:r>
          </a:p>
          <a:p>
            <a:pPr marL="285750" indent="-285750">
              <a:buFont typeface="Arial" panose="020B0604020202020204" pitchFamily="34" charset="0"/>
              <a:buChar char="•"/>
            </a:pPr>
            <a:r>
              <a:rPr lang="en-US" altLang="zh-CN" sz="1800" dirty="0">
                <a:solidFill>
                  <a:schemeClr val="dk1"/>
                </a:solidFill>
                <a:latin typeface="Consolas"/>
              </a:rPr>
              <a:t>Extreme Heart Rate: Instances where heart rate is exceptionally high(HR &gt; </a:t>
            </a:r>
            <a:r>
              <a:rPr lang="en-US" altLang="zh-CN" sz="1800" dirty="0" err="1">
                <a:solidFill>
                  <a:schemeClr val="dk1"/>
                </a:solidFill>
                <a:latin typeface="Consolas"/>
              </a:rPr>
              <a:t>HR_max</a:t>
            </a:r>
            <a:r>
              <a:rPr lang="en-US" altLang="zh-CN" sz="1800" dirty="0">
                <a:solidFill>
                  <a:schemeClr val="dk1"/>
                </a:solidFill>
                <a:latin typeface="Consolas"/>
              </a:rPr>
              <a:t> * 0.98).</a:t>
            </a:r>
          </a:p>
          <a:p>
            <a:pPr marL="285750" indent="-285750">
              <a:buFont typeface="Arial" panose="020B0604020202020204" pitchFamily="34" charset="0"/>
              <a:buChar char="•"/>
            </a:pPr>
            <a:r>
              <a:rPr lang="en-US" altLang="zh-CN" sz="1800" dirty="0">
                <a:solidFill>
                  <a:schemeClr val="dk1"/>
                </a:solidFill>
                <a:latin typeface="Consolas"/>
              </a:rPr>
              <a:t>Abnormalities occurring within a single heartbeat.</a:t>
            </a:r>
          </a:p>
          <a:p>
            <a:pPr marL="285750" indent="-285750">
              <a:buFont typeface="Arial" panose="020B0604020202020204" pitchFamily="34" charset="0"/>
              <a:buChar char="•"/>
            </a:pPr>
            <a:r>
              <a:rPr lang="en-US" altLang="zh-CN" sz="1800" dirty="0">
                <a:solidFill>
                  <a:schemeClr val="dk1"/>
                </a:solidFill>
                <a:latin typeface="Consolas"/>
              </a:rPr>
              <a:t>Respiratory Sinus Arrhythmia</a:t>
            </a:r>
          </a:p>
          <a:p>
            <a:pPr marL="285750" indent="-285750">
              <a:buFont typeface="Arial" panose="020B0604020202020204" pitchFamily="34" charset="0"/>
              <a:buChar char="•"/>
            </a:pPr>
            <a:r>
              <a:rPr lang="en-US" altLang="zh-CN" sz="1800" dirty="0">
                <a:solidFill>
                  <a:schemeClr val="dk1"/>
                </a:solidFill>
                <a:latin typeface="Consolas"/>
              </a:rPr>
              <a:t>Signals are of moderate quality. (Only 4 good circles within a 10-second piece)</a:t>
            </a:r>
          </a:p>
        </p:txBody>
      </p:sp>
      <p:pic>
        <p:nvPicPr>
          <p:cNvPr id="13" name="图片 12">
            <a:extLst>
              <a:ext uri="{FF2B5EF4-FFF2-40B4-BE49-F238E27FC236}">
                <a16:creationId xmlns:a16="http://schemas.microsoft.com/office/drawing/2014/main" id="{3CA23396-785A-51CC-AA46-22C270F9F2EA}"/>
              </a:ext>
            </a:extLst>
          </p:cNvPr>
          <p:cNvPicPr>
            <a:picLocks noChangeAspect="1"/>
          </p:cNvPicPr>
          <p:nvPr/>
        </p:nvPicPr>
        <p:blipFill rotWithShape="1">
          <a:blip r:embed="rId3"/>
          <a:srcRect l="7628" r="7533"/>
          <a:stretch/>
        </p:blipFill>
        <p:spPr>
          <a:xfrm>
            <a:off x="5985803" y="4306761"/>
            <a:ext cx="6206197" cy="1828800"/>
          </a:xfrm>
          <a:prstGeom prst="rect">
            <a:avLst/>
          </a:prstGeom>
        </p:spPr>
      </p:pic>
      <p:pic>
        <p:nvPicPr>
          <p:cNvPr id="17" name="图片 16">
            <a:extLst>
              <a:ext uri="{FF2B5EF4-FFF2-40B4-BE49-F238E27FC236}">
                <a16:creationId xmlns:a16="http://schemas.microsoft.com/office/drawing/2014/main" id="{3645F7F0-2EBB-6DAE-14BB-E58EC760D33C}"/>
              </a:ext>
            </a:extLst>
          </p:cNvPr>
          <p:cNvPicPr>
            <a:picLocks noChangeAspect="1"/>
          </p:cNvPicPr>
          <p:nvPr/>
        </p:nvPicPr>
        <p:blipFill rotWithShape="1">
          <a:blip r:embed="rId4"/>
          <a:srcRect l="9134" r="7532"/>
          <a:stretch/>
        </p:blipFill>
        <p:spPr>
          <a:xfrm>
            <a:off x="6096000" y="2477961"/>
            <a:ext cx="6096000" cy="1828800"/>
          </a:xfrm>
          <a:prstGeom prst="rect">
            <a:avLst/>
          </a:prstGeom>
        </p:spPr>
      </p:pic>
      <p:pic>
        <p:nvPicPr>
          <p:cNvPr id="33" name="图片 32">
            <a:extLst>
              <a:ext uri="{FF2B5EF4-FFF2-40B4-BE49-F238E27FC236}">
                <a16:creationId xmlns:a16="http://schemas.microsoft.com/office/drawing/2014/main" id="{FA88598D-64DB-F9E0-D60D-1FEED8045AFA}"/>
              </a:ext>
            </a:extLst>
          </p:cNvPr>
          <p:cNvPicPr>
            <a:picLocks noChangeAspect="1"/>
          </p:cNvPicPr>
          <p:nvPr/>
        </p:nvPicPr>
        <p:blipFill rotWithShape="1">
          <a:blip r:embed="rId5"/>
          <a:srcRect l="7628" r="7533"/>
          <a:stretch/>
        </p:blipFill>
        <p:spPr>
          <a:xfrm>
            <a:off x="5985803" y="649161"/>
            <a:ext cx="6206197" cy="1828800"/>
          </a:xfrm>
          <a:prstGeom prst="rect">
            <a:avLst/>
          </a:prstGeom>
        </p:spPr>
      </p:pic>
      <p:sp>
        <p:nvSpPr>
          <p:cNvPr id="5" name="文本框 4">
            <a:extLst>
              <a:ext uri="{FF2B5EF4-FFF2-40B4-BE49-F238E27FC236}">
                <a16:creationId xmlns:a16="http://schemas.microsoft.com/office/drawing/2014/main" id="{36AD6612-FB8E-0CC9-1DEC-97F26AC9C145}"/>
              </a:ext>
            </a:extLst>
          </p:cNvPr>
          <p:cNvSpPr txBox="1"/>
          <p:nvPr/>
        </p:nvSpPr>
        <p:spPr>
          <a:xfrm>
            <a:off x="6196817" y="249631"/>
            <a:ext cx="3175894" cy="369332"/>
          </a:xfrm>
          <a:prstGeom prst="rect">
            <a:avLst/>
          </a:prstGeom>
          <a:noFill/>
        </p:spPr>
        <p:txBody>
          <a:bodyPr wrap="square">
            <a:spAutoFit/>
          </a:bodyPr>
          <a:lstStyle/>
          <a:p>
            <a:r>
              <a:rPr lang="en-US" altLang="zh-CN" sz="1800" dirty="0">
                <a:solidFill>
                  <a:schemeClr val="dk1"/>
                </a:solidFill>
                <a:latin typeface="Consolas"/>
              </a:rPr>
              <a:t>Extreme Heart Rate</a:t>
            </a:r>
            <a:endParaRPr lang="zh-CN" altLang="en-US" sz="1800" dirty="0">
              <a:solidFill>
                <a:schemeClr val="dk1"/>
              </a:solidFill>
              <a:latin typeface="Consolas"/>
            </a:endParaRPr>
          </a:p>
        </p:txBody>
      </p:sp>
    </p:spTree>
    <p:extLst>
      <p:ext uri="{BB962C8B-B14F-4D97-AF65-F5344CB8AC3E}">
        <p14:creationId xmlns:p14="http://schemas.microsoft.com/office/powerpoint/2010/main" val="814192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a:extLst>
            <a:ext uri="{FF2B5EF4-FFF2-40B4-BE49-F238E27FC236}">
              <a16:creationId xmlns:a16="http://schemas.microsoft.com/office/drawing/2014/main" id="{35494A20-ABDD-D030-A51F-8E14C9963F4B}"/>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D37BBE4B-CC57-8480-81B5-A0498921994C}"/>
              </a:ext>
            </a:extLst>
          </p:cNvPr>
          <p:cNvSpPr txBox="1"/>
          <p:nvPr/>
        </p:nvSpPr>
        <p:spPr>
          <a:xfrm>
            <a:off x="0" y="0"/>
            <a:ext cx="4267200" cy="400110"/>
          </a:xfrm>
          <a:prstGeom prst="rect">
            <a:avLst/>
          </a:prstGeom>
          <a:noFill/>
        </p:spPr>
        <p:txBody>
          <a:bodyPr wrap="square" rtlCol="0">
            <a:spAutoFit/>
          </a:bodyPr>
          <a:lstStyle>
            <a:defPPr marR="0" lvl="0" algn="l" rtl="0">
              <a:lnSpc>
                <a:spcPct val="100000"/>
              </a:lnSpc>
              <a:spcBef>
                <a:spcPts val="0"/>
              </a:spcBef>
              <a:spcAft>
                <a:spcPts val="0"/>
              </a:spcAft>
            </a:defPPr>
            <a:lvl4pPr>
              <a:defRPr sz="2000">
                <a:latin typeface="Consolas" panose="020B0609020204030204" pitchFamily="49" charset="0"/>
              </a:defRPr>
            </a:lvl4pPr>
          </a:lstStyle>
          <a:p>
            <a:pPr lvl="3"/>
            <a:r>
              <a:rPr lang="en-US" altLang="zh-CN" dirty="0"/>
              <a:t>Template-based IBI Prediction</a:t>
            </a:r>
          </a:p>
        </p:txBody>
      </p:sp>
      <p:sp>
        <p:nvSpPr>
          <p:cNvPr id="2" name="文本框 1">
            <a:extLst>
              <a:ext uri="{FF2B5EF4-FFF2-40B4-BE49-F238E27FC236}">
                <a16:creationId xmlns:a16="http://schemas.microsoft.com/office/drawing/2014/main" id="{EF13BD00-9AC0-F7BF-1DB3-0ED0FAC29EA1}"/>
              </a:ext>
            </a:extLst>
          </p:cNvPr>
          <p:cNvSpPr txBox="1"/>
          <p:nvPr/>
        </p:nvSpPr>
        <p:spPr>
          <a:xfrm>
            <a:off x="848946" y="2819406"/>
            <a:ext cx="7735577" cy="369332"/>
          </a:xfrm>
          <a:prstGeom prst="rect">
            <a:avLst/>
          </a:prstGeom>
          <a:noFill/>
        </p:spPr>
        <p:txBody>
          <a:bodyPr wrap="square">
            <a:spAutoFit/>
          </a:bodyPr>
          <a:lstStyle/>
          <a:p>
            <a:r>
              <a:rPr lang="en-US" altLang="zh-CN" sz="1800" b="1" dirty="0">
                <a:solidFill>
                  <a:schemeClr val="dk1"/>
                </a:solidFill>
                <a:latin typeface="Consolas"/>
              </a:rPr>
              <a:t>Abnormalities occurring within a single heartbeat.</a:t>
            </a:r>
          </a:p>
        </p:txBody>
      </p:sp>
      <p:graphicFrame>
        <p:nvGraphicFramePr>
          <p:cNvPr id="3" name="表格 2">
            <a:extLst>
              <a:ext uri="{FF2B5EF4-FFF2-40B4-BE49-F238E27FC236}">
                <a16:creationId xmlns:a16="http://schemas.microsoft.com/office/drawing/2014/main" id="{35DB6D46-81A2-C931-4F92-B4615BF3A731}"/>
              </a:ext>
            </a:extLst>
          </p:cNvPr>
          <p:cNvGraphicFramePr>
            <a:graphicFrameLocks noGrp="1"/>
          </p:cNvGraphicFramePr>
          <p:nvPr>
            <p:extLst>
              <p:ext uri="{D42A27DB-BD31-4B8C-83A1-F6EECF244321}">
                <p14:modId xmlns:p14="http://schemas.microsoft.com/office/powerpoint/2010/main" val="4191751490"/>
              </p:ext>
            </p:extLst>
          </p:nvPr>
        </p:nvGraphicFramePr>
        <p:xfrm>
          <a:off x="854811" y="3307572"/>
          <a:ext cx="7427900" cy="1112520"/>
        </p:xfrm>
        <a:graphic>
          <a:graphicData uri="http://schemas.openxmlformats.org/drawingml/2006/table">
            <a:tbl>
              <a:tblPr firstRow="1" bandRow="1">
                <a:tableStyleId>{AB4F9DF2-0438-42AD-B170-30067649D97E}</a:tableStyleId>
              </a:tblPr>
              <a:tblGrid>
                <a:gridCol w="2373753">
                  <a:extLst>
                    <a:ext uri="{9D8B030D-6E8A-4147-A177-3AD203B41FA5}">
                      <a16:colId xmlns:a16="http://schemas.microsoft.com/office/drawing/2014/main" val="766366467"/>
                    </a:ext>
                  </a:extLst>
                </a:gridCol>
                <a:gridCol w="715533">
                  <a:extLst>
                    <a:ext uri="{9D8B030D-6E8A-4147-A177-3AD203B41FA5}">
                      <a16:colId xmlns:a16="http://schemas.microsoft.com/office/drawing/2014/main" val="1061757451"/>
                    </a:ext>
                  </a:extLst>
                </a:gridCol>
                <a:gridCol w="1462405">
                  <a:extLst>
                    <a:ext uri="{9D8B030D-6E8A-4147-A177-3AD203B41FA5}">
                      <a16:colId xmlns:a16="http://schemas.microsoft.com/office/drawing/2014/main" val="1414434793"/>
                    </a:ext>
                  </a:extLst>
                </a:gridCol>
                <a:gridCol w="1462405">
                  <a:extLst>
                    <a:ext uri="{9D8B030D-6E8A-4147-A177-3AD203B41FA5}">
                      <a16:colId xmlns:a16="http://schemas.microsoft.com/office/drawing/2014/main" val="3778719062"/>
                    </a:ext>
                  </a:extLst>
                </a:gridCol>
                <a:gridCol w="1413804">
                  <a:extLst>
                    <a:ext uri="{9D8B030D-6E8A-4147-A177-3AD203B41FA5}">
                      <a16:colId xmlns:a16="http://schemas.microsoft.com/office/drawing/2014/main" val="3421041645"/>
                    </a:ext>
                  </a:extLst>
                </a:gridCol>
              </a:tblGrid>
              <a:tr h="370840">
                <a:tc>
                  <a:txBody>
                    <a:bodyPr/>
                    <a:lstStyle/>
                    <a:p>
                      <a:pPr algn="ctr"/>
                      <a:r>
                        <a:rPr lang="en-US" altLang="zh-CN" dirty="0"/>
                        <a:t>One Abnormal Heartbeat</a:t>
                      </a:r>
                      <a:endParaRPr lang="zh-CN" altLang="en-US" dirty="0"/>
                    </a:p>
                  </a:txBody>
                  <a:tcPr/>
                </a:tc>
                <a:tc>
                  <a:txBody>
                    <a:bodyPr/>
                    <a:lstStyle/>
                    <a:p>
                      <a:pPr algn="ctr"/>
                      <a:r>
                        <a:rPr lang="en-US" altLang="zh-CN" dirty="0"/>
                        <a:t>Mean</a:t>
                      </a:r>
                      <a:endParaRPr lang="zh-CN" altLang="en-US" dirty="0"/>
                    </a:p>
                  </a:txBody>
                  <a:tcPr/>
                </a:tc>
                <a:tc>
                  <a:txBody>
                    <a:bodyPr/>
                    <a:lstStyle/>
                    <a:p>
                      <a:pPr algn="ctr"/>
                      <a:r>
                        <a:rPr lang="en-US" altLang="zh-CN" dirty="0"/>
                        <a:t>Experiment_1</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dirty="0"/>
                        <a:t>Experiment_2</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dirty="0"/>
                        <a:t>Experiment_3</a:t>
                      </a:r>
                      <a:endParaRPr lang="zh-CN" altLang="en-US" dirty="0"/>
                    </a:p>
                  </a:txBody>
                  <a:tcPr/>
                </a:tc>
                <a:extLst>
                  <a:ext uri="{0D108BD9-81ED-4DB2-BD59-A6C34878D82A}">
                    <a16:rowId xmlns:a16="http://schemas.microsoft.com/office/drawing/2014/main" val="189099847"/>
                  </a:ext>
                </a:extLst>
              </a:tr>
              <a:tr h="370840">
                <a:tc>
                  <a:txBody>
                    <a:bodyPr/>
                    <a:lstStyle/>
                    <a:p>
                      <a:pPr algn="ctr"/>
                      <a:r>
                        <a:rPr lang="en-US" altLang="zh-CN" dirty="0"/>
                        <a:t>Add 3.5Hz Sine Wave</a:t>
                      </a:r>
                      <a:endParaRPr lang="zh-CN" altLang="en-US" dirty="0"/>
                    </a:p>
                  </a:txBody>
                  <a:tcPr/>
                </a:tc>
                <a:tc>
                  <a:txBody>
                    <a:bodyPr/>
                    <a:lstStyle/>
                    <a:p>
                      <a:pPr algn="ctr"/>
                      <a:r>
                        <a:rPr lang="en-US" altLang="zh-CN" dirty="0"/>
                        <a:t>0.967</a:t>
                      </a:r>
                      <a:endParaRPr lang="zh-CN" altLang="en-US" dirty="0"/>
                    </a:p>
                  </a:txBody>
                  <a:tcPr/>
                </a:tc>
                <a:tc>
                  <a:txBody>
                    <a:bodyPr/>
                    <a:lstStyle/>
                    <a:p>
                      <a:pPr algn="ctr"/>
                      <a:r>
                        <a:rPr lang="en-US" altLang="zh-CN" dirty="0"/>
                        <a:t>0.946</a:t>
                      </a:r>
                      <a:endParaRPr lang="zh-CN" altLang="en-US" dirty="0"/>
                    </a:p>
                  </a:txBody>
                  <a:tcPr/>
                </a:tc>
                <a:tc>
                  <a:txBody>
                    <a:bodyPr/>
                    <a:lstStyle/>
                    <a:p>
                      <a:pPr algn="ctr"/>
                      <a:r>
                        <a:rPr lang="en-US" altLang="zh-CN" dirty="0"/>
                        <a:t>0.964</a:t>
                      </a:r>
                      <a:endParaRPr lang="zh-CN" altLang="en-US" dirty="0"/>
                    </a:p>
                  </a:txBody>
                  <a:tcPr/>
                </a:tc>
                <a:tc>
                  <a:txBody>
                    <a:bodyPr/>
                    <a:lstStyle/>
                    <a:p>
                      <a:pPr algn="ctr"/>
                      <a:r>
                        <a:rPr lang="en-US" altLang="zh-CN" dirty="0"/>
                        <a:t>0.991</a:t>
                      </a:r>
                      <a:endParaRPr lang="zh-CN" altLang="en-US" dirty="0"/>
                    </a:p>
                  </a:txBody>
                  <a:tcPr/>
                </a:tc>
                <a:extLst>
                  <a:ext uri="{0D108BD9-81ED-4DB2-BD59-A6C34878D82A}">
                    <a16:rowId xmlns:a16="http://schemas.microsoft.com/office/drawing/2014/main" val="4162797874"/>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dirty="0"/>
                        <a:t>Add 6Hz Sine Wave</a:t>
                      </a:r>
                      <a:endParaRPr lang="zh-CN" altLang="en-US" dirty="0"/>
                    </a:p>
                  </a:txBody>
                  <a:tcPr/>
                </a:tc>
                <a:tc>
                  <a:txBody>
                    <a:bodyPr/>
                    <a:lstStyle/>
                    <a:p>
                      <a:pPr algn="ctr"/>
                      <a:r>
                        <a:rPr lang="en-US" altLang="zh-CN" b="1" dirty="0"/>
                        <a:t>0.927</a:t>
                      </a:r>
                      <a:endParaRPr lang="zh-CN" altLang="en-US" b="1" dirty="0"/>
                    </a:p>
                  </a:txBody>
                  <a:tcPr/>
                </a:tc>
                <a:tc>
                  <a:txBody>
                    <a:bodyPr/>
                    <a:lstStyle/>
                    <a:p>
                      <a:pPr algn="ctr"/>
                      <a:r>
                        <a:rPr lang="en-US" altLang="zh-CN" dirty="0"/>
                        <a:t>0.926</a:t>
                      </a:r>
                      <a:endParaRPr lang="zh-CN" altLang="en-US" dirty="0"/>
                    </a:p>
                  </a:txBody>
                  <a:tcPr/>
                </a:tc>
                <a:tc>
                  <a:txBody>
                    <a:bodyPr/>
                    <a:lstStyle/>
                    <a:p>
                      <a:pPr algn="ctr"/>
                      <a:r>
                        <a:rPr lang="en-US" altLang="zh-CN" dirty="0"/>
                        <a:t>0.915</a:t>
                      </a:r>
                      <a:endParaRPr lang="zh-CN" altLang="en-US" dirty="0"/>
                    </a:p>
                  </a:txBody>
                  <a:tcPr/>
                </a:tc>
                <a:tc>
                  <a:txBody>
                    <a:bodyPr/>
                    <a:lstStyle/>
                    <a:p>
                      <a:pPr algn="ctr"/>
                      <a:r>
                        <a:rPr lang="en-US" altLang="zh-CN" dirty="0"/>
                        <a:t>0.941</a:t>
                      </a:r>
                      <a:endParaRPr lang="zh-CN" altLang="en-US" dirty="0"/>
                    </a:p>
                  </a:txBody>
                  <a:tcPr/>
                </a:tc>
                <a:extLst>
                  <a:ext uri="{0D108BD9-81ED-4DB2-BD59-A6C34878D82A}">
                    <a16:rowId xmlns:a16="http://schemas.microsoft.com/office/drawing/2014/main" val="579427319"/>
                  </a:ext>
                </a:extLst>
              </a:tr>
            </a:tbl>
          </a:graphicData>
        </a:graphic>
      </p:graphicFrame>
      <p:sp>
        <p:nvSpPr>
          <p:cNvPr id="8" name="文本框 7">
            <a:extLst>
              <a:ext uri="{FF2B5EF4-FFF2-40B4-BE49-F238E27FC236}">
                <a16:creationId xmlns:a16="http://schemas.microsoft.com/office/drawing/2014/main" id="{A04AD4A9-29DB-97F9-3534-324CCB3C3E2D}"/>
              </a:ext>
            </a:extLst>
          </p:cNvPr>
          <p:cNvSpPr txBox="1"/>
          <p:nvPr/>
        </p:nvSpPr>
        <p:spPr>
          <a:xfrm>
            <a:off x="444500" y="439986"/>
            <a:ext cx="11747500" cy="646331"/>
          </a:xfrm>
          <a:prstGeom prst="rect">
            <a:avLst/>
          </a:prstGeom>
          <a:noFill/>
        </p:spPr>
        <p:txBody>
          <a:bodyPr wrap="square">
            <a:spAutoFit/>
          </a:bodyPr>
          <a:lstStyle/>
          <a:p>
            <a:r>
              <a:rPr lang="en-US" altLang="zh-CN" sz="1800" dirty="0">
                <a:solidFill>
                  <a:schemeClr val="dk1"/>
                </a:solidFill>
                <a:latin typeface="Consolas"/>
              </a:rPr>
              <a:t>Abnormal Data Construction: Add or subtract a random number within the range of 240ms to 480ms from the original IBI.</a:t>
            </a:r>
          </a:p>
        </p:txBody>
      </p:sp>
      <p:sp>
        <p:nvSpPr>
          <p:cNvPr id="9" name="任意多边形: 形状 8">
            <a:extLst>
              <a:ext uri="{FF2B5EF4-FFF2-40B4-BE49-F238E27FC236}">
                <a16:creationId xmlns:a16="http://schemas.microsoft.com/office/drawing/2014/main" id="{C75A834A-F8C1-DDE4-9338-85764B979F87}"/>
              </a:ext>
            </a:extLst>
          </p:cNvPr>
          <p:cNvSpPr/>
          <p:nvPr/>
        </p:nvSpPr>
        <p:spPr>
          <a:xfrm>
            <a:off x="3682901" y="1354984"/>
            <a:ext cx="1494972" cy="1139435"/>
          </a:xfrm>
          <a:custGeom>
            <a:avLst/>
            <a:gdLst>
              <a:gd name="connsiteX0" fmla="*/ 0 w 1494972"/>
              <a:gd name="connsiteY0" fmla="*/ 762017 h 1139435"/>
              <a:gd name="connsiteX1" fmla="*/ 312057 w 1494972"/>
              <a:gd name="connsiteY1" fmla="*/ 515274 h 1139435"/>
              <a:gd name="connsiteX2" fmla="*/ 493486 w 1494972"/>
              <a:gd name="connsiteY2" fmla="*/ 1059560 h 1139435"/>
              <a:gd name="connsiteX3" fmla="*/ 638629 w 1494972"/>
              <a:gd name="connsiteY3" fmla="*/ 17 h 1139435"/>
              <a:gd name="connsiteX4" fmla="*/ 703943 w 1494972"/>
              <a:gd name="connsiteY4" fmla="*/ 1088588 h 1139435"/>
              <a:gd name="connsiteX5" fmla="*/ 820057 w 1494972"/>
              <a:gd name="connsiteY5" fmla="*/ 304817 h 1139435"/>
              <a:gd name="connsiteX6" fmla="*/ 914400 w 1494972"/>
              <a:gd name="connsiteY6" fmla="*/ 1139388 h 1139435"/>
              <a:gd name="connsiteX7" fmla="*/ 1016000 w 1494972"/>
              <a:gd name="connsiteY7" fmla="*/ 261274 h 1139435"/>
              <a:gd name="connsiteX8" fmla="*/ 1081315 w 1494972"/>
              <a:gd name="connsiteY8" fmla="*/ 1095846 h 1139435"/>
              <a:gd name="connsiteX9" fmla="*/ 1161143 w 1494972"/>
              <a:gd name="connsiteY9" fmla="*/ 420931 h 1139435"/>
              <a:gd name="connsiteX10" fmla="*/ 1255486 w 1494972"/>
              <a:gd name="connsiteY10" fmla="*/ 1052303 h 1139435"/>
              <a:gd name="connsiteX11" fmla="*/ 1313543 w 1494972"/>
              <a:gd name="connsiteY11" fmla="*/ 580588 h 1139435"/>
              <a:gd name="connsiteX12" fmla="*/ 1436915 w 1494972"/>
              <a:gd name="connsiteY12" fmla="*/ 892646 h 1139435"/>
              <a:gd name="connsiteX13" fmla="*/ 1473200 w 1494972"/>
              <a:gd name="connsiteY13" fmla="*/ 689446 h 1139435"/>
              <a:gd name="connsiteX14" fmla="*/ 1494972 w 1494972"/>
              <a:gd name="connsiteY14" fmla="*/ 783788 h 1139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94972" h="1139435">
                <a:moveTo>
                  <a:pt x="0" y="762017"/>
                </a:moveTo>
                <a:cubicBezTo>
                  <a:pt x="114904" y="613850"/>
                  <a:pt x="229809" y="465684"/>
                  <a:pt x="312057" y="515274"/>
                </a:cubicBezTo>
                <a:cubicBezTo>
                  <a:pt x="394305" y="564864"/>
                  <a:pt x="439057" y="1145436"/>
                  <a:pt x="493486" y="1059560"/>
                </a:cubicBezTo>
                <a:cubicBezTo>
                  <a:pt x="547915" y="973684"/>
                  <a:pt x="603553" y="-4821"/>
                  <a:pt x="638629" y="17"/>
                </a:cubicBezTo>
                <a:cubicBezTo>
                  <a:pt x="673705" y="4855"/>
                  <a:pt x="673705" y="1037788"/>
                  <a:pt x="703943" y="1088588"/>
                </a:cubicBezTo>
                <a:cubicBezTo>
                  <a:pt x="734181" y="1139388"/>
                  <a:pt x="784981" y="296350"/>
                  <a:pt x="820057" y="304817"/>
                </a:cubicBezTo>
                <a:cubicBezTo>
                  <a:pt x="855133" y="313284"/>
                  <a:pt x="881743" y="1146645"/>
                  <a:pt x="914400" y="1139388"/>
                </a:cubicBezTo>
                <a:cubicBezTo>
                  <a:pt x="947057" y="1132131"/>
                  <a:pt x="988181" y="268531"/>
                  <a:pt x="1016000" y="261274"/>
                </a:cubicBezTo>
                <a:cubicBezTo>
                  <a:pt x="1043819" y="254017"/>
                  <a:pt x="1057125" y="1069237"/>
                  <a:pt x="1081315" y="1095846"/>
                </a:cubicBezTo>
                <a:cubicBezTo>
                  <a:pt x="1105505" y="1122455"/>
                  <a:pt x="1132115" y="428188"/>
                  <a:pt x="1161143" y="420931"/>
                </a:cubicBezTo>
                <a:cubicBezTo>
                  <a:pt x="1190171" y="413674"/>
                  <a:pt x="1230086" y="1025694"/>
                  <a:pt x="1255486" y="1052303"/>
                </a:cubicBezTo>
                <a:cubicBezTo>
                  <a:pt x="1280886" y="1078913"/>
                  <a:pt x="1283305" y="607197"/>
                  <a:pt x="1313543" y="580588"/>
                </a:cubicBezTo>
                <a:cubicBezTo>
                  <a:pt x="1343781" y="553979"/>
                  <a:pt x="1410306" y="874503"/>
                  <a:pt x="1436915" y="892646"/>
                </a:cubicBezTo>
                <a:cubicBezTo>
                  <a:pt x="1463525" y="910789"/>
                  <a:pt x="1463524" y="707589"/>
                  <a:pt x="1473200" y="689446"/>
                </a:cubicBezTo>
                <a:cubicBezTo>
                  <a:pt x="1482876" y="671303"/>
                  <a:pt x="1488924" y="727545"/>
                  <a:pt x="1494972" y="783788"/>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a:extLst>
              <a:ext uri="{FF2B5EF4-FFF2-40B4-BE49-F238E27FC236}">
                <a16:creationId xmlns:a16="http://schemas.microsoft.com/office/drawing/2014/main" id="{86BE6F58-881B-4BF0-0E62-D74ACE214910}"/>
              </a:ext>
            </a:extLst>
          </p:cNvPr>
          <p:cNvSpPr/>
          <p:nvPr/>
        </p:nvSpPr>
        <p:spPr>
          <a:xfrm>
            <a:off x="2546251" y="1354984"/>
            <a:ext cx="1494972" cy="1139435"/>
          </a:xfrm>
          <a:custGeom>
            <a:avLst/>
            <a:gdLst>
              <a:gd name="connsiteX0" fmla="*/ 0 w 1494972"/>
              <a:gd name="connsiteY0" fmla="*/ 762017 h 1139435"/>
              <a:gd name="connsiteX1" fmla="*/ 312057 w 1494972"/>
              <a:gd name="connsiteY1" fmla="*/ 515274 h 1139435"/>
              <a:gd name="connsiteX2" fmla="*/ 493486 w 1494972"/>
              <a:gd name="connsiteY2" fmla="*/ 1059560 h 1139435"/>
              <a:gd name="connsiteX3" fmla="*/ 638629 w 1494972"/>
              <a:gd name="connsiteY3" fmla="*/ 17 h 1139435"/>
              <a:gd name="connsiteX4" fmla="*/ 703943 w 1494972"/>
              <a:gd name="connsiteY4" fmla="*/ 1088588 h 1139435"/>
              <a:gd name="connsiteX5" fmla="*/ 820057 w 1494972"/>
              <a:gd name="connsiteY5" fmla="*/ 304817 h 1139435"/>
              <a:gd name="connsiteX6" fmla="*/ 914400 w 1494972"/>
              <a:gd name="connsiteY6" fmla="*/ 1139388 h 1139435"/>
              <a:gd name="connsiteX7" fmla="*/ 1016000 w 1494972"/>
              <a:gd name="connsiteY7" fmla="*/ 261274 h 1139435"/>
              <a:gd name="connsiteX8" fmla="*/ 1081315 w 1494972"/>
              <a:gd name="connsiteY8" fmla="*/ 1095846 h 1139435"/>
              <a:gd name="connsiteX9" fmla="*/ 1161143 w 1494972"/>
              <a:gd name="connsiteY9" fmla="*/ 420931 h 1139435"/>
              <a:gd name="connsiteX10" fmla="*/ 1255486 w 1494972"/>
              <a:gd name="connsiteY10" fmla="*/ 1052303 h 1139435"/>
              <a:gd name="connsiteX11" fmla="*/ 1313543 w 1494972"/>
              <a:gd name="connsiteY11" fmla="*/ 580588 h 1139435"/>
              <a:gd name="connsiteX12" fmla="*/ 1436915 w 1494972"/>
              <a:gd name="connsiteY12" fmla="*/ 892646 h 1139435"/>
              <a:gd name="connsiteX13" fmla="*/ 1473200 w 1494972"/>
              <a:gd name="connsiteY13" fmla="*/ 689446 h 1139435"/>
              <a:gd name="connsiteX14" fmla="*/ 1494972 w 1494972"/>
              <a:gd name="connsiteY14" fmla="*/ 783788 h 1139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94972" h="1139435">
                <a:moveTo>
                  <a:pt x="0" y="762017"/>
                </a:moveTo>
                <a:cubicBezTo>
                  <a:pt x="114904" y="613850"/>
                  <a:pt x="229809" y="465684"/>
                  <a:pt x="312057" y="515274"/>
                </a:cubicBezTo>
                <a:cubicBezTo>
                  <a:pt x="394305" y="564864"/>
                  <a:pt x="439057" y="1145436"/>
                  <a:pt x="493486" y="1059560"/>
                </a:cubicBezTo>
                <a:cubicBezTo>
                  <a:pt x="547915" y="973684"/>
                  <a:pt x="603553" y="-4821"/>
                  <a:pt x="638629" y="17"/>
                </a:cubicBezTo>
                <a:cubicBezTo>
                  <a:pt x="673705" y="4855"/>
                  <a:pt x="673705" y="1037788"/>
                  <a:pt x="703943" y="1088588"/>
                </a:cubicBezTo>
                <a:cubicBezTo>
                  <a:pt x="734181" y="1139388"/>
                  <a:pt x="784981" y="296350"/>
                  <a:pt x="820057" y="304817"/>
                </a:cubicBezTo>
                <a:cubicBezTo>
                  <a:pt x="855133" y="313284"/>
                  <a:pt x="881743" y="1146645"/>
                  <a:pt x="914400" y="1139388"/>
                </a:cubicBezTo>
                <a:cubicBezTo>
                  <a:pt x="947057" y="1132131"/>
                  <a:pt x="988181" y="268531"/>
                  <a:pt x="1016000" y="261274"/>
                </a:cubicBezTo>
                <a:cubicBezTo>
                  <a:pt x="1043819" y="254017"/>
                  <a:pt x="1057125" y="1069237"/>
                  <a:pt x="1081315" y="1095846"/>
                </a:cubicBezTo>
                <a:cubicBezTo>
                  <a:pt x="1105505" y="1122455"/>
                  <a:pt x="1132115" y="428188"/>
                  <a:pt x="1161143" y="420931"/>
                </a:cubicBezTo>
                <a:cubicBezTo>
                  <a:pt x="1190171" y="413674"/>
                  <a:pt x="1230086" y="1025694"/>
                  <a:pt x="1255486" y="1052303"/>
                </a:cubicBezTo>
                <a:cubicBezTo>
                  <a:pt x="1280886" y="1078913"/>
                  <a:pt x="1283305" y="607197"/>
                  <a:pt x="1313543" y="580588"/>
                </a:cubicBezTo>
                <a:cubicBezTo>
                  <a:pt x="1343781" y="553979"/>
                  <a:pt x="1410306" y="874503"/>
                  <a:pt x="1436915" y="892646"/>
                </a:cubicBezTo>
                <a:cubicBezTo>
                  <a:pt x="1463525" y="910789"/>
                  <a:pt x="1463524" y="707589"/>
                  <a:pt x="1473200" y="689446"/>
                </a:cubicBezTo>
                <a:cubicBezTo>
                  <a:pt x="1482876" y="671303"/>
                  <a:pt x="1488924" y="727545"/>
                  <a:pt x="1494972" y="783788"/>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E2541AC0-F03D-94F3-4FC0-49D6A6F5D20D}"/>
              </a:ext>
            </a:extLst>
          </p:cNvPr>
          <p:cNvSpPr/>
          <p:nvPr/>
        </p:nvSpPr>
        <p:spPr>
          <a:xfrm>
            <a:off x="3681994" y="1313648"/>
            <a:ext cx="359229" cy="127001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形状 11">
            <a:extLst>
              <a:ext uri="{FF2B5EF4-FFF2-40B4-BE49-F238E27FC236}">
                <a16:creationId xmlns:a16="http://schemas.microsoft.com/office/drawing/2014/main" id="{4EF1FEF6-3FA2-B55D-702E-D17620E8FF1F}"/>
              </a:ext>
            </a:extLst>
          </p:cNvPr>
          <p:cNvSpPr/>
          <p:nvPr/>
        </p:nvSpPr>
        <p:spPr>
          <a:xfrm>
            <a:off x="8334832" y="1444230"/>
            <a:ext cx="1494972" cy="1139435"/>
          </a:xfrm>
          <a:custGeom>
            <a:avLst/>
            <a:gdLst>
              <a:gd name="connsiteX0" fmla="*/ 0 w 1494972"/>
              <a:gd name="connsiteY0" fmla="*/ 762017 h 1139435"/>
              <a:gd name="connsiteX1" fmla="*/ 312057 w 1494972"/>
              <a:gd name="connsiteY1" fmla="*/ 515274 h 1139435"/>
              <a:gd name="connsiteX2" fmla="*/ 493486 w 1494972"/>
              <a:gd name="connsiteY2" fmla="*/ 1059560 h 1139435"/>
              <a:gd name="connsiteX3" fmla="*/ 638629 w 1494972"/>
              <a:gd name="connsiteY3" fmla="*/ 17 h 1139435"/>
              <a:gd name="connsiteX4" fmla="*/ 703943 w 1494972"/>
              <a:gd name="connsiteY4" fmla="*/ 1088588 h 1139435"/>
              <a:gd name="connsiteX5" fmla="*/ 820057 w 1494972"/>
              <a:gd name="connsiteY5" fmla="*/ 304817 h 1139435"/>
              <a:gd name="connsiteX6" fmla="*/ 914400 w 1494972"/>
              <a:gd name="connsiteY6" fmla="*/ 1139388 h 1139435"/>
              <a:gd name="connsiteX7" fmla="*/ 1016000 w 1494972"/>
              <a:gd name="connsiteY7" fmla="*/ 261274 h 1139435"/>
              <a:gd name="connsiteX8" fmla="*/ 1081315 w 1494972"/>
              <a:gd name="connsiteY8" fmla="*/ 1095846 h 1139435"/>
              <a:gd name="connsiteX9" fmla="*/ 1161143 w 1494972"/>
              <a:gd name="connsiteY9" fmla="*/ 420931 h 1139435"/>
              <a:gd name="connsiteX10" fmla="*/ 1255486 w 1494972"/>
              <a:gd name="connsiteY10" fmla="*/ 1052303 h 1139435"/>
              <a:gd name="connsiteX11" fmla="*/ 1313543 w 1494972"/>
              <a:gd name="connsiteY11" fmla="*/ 580588 h 1139435"/>
              <a:gd name="connsiteX12" fmla="*/ 1436915 w 1494972"/>
              <a:gd name="connsiteY12" fmla="*/ 892646 h 1139435"/>
              <a:gd name="connsiteX13" fmla="*/ 1473200 w 1494972"/>
              <a:gd name="connsiteY13" fmla="*/ 689446 h 1139435"/>
              <a:gd name="connsiteX14" fmla="*/ 1494972 w 1494972"/>
              <a:gd name="connsiteY14" fmla="*/ 783788 h 1139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94972" h="1139435">
                <a:moveTo>
                  <a:pt x="0" y="762017"/>
                </a:moveTo>
                <a:cubicBezTo>
                  <a:pt x="114904" y="613850"/>
                  <a:pt x="229809" y="465684"/>
                  <a:pt x="312057" y="515274"/>
                </a:cubicBezTo>
                <a:cubicBezTo>
                  <a:pt x="394305" y="564864"/>
                  <a:pt x="439057" y="1145436"/>
                  <a:pt x="493486" y="1059560"/>
                </a:cubicBezTo>
                <a:cubicBezTo>
                  <a:pt x="547915" y="973684"/>
                  <a:pt x="603553" y="-4821"/>
                  <a:pt x="638629" y="17"/>
                </a:cubicBezTo>
                <a:cubicBezTo>
                  <a:pt x="673705" y="4855"/>
                  <a:pt x="673705" y="1037788"/>
                  <a:pt x="703943" y="1088588"/>
                </a:cubicBezTo>
                <a:cubicBezTo>
                  <a:pt x="734181" y="1139388"/>
                  <a:pt x="784981" y="296350"/>
                  <a:pt x="820057" y="304817"/>
                </a:cubicBezTo>
                <a:cubicBezTo>
                  <a:pt x="855133" y="313284"/>
                  <a:pt x="881743" y="1146645"/>
                  <a:pt x="914400" y="1139388"/>
                </a:cubicBezTo>
                <a:cubicBezTo>
                  <a:pt x="947057" y="1132131"/>
                  <a:pt x="988181" y="268531"/>
                  <a:pt x="1016000" y="261274"/>
                </a:cubicBezTo>
                <a:cubicBezTo>
                  <a:pt x="1043819" y="254017"/>
                  <a:pt x="1057125" y="1069237"/>
                  <a:pt x="1081315" y="1095846"/>
                </a:cubicBezTo>
                <a:cubicBezTo>
                  <a:pt x="1105505" y="1122455"/>
                  <a:pt x="1132115" y="428188"/>
                  <a:pt x="1161143" y="420931"/>
                </a:cubicBezTo>
                <a:cubicBezTo>
                  <a:pt x="1190171" y="413674"/>
                  <a:pt x="1230086" y="1025694"/>
                  <a:pt x="1255486" y="1052303"/>
                </a:cubicBezTo>
                <a:cubicBezTo>
                  <a:pt x="1280886" y="1078913"/>
                  <a:pt x="1283305" y="607197"/>
                  <a:pt x="1313543" y="580588"/>
                </a:cubicBezTo>
                <a:cubicBezTo>
                  <a:pt x="1343781" y="553979"/>
                  <a:pt x="1410306" y="874503"/>
                  <a:pt x="1436915" y="892646"/>
                </a:cubicBezTo>
                <a:cubicBezTo>
                  <a:pt x="1463525" y="910789"/>
                  <a:pt x="1463524" y="707589"/>
                  <a:pt x="1473200" y="689446"/>
                </a:cubicBezTo>
                <a:cubicBezTo>
                  <a:pt x="1482876" y="671303"/>
                  <a:pt x="1488924" y="727545"/>
                  <a:pt x="1494972" y="783788"/>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形状 13">
            <a:extLst>
              <a:ext uri="{FF2B5EF4-FFF2-40B4-BE49-F238E27FC236}">
                <a16:creationId xmlns:a16="http://schemas.microsoft.com/office/drawing/2014/main" id="{EF80F89B-8EF2-196D-3C2D-1BA245256CE7}"/>
              </a:ext>
            </a:extLst>
          </p:cNvPr>
          <p:cNvSpPr/>
          <p:nvPr/>
        </p:nvSpPr>
        <p:spPr>
          <a:xfrm>
            <a:off x="6080581" y="1444230"/>
            <a:ext cx="1494972" cy="1139435"/>
          </a:xfrm>
          <a:custGeom>
            <a:avLst/>
            <a:gdLst>
              <a:gd name="connsiteX0" fmla="*/ 0 w 1494972"/>
              <a:gd name="connsiteY0" fmla="*/ 762017 h 1139435"/>
              <a:gd name="connsiteX1" fmla="*/ 312057 w 1494972"/>
              <a:gd name="connsiteY1" fmla="*/ 515274 h 1139435"/>
              <a:gd name="connsiteX2" fmla="*/ 493486 w 1494972"/>
              <a:gd name="connsiteY2" fmla="*/ 1059560 h 1139435"/>
              <a:gd name="connsiteX3" fmla="*/ 638629 w 1494972"/>
              <a:gd name="connsiteY3" fmla="*/ 17 h 1139435"/>
              <a:gd name="connsiteX4" fmla="*/ 703943 w 1494972"/>
              <a:gd name="connsiteY4" fmla="*/ 1088588 h 1139435"/>
              <a:gd name="connsiteX5" fmla="*/ 820057 w 1494972"/>
              <a:gd name="connsiteY5" fmla="*/ 304817 h 1139435"/>
              <a:gd name="connsiteX6" fmla="*/ 914400 w 1494972"/>
              <a:gd name="connsiteY6" fmla="*/ 1139388 h 1139435"/>
              <a:gd name="connsiteX7" fmla="*/ 1016000 w 1494972"/>
              <a:gd name="connsiteY7" fmla="*/ 261274 h 1139435"/>
              <a:gd name="connsiteX8" fmla="*/ 1081315 w 1494972"/>
              <a:gd name="connsiteY8" fmla="*/ 1095846 h 1139435"/>
              <a:gd name="connsiteX9" fmla="*/ 1161143 w 1494972"/>
              <a:gd name="connsiteY9" fmla="*/ 420931 h 1139435"/>
              <a:gd name="connsiteX10" fmla="*/ 1255486 w 1494972"/>
              <a:gd name="connsiteY10" fmla="*/ 1052303 h 1139435"/>
              <a:gd name="connsiteX11" fmla="*/ 1313543 w 1494972"/>
              <a:gd name="connsiteY11" fmla="*/ 580588 h 1139435"/>
              <a:gd name="connsiteX12" fmla="*/ 1436915 w 1494972"/>
              <a:gd name="connsiteY12" fmla="*/ 892646 h 1139435"/>
              <a:gd name="connsiteX13" fmla="*/ 1473200 w 1494972"/>
              <a:gd name="connsiteY13" fmla="*/ 689446 h 1139435"/>
              <a:gd name="connsiteX14" fmla="*/ 1494972 w 1494972"/>
              <a:gd name="connsiteY14" fmla="*/ 783788 h 1139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94972" h="1139435">
                <a:moveTo>
                  <a:pt x="0" y="762017"/>
                </a:moveTo>
                <a:cubicBezTo>
                  <a:pt x="114904" y="613850"/>
                  <a:pt x="229809" y="465684"/>
                  <a:pt x="312057" y="515274"/>
                </a:cubicBezTo>
                <a:cubicBezTo>
                  <a:pt x="394305" y="564864"/>
                  <a:pt x="439057" y="1145436"/>
                  <a:pt x="493486" y="1059560"/>
                </a:cubicBezTo>
                <a:cubicBezTo>
                  <a:pt x="547915" y="973684"/>
                  <a:pt x="603553" y="-4821"/>
                  <a:pt x="638629" y="17"/>
                </a:cubicBezTo>
                <a:cubicBezTo>
                  <a:pt x="673705" y="4855"/>
                  <a:pt x="673705" y="1037788"/>
                  <a:pt x="703943" y="1088588"/>
                </a:cubicBezTo>
                <a:cubicBezTo>
                  <a:pt x="734181" y="1139388"/>
                  <a:pt x="784981" y="296350"/>
                  <a:pt x="820057" y="304817"/>
                </a:cubicBezTo>
                <a:cubicBezTo>
                  <a:pt x="855133" y="313284"/>
                  <a:pt x="881743" y="1146645"/>
                  <a:pt x="914400" y="1139388"/>
                </a:cubicBezTo>
                <a:cubicBezTo>
                  <a:pt x="947057" y="1132131"/>
                  <a:pt x="988181" y="268531"/>
                  <a:pt x="1016000" y="261274"/>
                </a:cubicBezTo>
                <a:cubicBezTo>
                  <a:pt x="1043819" y="254017"/>
                  <a:pt x="1057125" y="1069237"/>
                  <a:pt x="1081315" y="1095846"/>
                </a:cubicBezTo>
                <a:cubicBezTo>
                  <a:pt x="1105505" y="1122455"/>
                  <a:pt x="1132115" y="428188"/>
                  <a:pt x="1161143" y="420931"/>
                </a:cubicBezTo>
                <a:cubicBezTo>
                  <a:pt x="1190171" y="413674"/>
                  <a:pt x="1230086" y="1025694"/>
                  <a:pt x="1255486" y="1052303"/>
                </a:cubicBezTo>
                <a:cubicBezTo>
                  <a:pt x="1280886" y="1078913"/>
                  <a:pt x="1283305" y="607197"/>
                  <a:pt x="1313543" y="580588"/>
                </a:cubicBezTo>
                <a:cubicBezTo>
                  <a:pt x="1343781" y="553979"/>
                  <a:pt x="1410306" y="874503"/>
                  <a:pt x="1436915" y="892646"/>
                </a:cubicBezTo>
                <a:cubicBezTo>
                  <a:pt x="1463525" y="910789"/>
                  <a:pt x="1463524" y="707589"/>
                  <a:pt x="1473200" y="689446"/>
                </a:cubicBezTo>
                <a:cubicBezTo>
                  <a:pt x="1482876" y="671303"/>
                  <a:pt x="1488924" y="727545"/>
                  <a:pt x="1494972" y="783788"/>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形状 18">
            <a:extLst>
              <a:ext uri="{FF2B5EF4-FFF2-40B4-BE49-F238E27FC236}">
                <a16:creationId xmlns:a16="http://schemas.microsoft.com/office/drawing/2014/main" id="{D7E5ABF7-E110-F5C1-B0AF-BC7CE4C60FCE}"/>
              </a:ext>
            </a:extLst>
          </p:cNvPr>
          <p:cNvSpPr/>
          <p:nvPr/>
        </p:nvSpPr>
        <p:spPr>
          <a:xfrm>
            <a:off x="7586892" y="2028466"/>
            <a:ext cx="736600" cy="393722"/>
          </a:xfrm>
          <a:custGeom>
            <a:avLst/>
            <a:gdLst>
              <a:gd name="connsiteX0" fmla="*/ 0 w 736600"/>
              <a:gd name="connsiteY0" fmla="*/ 171470 h 393722"/>
              <a:gd name="connsiteX1" fmla="*/ 101600 w 736600"/>
              <a:gd name="connsiteY1" fmla="*/ 381020 h 393722"/>
              <a:gd name="connsiteX2" fmla="*/ 196850 w 736600"/>
              <a:gd name="connsiteY2" fmla="*/ 6370 h 393722"/>
              <a:gd name="connsiteX3" fmla="*/ 266700 w 736600"/>
              <a:gd name="connsiteY3" fmla="*/ 393720 h 393722"/>
              <a:gd name="connsiteX4" fmla="*/ 349250 w 736600"/>
              <a:gd name="connsiteY4" fmla="*/ 20 h 393722"/>
              <a:gd name="connsiteX5" fmla="*/ 406400 w 736600"/>
              <a:gd name="connsiteY5" fmla="*/ 374670 h 393722"/>
              <a:gd name="connsiteX6" fmla="*/ 495300 w 736600"/>
              <a:gd name="connsiteY6" fmla="*/ 12720 h 393722"/>
              <a:gd name="connsiteX7" fmla="*/ 584200 w 736600"/>
              <a:gd name="connsiteY7" fmla="*/ 368320 h 393722"/>
              <a:gd name="connsiteX8" fmla="*/ 647700 w 736600"/>
              <a:gd name="connsiteY8" fmla="*/ 12720 h 393722"/>
              <a:gd name="connsiteX9" fmla="*/ 736600 w 736600"/>
              <a:gd name="connsiteY9" fmla="*/ 177820 h 393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6600" h="393722">
                <a:moveTo>
                  <a:pt x="0" y="171470"/>
                </a:moveTo>
                <a:cubicBezTo>
                  <a:pt x="34396" y="290003"/>
                  <a:pt x="68792" y="408537"/>
                  <a:pt x="101600" y="381020"/>
                </a:cubicBezTo>
                <a:cubicBezTo>
                  <a:pt x="134408" y="353503"/>
                  <a:pt x="169333" y="4253"/>
                  <a:pt x="196850" y="6370"/>
                </a:cubicBezTo>
                <a:cubicBezTo>
                  <a:pt x="224367" y="8487"/>
                  <a:pt x="241300" y="394778"/>
                  <a:pt x="266700" y="393720"/>
                </a:cubicBezTo>
                <a:cubicBezTo>
                  <a:pt x="292100" y="392662"/>
                  <a:pt x="325967" y="3195"/>
                  <a:pt x="349250" y="20"/>
                </a:cubicBezTo>
                <a:cubicBezTo>
                  <a:pt x="372533" y="-3155"/>
                  <a:pt x="382058" y="372553"/>
                  <a:pt x="406400" y="374670"/>
                </a:cubicBezTo>
                <a:cubicBezTo>
                  <a:pt x="430742" y="376787"/>
                  <a:pt x="465667" y="13778"/>
                  <a:pt x="495300" y="12720"/>
                </a:cubicBezTo>
                <a:cubicBezTo>
                  <a:pt x="524933" y="11662"/>
                  <a:pt x="558800" y="368320"/>
                  <a:pt x="584200" y="368320"/>
                </a:cubicBezTo>
                <a:cubicBezTo>
                  <a:pt x="609600" y="368320"/>
                  <a:pt x="622300" y="44470"/>
                  <a:pt x="647700" y="12720"/>
                </a:cubicBezTo>
                <a:cubicBezTo>
                  <a:pt x="673100" y="-19030"/>
                  <a:pt x="704850" y="79395"/>
                  <a:pt x="736600" y="177820"/>
                </a:cubicBezTo>
              </a:path>
            </a:pathLst>
          </a:cu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2" name="表格 21">
            <a:extLst>
              <a:ext uri="{FF2B5EF4-FFF2-40B4-BE49-F238E27FC236}">
                <a16:creationId xmlns:a16="http://schemas.microsoft.com/office/drawing/2014/main" id="{7E00108F-33DE-3AB5-03EF-D61F90327522}"/>
              </a:ext>
            </a:extLst>
          </p:cNvPr>
          <p:cNvGraphicFramePr>
            <a:graphicFrameLocks noGrp="1"/>
          </p:cNvGraphicFramePr>
          <p:nvPr>
            <p:extLst>
              <p:ext uri="{D42A27DB-BD31-4B8C-83A1-F6EECF244321}">
                <p14:modId xmlns:p14="http://schemas.microsoft.com/office/powerpoint/2010/main" val="3985432745"/>
              </p:ext>
            </p:extLst>
          </p:nvPr>
        </p:nvGraphicFramePr>
        <p:xfrm>
          <a:off x="848946" y="5007285"/>
          <a:ext cx="10463270" cy="1850715"/>
        </p:xfrm>
        <a:graphic>
          <a:graphicData uri="http://schemas.openxmlformats.org/drawingml/2006/table">
            <a:tbl>
              <a:tblPr firstRow="1" bandRow="1">
                <a:tableStyleId>{AB4F9DF2-0438-42AD-B170-30067649D97E}</a:tableStyleId>
              </a:tblPr>
              <a:tblGrid>
                <a:gridCol w="3037205">
                  <a:extLst>
                    <a:ext uri="{9D8B030D-6E8A-4147-A177-3AD203B41FA5}">
                      <a16:colId xmlns:a16="http://schemas.microsoft.com/office/drawing/2014/main" val="924966792"/>
                    </a:ext>
                  </a:extLst>
                </a:gridCol>
                <a:gridCol w="2151380">
                  <a:extLst>
                    <a:ext uri="{9D8B030D-6E8A-4147-A177-3AD203B41FA5}">
                      <a16:colId xmlns:a16="http://schemas.microsoft.com/office/drawing/2014/main" val="766366467"/>
                    </a:ext>
                  </a:extLst>
                </a:gridCol>
                <a:gridCol w="822392">
                  <a:extLst>
                    <a:ext uri="{9D8B030D-6E8A-4147-A177-3AD203B41FA5}">
                      <a16:colId xmlns:a16="http://schemas.microsoft.com/office/drawing/2014/main" val="1061757451"/>
                    </a:ext>
                  </a:extLst>
                </a:gridCol>
                <a:gridCol w="1554983">
                  <a:extLst>
                    <a:ext uri="{9D8B030D-6E8A-4147-A177-3AD203B41FA5}">
                      <a16:colId xmlns:a16="http://schemas.microsoft.com/office/drawing/2014/main" val="1414434793"/>
                    </a:ext>
                  </a:extLst>
                </a:gridCol>
                <a:gridCol w="1462405">
                  <a:extLst>
                    <a:ext uri="{9D8B030D-6E8A-4147-A177-3AD203B41FA5}">
                      <a16:colId xmlns:a16="http://schemas.microsoft.com/office/drawing/2014/main" val="3778719062"/>
                    </a:ext>
                  </a:extLst>
                </a:gridCol>
                <a:gridCol w="1434905">
                  <a:extLst>
                    <a:ext uri="{9D8B030D-6E8A-4147-A177-3AD203B41FA5}">
                      <a16:colId xmlns:a16="http://schemas.microsoft.com/office/drawing/2014/main" val="3421041645"/>
                    </a:ext>
                  </a:extLst>
                </a:gridCol>
              </a:tblGrid>
              <a:tr h="370840">
                <a:tc>
                  <a:txBody>
                    <a:bodyPr/>
                    <a:lstStyle/>
                    <a:p>
                      <a:pPr algn="ctr"/>
                      <a:r>
                        <a:rPr lang="en-US" altLang="zh-CN" dirty="0"/>
                        <a:t>Abnormal Type</a:t>
                      </a:r>
                      <a:endParaRPr lang="zh-CN" altLang="en-US" dirty="0"/>
                    </a:p>
                  </a:txBody>
                  <a:tcPr/>
                </a:tc>
                <a:tc>
                  <a:txBody>
                    <a:bodyPr/>
                    <a:lstStyle/>
                    <a:p>
                      <a:pPr algn="ctr"/>
                      <a:r>
                        <a:rPr lang="en-US" altLang="zh-CN" dirty="0"/>
                        <a:t>Noise</a:t>
                      </a:r>
                      <a:endParaRPr lang="zh-CN" altLang="en-US" dirty="0"/>
                    </a:p>
                  </a:txBody>
                  <a:tcPr/>
                </a:tc>
                <a:tc>
                  <a:txBody>
                    <a:bodyPr/>
                    <a:lstStyle/>
                    <a:p>
                      <a:pPr algn="ctr"/>
                      <a:r>
                        <a:rPr lang="en-US" altLang="zh-CN" dirty="0"/>
                        <a:t>Mean</a:t>
                      </a:r>
                      <a:endParaRPr lang="zh-CN" altLang="en-US" dirty="0"/>
                    </a:p>
                  </a:txBody>
                  <a:tcPr/>
                </a:tc>
                <a:tc>
                  <a:txBody>
                    <a:bodyPr/>
                    <a:lstStyle/>
                    <a:p>
                      <a:pPr algn="ctr"/>
                      <a:r>
                        <a:rPr lang="en-US" altLang="zh-CN" dirty="0"/>
                        <a:t>Experiment_1</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dirty="0"/>
                        <a:t>Experiment_2</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dirty="0"/>
                        <a:t>Experiment_3</a:t>
                      </a:r>
                      <a:endParaRPr lang="zh-CN" altLang="en-US" dirty="0"/>
                    </a:p>
                  </a:txBody>
                  <a:tcPr/>
                </a:tc>
                <a:extLst>
                  <a:ext uri="{0D108BD9-81ED-4DB2-BD59-A6C34878D82A}">
                    <a16:rowId xmlns:a16="http://schemas.microsoft.com/office/drawing/2014/main" val="189099847"/>
                  </a:ext>
                </a:extLst>
              </a:tr>
              <a:tr h="370840">
                <a:tc rowSpan="2">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dirty="0"/>
                        <a:t>One Abnormal Heartbeat</a:t>
                      </a:r>
                      <a:endParaRPr lang="zh-CN" altLang="en-US" dirty="0"/>
                    </a:p>
                  </a:txBody>
                  <a:tcPr/>
                </a:tc>
                <a:tc>
                  <a:txBody>
                    <a:bodyPr/>
                    <a:lstStyle/>
                    <a:p>
                      <a:pPr algn="ctr"/>
                      <a:r>
                        <a:rPr lang="en-US" altLang="zh-CN" dirty="0"/>
                        <a:t>Add 3.5Hz Sine Wave</a:t>
                      </a:r>
                      <a:endParaRPr lang="zh-CN" altLang="en-US" dirty="0"/>
                    </a:p>
                  </a:txBody>
                  <a:tcPr/>
                </a:tc>
                <a:tc>
                  <a:txBody>
                    <a:bodyPr/>
                    <a:lstStyle/>
                    <a:p>
                      <a:pPr algn="ctr"/>
                      <a:r>
                        <a:rPr lang="en-US" altLang="zh-CN" dirty="0"/>
                        <a:t>0.967</a:t>
                      </a:r>
                      <a:endParaRPr lang="zh-CN" altLang="en-US" dirty="0"/>
                    </a:p>
                  </a:txBody>
                  <a:tcPr/>
                </a:tc>
                <a:tc>
                  <a:txBody>
                    <a:bodyPr/>
                    <a:lstStyle/>
                    <a:p>
                      <a:pPr algn="ctr"/>
                      <a:r>
                        <a:rPr lang="en-US" altLang="zh-CN" dirty="0"/>
                        <a:t>0.946</a:t>
                      </a:r>
                      <a:endParaRPr lang="zh-CN" altLang="en-US" dirty="0"/>
                    </a:p>
                  </a:txBody>
                  <a:tcPr/>
                </a:tc>
                <a:tc>
                  <a:txBody>
                    <a:bodyPr/>
                    <a:lstStyle/>
                    <a:p>
                      <a:pPr algn="ctr"/>
                      <a:r>
                        <a:rPr lang="en-US" altLang="zh-CN" dirty="0"/>
                        <a:t>0.964</a:t>
                      </a:r>
                      <a:endParaRPr lang="zh-CN" altLang="en-US" dirty="0"/>
                    </a:p>
                  </a:txBody>
                  <a:tcPr/>
                </a:tc>
                <a:tc>
                  <a:txBody>
                    <a:bodyPr/>
                    <a:lstStyle/>
                    <a:p>
                      <a:pPr algn="ctr"/>
                      <a:r>
                        <a:rPr lang="en-US" altLang="zh-CN" dirty="0"/>
                        <a:t>0.991</a:t>
                      </a:r>
                      <a:endParaRPr lang="zh-CN" altLang="en-US" dirty="0"/>
                    </a:p>
                  </a:txBody>
                  <a:tcPr/>
                </a:tc>
                <a:extLst>
                  <a:ext uri="{0D108BD9-81ED-4DB2-BD59-A6C34878D82A}">
                    <a16:rowId xmlns:a16="http://schemas.microsoft.com/office/drawing/2014/main" val="4162797874"/>
                  </a:ext>
                </a:extLst>
              </a:tr>
              <a:tr h="361503">
                <a:tc vMerge="1">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dirty="0"/>
                        <a:t>Add 6Hz Sine Wave</a:t>
                      </a:r>
                      <a:endParaRPr lang="zh-CN" altLang="en-US" dirty="0"/>
                    </a:p>
                  </a:txBody>
                  <a:tcPr/>
                </a:tc>
                <a:tc>
                  <a:txBody>
                    <a:bodyPr/>
                    <a:lstStyle/>
                    <a:p>
                      <a:pPr algn="ctr"/>
                      <a:r>
                        <a:rPr lang="en-US" altLang="zh-CN" b="1" u="sng" dirty="0"/>
                        <a:t>0.927</a:t>
                      </a:r>
                      <a:endParaRPr lang="zh-CN" altLang="en-US" b="1" u="sng" dirty="0"/>
                    </a:p>
                  </a:txBody>
                  <a:tcPr/>
                </a:tc>
                <a:tc>
                  <a:txBody>
                    <a:bodyPr/>
                    <a:lstStyle/>
                    <a:p>
                      <a:pPr algn="ctr"/>
                      <a:r>
                        <a:rPr lang="en-US" altLang="zh-CN" dirty="0"/>
                        <a:t>0.926</a:t>
                      </a:r>
                      <a:endParaRPr lang="zh-CN" altLang="en-US" dirty="0"/>
                    </a:p>
                  </a:txBody>
                  <a:tcPr/>
                </a:tc>
                <a:tc>
                  <a:txBody>
                    <a:bodyPr/>
                    <a:lstStyle/>
                    <a:p>
                      <a:pPr algn="ctr"/>
                      <a:r>
                        <a:rPr lang="en-US" altLang="zh-CN" dirty="0"/>
                        <a:t>0.915</a:t>
                      </a:r>
                      <a:endParaRPr lang="zh-CN" altLang="en-US" dirty="0"/>
                    </a:p>
                  </a:txBody>
                  <a:tcPr/>
                </a:tc>
                <a:tc>
                  <a:txBody>
                    <a:bodyPr/>
                    <a:lstStyle/>
                    <a:p>
                      <a:pPr algn="ctr"/>
                      <a:r>
                        <a:rPr lang="en-US" altLang="zh-CN" dirty="0"/>
                        <a:t>0.941</a:t>
                      </a:r>
                      <a:endParaRPr lang="zh-CN" altLang="en-US" dirty="0"/>
                    </a:p>
                  </a:txBody>
                  <a:tcPr/>
                </a:tc>
                <a:extLst>
                  <a:ext uri="{0D108BD9-81ED-4DB2-BD59-A6C34878D82A}">
                    <a16:rowId xmlns:a16="http://schemas.microsoft.com/office/drawing/2014/main" val="579427319"/>
                  </a:ext>
                </a:extLst>
              </a:tr>
              <a:tr h="376692">
                <a:tc rowSpan="2">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dirty="0"/>
                        <a:t>Respiratory Sinus Arrhythmia</a:t>
                      </a:r>
                    </a:p>
                  </a:txBody>
                  <a:tcPr/>
                </a:tc>
                <a:tc>
                  <a:txBody>
                    <a:bodyPr/>
                    <a:lstStyle/>
                    <a:p>
                      <a:pPr algn="ctr"/>
                      <a:r>
                        <a:rPr lang="en-US" altLang="zh-CN" dirty="0"/>
                        <a:t>Add 3.5Hz Sine Wave</a:t>
                      </a:r>
                      <a:endParaRPr lang="zh-CN" altLang="en-US" dirty="0"/>
                    </a:p>
                  </a:txBody>
                  <a:tcPr/>
                </a:tc>
                <a:tc>
                  <a:txBody>
                    <a:bodyPr/>
                    <a:lstStyle/>
                    <a:p>
                      <a:pPr algn="ctr"/>
                      <a:r>
                        <a:rPr lang="en-US" altLang="zh-CN" b="0" dirty="0"/>
                        <a:t>0.983</a:t>
                      </a:r>
                      <a:endParaRPr lang="zh-CN" altLang="en-US" b="0" dirty="0"/>
                    </a:p>
                  </a:txBody>
                  <a:tcPr/>
                </a:tc>
                <a:tc>
                  <a:txBody>
                    <a:bodyPr/>
                    <a:lstStyle/>
                    <a:p>
                      <a:pPr algn="ctr"/>
                      <a:r>
                        <a:rPr lang="en-US" altLang="zh-CN" dirty="0"/>
                        <a:t>0.987</a:t>
                      </a:r>
                      <a:endParaRPr lang="zh-CN" altLang="en-US" dirty="0"/>
                    </a:p>
                  </a:txBody>
                  <a:tcPr/>
                </a:tc>
                <a:tc>
                  <a:txBody>
                    <a:bodyPr/>
                    <a:lstStyle/>
                    <a:p>
                      <a:pPr algn="ctr"/>
                      <a:r>
                        <a:rPr lang="en-US" altLang="zh-CN" dirty="0"/>
                        <a:t>0.979</a:t>
                      </a:r>
                      <a:endParaRPr lang="zh-CN" altLang="en-US" dirty="0"/>
                    </a:p>
                  </a:txBody>
                  <a:tcPr/>
                </a:tc>
                <a:tc>
                  <a:txBody>
                    <a:bodyPr/>
                    <a:lstStyle/>
                    <a:p>
                      <a:pPr algn="ctr"/>
                      <a:r>
                        <a:rPr lang="en-US" altLang="zh-CN" dirty="0"/>
                        <a:t>0.983</a:t>
                      </a:r>
                      <a:endParaRPr lang="zh-CN" altLang="en-US" dirty="0"/>
                    </a:p>
                  </a:txBody>
                  <a:tcPr/>
                </a:tc>
                <a:extLst>
                  <a:ext uri="{0D108BD9-81ED-4DB2-BD59-A6C34878D82A}">
                    <a16:rowId xmlns:a16="http://schemas.microsoft.com/office/drawing/2014/main" val="255563244"/>
                  </a:ext>
                </a:extLst>
              </a:tr>
              <a:tr h="370840">
                <a:tc vMerge="1">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dirty="0"/>
                        <a:t>Add 6Hz Sine Wave</a:t>
                      </a:r>
                      <a:endParaRPr lang="zh-CN" altLang="en-US" dirty="0"/>
                    </a:p>
                  </a:txBody>
                  <a:tcPr/>
                </a:tc>
                <a:tc>
                  <a:txBody>
                    <a:bodyPr/>
                    <a:lstStyle/>
                    <a:p>
                      <a:pPr algn="ctr"/>
                      <a:r>
                        <a:rPr lang="en-US" altLang="zh-CN" b="1" u="sng" dirty="0"/>
                        <a:t>0.960</a:t>
                      </a:r>
                      <a:endParaRPr lang="zh-CN" altLang="en-US" b="1" u="sng" dirty="0"/>
                    </a:p>
                  </a:txBody>
                  <a:tcPr/>
                </a:tc>
                <a:tc>
                  <a:txBody>
                    <a:bodyPr/>
                    <a:lstStyle/>
                    <a:p>
                      <a:pPr algn="ctr"/>
                      <a:r>
                        <a:rPr lang="en-US" altLang="zh-CN" dirty="0"/>
                        <a:t>0.958</a:t>
                      </a:r>
                      <a:endParaRPr lang="zh-CN" altLang="en-US" dirty="0"/>
                    </a:p>
                  </a:txBody>
                  <a:tcPr/>
                </a:tc>
                <a:tc>
                  <a:txBody>
                    <a:bodyPr/>
                    <a:lstStyle/>
                    <a:p>
                      <a:pPr algn="ctr"/>
                      <a:r>
                        <a:rPr lang="en-US" altLang="zh-CN" dirty="0"/>
                        <a:t>0.970</a:t>
                      </a:r>
                      <a:endParaRPr lang="zh-CN" altLang="en-US" dirty="0"/>
                    </a:p>
                  </a:txBody>
                  <a:tcPr/>
                </a:tc>
                <a:tc>
                  <a:txBody>
                    <a:bodyPr/>
                    <a:lstStyle/>
                    <a:p>
                      <a:pPr algn="ctr"/>
                      <a:r>
                        <a:rPr lang="en-US" altLang="zh-CN" dirty="0"/>
                        <a:t>0.925</a:t>
                      </a:r>
                      <a:endParaRPr lang="zh-CN" altLang="en-US" dirty="0"/>
                    </a:p>
                  </a:txBody>
                  <a:tcPr/>
                </a:tc>
                <a:extLst>
                  <a:ext uri="{0D108BD9-81ED-4DB2-BD59-A6C34878D82A}">
                    <a16:rowId xmlns:a16="http://schemas.microsoft.com/office/drawing/2014/main" val="1089213537"/>
                  </a:ext>
                </a:extLst>
              </a:tr>
            </a:tbl>
          </a:graphicData>
        </a:graphic>
      </p:graphicFrame>
      <p:sp>
        <p:nvSpPr>
          <p:cNvPr id="6" name="文本框 5">
            <a:extLst>
              <a:ext uri="{FF2B5EF4-FFF2-40B4-BE49-F238E27FC236}">
                <a16:creationId xmlns:a16="http://schemas.microsoft.com/office/drawing/2014/main" id="{88387DF9-184C-B67D-29DC-22938B2DEFBB}"/>
              </a:ext>
            </a:extLst>
          </p:cNvPr>
          <p:cNvSpPr txBox="1"/>
          <p:nvPr/>
        </p:nvSpPr>
        <p:spPr>
          <a:xfrm>
            <a:off x="798368" y="4559800"/>
            <a:ext cx="6126480" cy="307777"/>
          </a:xfrm>
          <a:prstGeom prst="rect">
            <a:avLst/>
          </a:prstGeom>
          <a:noFill/>
        </p:spPr>
        <p:txBody>
          <a:bodyPr wrap="square">
            <a:spAutoFit/>
          </a:bodyPr>
          <a:lstStyle>
            <a:defPPr marR="0" lvl="0" algn="l" rtl="0">
              <a:lnSpc>
                <a:spcPct val="100000"/>
              </a:lnSpc>
              <a:spcBef>
                <a:spcPts val="0"/>
              </a:spcBef>
              <a:spcAft>
                <a:spcPts val="0"/>
              </a:spcAft>
            </a:defPPr>
            <a:lvl1pPr>
              <a:defRPr sz="1800">
                <a:solidFill>
                  <a:schemeClr val="dk1"/>
                </a:solidFill>
                <a:latin typeface="Consolas"/>
              </a:defRPr>
            </a:lvl1pPr>
          </a:lstStyle>
          <a:p>
            <a:r>
              <a:rPr lang="en-US" altLang="zh-CN" b="1" dirty="0"/>
              <a:t>Respiratory Sinus Arrhythmia</a:t>
            </a:r>
          </a:p>
        </p:txBody>
      </p:sp>
    </p:spTree>
    <p:extLst>
      <p:ext uri="{BB962C8B-B14F-4D97-AF65-F5344CB8AC3E}">
        <p14:creationId xmlns:p14="http://schemas.microsoft.com/office/powerpoint/2010/main" val="897558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4" name="文本框 3">
            <a:extLst>
              <a:ext uri="{FF2B5EF4-FFF2-40B4-BE49-F238E27FC236}">
                <a16:creationId xmlns:a16="http://schemas.microsoft.com/office/drawing/2014/main" id="{726AB180-EF98-3EF9-A4DF-240D0A1E900C}"/>
              </a:ext>
            </a:extLst>
          </p:cNvPr>
          <p:cNvSpPr txBox="1"/>
          <p:nvPr/>
        </p:nvSpPr>
        <p:spPr>
          <a:xfrm>
            <a:off x="0" y="0"/>
            <a:ext cx="4267200" cy="400110"/>
          </a:xfrm>
          <a:prstGeom prst="rect">
            <a:avLst/>
          </a:prstGeom>
          <a:noFill/>
        </p:spPr>
        <p:txBody>
          <a:bodyPr wrap="square" rtlCol="0">
            <a:spAutoFit/>
          </a:bodyPr>
          <a:lstStyle>
            <a:defPPr marR="0" lvl="0" algn="l" rtl="0">
              <a:lnSpc>
                <a:spcPct val="100000"/>
              </a:lnSpc>
              <a:spcBef>
                <a:spcPts val="0"/>
              </a:spcBef>
              <a:spcAft>
                <a:spcPts val="0"/>
              </a:spcAft>
            </a:defPPr>
            <a:lvl4pPr>
              <a:defRPr sz="2000">
                <a:latin typeface="Consolas" panose="020B0609020204030204" pitchFamily="49" charset="0"/>
              </a:defRPr>
            </a:lvl4pPr>
          </a:lstStyle>
          <a:p>
            <a:pPr lvl="3"/>
            <a:r>
              <a:rPr lang="en-US" altLang="zh-CN" dirty="0"/>
              <a:t>Template-based IBI Prediction</a:t>
            </a:r>
          </a:p>
        </p:txBody>
      </p:sp>
      <p:pic>
        <p:nvPicPr>
          <p:cNvPr id="3" name="图片 2">
            <a:extLst>
              <a:ext uri="{FF2B5EF4-FFF2-40B4-BE49-F238E27FC236}">
                <a16:creationId xmlns:a16="http://schemas.microsoft.com/office/drawing/2014/main" id="{EAC0519B-9A40-D6FC-CAAE-DEAFE2ACAC36}"/>
              </a:ext>
            </a:extLst>
          </p:cNvPr>
          <p:cNvPicPr>
            <a:picLocks noChangeAspect="1"/>
          </p:cNvPicPr>
          <p:nvPr/>
        </p:nvPicPr>
        <p:blipFill>
          <a:blip r:embed="rId3"/>
          <a:stretch>
            <a:fillRect/>
          </a:stretch>
        </p:blipFill>
        <p:spPr>
          <a:xfrm>
            <a:off x="602566" y="995420"/>
            <a:ext cx="7315200" cy="1828800"/>
          </a:xfrm>
          <a:prstGeom prst="rect">
            <a:avLst/>
          </a:prstGeom>
        </p:spPr>
      </p:pic>
      <p:pic>
        <p:nvPicPr>
          <p:cNvPr id="7" name="图片 6">
            <a:extLst>
              <a:ext uri="{FF2B5EF4-FFF2-40B4-BE49-F238E27FC236}">
                <a16:creationId xmlns:a16="http://schemas.microsoft.com/office/drawing/2014/main" id="{6439D970-C1EF-D1E3-DDDE-72176D4E6EF4}"/>
              </a:ext>
            </a:extLst>
          </p:cNvPr>
          <p:cNvPicPr>
            <a:picLocks noChangeAspect="1"/>
          </p:cNvPicPr>
          <p:nvPr/>
        </p:nvPicPr>
        <p:blipFill>
          <a:blip r:embed="rId4"/>
          <a:stretch>
            <a:fillRect/>
          </a:stretch>
        </p:blipFill>
        <p:spPr>
          <a:xfrm>
            <a:off x="7819291" y="995420"/>
            <a:ext cx="2743200" cy="1828800"/>
          </a:xfrm>
          <a:prstGeom prst="rect">
            <a:avLst/>
          </a:prstGeom>
        </p:spPr>
      </p:pic>
      <p:pic>
        <p:nvPicPr>
          <p:cNvPr id="12" name="图片 11">
            <a:extLst>
              <a:ext uri="{FF2B5EF4-FFF2-40B4-BE49-F238E27FC236}">
                <a16:creationId xmlns:a16="http://schemas.microsoft.com/office/drawing/2014/main" id="{09C58C8B-3E6E-3405-E961-B0AB2AFEE4E2}"/>
              </a:ext>
            </a:extLst>
          </p:cNvPr>
          <p:cNvPicPr>
            <a:picLocks noChangeAspect="1"/>
          </p:cNvPicPr>
          <p:nvPr/>
        </p:nvPicPr>
        <p:blipFill>
          <a:blip r:embed="rId5"/>
          <a:stretch>
            <a:fillRect/>
          </a:stretch>
        </p:blipFill>
        <p:spPr>
          <a:xfrm>
            <a:off x="7819291" y="2957865"/>
            <a:ext cx="2743200" cy="1828800"/>
          </a:xfrm>
          <a:prstGeom prst="rect">
            <a:avLst/>
          </a:prstGeom>
        </p:spPr>
      </p:pic>
      <p:pic>
        <p:nvPicPr>
          <p:cNvPr id="19" name="图片 18">
            <a:extLst>
              <a:ext uri="{FF2B5EF4-FFF2-40B4-BE49-F238E27FC236}">
                <a16:creationId xmlns:a16="http://schemas.microsoft.com/office/drawing/2014/main" id="{60B8AACE-A2DA-C9DA-702B-BC4C108F764E}"/>
              </a:ext>
            </a:extLst>
          </p:cNvPr>
          <p:cNvPicPr>
            <a:picLocks noChangeAspect="1"/>
          </p:cNvPicPr>
          <p:nvPr/>
        </p:nvPicPr>
        <p:blipFill>
          <a:blip r:embed="rId6"/>
          <a:stretch>
            <a:fillRect/>
          </a:stretch>
        </p:blipFill>
        <p:spPr>
          <a:xfrm>
            <a:off x="602566" y="2957864"/>
            <a:ext cx="7315200" cy="1828800"/>
          </a:xfrm>
          <a:prstGeom prst="rect">
            <a:avLst/>
          </a:prstGeom>
        </p:spPr>
      </p:pic>
      <p:pic>
        <p:nvPicPr>
          <p:cNvPr id="21" name="图片 20">
            <a:extLst>
              <a:ext uri="{FF2B5EF4-FFF2-40B4-BE49-F238E27FC236}">
                <a16:creationId xmlns:a16="http://schemas.microsoft.com/office/drawing/2014/main" id="{AB34BCB4-F0C1-290B-583F-51FA34C863DD}"/>
              </a:ext>
            </a:extLst>
          </p:cNvPr>
          <p:cNvPicPr>
            <a:picLocks noChangeAspect="1"/>
          </p:cNvPicPr>
          <p:nvPr/>
        </p:nvPicPr>
        <p:blipFill>
          <a:blip r:embed="rId7"/>
          <a:stretch>
            <a:fillRect/>
          </a:stretch>
        </p:blipFill>
        <p:spPr>
          <a:xfrm>
            <a:off x="7819289" y="4786663"/>
            <a:ext cx="2743202" cy="1828801"/>
          </a:xfrm>
          <a:prstGeom prst="rect">
            <a:avLst/>
          </a:prstGeom>
        </p:spPr>
      </p:pic>
      <p:pic>
        <p:nvPicPr>
          <p:cNvPr id="23" name="图片 22">
            <a:extLst>
              <a:ext uri="{FF2B5EF4-FFF2-40B4-BE49-F238E27FC236}">
                <a16:creationId xmlns:a16="http://schemas.microsoft.com/office/drawing/2014/main" id="{51ECADEA-45DF-DA9B-88E7-9E67BD5BD6E5}"/>
              </a:ext>
            </a:extLst>
          </p:cNvPr>
          <p:cNvPicPr>
            <a:picLocks noChangeAspect="1"/>
          </p:cNvPicPr>
          <p:nvPr/>
        </p:nvPicPr>
        <p:blipFill>
          <a:blip r:embed="rId8"/>
          <a:stretch>
            <a:fillRect/>
          </a:stretch>
        </p:blipFill>
        <p:spPr>
          <a:xfrm>
            <a:off x="602566" y="4786664"/>
            <a:ext cx="7315200" cy="1828800"/>
          </a:xfrm>
          <a:prstGeom prst="rect">
            <a:avLst/>
          </a:prstGeom>
        </p:spPr>
      </p:pic>
      <p:sp>
        <p:nvSpPr>
          <p:cNvPr id="25" name="文本框 24">
            <a:extLst>
              <a:ext uri="{FF2B5EF4-FFF2-40B4-BE49-F238E27FC236}">
                <a16:creationId xmlns:a16="http://schemas.microsoft.com/office/drawing/2014/main" id="{B2AE97D4-CD28-AFB2-DF4C-E20F54F10929}"/>
              </a:ext>
            </a:extLst>
          </p:cNvPr>
          <p:cNvSpPr txBox="1"/>
          <p:nvPr/>
        </p:nvSpPr>
        <p:spPr>
          <a:xfrm>
            <a:off x="1348155" y="677110"/>
            <a:ext cx="6127750" cy="369332"/>
          </a:xfrm>
          <a:prstGeom prst="rect">
            <a:avLst/>
          </a:prstGeom>
          <a:noFill/>
        </p:spPr>
        <p:txBody>
          <a:bodyPr wrap="square">
            <a:spAutoFit/>
          </a:bodyPr>
          <a:lstStyle>
            <a:defPPr marR="0" lvl="0" algn="l" rtl="0">
              <a:lnSpc>
                <a:spcPct val="100000"/>
              </a:lnSpc>
              <a:spcBef>
                <a:spcPts val="0"/>
              </a:spcBef>
              <a:spcAft>
                <a:spcPts val="0"/>
              </a:spcAft>
            </a:defPPr>
            <a:lvl1pPr>
              <a:defRPr sz="1800">
                <a:solidFill>
                  <a:schemeClr val="dk1"/>
                </a:solidFill>
                <a:latin typeface="Consolas"/>
              </a:defRPr>
            </a:lvl1pPr>
          </a:lstStyle>
          <a:p>
            <a:r>
              <a:rPr lang="en-US" altLang="zh-CN" dirty="0"/>
              <a:t>Signals are of moderate quality</a:t>
            </a:r>
            <a:endParaRPr lang="zh-CN" altLang="en-US" dirty="0"/>
          </a:p>
        </p:txBody>
      </p:sp>
    </p:spTree>
    <p:extLst>
      <p:ext uri="{BB962C8B-B14F-4D97-AF65-F5344CB8AC3E}">
        <p14:creationId xmlns:p14="http://schemas.microsoft.com/office/powerpoint/2010/main" val="3144161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a:extLst>
            <a:ext uri="{FF2B5EF4-FFF2-40B4-BE49-F238E27FC236}">
              <a16:creationId xmlns:a16="http://schemas.microsoft.com/office/drawing/2014/main" id="{AA2185A2-15F0-8AB2-C770-55237F57A40F}"/>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0145D044-B54B-907D-ABA2-D2A85E4C9646}"/>
              </a:ext>
            </a:extLst>
          </p:cNvPr>
          <p:cNvSpPr txBox="1"/>
          <p:nvPr/>
        </p:nvSpPr>
        <p:spPr>
          <a:xfrm>
            <a:off x="0" y="0"/>
            <a:ext cx="4267200" cy="400110"/>
          </a:xfrm>
          <a:prstGeom prst="rect">
            <a:avLst/>
          </a:prstGeom>
          <a:noFill/>
        </p:spPr>
        <p:txBody>
          <a:bodyPr wrap="square" rtlCol="0">
            <a:spAutoFit/>
          </a:bodyPr>
          <a:lstStyle>
            <a:defPPr marR="0" lvl="0" algn="l" rtl="0">
              <a:lnSpc>
                <a:spcPct val="100000"/>
              </a:lnSpc>
              <a:spcBef>
                <a:spcPts val="0"/>
              </a:spcBef>
              <a:spcAft>
                <a:spcPts val="0"/>
              </a:spcAft>
            </a:defPPr>
            <a:lvl4pPr>
              <a:defRPr sz="2000">
                <a:latin typeface="Consolas" panose="020B0609020204030204" pitchFamily="49" charset="0"/>
              </a:defRPr>
            </a:lvl4pPr>
          </a:lstStyle>
          <a:p>
            <a:pPr lvl="3"/>
            <a:r>
              <a:rPr lang="en-US" altLang="zh-CN" dirty="0"/>
              <a:t>Template-based IBI Prediction</a:t>
            </a:r>
          </a:p>
        </p:txBody>
      </p:sp>
      <p:pic>
        <p:nvPicPr>
          <p:cNvPr id="11" name="图片 10">
            <a:extLst>
              <a:ext uri="{FF2B5EF4-FFF2-40B4-BE49-F238E27FC236}">
                <a16:creationId xmlns:a16="http://schemas.microsoft.com/office/drawing/2014/main" id="{6C8D002B-76A2-C6B7-A993-658D08FBB048}"/>
              </a:ext>
            </a:extLst>
          </p:cNvPr>
          <p:cNvPicPr>
            <a:picLocks noChangeAspect="1"/>
          </p:cNvPicPr>
          <p:nvPr/>
        </p:nvPicPr>
        <p:blipFill>
          <a:blip r:embed="rId3"/>
          <a:stretch>
            <a:fillRect/>
          </a:stretch>
        </p:blipFill>
        <p:spPr>
          <a:xfrm>
            <a:off x="4876800" y="597876"/>
            <a:ext cx="7315200" cy="2743200"/>
          </a:xfrm>
          <a:prstGeom prst="rect">
            <a:avLst/>
          </a:prstGeom>
        </p:spPr>
      </p:pic>
      <p:pic>
        <p:nvPicPr>
          <p:cNvPr id="14" name="图片 13">
            <a:extLst>
              <a:ext uri="{FF2B5EF4-FFF2-40B4-BE49-F238E27FC236}">
                <a16:creationId xmlns:a16="http://schemas.microsoft.com/office/drawing/2014/main" id="{B9894A91-DBAA-FBAC-876E-1E7FC1068DBB}"/>
              </a:ext>
            </a:extLst>
          </p:cNvPr>
          <p:cNvPicPr>
            <a:picLocks noChangeAspect="1"/>
          </p:cNvPicPr>
          <p:nvPr/>
        </p:nvPicPr>
        <p:blipFill>
          <a:blip r:embed="rId4"/>
          <a:stretch>
            <a:fillRect/>
          </a:stretch>
        </p:blipFill>
        <p:spPr>
          <a:xfrm>
            <a:off x="4876800" y="3341076"/>
            <a:ext cx="7315200" cy="2743200"/>
          </a:xfrm>
          <a:prstGeom prst="rect">
            <a:avLst/>
          </a:prstGeom>
        </p:spPr>
      </p:pic>
      <p:sp>
        <p:nvSpPr>
          <p:cNvPr id="2" name="文本框 1">
            <a:extLst>
              <a:ext uri="{FF2B5EF4-FFF2-40B4-BE49-F238E27FC236}">
                <a16:creationId xmlns:a16="http://schemas.microsoft.com/office/drawing/2014/main" id="{31BC92D7-10B4-B43E-9616-AF10161C376D}"/>
              </a:ext>
            </a:extLst>
          </p:cNvPr>
          <p:cNvSpPr txBox="1"/>
          <p:nvPr/>
        </p:nvSpPr>
        <p:spPr>
          <a:xfrm>
            <a:off x="0" y="728964"/>
            <a:ext cx="5099538" cy="5078313"/>
          </a:xfrm>
          <a:prstGeom prst="rect">
            <a:avLst/>
          </a:prstGeom>
          <a:noFill/>
        </p:spPr>
        <p:txBody>
          <a:bodyPr wrap="square">
            <a:spAutoFit/>
          </a:bodyPr>
          <a:lstStyle>
            <a:defPPr marR="0" lvl="0" algn="l" rtl="0">
              <a:lnSpc>
                <a:spcPct val="100000"/>
              </a:lnSpc>
              <a:spcBef>
                <a:spcPts val="0"/>
              </a:spcBef>
              <a:spcAft>
                <a:spcPts val="0"/>
              </a:spcAft>
            </a:defPPr>
            <a:lvl1pPr>
              <a:defRPr sz="1800">
                <a:solidFill>
                  <a:schemeClr val="dk1"/>
                </a:solidFill>
                <a:latin typeface="Consolas"/>
              </a:defRPr>
            </a:lvl1pPr>
          </a:lstStyle>
          <a:p>
            <a:r>
              <a:rPr lang="en-US" altLang="zh-CN" b="1" dirty="0"/>
              <a:t>Uniform Distribution of Heartbeats</a:t>
            </a:r>
          </a:p>
          <a:p>
            <a:endParaRPr lang="en-US" altLang="zh-CN" dirty="0"/>
          </a:p>
          <a:p>
            <a:r>
              <a:rPr lang="en-US" altLang="zh-CN" b="1" dirty="0"/>
              <a:t>Diagnosis of Heart Rate Abnormalities:</a:t>
            </a:r>
          </a:p>
          <a:p>
            <a:r>
              <a:rPr lang="en-US" altLang="zh-CN" dirty="0"/>
              <a:t>1. When IBI is entirely accurate and successfully identifies abnormalities.</a:t>
            </a:r>
          </a:p>
          <a:p>
            <a:r>
              <a:rPr lang="en-US" altLang="zh-CN" dirty="0"/>
              <a:t>2. When IBI is not entirely accurate but still successfully identifies abnormalities.</a:t>
            </a:r>
          </a:p>
          <a:p>
            <a:endParaRPr lang="en-US" altLang="zh-CN" dirty="0"/>
          </a:p>
          <a:p>
            <a:r>
              <a:rPr lang="en-US" altLang="zh-CN" u="sng" dirty="0"/>
              <a:t>Currently, it's difficult to determine exactly how many IBIs can be accurately identified.</a:t>
            </a:r>
          </a:p>
          <a:p>
            <a:endParaRPr lang="en-US" altLang="zh-CN" dirty="0"/>
          </a:p>
          <a:p>
            <a:r>
              <a:rPr lang="en-US" altLang="zh-CN" dirty="0"/>
              <a:t>Additionally, it's easier to misinterpret heartbeats that are widely spaced. However, anomalies where the interval between heartbeats shortens are relatively easier to identify.</a:t>
            </a:r>
            <a:endParaRPr lang="zh-CN" altLang="en-US" dirty="0"/>
          </a:p>
        </p:txBody>
      </p:sp>
    </p:spTree>
    <p:extLst>
      <p:ext uri="{BB962C8B-B14F-4D97-AF65-F5344CB8AC3E}">
        <p14:creationId xmlns:p14="http://schemas.microsoft.com/office/powerpoint/2010/main" val="3142905878"/>
      </p:ext>
    </p:extLst>
  </p:cSld>
  <p:clrMapOvr>
    <a:masterClrMapping/>
  </p:clrMapOvr>
</p:sld>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2459</TotalTime>
  <Words>840</Words>
  <Application>Microsoft Office PowerPoint</Application>
  <PresentationFormat>宽屏</PresentationFormat>
  <Paragraphs>172</Paragraphs>
  <Slides>18</Slides>
  <Notes>17</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18</vt:i4>
      </vt:variant>
    </vt:vector>
  </HeadingPairs>
  <TitlesOfParts>
    <vt:vector size="21" baseType="lpstr">
      <vt:lpstr>Arial</vt:lpstr>
      <vt:lpstr>Consolas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老 甲鱼</dc:creator>
  <cp:lastModifiedBy>甲鱼 老</cp:lastModifiedBy>
  <cp:revision>2463</cp:revision>
  <dcterms:created xsi:type="dcterms:W3CDTF">2023-07-30T03:21:28Z</dcterms:created>
  <dcterms:modified xsi:type="dcterms:W3CDTF">2024-02-26T12:56:57Z</dcterms:modified>
</cp:coreProperties>
</file>