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4"/>
  </p:notesMasterIdLst>
  <p:sldIdLst>
    <p:sldId id="256" r:id="rId2"/>
    <p:sldId id="257" r:id="rId3"/>
    <p:sldId id="415" r:id="rId4"/>
    <p:sldId id="416" r:id="rId5"/>
    <p:sldId id="420" r:id="rId6"/>
    <p:sldId id="412" r:id="rId7"/>
    <p:sldId id="417" r:id="rId8"/>
    <p:sldId id="418" r:id="rId9"/>
    <p:sldId id="419" r:id="rId10"/>
    <p:sldId id="421" r:id="rId11"/>
    <p:sldId id="422" r:id="rId12"/>
    <p:sldId id="279" r:id="rId1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1" roundtripDataSignature="AMtx7mi7AOUiGfioVPTFrFzTi+gJGDXQ/w=="/>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甲鱼 老" initials="甲老" lastIdx="2" clrIdx="0">
    <p:extLst>
      <p:ext uri="{19B8F6BF-5375-455C-9EA6-DF929625EA0E}">
        <p15:presenceInfo xmlns:p15="http://schemas.microsoft.com/office/powerpoint/2012/main" userId="8e706fe32cce493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B4F9DF2-0438-42AD-B170-30067649D97E}">
  <a:tblStyle styleId="{AB4F9DF2-0438-42AD-B170-30067649D97E}" styleName="Table_0">
    <a:wholeTbl>
      <a:tcTxStyle b="off" i="off">
        <a:font>
          <a:latin typeface="Consolas"/>
          <a:ea typeface="Consolas"/>
          <a:cs typeface="Consolas"/>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Consolas"/>
          <a:ea typeface="Consolas"/>
          <a:cs typeface="Consolas"/>
        </a:font>
        <a:schemeClr val="lt1"/>
      </a:tcTxStyle>
      <a:tcStyle>
        <a:tcBdr/>
        <a:fill>
          <a:solidFill>
            <a:schemeClr val="accent1"/>
          </a:solidFill>
        </a:fill>
      </a:tcStyle>
    </a:lastCol>
    <a:firstCol>
      <a:tcTxStyle b="on" i="off">
        <a:font>
          <a:latin typeface="Consolas"/>
          <a:ea typeface="Consolas"/>
          <a:cs typeface="Consolas"/>
        </a:font>
        <a:schemeClr val="lt1"/>
      </a:tcTxStyle>
      <a:tcStyle>
        <a:tcBdr/>
        <a:fill>
          <a:solidFill>
            <a:schemeClr val="accent1"/>
          </a:solidFill>
        </a:fill>
      </a:tcStyle>
    </a:firstCol>
    <a:lastRow>
      <a:tcTxStyle b="on" i="off">
        <a:font>
          <a:latin typeface="Consolas"/>
          <a:ea typeface="Consolas"/>
          <a:cs typeface="Consolas"/>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onsolas"/>
          <a:ea typeface="Consolas"/>
          <a:cs typeface="Consolas"/>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363" autoAdjust="0"/>
    <p:restoredTop sz="86043" autoAdjust="0"/>
  </p:normalViewPr>
  <p:slideViewPr>
    <p:cSldViewPr snapToGrid="0">
      <p:cViewPr varScale="1">
        <p:scale>
          <a:sx n="79" d="100"/>
          <a:sy n="79" d="100"/>
        </p:scale>
        <p:origin x="57" y="60"/>
      </p:cViewPr>
      <p:guideLst/>
    </p:cSldViewPr>
  </p:slideViewPr>
  <p:notesTextViewPr>
    <p:cViewPr>
      <p:scale>
        <a:sx n="20" d="100"/>
        <a:sy n="2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3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32" Type="http://schemas.openxmlformats.org/officeDocument/2006/relationships/commentAuthors" Target="commentAuthors.xml"/><Relationship Id="rId5" Type="http://schemas.openxmlformats.org/officeDocument/2006/relationships/slide" Target="slides/slide4.xml"/><Relationship Id="rId36" Type="http://schemas.openxmlformats.org/officeDocument/2006/relationships/tableStyles" Target="tableStyles.xml"/><Relationship Id="rId10" Type="http://schemas.openxmlformats.org/officeDocument/2006/relationships/slide" Target="slides/slide9.xml"/><Relationship Id="rId31"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87" name="Google Shape;8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3" name="Google Shape;93;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lang="en-US" altLang="zh-CN" dirty="0"/>
          </a:p>
        </p:txBody>
      </p:sp>
      <p:sp>
        <p:nvSpPr>
          <p:cNvPr id="94" name="Google Shape;94;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extLst>
      <p:ext uri="{BB962C8B-B14F-4D97-AF65-F5344CB8AC3E}">
        <p14:creationId xmlns:p14="http://schemas.microsoft.com/office/powerpoint/2010/main" val="14213614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3" name="Google Shape;93;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lang="en-US" altLang="zh-CN" dirty="0"/>
          </a:p>
        </p:txBody>
      </p:sp>
      <p:sp>
        <p:nvSpPr>
          <p:cNvPr id="94" name="Google Shape;94;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extLst>
      <p:ext uri="{BB962C8B-B14F-4D97-AF65-F5344CB8AC3E}">
        <p14:creationId xmlns:p14="http://schemas.microsoft.com/office/powerpoint/2010/main" val="32543754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95" name="Google Shape;395;p2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6" name="Google Shape;396;p2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3" name="Google Shape;93;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lang="en-US" altLang="zh-CN" dirty="0"/>
          </a:p>
        </p:txBody>
      </p:sp>
      <p:sp>
        <p:nvSpPr>
          <p:cNvPr id="94" name="Google Shape;94;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3" name="Google Shape;93;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lang="en-US" altLang="zh-CN" dirty="0"/>
          </a:p>
        </p:txBody>
      </p:sp>
      <p:sp>
        <p:nvSpPr>
          <p:cNvPr id="94" name="Google Shape;94;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extLst>
      <p:ext uri="{BB962C8B-B14F-4D97-AF65-F5344CB8AC3E}">
        <p14:creationId xmlns:p14="http://schemas.microsoft.com/office/powerpoint/2010/main" val="13006191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3" name="Google Shape;93;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lang="en-US" altLang="zh-CN" dirty="0"/>
          </a:p>
        </p:txBody>
      </p:sp>
      <p:sp>
        <p:nvSpPr>
          <p:cNvPr id="94" name="Google Shape;94;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extLst>
      <p:ext uri="{BB962C8B-B14F-4D97-AF65-F5344CB8AC3E}">
        <p14:creationId xmlns:p14="http://schemas.microsoft.com/office/powerpoint/2010/main" val="37509152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3" name="Google Shape;93;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lang="en-US" altLang="zh-CN" dirty="0"/>
          </a:p>
        </p:txBody>
      </p:sp>
      <p:sp>
        <p:nvSpPr>
          <p:cNvPr id="94" name="Google Shape;94;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extLst>
      <p:ext uri="{BB962C8B-B14F-4D97-AF65-F5344CB8AC3E}">
        <p14:creationId xmlns:p14="http://schemas.microsoft.com/office/powerpoint/2010/main" val="22615594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3" name="Google Shape;93;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lang="en-US" altLang="zh-CN" dirty="0"/>
          </a:p>
        </p:txBody>
      </p:sp>
      <p:sp>
        <p:nvSpPr>
          <p:cNvPr id="94" name="Google Shape;94;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extLst>
      <p:ext uri="{BB962C8B-B14F-4D97-AF65-F5344CB8AC3E}">
        <p14:creationId xmlns:p14="http://schemas.microsoft.com/office/powerpoint/2010/main" val="27119070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3" name="Google Shape;93;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lang="en-US" altLang="zh-CN" dirty="0"/>
          </a:p>
        </p:txBody>
      </p:sp>
      <p:sp>
        <p:nvSpPr>
          <p:cNvPr id="94" name="Google Shape;94;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extLst>
      <p:ext uri="{BB962C8B-B14F-4D97-AF65-F5344CB8AC3E}">
        <p14:creationId xmlns:p14="http://schemas.microsoft.com/office/powerpoint/2010/main" val="2703572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3" name="Google Shape;93;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lang="en-US" altLang="zh-CN" dirty="0"/>
          </a:p>
        </p:txBody>
      </p:sp>
      <p:sp>
        <p:nvSpPr>
          <p:cNvPr id="94" name="Google Shape;94;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extLst>
      <p:ext uri="{BB962C8B-B14F-4D97-AF65-F5344CB8AC3E}">
        <p14:creationId xmlns:p14="http://schemas.microsoft.com/office/powerpoint/2010/main" val="24498740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3" name="Google Shape;93;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lang="en-US" altLang="zh-CN" dirty="0"/>
          </a:p>
        </p:txBody>
      </p:sp>
      <p:sp>
        <p:nvSpPr>
          <p:cNvPr id="94" name="Google Shape;94;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extLst>
      <p:ext uri="{BB962C8B-B14F-4D97-AF65-F5344CB8AC3E}">
        <p14:creationId xmlns:p14="http://schemas.microsoft.com/office/powerpoint/2010/main" val="36830441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标题幻灯片" type="title">
  <p:cSld name="TITLE">
    <p:spTree>
      <p:nvGrpSpPr>
        <p:cNvPr id="1" name="Shape 15"/>
        <p:cNvGrpSpPr/>
        <p:nvPr/>
      </p:nvGrpSpPr>
      <p:grpSpPr>
        <a:xfrm>
          <a:off x="0" y="0"/>
          <a:ext cx="0" cy="0"/>
          <a:chOff x="0" y="0"/>
          <a:chExt cx="0" cy="0"/>
        </a:xfrm>
      </p:grpSpPr>
      <p:sp>
        <p:nvSpPr>
          <p:cNvPr id="16" name="Google Shape;16;p26"/>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onsolas"/>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6"/>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比较" type="twoTxTwoObj">
  <p:cSld name="TWO_OBJECTS_WITH_TEXT">
    <p:spTree>
      <p:nvGrpSpPr>
        <p:cNvPr id="1" name="Shape 40"/>
        <p:cNvGrpSpPr/>
        <p:nvPr/>
      </p:nvGrpSpPr>
      <p:grpSpPr>
        <a:xfrm>
          <a:off x="0" y="0"/>
          <a:ext cx="0" cy="0"/>
          <a:chOff x="0" y="0"/>
          <a:chExt cx="0" cy="0"/>
        </a:xfrm>
      </p:grpSpPr>
      <p:sp>
        <p:nvSpPr>
          <p:cNvPr id="41" name="Google Shape;41;p30"/>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30"/>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30"/>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30"/>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30"/>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仅标题" type="titleOnly">
  <p:cSld name="TITLE_ONLY">
    <p:spTree>
      <p:nvGrpSpPr>
        <p:cNvPr id="1" name="Shape 49"/>
        <p:cNvGrpSpPr/>
        <p:nvPr/>
      </p:nvGrpSpPr>
      <p:grpSpPr>
        <a:xfrm>
          <a:off x="0" y="0"/>
          <a:ext cx="0" cy="0"/>
          <a:chOff x="0" y="0"/>
          <a:chExt cx="0" cy="0"/>
        </a:xfrm>
      </p:grpSpPr>
      <p:sp>
        <p:nvSpPr>
          <p:cNvPr id="50" name="Google Shape;50;p3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空白" type="blank">
  <p:cSld name="BLANK">
    <p:spTree>
      <p:nvGrpSpPr>
        <p:cNvPr id="1" name="Shape 54"/>
        <p:cNvGrpSpPr/>
        <p:nvPr/>
      </p:nvGrpSpPr>
      <p:grpSpPr>
        <a:xfrm>
          <a:off x="0" y="0"/>
          <a:ext cx="0" cy="0"/>
          <a:chOff x="0" y="0"/>
          <a:chExt cx="0" cy="0"/>
        </a:xfrm>
      </p:grpSpPr>
      <p:sp>
        <p:nvSpPr>
          <p:cNvPr id="55" name="Google Shape;55;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内容与标题" type="objTx">
  <p:cSld name="OBJECT_WITH_CAPTION_TEXT">
    <p:spTree>
      <p:nvGrpSpPr>
        <p:cNvPr id="1" name="Shape 58"/>
        <p:cNvGrpSpPr/>
        <p:nvPr/>
      </p:nvGrpSpPr>
      <p:grpSpPr>
        <a:xfrm>
          <a:off x="0" y="0"/>
          <a:ext cx="0" cy="0"/>
          <a:chOff x="0" y="0"/>
          <a:chExt cx="0" cy="0"/>
        </a:xfrm>
      </p:grpSpPr>
      <p:sp>
        <p:nvSpPr>
          <p:cNvPr id="59" name="Google Shape;59;p3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onsola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33"/>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33"/>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图片与标题" type="picTx">
  <p:cSld name="PICTURE_WITH_CAPTION_TEXT">
    <p:spTree>
      <p:nvGrpSpPr>
        <p:cNvPr id="1" name="Shape 65"/>
        <p:cNvGrpSpPr/>
        <p:nvPr/>
      </p:nvGrpSpPr>
      <p:grpSpPr>
        <a:xfrm>
          <a:off x="0" y="0"/>
          <a:ext cx="0" cy="0"/>
          <a:chOff x="0" y="0"/>
          <a:chExt cx="0" cy="0"/>
        </a:xfrm>
      </p:grpSpPr>
      <p:sp>
        <p:nvSpPr>
          <p:cNvPr id="66" name="Google Shape;66;p3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onsola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34"/>
          <p:cNvSpPr>
            <a:spLocks noGrp="1"/>
          </p:cNvSpPr>
          <p:nvPr>
            <p:ph type="pic" idx="2"/>
          </p:nvPr>
        </p:nvSpPr>
        <p:spPr>
          <a:xfrm>
            <a:off x="5183188" y="987425"/>
            <a:ext cx="6172200" cy="4873625"/>
          </a:xfrm>
          <a:prstGeom prst="rect">
            <a:avLst/>
          </a:prstGeom>
          <a:noFill/>
          <a:ln>
            <a:noFill/>
          </a:ln>
        </p:spPr>
      </p:sp>
      <p:sp>
        <p:nvSpPr>
          <p:cNvPr id="68" name="Google Shape;68;p34"/>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标题和竖排文字" type="vertTx">
  <p:cSld name="VERTICAL_TEXT">
    <p:spTree>
      <p:nvGrpSpPr>
        <p:cNvPr id="1" name="Shape 72"/>
        <p:cNvGrpSpPr/>
        <p:nvPr/>
      </p:nvGrpSpPr>
      <p:grpSpPr>
        <a:xfrm>
          <a:off x="0" y="0"/>
          <a:ext cx="0" cy="0"/>
          <a:chOff x="0" y="0"/>
          <a:chExt cx="0" cy="0"/>
        </a:xfrm>
      </p:grpSpPr>
      <p:sp>
        <p:nvSpPr>
          <p:cNvPr id="73" name="Google Shape;73;p3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35"/>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竖排标题与文本" type="vertTitleAndTx">
  <p:cSld name="VERTICAL_TITLE_AND_VERTICAL_TEXT">
    <p:spTree>
      <p:nvGrpSpPr>
        <p:cNvPr id="1" name="Shape 78"/>
        <p:cNvGrpSpPr/>
        <p:nvPr/>
      </p:nvGrpSpPr>
      <p:grpSpPr>
        <a:xfrm>
          <a:off x="0" y="0"/>
          <a:ext cx="0" cy="0"/>
          <a:chOff x="0" y="0"/>
          <a:chExt cx="0" cy="0"/>
        </a:xfrm>
      </p:grpSpPr>
      <p:sp>
        <p:nvSpPr>
          <p:cNvPr id="79" name="Google Shape;79;p36"/>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36"/>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onsolas"/>
              <a:buNone/>
              <a:defRPr sz="4400" b="0" i="0" u="none" strike="noStrike" cap="none">
                <a:solidFill>
                  <a:schemeClr val="dk1"/>
                </a:solidFill>
                <a:latin typeface="Consolas"/>
                <a:ea typeface="Consolas"/>
                <a:cs typeface="Consolas"/>
                <a:sym typeface="Consola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2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onsolas"/>
                <a:ea typeface="Consolas"/>
                <a:cs typeface="Consolas"/>
                <a:sym typeface="Consolas"/>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onsolas"/>
                <a:ea typeface="Consolas"/>
                <a:cs typeface="Consolas"/>
                <a:sym typeface="Consolas"/>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onsolas"/>
                <a:ea typeface="Consolas"/>
                <a:cs typeface="Consolas"/>
                <a:sym typeface="Consolas"/>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nsolas"/>
                <a:ea typeface="Consolas"/>
                <a:cs typeface="Consolas"/>
                <a:sym typeface="Consolas"/>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nsolas"/>
                <a:ea typeface="Consolas"/>
                <a:cs typeface="Consolas"/>
                <a:sym typeface="Consola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nsolas"/>
                <a:ea typeface="Consolas"/>
                <a:cs typeface="Consolas"/>
                <a:sym typeface="Consolas"/>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nsolas"/>
                <a:ea typeface="Consolas"/>
                <a:cs typeface="Consolas"/>
                <a:sym typeface="Consolas"/>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nsolas"/>
                <a:ea typeface="Consolas"/>
                <a:cs typeface="Consolas"/>
                <a:sym typeface="Consolas"/>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nsolas"/>
                <a:ea typeface="Consolas"/>
                <a:cs typeface="Consolas"/>
                <a:sym typeface="Consolas"/>
              </a:defRPr>
            </a:lvl9pPr>
          </a:lstStyle>
          <a:p>
            <a:endParaRPr/>
          </a:p>
        </p:txBody>
      </p:sp>
      <p:sp>
        <p:nvSpPr>
          <p:cNvPr id="12" name="Google Shape;12;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onsolas"/>
                <a:ea typeface="Consolas"/>
                <a:cs typeface="Consolas"/>
                <a:sym typeface="Consolas"/>
              </a:defRPr>
            </a:lvl1pPr>
            <a:lvl2pPr marR="0" lvl="1" algn="l" rtl="0">
              <a:spcBef>
                <a:spcPts val="0"/>
              </a:spcBef>
              <a:spcAft>
                <a:spcPts val="0"/>
              </a:spcAft>
              <a:buSzPts val="1400"/>
              <a:buNone/>
              <a:defRPr sz="1800" b="0" i="0" u="none" strike="noStrike" cap="none">
                <a:solidFill>
                  <a:schemeClr val="dk1"/>
                </a:solidFill>
                <a:latin typeface="Consolas"/>
                <a:ea typeface="Consolas"/>
                <a:cs typeface="Consolas"/>
                <a:sym typeface="Consolas"/>
              </a:defRPr>
            </a:lvl2pPr>
            <a:lvl3pPr marR="0" lvl="2" algn="l" rtl="0">
              <a:spcBef>
                <a:spcPts val="0"/>
              </a:spcBef>
              <a:spcAft>
                <a:spcPts val="0"/>
              </a:spcAft>
              <a:buSzPts val="1400"/>
              <a:buNone/>
              <a:defRPr sz="1800" b="0" i="0" u="none" strike="noStrike" cap="none">
                <a:solidFill>
                  <a:schemeClr val="dk1"/>
                </a:solidFill>
                <a:latin typeface="Consolas"/>
                <a:ea typeface="Consolas"/>
                <a:cs typeface="Consolas"/>
                <a:sym typeface="Consolas"/>
              </a:defRPr>
            </a:lvl3pPr>
            <a:lvl4pPr marR="0" lvl="3" algn="l" rtl="0">
              <a:spcBef>
                <a:spcPts val="0"/>
              </a:spcBef>
              <a:spcAft>
                <a:spcPts val="0"/>
              </a:spcAft>
              <a:buSzPts val="1400"/>
              <a:buNone/>
              <a:defRPr sz="1800" b="0" i="0" u="none" strike="noStrike" cap="none">
                <a:solidFill>
                  <a:schemeClr val="dk1"/>
                </a:solidFill>
                <a:latin typeface="Consolas"/>
                <a:ea typeface="Consolas"/>
                <a:cs typeface="Consolas"/>
                <a:sym typeface="Consolas"/>
              </a:defRPr>
            </a:lvl4pPr>
            <a:lvl5pPr marR="0" lvl="4" algn="l" rtl="0">
              <a:spcBef>
                <a:spcPts val="0"/>
              </a:spcBef>
              <a:spcAft>
                <a:spcPts val="0"/>
              </a:spcAft>
              <a:buSzPts val="1400"/>
              <a:buNone/>
              <a:defRPr sz="1800" b="0" i="0" u="none" strike="noStrike" cap="none">
                <a:solidFill>
                  <a:schemeClr val="dk1"/>
                </a:solidFill>
                <a:latin typeface="Consolas"/>
                <a:ea typeface="Consolas"/>
                <a:cs typeface="Consolas"/>
                <a:sym typeface="Consolas"/>
              </a:defRPr>
            </a:lvl5pPr>
            <a:lvl6pPr marR="0" lvl="5" algn="l" rtl="0">
              <a:spcBef>
                <a:spcPts val="0"/>
              </a:spcBef>
              <a:spcAft>
                <a:spcPts val="0"/>
              </a:spcAft>
              <a:buSzPts val="1400"/>
              <a:buNone/>
              <a:defRPr sz="1800" b="0" i="0" u="none" strike="noStrike" cap="none">
                <a:solidFill>
                  <a:schemeClr val="dk1"/>
                </a:solidFill>
                <a:latin typeface="Consolas"/>
                <a:ea typeface="Consolas"/>
                <a:cs typeface="Consolas"/>
                <a:sym typeface="Consolas"/>
              </a:defRPr>
            </a:lvl6pPr>
            <a:lvl7pPr marR="0" lvl="6" algn="l" rtl="0">
              <a:spcBef>
                <a:spcPts val="0"/>
              </a:spcBef>
              <a:spcAft>
                <a:spcPts val="0"/>
              </a:spcAft>
              <a:buSzPts val="1400"/>
              <a:buNone/>
              <a:defRPr sz="1800" b="0" i="0" u="none" strike="noStrike" cap="none">
                <a:solidFill>
                  <a:schemeClr val="dk1"/>
                </a:solidFill>
                <a:latin typeface="Consolas"/>
                <a:ea typeface="Consolas"/>
                <a:cs typeface="Consolas"/>
                <a:sym typeface="Consolas"/>
              </a:defRPr>
            </a:lvl7pPr>
            <a:lvl8pPr marR="0" lvl="7" algn="l" rtl="0">
              <a:spcBef>
                <a:spcPts val="0"/>
              </a:spcBef>
              <a:spcAft>
                <a:spcPts val="0"/>
              </a:spcAft>
              <a:buSzPts val="1400"/>
              <a:buNone/>
              <a:defRPr sz="1800" b="0" i="0" u="none" strike="noStrike" cap="none">
                <a:solidFill>
                  <a:schemeClr val="dk1"/>
                </a:solidFill>
                <a:latin typeface="Consolas"/>
                <a:ea typeface="Consolas"/>
                <a:cs typeface="Consolas"/>
                <a:sym typeface="Consolas"/>
              </a:defRPr>
            </a:lvl8pPr>
            <a:lvl9pPr marR="0" lvl="8" algn="l" rtl="0">
              <a:spcBef>
                <a:spcPts val="0"/>
              </a:spcBef>
              <a:spcAft>
                <a:spcPts val="0"/>
              </a:spcAft>
              <a:buSzPts val="1400"/>
              <a:buNone/>
              <a:defRPr sz="1800" b="0" i="0" u="none" strike="noStrike" cap="none">
                <a:solidFill>
                  <a:schemeClr val="dk1"/>
                </a:solidFill>
                <a:latin typeface="Consolas"/>
                <a:ea typeface="Consolas"/>
                <a:cs typeface="Consolas"/>
                <a:sym typeface="Consolas"/>
              </a:defRPr>
            </a:lvl9pPr>
          </a:lstStyle>
          <a:p>
            <a:endParaRPr/>
          </a:p>
        </p:txBody>
      </p:sp>
      <p:sp>
        <p:nvSpPr>
          <p:cNvPr id="13" name="Google Shape;13;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onsolas"/>
                <a:ea typeface="Consolas"/>
                <a:cs typeface="Consolas"/>
                <a:sym typeface="Consolas"/>
              </a:defRPr>
            </a:lvl1pPr>
            <a:lvl2pPr marR="0" lvl="1" algn="l" rtl="0">
              <a:spcBef>
                <a:spcPts val="0"/>
              </a:spcBef>
              <a:spcAft>
                <a:spcPts val="0"/>
              </a:spcAft>
              <a:buSzPts val="1400"/>
              <a:buNone/>
              <a:defRPr sz="1800" b="0" i="0" u="none" strike="noStrike" cap="none">
                <a:solidFill>
                  <a:schemeClr val="dk1"/>
                </a:solidFill>
                <a:latin typeface="Consolas"/>
                <a:ea typeface="Consolas"/>
                <a:cs typeface="Consolas"/>
                <a:sym typeface="Consolas"/>
              </a:defRPr>
            </a:lvl2pPr>
            <a:lvl3pPr marR="0" lvl="2" algn="l" rtl="0">
              <a:spcBef>
                <a:spcPts val="0"/>
              </a:spcBef>
              <a:spcAft>
                <a:spcPts val="0"/>
              </a:spcAft>
              <a:buSzPts val="1400"/>
              <a:buNone/>
              <a:defRPr sz="1800" b="0" i="0" u="none" strike="noStrike" cap="none">
                <a:solidFill>
                  <a:schemeClr val="dk1"/>
                </a:solidFill>
                <a:latin typeface="Consolas"/>
                <a:ea typeface="Consolas"/>
                <a:cs typeface="Consolas"/>
                <a:sym typeface="Consolas"/>
              </a:defRPr>
            </a:lvl3pPr>
            <a:lvl4pPr marR="0" lvl="3" algn="l" rtl="0">
              <a:spcBef>
                <a:spcPts val="0"/>
              </a:spcBef>
              <a:spcAft>
                <a:spcPts val="0"/>
              </a:spcAft>
              <a:buSzPts val="1400"/>
              <a:buNone/>
              <a:defRPr sz="1800" b="0" i="0" u="none" strike="noStrike" cap="none">
                <a:solidFill>
                  <a:schemeClr val="dk1"/>
                </a:solidFill>
                <a:latin typeface="Consolas"/>
                <a:ea typeface="Consolas"/>
                <a:cs typeface="Consolas"/>
                <a:sym typeface="Consolas"/>
              </a:defRPr>
            </a:lvl4pPr>
            <a:lvl5pPr marR="0" lvl="4" algn="l" rtl="0">
              <a:spcBef>
                <a:spcPts val="0"/>
              </a:spcBef>
              <a:spcAft>
                <a:spcPts val="0"/>
              </a:spcAft>
              <a:buSzPts val="1400"/>
              <a:buNone/>
              <a:defRPr sz="1800" b="0" i="0" u="none" strike="noStrike" cap="none">
                <a:solidFill>
                  <a:schemeClr val="dk1"/>
                </a:solidFill>
                <a:latin typeface="Consolas"/>
                <a:ea typeface="Consolas"/>
                <a:cs typeface="Consolas"/>
                <a:sym typeface="Consolas"/>
              </a:defRPr>
            </a:lvl5pPr>
            <a:lvl6pPr marR="0" lvl="5" algn="l" rtl="0">
              <a:spcBef>
                <a:spcPts val="0"/>
              </a:spcBef>
              <a:spcAft>
                <a:spcPts val="0"/>
              </a:spcAft>
              <a:buSzPts val="1400"/>
              <a:buNone/>
              <a:defRPr sz="1800" b="0" i="0" u="none" strike="noStrike" cap="none">
                <a:solidFill>
                  <a:schemeClr val="dk1"/>
                </a:solidFill>
                <a:latin typeface="Consolas"/>
                <a:ea typeface="Consolas"/>
                <a:cs typeface="Consolas"/>
                <a:sym typeface="Consolas"/>
              </a:defRPr>
            </a:lvl6pPr>
            <a:lvl7pPr marR="0" lvl="6" algn="l" rtl="0">
              <a:spcBef>
                <a:spcPts val="0"/>
              </a:spcBef>
              <a:spcAft>
                <a:spcPts val="0"/>
              </a:spcAft>
              <a:buSzPts val="1400"/>
              <a:buNone/>
              <a:defRPr sz="1800" b="0" i="0" u="none" strike="noStrike" cap="none">
                <a:solidFill>
                  <a:schemeClr val="dk1"/>
                </a:solidFill>
                <a:latin typeface="Consolas"/>
                <a:ea typeface="Consolas"/>
                <a:cs typeface="Consolas"/>
                <a:sym typeface="Consolas"/>
              </a:defRPr>
            </a:lvl7pPr>
            <a:lvl8pPr marR="0" lvl="7" algn="l" rtl="0">
              <a:spcBef>
                <a:spcPts val="0"/>
              </a:spcBef>
              <a:spcAft>
                <a:spcPts val="0"/>
              </a:spcAft>
              <a:buSzPts val="1400"/>
              <a:buNone/>
              <a:defRPr sz="1800" b="0" i="0" u="none" strike="noStrike" cap="none">
                <a:solidFill>
                  <a:schemeClr val="dk1"/>
                </a:solidFill>
                <a:latin typeface="Consolas"/>
                <a:ea typeface="Consolas"/>
                <a:cs typeface="Consolas"/>
                <a:sym typeface="Consolas"/>
              </a:defRPr>
            </a:lvl8pPr>
            <a:lvl9pPr marR="0" lvl="8" algn="l" rtl="0">
              <a:spcBef>
                <a:spcPts val="0"/>
              </a:spcBef>
              <a:spcAft>
                <a:spcPts val="0"/>
              </a:spcAft>
              <a:buSzPts val="1400"/>
              <a:buNone/>
              <a:defRPr sz="1800" b="0" i="0" u="none" strike="noStrike" cap="none">
                <a:solidFill>
                  <a:schemeClr val="dk1"/>
                </a:solidFill>
                <a:latin typeface="Consolas"/>
                <a:ea typeface="Consolas"/>
                <a:cs typeface="Consolas"/>
                <a:sym typeface="Consolas"/>
              </a:defRPr>
            </a:lvl9pPr>
          </a:lstStyle>
          <a:p>
            <a:endParaRPr/>
          </a:p>
        </p:txBody>
      </p:sp>
      <p:sp>
        <p:nvSpPr>
          <p:cNvPr id="14" name="Google Shape;14;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onsolas"/>
                <a:ea typeface="Consolas"/>
                <a:cs typeface="Consolas"/>
                <a:sym typeface="Consolas"/>
              </a:defRPr>
            </a:lvl1pPr>
            <a:lvl2pPr marL="0" marR="0" lvl="1" indent="0" algn="r" rtl="0">
              <a:spcBef>
                <a:spcPts val="0"/>
              </a:spcBef>
              <a:buNone/>
              <a:defRPr sz="1200" b="0" i="0" u="none" strike="noStrike" cap="none">
                <a:solidFill>
                  <a:srgbClr val="888888"/>
                </a:solidFill>
                <a:latin typeface="Consolas"/>
                <a:ea typeface="Consolas"/>
                <a:cs typeface="Consolas"/>
                <a:sym typeface="Consolas"/>
              </a:defRPr>
            </a:lvl2pPr>
            <a:lvl3pPr marL="0" marR="0" lvl="2" indent="0" algn="r" rtl="0">
              <a:spcBef>
                <a:spcPts val="0"/>
              </a:spcBef>
              <a:buNone/>
              <a:defRPr sz="1200" b="0" i="0" u="none" strike="noStrike" cap="none">
                <a:solidFill>
                  <a:srgbClr val="888888"/>
                </a:solidFill>
                <a:latin typeface="Consolas"/>
                <a:ea typeface="Consolas"/>
                <a:cs typeface="Consolas"/>
                <a:sym typeface="Consolas"/>
              </a:defRPr>
            </a:lvl3pPr>
            <a:lvl4pPr marL="0" marR="0" lvl="3" indent="0" algn="r" rtl="0">
              <a:spcBef>
                <a:spcPts val="0"/>
              </a:spcBef>
              <a:buNone/>
              <a:defRPr sz="1200" b="0" i="0" u="none" strike="noStrike" cap="none">
                <a:solidFill>
                  <a:srgbClr val="888888"/>
                </a:solidFill>
                <a:latin typeface="Consolas"/>
                <a:ea typeface="Consolas"/>
                <a:cs typeface="Consolas"/>
                <a:sym typeface="Consolas"/>
              </a:defRPr>
            </a:lvl4pPr>
            <a:lvl5pPr marL="0" marR="0" lvl="4" indent="0" algn="r" rtl="0">
              <a:spcBef>
                <a:spcPts val="0"/>
              </a:spcBef>
              <a:buNone/>
              <a:defRPr sz="1200" b="0" i="0" u="none" strike="noStrike" cap="none">
                <a:solidFill>
                  <a:srgbClr val="888888"/>
                </a:solidFill>
                <a:latin typeface="Consolas"/>
                <a:ea typeface="Consolas"/>
                <a:cs typeface="Consolas"/>
                <a:sym typeface="Consolas"/>
              </a:defRPr>
            </a:lvl5pPr>
            <a:lvl6pPr marL="0" marR="0" lvl="5" indent="0" algn="r" rtl="0">
              <a:spcBef>
                <a:spcPts val="0"/>
              </a:spcBef>
              <a:buNone/>
              <a:defRPr sz="1200" b="0" i="0" u="none" strike="noStrike" cap="none">
                <a:solidFill>
                  <a:srgbClr val="888888"/>
                </a:solidFill>
                <a:latin typeface="Consolas"/>
                <a:ea typeface="Consolas"/>
                <a:cs typeface="Consolas"/>
                <a:sym typeface="Consolas"/>
              </a:defRPr>
            </a:lvl6pPr>
            <a:lvl7pPr marL="0" marR="0" lvl="6" indent="0" algn="r" rtl="0">
              <a:spcBef>
                <a:spcPts val="0"/>
              </a:spcBef>
              <a:buNone/>
              <a:defRPr sz="1200" b="0" i="0" u="none" strike="noStrike" cap="none">
                <a:solidFill>
                  <a:srgbClr val="888888"/>
                </a:solidFill>
                <a:latin typeface="Consolas"/>
                <a:ea typeface="Consolas"/>
                <a:cs typeface="Consolas"/>
                <a:sym typeface="Consolas"/>
              </a:defRPr>
            </a:lvl7pPr>
            <a:lvl8pPr marL="0" marR="0" lvl="7" indent="0" algn="r" rtl="0">
              <a:spcBef>
                <a:spcPts val="0"/>
              </a:spcBef>
              <a:buNone/>
              <a:defRPr sz="1200" b="0" i="0" u="none" strike="noStrike" cap="none">
                <a:solidFill>
                  <a:srgbClr val="888888"/>
                </a:solidFill>
                <a:latin typeface="Consolas"/>
                <a:ea typeface="Consolas"/>
                <a:cs typeface="Consolas"/>
                <a:sym typeface="Consolas"/>
              </a:defRPr>
            </a:lvl8pPr>
            <a:lvl9pPr marL="0" marR="0" lvl="8" indent="0" algn="r" rtl="0">
              <a:spcBef>
                <a:spcPts val="0"/>
              </a:spcBef>
              <a:buNone/>
              <a:defRPr sz="1200" b="0" i="0" u="none" strike="noStrike" cap="none">
                <a:solidFill>
                  <a:srgbClr val="888888"/>
                </a:solidFill>
                <a:latin typeface="Consolas"/>
                <a:ea typeface="Consolas"/>
                <a:cs typeface="Consolas"/>
                <a:sym typeface="Consolas"/>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3" r:id="rId2"/>
    <p:sldLayoutId id="2147483654" r:id="rId3"/>
    <p:sldLayoutId id="2147483655" r:id="rId4"/>
    <p:sldLayoutId id="2147483656" r:id="rId5"/>
    <p:sldLayoutId id="2147483657" r:id="rId6"/>
    <p:sldLayoutId id="2147483658" r:id="rId7"/>
    <p:sldLayoutId id="2147483659"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jpg"/><Relationship Id="rId7" Type="http://schemas.openxmlformats.org/officeDocument/2006/relationships/image" Target="../media/image7.jp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6.jpg"/><Relationship Id="rId5" Type="http://schemas.openxmlformats.org/officeDocument/2006/relationships/image" Target="../media/image5.png"/><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10.jp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4.jpg"/><Relationship Id="rId5" Type="http://schemas.openxmlformats.org/officeDocument/2006/relationships/image" Target="../media/image13.jpg"/><Relationship Id="rId4" Type="http://schemas.openxmlformats.org/officeDocument/2006/relationships/image" Target="../media/image12.jp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
          <p:cNvSpPr txBox="1"/>
          <p:nvPr/>
        </p:nvSpPr>
        <p:spPr>
          <a:xfrm>
            <a:off x="1574963" y="3105834"/>
            <a:ext cx="9042074"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b="0" i="0" u="none" strike="noStrike" cap="none" dirty="0">
                <a:solidFill>
                  <a:schemeClr val="dk1"/>
                </a:solidFill>
                <a:latin typeface="Consolas"/>
                <a:ea typeface="Consolas"/>
                <a:cs typeface="Consolas"/>
                <a:sym typeface="Consolas"/>
              </a:rPr>
              <a:t>Presentation</a:t>
            </a:r>
            <a:endParaRPr dirty="0"/>
          </a:p>
        </p:txBody>
      </p:sp>
      <p:sp>
        <p:nvSpPr>
          <p:cNvPr id="90" name="Google Shape;90;p1"/>
          <p:cNvSpPr txBox="1"/>
          <p:nvPr/>
        </p:nvSpPr>
        <p:spPr>
          <a:xfrm>
            <a:off x="5044440" y="5292959"/>
            <a:ext cx="2103120"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00" b="0" i="0" u="none" strike="noStrike" cap="none" dirty="0" err="1">
                <a:solidFill>
                  <a:schemeClr val="dk1"/>
                </a:solidFill>
                <a:latin typeface="Consolas"/>
                <a:ea typeface="Consolas"/>
                <a:cs typeface="Consolas"/>
                <a:sym typeface="Consolas"/>
              </a:rPr>
              <a:t>Jiayu</a:t>
            </a:r>
            <a:r>
              <a:rPr lang="en-US" sz="1600" b="0" i="0" u="none" strike="noStrike" cap="none" dirty="0">
                <a:solidFill>
                  <a:schemeClr val="dk1"/>
                </a:solidFill>
                <a:latin typeface="Consolas"/>
                <a:ea typeface="Consolas"/>
                <a:cs typeface="Consolas"/>
                <a:sym typeface="Consolas"/>
              </a:rPr>
              <a:t> Chen</a:t>
            </a:r>
            <a:endParaRPr dirty="0"/>
          </a:p>
          <a:p>
            <a:pPr marL="0" marR="0" lvl="0" indent="0" algn="ctr" rtl="0">
              <a:spcBef>
                <a:spcPts val="0"/>
              </a:spcBef>
              <a:spcAft>
                <a:spcPts val="0"/>
              </a:spcAft>
              <a:buNone/>
            </a:pPr>
            <a:r>
              <a:rPr lang="en-US" sz="1600" b="0" i="0" u="none" strike="noStrike" cap="none" dirty="0">
                <a:solidFill>
                  <a:schemeClr val="dk1"/>
                </a:solidFill>
                <a:latin typeface="Consolas"/>
                <a:ea typeface="Consolas"/>
                <a:cs typeface="Consolas"/>
                <a:sym typeface="Consolas"/>
              </a:rPr>
              <a:t>2024.03.25</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3" name="文本框 2">
            <a:extLst>
              <a:ext uri="{FF2B5EF4-FFF2-40B4-BE49-F238E27FC236}">
                <a16:creationId xmlns:a16="http://schemas.microsoft.com/office/drawing/2014/main" id="{611CAA45-1696-50FA-8573-37DA3AA7B547}"/>
              </a:ext>
            </a:extLst>
          </p:cNvPr>
          <p:cNvSpPr txBox="1"/>
          <p:nvPr/>
        </p:nvSpPr>
        <p:spPr>
          <a:xfrm>
            <a:off x="-1" y="0"/>
            <a:ext cx="3872753" cy="369332"/>
          </a:xfrm>
          <a:prstGeom prst="rect">
            <a:avLst/>
          </a:prstGeom>
          <a:noFill/>
        </p:spPr>
        <p:txBody>
          <a:bodyPr wrap="square">
            <a:spAutoFit/>
          </a:bodyPr>
          <a:lstStyle>
            <a:defPPr marR="0" lvl="0" algn="l" rtl="0">
              <a:lnSpc>
                <a:spcPct val="100000"/>
              </a:lnSpc>
              <a:spcBef>
                <a:spcPts val="0"/>
              </a:spcBef>
              <a:spcAft>
                <a:spcPts val="0"/>
              </a:spcAft>
            </a:defPPr>
            <a:lvl1pPr algn="ctr">
              <a:defRPr sz="1800" b="1">
                <a:solidFill>
                  <a:schemeClr val="dk1"/>
                </a:solidFill>
                <a:latin typeface="Consolas"/>
                <a:ea typeface="Consolas"/>
                <a:cs typeface="Consolas"/>
              </a:defRPr>
            </a:lvl1pPr>
          </a:lstStyle>
          <a:p>
            <a:r>
              <a:rPr lang="en-US" altLang="zh-CN" sz="1800" b="1" dirty="0">
                <a:solidFill>
                  <a:schemeClr val="dk1"/>
                </a:solidFill>
                <a:latin typeface="Consolas"/>
                <a:ea typeface="Consolas"/>
                <a:cs typeface="Consolas"/>
                <a:sym typeface="Consolas"/>
              </a:rPr>
              <a:t>Thoughts about Paper Writing</a:t>
            </a:r>
            <a:endParaRPr lang="zh-CN" altLang="en-US" dirty="0"/>
          </a:p>
        </p:txBody>
      </p:sp>
      <p:sp>
        <p:nvSpPr>
          <p:cNvPr id="2" name="文本框 1">
            <a:extLst>
              <a:ext uri="{FF2B5EF4-FFF2-40B4-BE49-F238E27FC236}">
                <a16:creationId xmlns:a16="http://schemas.microsoft.com/office/drawing/2014/main" id="{2414B788-AC2B-677F-E2D7-53DF1B50E422}"/>
              </a:ext>
            </a:extLst>
          </p:cNvPr>
          <p:cNvSpPr txBox="1"/>
          <p:nvPr/>
        </p:nvSpPr>
        <p:spPr>
          <a:xfrm>
            <a:off x="62752" y="672015"/>
            <a:ext cx="12066495" cy="5755422"/>
          </a:xfrm>
          <a:prstGeom prst="rect">
            <a:avLst/>
          </a:prstGeom>
          <a:noFill/>
        </p:spPr>
        <p:txBody>
          <a:bodyPr wrap="square" rtlCol="0">
            <a:spAutoFit/>
          </a:bodyPr>
          <a:lstStyle/>
          <a:p>
            <a:r>
              <a:rPr lang="en-US" altLang="zh-CN" sz="1800" b="1" dirty="0">
                <a:solidFill>
                  <a:schemeClr val="dk1"/>
                </a:solidFill>
                <a:latin typeface="Consolas"/>
              </a:rPr>
              <a:t>Question1</a:t>
            </a:r>
            <a:r>
              <a:rPr lang="zh-CN" altLang="en-US" dirty="0"/>
              <a:t>：</a:t>
            </a:r>
            <a:r>
              <a:rPr lang="en-US" altLang="zh-CN" sz="1400" dirty="0">
                <a:solidFill>
                  <a:schemeClr val="dk1"/>
                </a:solidFill>
                <a:latin typeface="Consolas"/>
              </a:rPr>
              <a:t>Specific details</a:t>
            </a:r>
            <a:endParaRPr lang="en-US" altLang="zh-CN" dirty="0"/>
          </a:p>
          <a:p>
            <a:r>
              <a:rPr lang="en-US" altLang="zh-CN" sz="1600" dirty="0">
                <a:solidFill>
                  <a:schemeClr val="dk1"/>
                </a:solidFill>
                <a:latin typeface="Consolas"/>
              </a:rPr>
              <a:t>Should we discuss the relationship between signal dropout rate and accuracy metrics? For example, consider establishing a metric to evaluate this trade-off.</a:t>
            </a:r>
          </a:p>
          <a:p>
            <a:endParaRPr lang="en-US" altLang="zh-CN" dirty="0"/>
          </a:p>
          <a:p>
            <a:r>
              <a:rPr lang="en-US" altLang="zh-CN" sz="1800" b="1" dirty="0">
                <a:solidFill>
                  <a:schemeClr val="dk1"/>
                </a:solidFill>
                <a:latin typeface="Consolas"/>
              </a:rPr>
              <a:t>Question2</a:t>
            </a:r>
            <a:r>
              <a:rPr lang="zh-CN" altLang="en-US" dirty="0"/>
              <a:t>：</a:t>
            </a:r>
            <a:endParaRPr lang="en-US" altLang="zh-CN" dirty="0"/>
          </a:p>
          <a:p>
            <a:r>
              <a:rPr lang="en-US" altLang="zh-CN" sz="1600" dirty="0">
                <a:solidFill>
                  <a:schemeClr val="dk1"/>
                </a:solidFill>
                <a:latin typeface="Consolas"/>
              </a:rPr>
              <a:t>The core of the paper lies in computing high-precision IBI and utilizing it to calculate HR and several indicators of Heart Rate Variability (HRV) (approximately 6-8 metrics). Would this focus make the paper appear thin? </a:t>
            </a:r>
          </a:p>
          <a:p>
            <a:endParaRPr lang="en-US" altLang="zh-CN" dirty="0"/>
          </a:p>
          <a:p>
            <a:r>
              <a:rPr lang="en-US" altLang="zh-CN" sz="1800" b="1" dirty="0">
                <a:solidFill>
                  <a:schemeClr val="dk1"/>
                </a:solidFill>
                <a:latin typeface="Consolas"/>
              </a:rPr>
              <a:t>Question3</a:t>
            </a:r>
            <a:r>
              <a:rPr lang="zh-CN" altLang="en-US" dirty="0"/>
              <a:t>：</a:t>
            </a:r>
            <a:r>
              <a:rPr lang="en-US" altLang="zh-CN" sz="1600" dirty="0">
                <a:solidFill>
                  <a:schemeClr val="dk1"/>
                </a:solidFill>
                <a:latin typeface="Consolas"/>
              </a:rPr>
              <a:t>Paper Writing Direction</a:t>
            </a:r>
          </a:p>
          <a:p>
            <a:r>
              <a:rPr lang="en-US" altLang="zh-CN" sz="1600" b="1" u="sng" dirty="0">
                <a:solidFill>
                  <a:schemeClr val="dk1"/>
                </a:solidFill>
                <a:latin typeface="Consolas"/>
              </a:rPr>
              <a:t>Possible Direction 1: </a:t>
            </a:r>
          </a:p>
          <a:p>
            <a:r>
              <a:rPr lang="en-US" altLang="zh-CN" sz="1600" dirty="0">
                <a:solidFill>
                  <a:schemeClr val="dk1"/>
                </a:solidFill>
                <a:latin typeface="Consolas"/>
              </a:rPr>
              <a:t>Describe a non-contact, non-invasive detection system(</a:t>
            </a:r>
            <a:r>
              <a:rPr lang="en-US" altLang="zh-CN" sz="1600" dirty="0" err="1">
                <a:solidFill>
                  <a:schemeClr val="dk1"/>
                </a:solidFill>
                <a:latin typeface="Consolas"/>
              </a:rPr>
              <a:t>BedDot</a:t>
            </a:r>
            <a:r>
              <a:rPr lang="en-US" altLang="zh-CN" sz="1600" dirty="0">
                <a:solidFill>
                  <a:schemeClr val="dk1"/>
                </a:solidFill>
                <a:latin typeface="Consolas"/>
              </a:rPr>
              <a:t>) capable of accurately measuring IBI, while proposing a stable and highly transferable IBI detection algorithm.</a:t>
            </a:r>
          </a:p>
          <a:p>
            <a:pPr marL="285750" lvl="4" indent="-285750">
              <a:buFont typeface="Arial" panose="020B0604020202020204" pitchFamily="34" charset="0"/>
              <a:buChar char="•"/>
            </a:pPr>
            <a:r>
              <a:rPr lang="en-US" altLang="zh-CN" sz="1600" u="sng" dirty="0">
                <a:solidFill>
                  <a:schemeClr val="dk1"/>
                </a:solidFill>
                <a:latin typeface="Consolas"/>
              </a:rPr>
              <a:t>Pros:</a:t>
            </a:r>
            <a:r>
              <a:rPr lang="en-US" altLang="zh-CN" sz="1600" dirty="0">
                <a:solidFill>
                  <a:schemeClr val="dk1"/>
                </a:solidFill>
                <a:latin typeface="Consolas"/>
              </a:rPr>
              <a:t>	1. Suitable for journals or conferences focused on IoT.</a:t>
            </a:r>
          </a:p>
          <a:p>
            <a:pPr lvl="7"/>
            <a:r>
              <a:rPr lang="en-US" altLang="zh-CN" dirty="0"/>
              <a:t>	</a:t>
            </a:r>
            <a:r>
              <a:rPr lang="en-US" altLang="zh-CN" sz="1600" dirty="0">
                <a:solidFill>
                  <a:schemeClr val="dk1"/>
                </a:solidFill>
                <a:latin typeface="Consolas"/>
              </a:rPr>
              <a:t>2. The </a:t>
            </a:r>
            <a:r>
              <a:rPr lang="en-US" altLang="zh-CN" sz="1600" dirty="0" err="1">
                <a:solidFill>
                  <a:schemeClr val="dk1"/>
                </a:solidFill>
                <a:latin typeface="Consolas"/>
              </a:rPr>
              <a:t>BedDot</a:t>
            </a:r>
            <a:r>
              <a:rPr lang="en-US" altLang="zh-CN" sz="1600" dirty="0">
                <a:solidFill>
                  <a:schemeClr val="dk1"/>
                </a:solidFill>
                <a:latin typeface="Consolas"/>
              </a:rPr>
              <a:t> device itself is innovative, enhancing the quality of the paper.</a:t>
            </a:r>
          </a:p>
          <a:p>
            <a:pPr marL="285750" indent="-285750">
              <a:buFont typeface="Arial" panose="020B0604020202020204" pitchFamily="34" charset="0"/>
              <a:buChar char="•"/>
            </a:pPr>
            <a:r>
              <a:rPr lang="en-US" altLang="zh-CN" sz="1600" u="sng" dirty="0">
                <a:solidFill>
                  <a:schemeClr val="dk1"/>
                </a:solidFill>
                <a:latin typeface="Consolas"/>
              </a:rPr>
              <a:t>Cons: </a:t>
            </a:r>
            <a:r>
              <a:rPr lang="en-US" altLang="zh-CN" sz="1600" dirty="0">
                <a:solidFill>
                  <a:schemeClr val="dk1"/>
                </a:solidFill>
                <a:latin typeface="Consolas"/>
              </a:rPr>
              <a:t>The algorithm involves numerous details; In Ubicomp, the algorithmic details are not as extensive.</a:t>
            </a:r>
          </a:p>
          <a:p>
            <a:pPr marL="285750" indent="-285750">
              <a:buFont typeface="Arial" panose="020B0604020202020204" pitchFamily="34" charset="0"/>
              <a:buChar char="•"/>
            </a:pPr>
            <a:endParaRPr lang="en-US" altLang="zh-CN" dirty="0"/>
          </a:p>
          <a:p>
            <a:r>
              <a:rPr lang="en-US" altLang="zh-CN" sz="1600" b="1" u="sng" dirty="0">
                <a:solidFill>
                  <a:schemeClr val="dk1"/>
                </a:solidFill>
                <a:latin typeface="Consolas"/>
              </a:rPr>
              <a:t>Possible Direction 2: </a:t>
            </a:r>
          </a:p>
          <a:p>
            <a:r>
              <a:rPr lang="en-US" altLang="zh-CN" sz="1600" dirty="0">
                <a:solidFill>
                  <a:schemeClr val="dk1"/>
                </a:solidFill>
                <a:latin typeface="Consolas"/>
              </a:rPr>
              <a:t>Propose a template-based solution for models like "noisy, non-stationary, multi-peak signals" and use </a:t>
            </a:r>
            <a:r>
              <a:rPr lang="en-US" altLang="zh-CN" sz="1600" dirty="0" err="1">
                <a:solidFill>
                  <a:schemeClr val="dk1"/>
                </a:solidFill>
                <a:latin typeface="Consolas"/>
              </a:rPr>
              <a:t>BedDot's</a:t>
            </a:r>
            <a:r>
              <a:rPr lang="en-US" altLang="zh-CN" sz="1600" dirty="0">
                <a:solidFill>
                  <a:schemeClr val="dk1"/>
                </a:solidFill>
                <a:latin typeface="Consolas"/>
              </a:rPr>
              <a:t> BSG signal as an example.</a:t>
            </a:r>
          </a:p>
          <a:p>
            <a:pPr marL="285750" indent="-285750">
              <a:buFont typeface="Arial" panose="020B0604020202020204" pitchFamily="34" charset="0"/>
              <a:buChar char="•"/>
            </a:pPr>
            <a:r>
              <a:rPr lang="en-US" altLang="zh-CN" sz="1600" u="sng" dirty="0">
                <a:solidFill>
                  <a:schemeClr val="dk1"/>
                </a:solidFill>
                <a:latin typeface="Consolas"/>
              </a:rPr>
              <a:t>Pros:</a:t>
            </a:r>
            <a:r>
              <a:rPr lang="en-US" altLang="zh-CN" sz="1600" dirty="0">
                <a:solidFill>
                  <a:schemeClr val="dk1"/>
                </a:solidFill>
                <a:latin typeface="Consolas"/>
              </a:rPr>
              <a:t> The paper focuses on a specific point; The innovation in the algorithm should outweigh that of the </a:t>
            </a:r>
            <a:r>
              <a:rPr lang="en-US" altLang="zh-CN" sz="1600" dirty="0" err="1">
                <a:solidFill>
                  <a:schemeClr val="dk1"/>
                </a:solidFill>
                <a:latin typeface="Consolas"/>
              </a:rPr>
              <a:t>BedDot</a:t>
            </a:r>
            <a:r>
              <a:rPr lang="en-US" altLang="zh-CN" sz="1600" dirty="0">
                <a:solidFill>
                  <a:schemeClr val="dk1"/>
                </a:solidFill>
                <a:latin typeface="Consolas"/>
              </a:rPr>
              <a:t> device, requiring high-quality writing.</a:t>
            </a:r>
          </a:p>
          <a:p>
            <a:pPr marL="285750" indent="-285750">
              <a:buFont typeface="Arial" panose="020B0604020202020204" pitchFamily="34" charset="0"/>
              <a:buChar char="•"/>
            </a:pPr>
            <a:r>
              <a:rPr lang="en-US" altLang="zh-CN" sz="1600" u="sng" dirty="0">
                <a:solidFill>
                  <a:schemeClr val="dk1"/>
                </a:solidFill>
                <a:latin typeface="Consolas"/>
              </a:rPr>
              <a:t>Cons:</a:t>
            </a:r>
            <a:r>
              <a:rPr lang="en-US" altLang="zh-CN" sz="1600" dirty="0">
                <a:solidFill>
                  <a:schemeClr val="dk1"/>
                </a:solidFill>
                <a:latin typeface="Consolas"/>
              </a:rPr>
              <a:t> The algorithm may not be particularly innovative given the current circumstances.</a:t>
            </a:r>
          </a:p>
        </p:txBody>
      </p:sp>
    </p:spTree>
    <p:extLst>
      <p:ext uri="{BB962C8B-B14F-4D97-AF65-F5344CB8AC3E}">
        <p14:creationId xmlns:p14="http://schemas.microsoft.com/office/powerpoint/2010/main" val="33164747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3" name="文本框 2">
            <a:extLst>
              <a:ext uri="{FF2B5EF4-FFF2-40B4-BE49-F238E27FC236}">
                <a16:creationId xmlns:a16="http://schemas.microsoft.com/office/drawing/2014/main" id="{611CAA45-1696-50FA-8573-37DA3AA7B547}"/>
              </a:ext>
            </a:extLst>
          </p:cNvPr>
          <p:cNvSpPr txBox="1"/>
          <p:nvPr/>
        </p:nvSpPr>
        <p:spPr>
          <a:xfrm>
            <a:off x="-1" y="0"/>
            <a:ext cx="3872753" cy="369332"/>
          </a:xfrm>
          <a:prstGeom prst="rect">
            <a:avLst/>
          </a:prstGeom>
          <a:noFill/>
        </p:spPr>
        <p:txBody>
          <a:bodyPr wrap="square">
            <a:spAutoFit/>
          </a:bodyPr>
          <a:lstStyle>
            <a:defPPr marR="0" lvl="0" algn="l" rtl="0">
              <a:lnSpc>
                <a:spcPct val="100000"/>
              </a:lnSpc>
              <a:spcBef>
                <a:spcPts val="0"/>
              </a:spcBef>
              <a:spcAft>
                <a:spcPts val="0"/>
              </a:spcAft>
            </a:defPPr>
            <a:lvl1pPr algn="ctr">
              <a:defRPr sz="1800" b="1">
                <a:solidFill>
                  <a:schemeClr val="dk1"/>
                </a:solidFill>
                <a:latin typeface="Consolas"/>
                <a:ea typeface="Consolas"/>
                <a:cs typeface="Consolas"/>
              </a:defRPr>
            </a:lvl1pPr>
          </a:lstStyle>
          <a:p>
            <a:r>
              <a:rPr lang="en-US" altLang="zh-CN" sz="1800" b="1" dirty="0">
                <a:solidFill>
                  <a:schemeClr val="dk1"/>
                </a:solidFill>
                <a:latin typeface="Consolas"/>
                <a:ea typeface="Consolas"/>
                <a:cs typeface="Consolas"/>
                <a:sym typeface="Consolas"/>
              </a:rPr>
              <a:t>Thoughts about Paper Writing</a:t>
            </a:r>
            <a:endParaRPr lang="zh-CN" altLang="en-US" dirty="0"/>
          </a:p>
        </p:txBody>
      </p:sp>
      <p:sp>
        <p:nvSpPr>
          <p:cNvPr id="5" name="文本框 4">
            <a:extLst>
              <a:ext uri="{FF2B5EF4-FFF2-40B4-BE49-F238E27FC236}">
                <a16:creationId xmlns:a16="http://schemas.microsoft.com/office/drawing/2014/main" id="{07CC8974-69EB-260B-D064-F40F1131B982}"/>
              </a:ext>
            </a:extLst>
          </p:cNvPr>
          <p:cNvSpPr txBox="1"/>
          <p:nvPr/>
        </p:nvSpPr>
        <p:spPr>
          <a:xfrm>
            <a:off x="35768" y="1864769"/>
            <a:ext cx="12156232" cy="1354217"/>
          </a:xfrm>
          <a:prstGeom prst="rect">
            <a:avLst/>
          </a:prstGeom>
          <a:noFill/>
        </p:spPr>
        <p:txBody>
          <a:bodyPr wrap="square" rtlCol="0">
            <a:spAutoFit/>
          </a:bodyPr>
          <a:lstStyle/>
          <a:p>
            <a:r>
              <a:rPr lang="en-US" altLang="zh-CN" sz="1800" b="1" dirty="0">
                <a:solidFill>
                  <a:schemeClr val="dk1"/>
                </a:solidFill>
                <a:latin typeface="Consolas"/>
              </a:rPr>
              <a:t>Next steps</a:t>
            </a:r>
          </a:p>
          <a:p>
            <a:pPr marL="342900" indent="-342900">
              <a:buFont typeface="Arial"/>
              <a:buAutoNum type="arabicPeriod"/>
            </a:pPr>
            <a:r>
              <a:rPr lang="en-US" altLang="zh-CN" sz="1600" dirty="0">
                <a:solidFill>
                  <a:schemeClr val="dk1"/>
                </a:solidFill>
                <a:latin typeface="Consolas"/>
              </a:rPr>
              <a:t>Conduct tests on various signals: BSG, BCG, SCG, and simulated SCG signals.</a:t>
            </a:r>
          </a:p>
          <a:p>
            <a:pPr marL="342900" indent="-342900">
              <a:buFont typeface="Arial"/>
              <a:buAutoNum type="arabicPeriod"/>
            </a:pPr>
            <a:r>
              <a:rPr lang="en-US" altLang="zh-CN" sz="1600" dirty="0">
                <a:solidFill>
                  <a:schemeClr val="dk1"/>
                </a:solidFill>
                <a:latin typeface="Consolas"/>
              </a:rPr>
              <a:t>Establish 6 baseline algos for rigorous comparison. It may be necessary to replicate around 15 papers.</a:t>
            </a:r>
          </a:p>
          <a:p>
            <a:pPr marL="342900" indent="-342900">
              <a:buFont typeface="Arial"/>
              <a:buAutoNum type="arabicPeriod"/>
            </a:pPr>
            <a:r>
              <a:rPr lang="en-US" altLang="zh-CN" sz="1600" dirty="0">
                <a:solidFill>
                  <a:schemeClr val="dk1"/>
                </a:solidFill>
                <a:latin typeface="Consolas"/>
              </a:rPr>
              <a:t>Finalize the experimental dataset, ensuring it is comprehensive enough. This might require recalibration.</a:t>
            </a:r>
          </a:p>
          <a:p>
            <a:pPr marL="342900" indent="-342900">
              <a:buFont typeface="Arial"/>
              <a:buAutoNum type="arabicPeriod"/>
            </a:pPr>
            <a:r>
              <a:rPr lang="en-US" altLang="zh-CN" sz="1600" dirty="0">
                <a:solidFill>
                  <a:schemeClr val="dk1"/>
                </a:solidFill>
                <a:latin typeface="Consolas"/>
              </a:rPr>
              <a:t>Spend time studying papers from top conferences and learn the style and structure of these papers.</a:t>
            </a:r>
            <a:endParaRPr lang="zh-CN" altLang="en-US" sz="1600" dirty="0">
              <a:solidFill>
                <a:schemeClr val="dk1"/>
              </a:solidFill>
              <a:latin typeface="Consolas"/>
            </a:endParaRPr>
          </a:p>
        </p:txBody>
      </p:sp>
      <p:sp>
        <p:nvSpPr>
          <p:cNvPr id="6" name="文本框 5">
            <a:extLst>
              <a:ext uri="{FF2B5EF4-FFF2-40B4-BE49-F238E27FC236}">
                <a16:creationId xmlns:a16="http://schemas.microsoft.com/office/drawing/2014/main" id="{FACBE1DA-0E5E-6E7B-2AFD-4A92D8A8CF36}"/>
              </a:ext>
            </a:extLst>
          </p:cNvPr>
          <p:cNvSpPr txBox="1"/>
          <p:nvPr/>
        </p:nvSpPr>
        <p:spPr>
          <a:xfrm>
            <a:off x="35767" y="737062"/>
            <a:ext cx="12156233" cy="1077218"/>
          </a:xfrm>
          <a:prstGeom prst="rect">
            <a:avLst/>
          </a:prstGeom>
          <a:noFill/>
        </p:spPr>
        <p:txBody>
          <a:bodyPr wrap="square">
            <a:spAutoFit/>
          </a:bodyPr>
          <a:lstStyle/>
          <a:p>
            <a:r>
              <a:rPr lang="en-US" altLang="zh-CN" sz="1800" b="1" dirty="0">
                <a:solidFill>
                  <a:schemeClr val="dk1"/>
                </a:solidFill>
                <a:latin typeface="Consolas"/>
              </a:rPr>
              <a:t>Questions</a:t>
            </a:r>
            <a:r>
              <a:rPr lang="en-US" altLang="zh-CN" dirty="0"/>
              <a:t> </a:t>
            </a:r>
            <a:r>
              <a:rPr lang="en-US" altLang="zh-CN" sz="1800" b="1" dirty="0">
                <a:solidFill>
                  <a:schemeClr val="dk1"/>
                </a:solidFill>
                <a:latin typeface="Consolas"/>
              </a:rPr>
              <a:t>4</a:t>
            </a:r>
          </a:p>
          <a:p>
            <a:r>
              <a:rPr lang="en-US" altLang="zh-CN" sz="1600" dirty="0">
                <a:solidFill>
                  <a:schemeClr val="dk1"/>
                </a:solidFill>
                <a:latin typeface="Consolas"/>
              </a:rPr>
              <a:t>Submit to a top conference(Ubicomp) to get reviewers’ feedback and accumulate experience in submitting and writing for top-tier conferences.</a:t>
            </a:r>
          </a:p>
          <a:p>
            <a:endParaRPr lang="en-US" altLang="zh-CN" dirty="0"/>
          </a:p>
        </p:txBody>
      </p:sp>
    </p:spTree>
    <p:extLst>
      <p:ext uri="{BB962C8B-B14F-4D97-AF65-F5344CB8AC3E}">
        <p14:creationId xmlns:p14="http://schemas.microsoft.com/office/powerpoint/2010/main" val="16956362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24"/>
          <p:cNvSpPr txBox="1"/>
          <p:nvPr/>
        </p:nvSpPr>
        <p:spPr>
          <a:xfrm>
            <a:off x="5114486" y="3105834"/>
            <a:ext cx="1963028"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dirty="0">
                <a:solidFill>
                  <a:schemeClr val="dk1"/>
                </a:solidFill>
                <a:latin typeface="Consolas"/>
                <a:ea typeface="Consolas"/>
                <a:cs typeface="Consolas"/>
                <a:sym typeface="Consolas"/>
              </a:rPr>
              <a:t>Thanks!</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p:nvPr/>
        </p:nvSpPr>
        <p:spPr>
          <a:xfrm>
            <a:off x="1574962" y="523476"/>
            <a:ext cx="9042074"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0" i="0" u="none" strike="noStrike" cap="none" dirty="0">
                <a:solidFill>
                  <a:schemeClr val="dk1"/>
                </a:solidFill>
                <a:latin typeface="Consolas"/>
                <a:ea typeface="Consolas"/>
                <a:cs typeface="Consolas"/>
                <a:sym typeface="Consolas"/>
              </a:rPr>
              <a:t>Work Description</a:t>
            </a:r>
            <a:endParaRPr dirty="0"/>
          </a:p>
        </p:txBody>
      </p:sp>
      <p:sp>
        <p:nvSpPr>
          <p:cNvPr id="97" name="Google Shape;97;p2"/>
          <p:cNvSpPr txBox="1"/>
          <p:nvPr/>
        </p:nvSpPr>
        <p:spPr>
          <a:xfrm>
            <a:off x="3653297" y="2220297"/>
            <a:ext cx="4885405" cy="258528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i="0" u="none" strike="noStrike" cap="none" dirty="0">
                <a:solidFill>
                  <a:schemeClr val="dk1"/>
                </a:solidFill>
                <a:latin typeface="Consolas"/>
                <a:ea typeface="Consolas"/>
                <a:cs typeface="Consolas"/>
                <a:sym typeface="Consolas"/>
              </a:rPr>
              <a:t>Part_1: IBI Prediction</a:t>
            </a:r>
          </a:p>
          <a:p>
            <a:pPr marL="0" marR="0" lvl="0" indent="0" algn="l" rtl="0">
              <a:spcBef>
                <a:spcPts val="0"/>
              </a:spcBef>
              <a:spcAft>
                <a:spcPts val="0"/>
              </a:spcAft>
              <a:buNone/>
            </a:pPr>
            <a:endParaRPr lang="en-US" sz="1800" b="0" i="0" u="none" strike="noStrike" cap="none" dirty="0">
              <a:solidFill>
                <a:schemeClr val="dk1"/>
              </a:solidFill>
              <a:latin typeface="Consolas"/>
              <a:ea typeface="Consolas"/>
              <a:cs typeface="Consolas"/>
              <a:sym typeface="Consolas"/>
            </a:endParaRPr>
          </a:p>
          <a:p>
            <a:pPr marL="0" marR="0" lvl="0" indent="0" algn="l" rtl="0">
              <a:spcBef>
                <a:spcPts val="0"/>
              </a:spcBef>
              <a:spcAft>
                <a:spcPts val="0"/>
              </a:spcAft>
              <a:buNone/>
            </a:pPr>
            <a:r>
              <a:rPr lang="en-US" sz="1800" b="1" dirty="0">
                <a:solidFill>
                  <a:schemeClr val="dk1"/>
                </a:solidFill>
                <a:latin typeface="Consolas"/>
                <a:ea typeface="Consolas"/>
                <a:cs typeface="Consolas"/>
                <a:sym typeface="Consolas"/>
              </a:rPr>
              <a:t>Part_2: </a:t>
            </a:r>
            <a:r>
              <a:rPr lang="en-US" altLang="zh-CN" sz="1800" b="1" dirty="0">
                <a:solidFill>
                  <a:schemeClr val="dk1"/>
                </a:solidFill>
                <a:latin typeface="Consolas"/>
                <a:ea typeface="Consolas"/>
                <a:cs typeface="Consolas"/>
                <a:sym typeface="Consolas"/>
              </a:rPr>
              <a:t>Heart Rate Prediction</a:t>
            </a:r>
          </a:p>
          <a:p>
            <a:pPr marL="0" marR="0" lvl="0" indent="0" algn="l" rtl="0">
              <a:spcBef>
                <a:spcPts val="0"/>
              </a:spcBef>
              <a:spcAft>
                <a:spcPts val="0"/>
              </a:spcAft>
              <a:buNone/>
            </a:pPr>
            <a:endParaRPr lang="en-US" sz="1800" b="1" dirty="0">
              <a:solidFill>
                <a:schemeClr val="dk1"/>
              </a:solidFill>
              <a:latin typeface="Consolas"/>
              <a:ea typeface="Consolas"/>
              <a:cs typeface="Consolas"/>
              <a:sym typeface="Consolas"/>
            </a:endParaRPr>
          </a:p>
          <a:p>
            <a:pPr marL="0" marR="0" lvl="0" indent="0" algn="l" rtl="0">
              <a:spcBef>
                <a:spcPts val="0"/>
              </a:spcBef>
              <a:spcAft>
                <a:spcPts val="0"/>
              </a:spcAft>
              <a:buNone/>
            </a:pPr>
            <a:r>
              <a:rPr lang="en-US" sz="1800" b="1" dirty="0">
                <a:solidFill>
                  <a:schemeClr val="dk1"/>
                </a:solidFill>
                <a:latin typeface="Consolas"/>
                <a:ea typeface="Consolas"/>
                <a:cs typeface="Consolas"/>
                <a:sym typeface="Consolas"/>
              </a:rPr>
              <a:t>Part_3: Arrhythmia</a:t>
            </a:r>
          </a:p>
          <a:p>
            <a:pPr marL="0" marR="0" lvl="0" indent="0" algn="l" rtl="0">
              <a:spcBef>
                <a:spcPts val="0"/>
              </a:spcBef>
              <a:spcAft>
                <a:spcPts val="0"/>
              </a:spcAft>
              <a:buNone/>
            </a:pPr>
            <a:endParaRPr lang="en-US" sz="1800" b="1" dirty="0">
              <a:solidFill>
                <a:schemeClr val="dk1"/>
              </a:solidFill>
              <a:latin typeface="Consolas"/>
              <a:ea typeface="Consolas"/>
              <a:cs typeface="Consolas"/>
              <a:sym typeface="Consolas"/>
            </a:endParaRPr>
          </a:p>
          <a:p>
            <a:pPr marL="0" marR="0" lvl="0" indent="0" algn="l" rtl="0">
              <a:spcBef>
                <a:spcPts val="0"/>
              </a:spcBef>
              <a:spcAft>
                <a:spcPts val="0"/>
              </a:spcAft>
              <a:buNone/>
            </a:pPr>
            <a:r>
              <a:rPr lang="en-US" sz="1800" b="1" dirty="0">
                <a:solidFill>
                  <a:schemeClr val="dk1"/>
                </a:solidFill>
                <a:latin typeface="Consolas"/>
                <a:ea typeface="Consolas"/>
                <a:cs typeface="Consolas"/>
                <a:sym typeface="Consolas"/>
              </a:rPr>
              <a:t>Part_4: Alignment of BSG and PPG</a:t>
            </a:r>
          </a:p>
          <a:p>
            <a:pPr marL="0" marR="0" lvl="0" indent="0" algn="l" rtl="0">
              <a:spcBef>
                <a:spcPts val="0"/>
              </a:spcBef>
              <a:spcAft>
                <a:spcPts val="0"/>
              </a:spcAft>
              <a:buNone/>
            </a:pPr>
            <a:endParaRPr lang="en-US" sz="1800" b="1" dirty="0">
              <a:solidFill>
                <a:schemeClr val="dk1"/>
              </a:solidFill>
              <a:latin typeface="Consolas"/>
              <a:ea typeface="Consolas"/>
              <a:cs typeface="Consolas"/>
              <a:sym typeface="Consolas"/>
            </a:endParaRPr>
          </a:p>
          <a:p>
            <a:pPr marL="0" marR="0" lvl="0" indent="0" algn="l" rtl="0">
              <a:spcBef>
                <a:spcPts val="0"/>
              </a:spcBef>
              <a:spcAft>
                <a:spcPts val="0"/>
              </a:spcAft>
              <a:buNone/>
            </a:pPr>
            <a:r>
              <a:rPr lang="en-US" sz="1800" b="1" dirty="0">
                <a:solidFill>
                  <a:schemeClr val="dk1"/>
                </a:solidFill>
                <a:latin typeface="Consolas"/>
                <a:ea typeface="Consolas"/>
                <a:cs typeface="Consolas"/>
                <a:sym typeface="Consolas"/>
              </a:rPr>
              <a:t>Part_5: Thoughts about Paper Writing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graphicFrame>
        <p:nvGraphicFramePr>
          <p:cNvPr id="2" name="表格 1">
            <a:extLst>
              <a:ext uri="{FF2B5EF4-FFF2-40B4-BE49-F238E27FC236}">
                <a16:creationId xmlns:a16="http://schemas.microsoft.com/office/drawing/2014/main" id="{64BB468E-3FBE-F21C-365F-B9C011FA4566}"/>
              </a:ext>
            </a:extLst>
          </p:cNvPr>
          <p:cNvGraphicFramePr>
            <a:graphicFrameLocks noGrp="1"/>
          </p:cNvGraphicFramePr>
          <p:nvPr>
            <p:extLst>
              <p:ext uri="{D42A27DB-BD31-4B8C-83A1-F6EECF244321}">
                <p14:modId xmlns:p14="http://schemas.microsoft.com/office/powerpoint/2010/main" val="1043486517"/>
              </p:ext>
            </p:extLst>
          </p:nvPr>
        </p:nvGraphicFramePr>
        <p:xfrm>
          <a:off x="1268615" y="461323"/>
          <a:ext cx="9380743" cy="1921934"/>
        </p:xfrm>
        <a:graphic>
          <a:graphicData uri="http://schemas.openxmlformats.org/drawingml/2006/table">
            <a:tbl>
              <a:tblPr firstRow="1" bandRow="1">
                <a:tableStyleId>{AB4F9DF2-0438-42AD-B170-30067649D97E}</a:tableStyleId>
              </a:tblPr>
              <a:tblGrid>
                <a:gridCol w="970280">
                  <a:extLst>
                    <a:ext uri="{9D8B030D-6E8A-4147-A177-3AD203B41FA5}">
                      <a16:colId xmlns:a16="http://schemas.microsoft.com/office/drawing/2014/main" val="1048926370"/>
                    </a:ext>
                  </a:extLst>
                </a:gridCol>
                <a:gridCol w="1265555">
                  <a:extLst>
                    <a:ext uri="{9D8B030D-6E8A-4147-A177-3AD203B41FA5}">
                      <a16:colId xmlns:a16="http://schemas.microsoft.com/office/drawing/2014/main" val="350954255"/>
                    </a:ext>
                  </a:extLst>
                </a:gridCol>
                <a:gridCol w="1462405">
                  <a:extLst>
                    <a:ext uri="{9D8B030D-6E8A-4147-A177-3AD203B41FA5}">
                      <a16:colId xmlns:a16="http://schemas.microsoft.com/office/drawing/2014/main" val="3159107031"/>
                    </a:ext>
                  </a:extLst>
                </a:gridCol>
                <a:gridCol w="2938780">
                  <a:extLst>
                    <a:ext uri="{9D8B030D-6E8A-4147-A177-3AD203B41FA5}">
                      <a16:colId xmlns:a16="http://schemas.microsoft.com/office/drawing/2014/main" val="3322271359"/>
                    </a:ext>
                  </a:extLst>
                </a:gridCol>
                <a:gridCol w="2743723">
                  <a:extLst>
                    <a:ext uri="{9D8B030D-6E8A-4147-A177-3AD203B41FA5}">
                      <a16:colId xmlns:a16="http://schemas.microsoft.com/office/drawing/2014/main" val="2986657939"/>
                    </a:ext>
                  </a:extLst>
                </a:gridCol>
              </a:tblGrid>
              <a:tr h="370840">
                <a:tc>
                  <a:txBody>
                    <a:bodyPr/>
                    <a:lstStyle/>
                    <a:p>
                      <a:pPr algn="ctr"/>
                      <a:r>
                        <a:rPr lang="en-US" altLang="zh-CN" dirty="0"/>
                        <a:t>VITAL</a:t>
                      </a:r>
                      <a:endParaRPr lang="zh-CN" altLang="en-US" dirty="0"/>
                    </a:p>
                  </a:txBody>
                  <a:tcPr/>
                </a:tc>
                <a:tc>
                  <a:txBody>
                    <a:bodyPr/>
                    <a:lstStyle/>
                    <a:p>
                      <a:pPr algn="ctr"/>
                      <a:r>
                        <a:rPr lang="en-US" altLang="zh-CN" dirty="0"/>
                        <a:t>Conditions</a:t>
                      </a:r>
                      <a:endParaRPr lang="zh-CN" altLang="en-US" dirty="0"/>
                    </a:p>
                  </a:txBody>
                  <a:tcPr/>
                </a:tc>
                <a:tc>
                  <a:txBody>
                    <a:bodyPr/>
                    <a:lstStyle/>
                    <a:p>
                      <a:pPr algn="ctr"/>
                      <a:r>
                        <a:rPr lang="en-US" altLang="zh-CN" dirty="0" err="1"/>
                        <a:t>Yingjian</a:t>
                      </a:r>
                      <a:r>
                        <a:rPr lang="en-US" altLang="zh-CN" dirty="0"/>
                        <a:t>(77)</a:t>
                      </a:r>
                      <a:endParaRPr lang="zh-CN" altLang="en-US" dirty="0"/>
                    </a:p>
                  </a:txBody>
                  <a:tcPr/>
                </a:tc>
                <a:tc>
                  <a:txBody>
                    <a:bodyPr/>
                    <a:lstStyle/>
                    <a:p>
                      <a:pPr algn="ctr"/>
                      <a:r>
                        <a:rPr lang="en-US" altLang="zh-CN" dirty="0"/>
                        <a:t>Template-based Algo v2 (99)</a:t>
                      </a:r>
                      <a:endParaRPr lang="zh-CN" altLang="en-US" dirty="0"/>
                    </a:p>
                  </a:txBody>
                  <a:tcPr/>
                </a:tc>
                <a:tc>
                  <a:txBody>
                    <a:bodyPr/>
                    <a:lstStyle/>
                    <a:p>
                      <a:pPr algn="ctr"/>
                      <a:r>
                        <a:rPr lang="en-US" altLang="zh-CN" dirty="0"/>
                        <a:t>Template-based Algo v3 (99)</a:t>
                      </a:r>
                      <a:endParaRPr lang="zh-CN" altLang="en-US" dirty="0"/>
                    </a:p>
                  </a:txBody>
                  <a:tcPr/>
                </a:tc>
                <a:extLst>
                  <a:ext uri="{0D108BD9-81ED-4DB2-BD59-A6C34878D82A}">
                    <a16:rowId xmlns:a16="http://schemas.microsoft.com/office/drawing/2014/main" val="3848072227"/>
                  </a:ext>
                </a:extLst>
              </a:tr>
              <a:tr h="331894">
                <a:tc rowSpan="5">
                  <a:txBody>
                    <a:bodyPr/>
                    <a:lstStyle/>
                    <a:p>
                      <a:pPr algn="ctr"/>
                      <a:r>
                        <a:rPr lang="en-US" altLang="zh-CN" b="0" dirty="0"/>
                        <a:t>IBI(</a:t>
                      </a:r>
                      <a:r>
                        <a:rPr lang="en-US" altLang="zh-CN" b="0" dirty="0" err="1"/>
                        <a:t>ms</a:t>
                      </a:r>
                      <a:r>
                        <a:rPr lang="en-US" altLang="zh-CN" b="0" dirty="0"/>
                        <a:t>)</a:t>
                      </a:r>
                      <a:endParaRPr lang="zh-CN" altLang="en-US" b="0"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dirty="0"/>
                        <a:t>Back</a:t>
                      </a:r>
                      <a:endParaRPr lang="zh-CN" altLang="en-US" dirty="0"/>
                    </a:p>
                  </a:txBody>
                  <a:tcPr/>
                </a:tc>
                <a:tc>
                  <a:txBody>
                    <a:bodyPr/>
                    <a:lstStyle/>
                    <a:p>
                      <a:pPr algn="ctr"/>
                      <a:r>
                        <a:rPr lang="en-US" altLang="zh-CN" dirty="0"/>
                        <a:t>26.36</a:t>
                      </a:r>
                      <a:endParaRPr lang="zh-CN" altLang="en-US" b="0"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b="0" dirty="0"/>
                        <a:t>18.74 (-28.9%)</a:t>
                      </a:r>
                      <a:endParaRPr lang="zh-CN" altLang="en-US" b="0"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sz="1400" b="1" i="0" u="sng" strike="noStrike" cap="none" dirty="0">
                          <a:solidFill>
                            <a:schemeClr val="dk1"/>
                          </a:solidFill>
                          <a:latin typeface="Consolas"/>
                          <a:sym typeface="Arial"/>
                        </a:rPr>
                        <a:t>17.37 (-34.1%)</a:t>
                      </a:r>
                      <a:endParaRPr lang="zh-CN" altLang="en-US" sz="1400" b="1" i="0" u="sng" strike="noStrike" cap="none" dirty="0">
                        <a:solidFill>
                          <a:schemeClr val="dk1"/>
                        </a:solidFill>
                        <a:latin typeface="Consolas"/>
                        <a:sym typeface="Arial"/>
                      </a:endParaRPr>
                    </a:p>
                  </a:txBody>
                  <a:tcPr/>
                </a:tc>
                <a:extLst>
                  <a:ext uri="{0D108BD9-81ED-4DB2-BD59-A6C34878D82A}">
                    <a16:rowId xmlns:a16="http://schemas.microsoft.com/office/drawing/2014/main" val="4069378774"/>
                  </a:ext>
                </a:extLst>
              </a:tr>
              <a:tr h="275838">
                <a:tc vMerge="1">
                  <a:txBody>
                    <a:bodyPr/>
                    <a:lstStyle/>
                    <a:p>
                      <a:pPr algn="ctr"/>
                      <a:endParaRPr lang="zh-CN" altLang="en-US" b="0"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dirty="0"/>
                        <a:t>Left</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dirty="0"/>
                        <a:t>25.37</a:t>
                      </a:r>
                      <a:endParaRPr lang="zh-CN" altLang="en-US" b="0"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b="0" dirty="0"/>
                        <a:t>19.42 (-23.4%)</a:t>
                      </a:r>
                      <a:endParaRPr lang="zh-CN" altLang="en-US" b="0"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sz="1400" b="1" i="0" u="sng" strike="noStrike" cap="none" dirty="0">
                          <a:solidFill>
                            <a:schemeClr val="dk1"/>
                          </a:solidFill>
                          <a:latin typeface="Consolas"/>
                          <a:sym typeface="Arial"/>
                        </a:rPr>
                        <a:t>18.58 (-26.8%)</a:t>
                      </a:r>
                      <a:endParaRPr lang="zh-CN" altLang="en-US" sz="1400" b="1" i="0" u="sng" strike="noStrike" cap="none" dirty="0">
                        <a:solidFill>
                          <a:schemeClr val="dk1"/>
                        </a:solidFill>
                        <a:latin typeface="Consolas"/>
                        <a:sym typeface="Arial"/>
                      </a:endParaRPr>
                    </a:p>
                  </a:txBody>
                  <a:tcPr/>
                </a:tc>
                <a:extLst>
                  <a:ext uri="{0D108BD9-81ED-4DB2-BD59-A6C34878D82A}">
                    <a16:rowId xmlns:a16="http://schemas.microsoft.com/office/drawing/2014/main" val="3772145137"/>
                  </a:ext>
                </a:extLst>
              </a:tr>
              <a:tr h="280018">
                <a:tc vMerge="1">
                  <a:txBody>
                    <a:bodyPr/>
                    <a:lstStyle/>
                    <a:p>
                      <a:pPr algn="ctr"/>
                      <a:endParaRPr lang="zh-CN" altLang="en-US" b="0"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dirty="0"/>
                        <a:t>Right</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dirty="0"/>
                        <a:t>24.71</a:t>
                      </a:r>
                      <a:endParaRPr lang="zh-CN" altLang="en-US" b="0"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b="0" dirty="0"/>
                        <a:t>17.75 (-28.1%)</a:t>
                      </a:r>
                      <a:endParaRPr lang="zh-CN" altLang="en-US" b="0"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sz="1400" b="1" i="0" u="sng" strike="noStrike" cap="none" dirty="0">
                          <a:solidFill>
                            <a:schemeClr val="dk1"/>
                          </a:solidFill>
                          <a:latin typeface="Consolas"/>
                          <a:sym typeface="Arial"/>
                        </a:rPr>
                        <a:t>17.68 (-28.5%)</a:t>
                      </a:r>
                      <a:endParaRPr lang="zh-CN" altLang="en-US" sz="1400" b="1" i="0" u="sng" strike="noStrike" cap="none" dirty="0">
                        <a:solidFill>
                          <a:schemeClr val="dk1"/>
                        </a:solidFill>
                        <a:latin typeface="Consolas"/>
                        <a:sym typeface="Arial"/>
                      </a:endParaRPr>
                    </a:p>
                  </a:txBody>
                  <a:tcPr/>
                </a:tc>
                <a:extLst>
                  <a:ext uri="{0D108BD9-81ED-4DB2-BD59-A6C34878D82A}">
                    <a16:rowId xmlns:a16="http://schemas.microsoft.com/office/drawing/2014/main" val="3570398353"/>
                  </a:ext>
                </a:extLst>
              </a:tr>
              <a:tr h="275838">
                <a:tc vMerge="1">
                  <a:txBody>
                    <a:bodyPr/>
                    <a:lstStyle/>
                    <a:p>
                      <a:pPr algn="ctr"/>
                      <a:endParaRPr lang="zh-CN" altLang="en-US" b="0"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dirty="0"/>
                        <a:t>STOMACH</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dirty="0"/>
                        <a:t>21.40</a:t>
                      </a:r>
                      <a:endParaRPr lang="zh-CN" altLang="en-US" b="0"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b="0" dirty="0"/>
                        <a:t>16.60 (-22.4%)</a:t>
                      </a:r>
                      <a:endParaRPr lang="zh-CN" altLang="en-US" b="0"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sz="1400" b="1" i="0" u="sng" strike="noStrike" cap="none" dirty="0">
                          <a:solidFill>
                            <a:schemeClr val="dk1"/>
                          </a:solidFill>
                          <a:latin typeface="Consolas"/>
                          <a:sym typeface="Arial"/>
                        </a:rPr>
                        <a:t>16.51 (-22.9%)</a:t>
                      </a:r>
                      <a:endParaRPr lang="zh-CN" altLang="en-US" sz="1400" b="1" i="0" u="sng" strike="noStrike" cap="none" dirty="0">
                        <a:solidFill>
                          <a:schemeClr val="dk1"/>
                        </a:solidFill>
                        <a:latin typeface="Consolas"/>
                        <a:sym typeface="Arial"/>
                      </a:endParaRPr>
                    </a:p>
                  </a:txBody>
                  <a:tcPr/>
                </a:tc>
                <a:extLst>
                  <a:ext uri="{0D108BD9-81ED-4DB2-BD59-A6C34878D82A}">
                    <a16:rowId xmlns:a16="http://schemas.microsoft.com/office/drawing/2014/main" val="3824868211"/>
                  </a:ext>
                </a:extLst>
              </a:tr>
              <a:tr h="275838">
                <a:tc vMerge="1">
                  <a:txBody>
                    <a:bodyPr/>
                    <a:lstStyle/>
                    <a:p>
                      <a:pPr algn="ctr"/>
                      <a:endParaRPr lang="zh-CN" altLang="en-US" b="0"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dirty="0"/>
                        <a:t>ALL</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dirty="0"/>
                        <a:t>24.84</a:t>
                      </a:r>
                      <a:endParaRPr lang="zh-CN" altLang="en-US" b="0"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b="0" dirty="0"/>
                        <a:t>18.34 (-26.1%)</a:t>
                      </a:r>
                      <a:endParaRPr lang="zh-CN" altLang="en-US" b="0"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b="1" i="0" u="sng" dirty="0"/>
                        <a:t>17.47 (-29.7%)</a:t>
                      </a:r>
                      <a:endParaRPr lang="zh-CN" altLang="en-US" b="1" i="0" u="sng" dirty="0"/>
                    </a:p>
                  </a:txBody>
                  <a:tcPr/>
                </a:tc>
                <a:extLst>
                  <a:ext uri="{0D108BD9-81ED-4DB2-BD59-A6C34878D82A}">
                    <a16:rowId xmlns:a16="http://schemas.microsoft.com/office/drawing/2014/main" val="2501866778"/>
                  </a:ext>
                </a:extLst>
              </a:tr>
            </a:tbl>
          </a:graphicData>
        </a:graphic>
      </p:graphicFrame>
      <p:sp>
        <p:nvSpPr>
          <p:cNvPr id="6" name="文本框 5">
            <a:extLst>
              <a:ext uri="{FF2B5EF4-FFF2-40B4-BE49-F238E27FC236}">
                <a16:creationId xmlns:a16="http://schemas.microsoft.com/office/drawing/2014/main" id="{A73BCD33-CDDD-896C-47AD-82746EEE70D3}"/>
              </a:ext>
            </a:extLst>
          </p:cNvPr>
          <p:cNvSpPr txBox="1"/>
          <p:nvPr/>
        </p:nvSpPr>
        <p:spPr>
          <a:xfrm>
            <a:off x="0" y="0"/>
            <a:ext cx="2002118" cy="369332"/>
          </a:xfrm>
          <a:prstGeom prst="rect">
            <a:avLst/>
          </a:prstGeom>
          <a:noFill/>
        </p:spPr>
        <p:txBody>
          <a:bodyPr wrap="square">
            <a:spAutoFit/>
          </a:bodyPr>
          <a:lstStyle/>
          <a:p>
            <a:pPr algn="ctr"/>
            <a:r>
              <a:rPr lang="en-US" altLang="zh-CN" sz="1800" b="1" i="0" u="none" strike="noStrike" cap="none" dirty="0">
                <a:solidFill>
                  <a:schemeClr val="dk1"/>
                </a:solidFill>
                <a:latin typeface="Consolas"/>
                <a:ea typeface="Consolas"/>
                <a:cs typeface="Consolas"/>
                <a:sym typeface="Consolas"/>
              </a:rPr>
              <a:t>IBI Prediction</a:t>
            </a:r>
            <a:endParaRPr lang="zh-CN" altLang="en-US" sz="1800" dirty="0"/>
          </a:p>
        </p:txBody>
      </p:sp>
      <p:sp>
        <p:nvSpPr>
          <p:cNvPr id="3" name="文本框 2">
            <a:extLst>
              <a:ext uri="{FF2B5EF4-FFF2-40B4-BE49-F238E27FC236}">
                <a16:creationId xmlns:a16="http://schemas.microsoft.com/office/drawing/2014/main" id="{46FEE932-1207-C3E0-BBB1-23BC47B73379}"/>
              </a:ext>
            </a:extLst>
          </p:cNvPr>
          <p:cNvSpPr txBox="1"/>
          <p:nvPr/>
        </p:nvSpPr>
        <p:spPr>
          <a:xfrm>
            <a:off x="151601" y="2533555"/>
            <a:ext cx="11888798" cy="1077218"/>
          </a:xfrm>
          <a:prstGeom prst="rect">
            <a:avLst/>
          </a:prstGeom>
          <a:noFill/>
        </p:spPr>
        <p:txBody>
          <a:bodyPr wrap="square" rtlCol="0">
            <a:spAutoFit/>
          </a:bodyPr>
          <a:lstStyle/>
          <a:p>
            <a:pPr marL="342900" indent="-342900">
              <a:buFont typeface="Arial"/>
              <a:buAutoNum type="arabicPeriod"/>
            </a:pPr>
            <a:r>
              <a:rPr lang="en-US" altLang="zh-CN" sz="1600" dirty="0">
                <a:solidFill>
                  <a:schemeClr val="dk1"/>
                </a:solidFill>
                <a:latin typeface="Consolas"/>
              </a:rPr>
              <a:t>Last meeting's outcome: Under the conditions of Back, IBI's MAE error is 22ms, representing only an 15% improvement compared to the 26.36ms result in the </a:t>
            </a:r>
            <a:r>
              <a:rPr lang="en-US" altLang="zh-CN" sz="1600" dirty="0" err="1">
                <a:solidFill>
                  <a:schemeClr val="dk1"/>
                </a:solidFill>
                <a:latin typeface="Consolas"/>
              </a:rPr>
              <a:t>Yingjian’s</a:t>
            </a:r>
            <a:r>
              <a:rPr lang="en-US" altLang="zh-CN" sz="1600" dirty="0">
                <a:solidFill>
                  <a:schemeClr val="dk1"/>
                </a:solidFill>
                <a:latin typeface="Consolas"/>
              </a:rPr>
              <a:t> paper.</a:t>
            </a:r>
          </a:p>
          <a:p>
            <a:pPr marL="342900" indent="-342900">
              <a:buFont typeface="Arial"/>
              <a:buAutoNum type="arabicPeriod"/>
            </a:pPr>
            <a:r>
              <a:rPr lang="en-US" altLang="zh-CN" sz="1600" dirty="0">
                <a:solidFill>
                  <a:schemeClr val="dk1"/>
                </a:solidFill>
                <a:latin typeface="Consolas"/>
              </a:rPr>
              <a:t>Two major versions of improvements were made to the algorithm and quality control conditions. The data utilized signals of 20 seconds, with aligned PPG signals after calibration used as labels.</a:t>
            </a:r>
          </a:p>
        </p:txBody>
      </p:sp>
      <p:pic>
        <p:nvPicPr>
          <p:cNvPr id="18" name="图片 17">
            <a:extLst>
              <a:ext uri="{FF2B5EF4-FFF2-40B4-BE49-F238E27FC236}">
                <a16:creationId xmlns:a16="http://schemas.microsoft.com/office/drawing/2014/main" id="{192640E9-5A83-7DB8-B6D6-0A60EE6BE6F3}"/>
              </a:ext>
            </a:extLst>
          </p:cNvPr>
          <p:cNvPicPr>
            <a:picLocks noChangeAspect="1"/>
          </p:cNvPicPr>
          <p:nvPr/>
        </p:nvPicPr>
        <p:blipFill>
          <a:blip r:embed="rId3"/>
          <a:stretch>
            <a:fillRect/>
          </a:stretch>
        </p:blipFill>
        <p:spPr>
          <a:xfrm>
            <a:off x="5843810" y="3604304"/>
            <a:ext cx="4044892" cy="2696595"/>
          </a:xfrm>
          <a:prstGeom prst="rect">
            <a:avLst/>
          </a:prstGeom>
        </p:spPr>
      </p:pic>
      <p:pic>
        <p:nvPicPr>
          <p:cNvPr id="20" name="图片 19">
            <a:extLst>
              <a:ext uri="{FF2B5EF4-FFF2-40B4-BE49-F238E27FC236}">
                <a16:creationId xmlns:a16="http://schemas.microsoft.com/office/drawing/2014/main" id="{673FBD5B-9996-7749-9AE4-AA9B03874FF2}"/>
              </a:ext>
            </a:extLst>
          </p:cNvPr>
          <p:cNvPicPr>
            <a:picLocks noChangeAspect="1"/>
          </p:cNvPicPr>
          <p:nvPr/>
        </p:nvPicPr>
        <p:blipFill>
          <a:blip r:embed="rId4"/>
          <a:stretch>
            <a:fillRect/>
          </a:stretch>
        </p:blipFill>
        <p:spPr>
          <a:xfrm>
            <a:off x="1798918" y="3604304"/>
            <a:ext cx="4044892" cy="2696595"/>
          </a:xfrm>
          <a:prstGeom prst="rect">
            <a:avLst/>
          </a:prstGeom>
        </p:spPr>
      </p:pic>
      <p:sp>
        <p:nvSpPr>
          <p:cNvPr id="21" name="文本框 20">
            <a:extLst>
              <a:ext uri="{FF2B5EF4-FFF2-40B4-BE49-F238E27FC236}">
                <a16:creationId xmlns:a16="http://schemas.microsoft.com/office/drawing/2014/main" id="{42E7B8E4-048D-537C-75DF-D653F8960781}"/>
              </a:ext>
            </a:extLst>
          </p:cNvPr>
          <p:cNvSpPr txBox="1"/>
          <p:nvPr/>
        </p:nvSpPr>
        <p:spPr>
          <a:xfrm>
            <a:off x="195329" y="6208224"/>
            <a:ext cx="11622046" cy="584775"/>
          </a:xfrm>
          <a:prstGeom prst="rect">
            <a:avLst/>
          </a:prstGeom>
          <a:noFill/>
        </p:spPr>
        <p:txBody>
          <a:bodyPr wrap="square" rtlCol="0">
            <a:spAutoFit/>
          </a:bodyPr>
          <a:lstStyle/>
          <a:p>
            <a:r>
              <a:rPr lang="en-US" altLang="zh-CN" sz="1600" dirty="0">
                <a:solidFill>
                  <a:schemeClr val="dk1"/>
                </a:solidFill>
                <a:latin typeface="Consolas"/>
              </a:rPr>
              <a:t>The top 10 individuals with the highest MAE were selected. This allows for a visual comparison of the improvements between algorithm versions v2 and v3.</a:t>
            </a:r>
          </a:p>
        </p:txBody>
      </p:sp>
    </p:spTree>
    <p:extLst>
      <p:ext uri="{BB962C8B-B14F-4D97-AF65-F5344CB8AC3E}">
        <p14:creationId xmlns:p14="http://schemas.microsoft.com/office/powerpoint/2010/main" val="12310821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6" name="文本框 5">
            <a:extLst>
              <a:ext uri="{FF2B5EF4-FFF2-40B4-BE49-F238E27FC236}">
                <a16:creationId xmlns:a16="http://schemas.microsoft.com/office/drawing/2014/main" id="{A73BCD33-CDDD-896C-47AD-82746EEE70D3}"/>
              </a:ext>
            </a:extLst>
          </p:cNvPr>
          <p:cNvSpPr txBox="1"/>
          <p:nvPr/>
        </p:nvSpPr>
        <p:spPr>
          <a:xfrm>
            <a:off x="0" y="0"/>
            <a:ext cx="2002118" cy="369332"/>
          </a:xfrm>
          <a:prstGeom prst="rect">
            <a:avLst/>
          </a:prstGeom>
          <a:noFill/>
        </p:spPr>
        <p:txBody>
          <a:bodyPr wrap="square">
            <a:spAutoFit/>
          </a:bodyPr>
          <a:lstStyle/>
          <a:p>
            <a:pPr algn="ctr"/>
            <a:r>
              <a:rPr lang="en-US" altLang="zh-CN" sz="1800" b="1" i="0" u="none" strike="noStrike" cap="none" dirty="0">
                <a:solidFill>
                  <a:schemeClr val="dk1"/>
                </a:solidFill>
                <a:latin typeface="Consolas"/>
                <a:ea typeface="Consolas"/>
                <a:cs typeface="Consolas"/>
                <a:sym typeface="Consolas"/>
              </a:rPr>
              <a:t>IBI Prediction</a:t>
            </a:r>
            <a:endParaRPr lang="zh-CN" altLang="en-US" sz="1800" dirty="0"/>
          </a:p>
        </p:txBody>
      </p:sp>
      <p:pic>
        <p:nvPicPr>
          <p:cNvPr id="13" name="图片 12">
            <a:extLst>
              <a:ext uri="{FF2B5EF4-FFF2-40B4-BE49-F238E27FC236}">
                <a16:creationId xmlns:a16="http://schemas.microsoft.com/office/drawing/2014/main" id="{F5F5E08D-DE53-DF51-6999-622DC5CEFF26}"/>
              </a:ext>
            </a:extLst>
          </p:cNvPr>
          <p:cNvPicPr>
            <a:picLocks noChangeAspect="1"/>
          </p:cNvPicPr>
          <p:nvPr/>
        </p:nvPicPr>
        <p:blipFill>
          <a:blip r:embed="rId3"/>
          <a:stretch>
            <a:fillRect/>
          </a:stretch>
        </p:blipFill>
        <p:spPr>
          <a:xfrm>
            <a:off x="4027892" y="3820186"/>
            <a:ext cx="4136215" cy="2757477"/>
          </a:xfrm>
          <a:prstGeom prst="rect">
            <a:avLst/>
          </a:prstGeom>
        </p:spPr>
      </p:pic>
      <p:pic>
        <p:nvPicPr>
          <p:cNvPr id="15" name="图片 14">
            <a:extLst>
              <a:ext uri="{FF2B5EF4-FFF2-40B4-BE49-F238E27FC236}">
                <a16:creationId xmlns:a16="http://schemas.microsoft.com/office/drawing/2014/main" id="{50636AD9-03E4-52F2-192D-72375B10D1B3}"/>
              </a:ext>
            </a:extLst>
          </p:cNvPr>
          <p:cNvPicPr>
            <a:picLocks noChangeAspect="1"/>
          </p:cNvPicPr>
          <p:nvPr/>
        </p:nvPicPr>
        <p:blipFill>
          <a:blip r:embed="rId4"/>
          <a:stretch>
            <a:fillRect/>
          </a:stretch>
        </p:blipFill>
        <p:spPr>
          <a:xfrm>
            <a:off x="8009689" y="3820186"/>
            <a:ext cx="4136215" cy="2757477"/>
          </a:xfrm>
          <a:prstGeom prst="rect">
            <a:avLst/>
          </a:prstGeom>
        </p:spPr>
      </p:pic>
      <p:pic>
        <p:nvPicPr>
          <p:cNvPr id="17" name="图片 16">
            <a:extLst>
              <a:ext uri="{FF2B5EF4-FFF2-40B4-BE49-F238E27FC236}">
                <a16:creationId xmlns:a16="http://schemas.microsoft.com/office/drawing/2014/main" id="{D47D9C48-08B9-3464-84E2-4D010F120E9E}"/>
              </a:ext>
            </a:extLst>
          </p:cNvPr>
          <p:cNvPicPr>
            <a:picLocks noChangeAspect="1"/>
          </p:cNvPicPr>
          <p:nvPr/>
        </p:nvPicPr>
        <p:blipFill rotWithShape="1">
          <a:blip r:embed="rId5"/>
          <a:srcRect l="3618"/>
          <a:stretch/>
        </p:blipFill>
        <p:spPr>
          <a:xfrm>
            <a:off x="86904" y="3820186"/>
            <a:ext cx="3980466" cy="2757477"/>
          </a:xfrm>
          <a:prstGeom prst="rect">
            <a:avLst/>
          </a:prstGeom>
        </p:spPr>
      </p:pic>
      <p:pic>
        <p:nvPicPr>
          <p:cNvPr id="18" name="图片 17">
            <a:extLst>
              <a:ext uri="{FF2B5EF4-FFF2-40B4-BE49-F238E27FC236}">
                <a16:creationId xmlns:a16="http://schemas.microsoft.com/office/drawing/2014/main" id="{97CF1129-7485-A536-55A3-DDA6D3458EFD}"/>
              </a:ext>
            </a:extLst>
          </p:cNvPr>
          <p:cNvPicPr>
            <a:picLocks noChangeAspect="1"/>
          </p:cNvPicPr>
          <p:nvPr/>
        </p:nvPicPr>
        <p:blipFill>
          <a:blip r:embed="rId6"/>
          <a:stretch>
            <a:fillRect/>
          </a:stretch>
        </p:blipFill>
        <p:spPr>
          <a:xfrm>
            <a:off x="3955331" y="964746"/>
            <a:ext cx="4281337" cy="2854224"/>
          </a:xfrm>
          <a:prstGeom prst="rect">
            <a:avLst/>
          </a:prstGeom>
        </p:spPr>
      </p:pic>
      <p:pic>
        <p:nvPicPr>
          <p:cNvPr id="19" name="图片 18">
            <a:extLst>
              <a:ext uri="{FF2B5EF4-FFF2-40B4-BE49-F238E27FC236}">
                <a16:creationId xmlns:a16="http://schemas.microsoft.com/office/drawing/2014/main" id="{96E0245A-A801-3642-E286-E779F117F546}"/>
              </a:ext>
            </a:extLst>
          </p:cNvPr>
          <p:cNvPicPr>
            <a:picLocks noChangeAspect="1"/>
          </p:cNvPicPr>
          <p:nvPr/>
        </p:nvPicPr>
        <p:blipFill>
          <a:blip r:embed="rId7"/>
          <a:stretch>
            <a:fillRect/>
          </a:stretch>
        </p:blipFill>
        <p:spPr>
          <a:xfrm>
            <a:off x="7910663" y="965961"/>
            <a:ext cx="4281337" cy="2854225"/>
          </a:xfrm>
          <a:prstGeom prst="rect">
            <a:avLst/>
          </a:prstGeom>
        </p:spPr>
      </p:pic>
      <p:pic>
        <p:nvPicPr>
          <p:cNvPr id="20" name="图片 19">
            <a:extLst>
              <a:ext uri="{FF2B5EF4-FFF2-40B4-BE49-F238E27FC236}">
                <a16:creationId xmlns:a16="http://schemas.microsoft.com/office/drawing/2014/main" id="{F8EAC46D-9C1C-616B-156F-BCFEEE4EAC3E}"/>
              </a:ext>
            </a:extLst>
          </p:cNvPr>
          <p:cNvPicPr>
            <a:picLocks noChangeAspect="1"/>
          </p:cNvPicPr>
          <p:nvPr/>
        </p:nvPicPr>
        <p:blipFill>
          <a:blip r:embed="rId8"/>
          <a:stretch>
            <a:fillRect/>
          </a:stretch>
        </p:blipFill>
        <p:spPr>
          <a:xfrm>
            <a:off x="46096" y="963530"/>
            <a:ext cx="4154275" cy="2854225"/>
          </a:xfrm>
          <a:prstGeom prst="rect">
            <a:avLst/>
          </a:prstGeom>
        </p:spPr>
      </p:pic>
      <p:sp>
        <p:nvSpPr>
          <p:cNvPr id="23" name="文本框 22">
            <a:extLst>
              <a:ext uri="{FF2B5EF4-FFF2-40B4-BE49-F238E27FC236}">
                <a16:creationId xmlns:a16="http://schemas.microsoft.com/office/drawing/2014/main" id="{8A3EACED-6625-B489-1DAC-523298C807BA}"/>
              </a:ext>
            </a:extLst>
          </p:cNvPr>
          <p:cNvSpPr txBox="1"/>
          <p:nvPr/>
        </p:nvSpPr>
        <p:spPr>
          <a:xfrm>
            <a:off x="8209892" y="562509"/>
            <a:ext cx="3682878" cy="338554"/>
          </a:xfrm>
          <a:prstGeom prst="rect">
            <a:avLst/>
          </a:prstGeom>
          <a:noFill/>
        </p:spPr>
        <p:txBody>
          <a:bodyPr wrap="square">
            <a:spAutoFit/>
          </a:bodyPr>
          <a:lstStyle/>
          <a:p>
            <a:pPr algn="ctr"/>
            <a:r>
              <a:rPr lang="en-US" altLang="zh-CN" sz="1600" dirty="0">
                <a:solidFill>
                  <a:schemeClr val="dk1"/>
                </a:solidFill>
                <a:latin typeface="Consolas"/>
              </a:rPr>
              <a:t>Template-based Algo v3 (99)</a:t>
            </a:r>
            <a:endParaRPr lang="zh-CN" altLang="en-US" sz="1600" dirty="0">
              <a:solidFill>
                <a:schemeClr val="dk1"/>
              </a:solidFill>
              <a:latin typeface="Consolas"/>
            </a:endParaRPr>
          </a:p>
        </p:txBody>
      </p:sp>
      <p:sp>
        <p:nvSpPr>
          <p:cNvPr id="25" name="文本框 24">
            <a:extLst>
              <a:ext uri="{FF2B5EF4-FFF2-40B4-BE49-F238E27FC236}">
                <a16:creationId xmlns:a16="http://schemas.microsoft.com/office/drawing/2014/main" id="{632E0309-998D-EEE3-1A54-3A5853138913}"/>
              </a:ext>
            </a:extLst>
          </p:cNvPr>
          <p:cNvSpPr txBox="1"/>
          <p:nvPr/>
        </p:nvSpPr>
        <p:spPr>
          <a:xfrm>
            <a:off x="4353507" y="562509"/>
            <a:ext cx="3484983" cy="338554"/>
          </a:xfrm>
          <a:prstGeom prst="rect">
            <a:avLst/>
          </a:prstGeom>
          <a:noFill/>
        </p:spPr>
        <p:txBody>
          <a:bodyPr wrap="square">
            <a:spAutoFit/>
          </a:bodyPr>
          <a:lstStyle/>
          <a:p>
            <a:pPr algn="ctr"/>
            <a:r>
              <a:rPr lang="en-US" altLang="zh-CN" sz="1600" dirty="0">
                <a:solidFill>
                  <a:schemeClr val="dk1"/>
                </a:solidFill>
                <a:latin typeface="Consolas"/>
              </a:rPr>
              <a:t>Template-based Algo v2 (99)</a:t>
            </a:r>
            <a:endParaRPr lang="zh-CN" altLang="en-US" sz="1600" dirty="0">
              <a:solidFill>
                <a:schemeClr val="dk1"/>
              </a:solidFill>
              <a:latin typeface="Consolas"/>
            </a:endParaRPr>
          </a:p>
        </p:txBody>
      </p:sp>
      <p:sp>
        <p:nvSpPr>
          <p:cNvPr id="27" name="文本框 26">
            <a:extLst>
              <a:ext uri="{FF2B5EF4-FFF2-40B4-BE49-F238E27FC236}">
                <a16:creationId xmlns:a16="http://schemas.microsoft.com/office/drawing/2014/main" id="{D59CD5EA-8633-34D0-323C-CF16A4A64162}"/>
              </a:ext>
            </a:extLst>
          </p:cNvPr>
          <p:cNvSpPr txBox="1"/>
          <p:nvPr/>
        </p:nvSpPr>
        <p:spPr>
          <a:xfrm>
            <a:off x="1260152" y="562509"/>
            <a:ext cx="1955799" cy="338554"/>
          </a:xfrm>
          <a:prstGeom prst="rect">
            <a:avLst/>
          </a:prstGeom>
          <a:noFill/>
        </p:spPr>
        <p:txBody>
          <a:bodyPr wrap="square">
            <a:spAutoFit/>
          </a:bodyPr>
          <a:lstStyle/>
          <a:p>
            <a:pPr algn="ctr"/>
            <a:r>
              <a:rPr lang="en-US" altLang="zh-CN" sz="1600" dirty="0" err="1">
                <a:solidFill>
                  <a:schemeClr val="dk1"/>
                </a:solidFill>
                <a:latin typeface="Consolas"/>
              </a:rPr>
              <a:t>Yingjian</a:t>
            </a:r>
            <a:r>
              <a:rPr lang="en-US" altLang="zh-CN" sz="1600" dirty="0">
                <a:solidFill>
                  <a:schemeClr val="dk1"/>
                </a:solidFill>
                <a:latin typeface="Consolas"/>
              </a:rPr>
              <a:t>(77)</a:t>
            </a:r>
            <a:endParaRPr lang="zh-CN" altLang="en-US" sz="1600" dirty="0">
              <a:solidFill>
                <a:schemeClr val="dk1"/>
              </a:solidFill>
              <a:latin typeface="Consolas"/>
            </a:endParaRPr>
          </a:p>
        </p:txBody>
      </p:sp>
    </p:spTree>
    <p:extLst>
      <p:ext uri="{BB962C8B-B14F-4D97-AF65-F5344CB8AC3E}">
        <p14:creationId xmlns:p14="http://schemas.microsoft.com/office/powerpoint/2010/main" val="28589684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graphicFrame>
        <p:nvGraphicFramePr>
          <p:cNvPr id="2" name="表格 1">
            <a:extLst>
              <a:ext uri="{FF2B5EF4-FFF2-40B4-BE49-F238E27FC236}">
                <a16:creationId xmlns:a16="http://schemas.microsoft.com/office/drawing/2014/main" id="{64BB468E-3FBE-F21C-365F-B9C011FA4566}"/>
              </a:ext>
            </a:extLst>
          </p:cNvPr>
          <p:cNvGraphicFramePr>
            <a:graphicFrameLocks noGrp="1"/>
          </p:cNvGraphicFramePr>
          <p:nvPr>
            <p:extLst>
              <p:ext uri="{D42A27DB-BD31-4B8C-83A1-F6EECF244321}">
                <p14:modId xmlns:p14="http://schemas.microsoft.com/office/powerpoint/2010/main" val="466255826"/>
              </p:ext>
            </p:extLst>
          </p:nvPr>
        </p:nvGraphicFramePr>
        <p:xfrm>
          <a:off x="3037650" y="1045427"/>
          <a:ext cx="5787755" cy="1432560"/>
        </p:xfrm>
        <a:graphic>
          <a:graphicData uri="http://schemas.openxmlformats.org/drawingml/2006/table">
            <a:tbl>
              <a:tblPr firstRow="1" bandRow="1">
                <a:tableStyleId>{AB4F9DF2-0438-42AD-B170-30067649D97E}</a:tableStyleId>
              </a:tblPr>
              <a:tblGrid>
                <a:gridCol w="773655">
                  <a:extLst>
                    <a:ext uri="{9D8B030D-6E8A-4147-A177-3AD203B41FA5}">
                      <a16:colId xmlns:a16="http://schemas.microsoft.com/office/drawing/2014/main" val="1048926370"/>
                    </a:ext>
                  </a:extLst>
                </a:gridCol>
                <a:gridCol w="1560830">
                  <a:extLst>
                    <a:ext uri="{9D8B030D-6E8A-4147-A177-3AD203B41FA5}">
                      <a16:colId xmlns:a16="http://schemas.microsoft.com/office/drawing/2014/main" val="989054907"/>
                    </a:ext>
                  </a:extLst>
                </a:gridCol>
                <a:gridCol w="1265555">
                  <a:extLst>
                    <a:ext uri="{9D8B030D-6E8A-4147-A177-3AD203B41FA5}">
                      <a16:colId xmlns:a16="http://schemas.microsoft.com/office/drawing/2014/main" val="350954255"/>
                    </a:ext>
                  </a:extLst>
                </a:gridCol>
                <a:gridCol w="2187715">
                  <a:extLst>
                    <a:ext uri="{9D8B030D-6E8A-4147-A177-3AD203B41FA5}">
                      <a16:colId xmlns:a16="http://schemas.microsoft.com/office/drawing/2014/main" val="2986657939"/>
                    </a:ext>
                  </a:extLst>
                </a:gridCol>
              </a:tblGrid>
              <a:tr h="370840">
                <a:tc>
                  <a:txBody>
                    <a:bodyPr/>
                    <a:lstStyle/>
                    <a:p>
                      <a:pPr algn="ctr"/>
                      <a:r>
                        <a:rPr lang="en-US" altLang="zh-CN" dirty="0"/>
                        <a:t>VITAL</a:t>
                      </a:r>
                      <a:endParaRPr lang="zh-CN" altLang="en-US" dirty="0"/>
                    </a:p>
                  </a:txBody>
                  <a:tcPr/>
                </a:tc>
                <a:tc>
                  <a:txBody>
                    <a:bodyPr/>
                    <a:lstStyle/>
                    <a:p>
                      <a:pPr algn="ctr"/>
                      <a:r>
                        <a:rPr lang="en-US" altLang="zh-CN" dirty="0"/>
                        <a:t>Signal</a:t>
                      </a:r>
                      <a:endParaRPr lang="zh-CN" altLang="en-US" dirty="0"/>
                    </a:p>
                  </a:txBody>
                  <a:tcPr/>
                </a:tc>
                <a:tc>
                  <a:txBody>
                    <a:bodyPr/>
                    <a:lstStyle/>
                    <a:p>
                      <a:pPr algn="ctr"/>
                      <a:r>
                        <a:rPr lang="en-US" altLang="zh-CN" dirty="0"/>
                        <a:t>Conditions</a:t>
                      </a:r>
                      <a:endParaRPr lang="zh-CN" altLang="en-US" dirty="0"/>
                    </a:p>
                  </a:txBody>
                  <a:tcPr/>
                </a:tc>
                <a:tc>
                  <a:txBody>
                    <a:bodyPr/>
                    <a:lstStyle/>
                    <a:p>
                      <a:pPr algn="ctr"/>
                      <a:r>
                        <a:rPr lang="en-US" altLang="zh-CN" dirty="0"/>
                        <a:t>Template-based Algo v3 (99)</a:t>
                      </a:r>
                      <a:endParaRPr lang="zh-CN" altLang="en-US" dirty="0"/>
                    </a:p>
                  </a:txBody>
                  <a:tcPr/>
                </a:tc>
                <a:extLst>
                  <a:ext uri="{0D108BD9-81ED-4DB2-BD59-A6C34878D82A}">
                    <a16:rowId xmlns:a16="http://schemas.microsoft.com/office/drawing/2014/main" val="3848072227"/>
                  </a:ext>
                </a:extLst>
              </a:tr>
              <a:tr h="275838">
                <a:tc rowSpan="3">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b="0" dirty="0"/>
                        <a:t>IBI(</a:t>
                      </a:r>
                      <a:r>
                        <a:rPr lang="en-US" altLang="zh-CN" b="0" dirty="0" err="1"/>
                        <a:t>ms</a:t>
                      </a:r>
                      <a:r>
                        <a:rPr lang="en-US" altLang="zh-CN" b="0" dirty="0"/>
                        <a:t>)</a:t>
                      </a:r>
                      <a:endParaRPr lang="zh-CN" altLang="en-US" b="0"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dirty="0"/>
                        <a:t>BSG</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dirty="0"/>
                        <a:t>ALL</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b="0" i="0" u="none" dirty="0"/>
                        <a:t>17.47(</a:t>
                      </a:r>
                      <a:r>
                        <a:rPr lang="en-US" altLang="zh-CN" b="0" i="0" u="none" dirty="0" err="1"/>
                        <a:t>ms</a:t>
                      </a:r>
                      <a:r>
                        <a:rPr lang="en-US" altLang="zh-CN" b="0" i="0" u="none" dirty="0"/>
                        <a:t>)</a:t>
                      </a:r>
                      <a:endParaRPr lang="zh-CN" altLang="en-US" sz="1400" b="0" i="0" u="none" strike="noStrike" cap="none" dirty="0">
                        <a:solidFill>
                          <a:schemeClr val="dk1"/>
                        </a:solidFill>
                        <a:latin typeface="Consolas"/>
                        <a:sym typeface="Arial"/>
                      </a:endParaRPr>
                    </a:p>
                  </a:txBody>
                  <a:tcPr/>
                </a:tc>
                <a:extLst>
                  <a:ext uri="{0D108BD9-81ED-4DB2-BD59-A6C34878D82A}">
                    <a16:rowId xmlns:a16="http://schemas.microsoft.com/office/drawing/2014/main" val="3824868211"/>
                  </a:ext>
                </a:extLst>
              </a:tr>
              <a:tr h="275838">
                <a:tc vMerge="1">
                  <a:txBody>
                    <a:bodyPr/>
                    <a:lstStyle/>
                    <a:p>
                      <a:pPr algn="ctr"/>
                      <a:endParaRPr lang="zh-CN" altLang="en-US" b="0"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dirty="0"/>
                        <a:t>Simulated SCG</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dirty="0"/>
                        <a:t>HR(50-150)</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b="0" i="0" u="none" dirty="0"/>
                        <a:t>15.38(</a:t>
                      </a:r>
                      <a:r>
                        <a:rPr lang="en-US" altLang="zh-CN" b="0" i="0" u="none" dirty="0" err="1"/>
                        <a:t>ms</a:t>
                      </a:r>
                      <a:r>
                        <a:rPr lang="en-US" altLang="zh-CN" b="0" i="0" u="none" dirty="0"/>
                        <a:t>)</a:t>
                      </a:r>
                      <a:endParaRPr lang="zh-CN" altLang="en-US" b="0" i="0" u="none" dirty="0"/>
                    </a:p>
                  </a:txBody>
                  <a:tcPr/>
                </a:tc>
                <a:extLst>
                  <a:ext uri="{0D108BD9-81ED-4DB2-BD59-A6C34878D82A}">
                    <a16:rowId xmlns:a16="http://schemas.microsoft.com/office/drawing/2014/main" val="2501866778"/>
                  </a:ext>
                </a:extLst>
              </a:tr>
              <a:tr h="275838">
                <a:tc vMerge="1">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zh-CN" altLang="en-US" b="0"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dirty="0"/>
                        <a:t>Simulated SCG</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dirty="0"/>
                        <a:t>HR(50-105)</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b="0" i="0" u="none" dirty="0"/>
                        <a:t>7.78(</a:t>
                      </a:r>
                      <a:r>
                        <a:rPr lang="en-US" altLang="zh-CN" b="0" i="0" u="none" dirty="0" err="1"/>
                        <a:t>ms</a:t>
                      </a:r>
                      <a:r>
                        <a:rPr lang="en-US" altLang="zh-CN" b="0" i="0" u="none" dirty="0"/>
                        <a:t>)</a:t>
                      </a:r>
                      <a:endParaRPr lang="zh-CN" altLang="en-US" b="0" i="0" u="none" dirty="0"/>
                    </a:p>
                  </a:txBody>
                  <a:tcPr/>
                </a:tc>
                <a:extLst>
                  <a:ext uri="{0D108BD9-81ED-4DB2-BD59-A6C34878D82A}">
                    <a16:rowId xmlns:a16="http://schemas.microsoft.com/office/drawing/2014/main" val="2920425793"/>
                  </a:ext>
                </a:extLst>
              </a:tr>
            </a:tbl>
          </a:graphicData>
        </a:graphic>
      </p:graphicFrame>
      <p:sp>
        <p:nvSpPr>
          <p:cNvPr id="6" name="文本框 5">
            <a:extLst>
              <a:ext uri="{FF2B5EF4-FFF2-40B4-BE49-F238E27FC236}">
                <a16:creationId xmlns:a16="http://schemas.microsoft.com/office/drawing/2014/main" id="{A73BCD33-CDDD-896C-47AD-82746EEE70D3}"/>
              </a:ext>
            </a:extLst>
          </p:cNvPr>
          <p:cNvSpPr txBox="1"/>
          <p:nvPr/>
        </p:nvSpPr>
        <p:spPr>
          <a:xfrm>
            <a:off x="0" y="0"/>
            <a:ext cx="2002118" cy="369332"/>
          </a:xfrm>
          <a:prstGeom prst="rect">
            <a:avLst/>
          </a:prstGeom>
          <a:noFill/>
        </p:spPr>
        <p:txBody>
          <a:bodyPr wrap="square">
            <a:spAutoFit/>
          </a:bodyPr>
          <a:lstStyle/>
          <a:p>
            <a:pPr algn="ctr"/>
            <a:r>
              <a:rPr lang="en-US" altLang="zh-CN" sz="1800" b="1" i="0" u="none" strike="noStrike" cap="none" dirty="0">
                <a:solidFill>
                  <a:schemeClr val="dk1"/>
                </a:solidFill>
                <a:latin typeface="Consolas"/>
                <a:ea typeface="Consolas"/>
                <a:cs typeface="Consolas"/>
                <a:sym typeface="Consolas"/>
              </a:rPr>
              <a:t>IBI Prediction</a:t>
            </a:r>
            <a:endParaRPr lang="zh-CN" altLang="en-US" sz="1800" dirty="0"/>
          </a:p>
        </p:txBody>
      </p:sp>
      <p:pic>
        <p:nvPicPr>
          <p:cNvPr id="5" name="图片 4">
            <a:extLst>
              <a:ext uri="{FF2B5EF4-FFF2-40B4-BE49-F238E27FC236}">
                <a16:creationId xmlns:a16="http://schemas.microsoft.com/office/drawing/2014/main" id="{F4A8EA7B-28E3-8E3A-3AAC-DEC405D46B26}"/>
              </a:ext>
            </a:extLst>
          </p:cNvPr>
          <p:cNvPicPr>
            <a:picLocks noChangeAspect="1"/>
          </p:cNvPicPr>
          <p:nvPr/>
        </p:nvPicPr>
        <p:blipFill>
          <a:blip r:embed="rId3"/>
          <a:stretch>
            <a:fillRect/>
          </a:stretch>
        </p:blipFill>
        <p:spPr>
          <a:xfrm>
            <a:off x="6281927" y="3204881"/>
            <a:ext cx="5486400" cy="3657600"/>
          </a:xfrm>
          <a:prstGeom prst="rect">
            <a:avLst/>
          </a:prstGeom>
        </p:spPr>
      </p:pic>
      <p:pic>
        <p:nvPicPr>
          <p:cNvPr id="8" name="图片 7">
            <a:extLst>
              <a:ext uri="{FF2B5EF4-FFF2-40B4-BE49-F238E27FC236}">
                <a16:creationId xmlns:a16="http://schemas.microsoft.com/office/drawing/2014/main" id="{1A0FA94D-6348-7CCE-AA0C-5C1729193CD5}"/>
              </a:ext>
            </a:extLst>
          </p:cNvPr>
          <p:cNvPicPr>
            <a:picLocks noChangeAspect="1"/>
          </p:cNvPicPr>
          <p:nvPr/>
        </p:nvPicPr>
        <p:blipFill>
          <a:blip r:embed="rId4"/>
          <a:stretch>
            <a:fillRect/>
          </a:stretch>
        </p:blipFill>
        <p:spPr>
          <a:xfrm>
            <a:off x="609600" y="3154082"/>
            <a:ext cx="5486400" cy="3657600"/>
          </a:xfrm>
          <a:prstGeom prst="rect">
            <a:avLst/>
          </a:prstGeom>
        </p:spPr>
      </p:pic>
    </p:spTree>
    <p:extLst>
      <p:ext uri="{BB962C8B-B14F-4D97-AF65-F5344CB8AC3E}">
        <p14:creationId xmlns:p14="http://schemas.microsoft.com/office/powerpoint/2010/main" val="28083071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graphicFrame>
        <p:nvGraphicFramePr>
          <p:cNvPr id="2" name="表格 1">
            <a:extLst>
              <a:ext uri="{FF2B5EF4-FFF2-40B4-BE49-F238E27FC236}">
                <a16:creationId xmlns:a16="http://schemas.microsoft.com/office/drawing/2014/main" id="{64BB468E-3FBE-F21C-365F-B9C011FA4566}"/>
              </a:ext>
            </a:extLst>
          </p:cNvPr>
          <p:cNvGraphicFramePr>
            <a:graphicFrameLocks noGrp="1"/>
          </p:cNvGraphicFramePr>
          <p:nvPr>
            <p:extLst>
              <p:ext uri="{D42A27DB-BD31-4B8C-83A1-F6EECF244321}">
                <p14:modId xmlns:p14="http://schemas.microsoft.com/office/powerpoint/2010/main" val="941267691"/>
              </p:ext>
            </p:extLst>
          </p:nvPr>
        </p:nvGraphicFramePr>
        <p:xfrm>
          <a:off x="749654" y="1241487"/>
          <a:ext cx="10326690" cy="2614508"/>
        </p:xfrm>
        <a:graphic>
          <a:graphicData uri="http://schemas.openxmlformats.org/drawingml/2006/table">
            <a:tbl>
              <a:tblPr firstRow="1" bandRow="1">
                <a:tableStyleId>{AB4F9DF2-0438-42AD-B170-30067649D97E}</a:tableStyleId>
              </a:tblPr>
              <a:tblGrid>
                <a:gridCol w="970280">
                  <a:extLst>
                    <a:ext uri="{9D8B030D-6E8A-4147-A177-3AD203B41FA5}">
                      <a16:colId xmlns:a16="http://schemas.microsoft.com/office/drawing/2014/main" val="3583073532"/>
                    </a:ext>
                  </a:extLst>
                </a:gridCol>
                <a:gridCol w="1265555">
                  <a:extLst>
                    <a:ext uri="{9D8B030D-6E8A-4147-A177-3AD203B41FA5}">
                      <a16:colId xmlns:a16="http://schemas.microsoft.com/office/drawing/2014/main" val="350954255"/>
                    </a:ext>
                  </a:extLst>
                </a:gridCol>
                <a:gridCol w="1068705">
                  <a:extLst>
                    <a:ext uri="{9D8B030D-6E8A-4147-A177-3AD203B41FA5}">
                      <a16:colId xmlns:a16="http://schemas.microsoft.com/office/drawing/2014/main" val="3159107031"/>
                    </a:ext>
                  </a:extLst>
                </a:gridCol>
                <a:gridCol w="1068705">
                  <a:extLst>
                    <a:ext uri="{9D8B030D-6E8A-4147-A177-3AD203B41FA5}">
                      <a16:colId xmlns:a16="http://schemas.microsoft.com/office/drawing/2014/main" val="2784802329"/>
                    </a:ext>
                  </a:extLst>
                </a:gridCol>
                <a:gridCol w="1167130">
                  <a:extLst>
                    <a:ext uri="{9D8B030D-6E8A-4147-A177-3AD203B41FA5}">
                      <a16:colId xmlns:a16="http://schemas.microsoft.com/office/drawing/2014/main" val="1995546574"/>
                    </a:ext>
                  </a:extLst>
                </a:gridCol>
                <a:gridCol w="1068705">
                  <a:extLst>
                    <a:ext uri="{9D8B030D-6E8A-4147-A177-3AD203B41FA5}">
                      <a16:colId xmlns:a16="http://schemas.microsoft.com/office/drawing/2014/main" val="3322271359"/>
                    </a:ext>
                  </a:extLst>
                </a:gridCol>
                <a:gridCol w="1476375">
                  <a:extLst>
                    <a:ext uri="{9D8B030D-6E8A-4147-A177-3AD203B41FA5}">
                      <a16:colId xmlns:a16="http://schemas.microsoft.com/office/drawing/2014/main" val="2986657939"/>
                    </a:ext>
                  </a:extLst>
                </a:gridCol>
                <a:gridCol w="1068705">
                  <a:extLst>
                    <a:ext uri="{9D8B030D-6E8A-4147-A177-3AD203B41FA5}">
                      <a16:colId xmlns:a16="http://schemas.microsoft.com/office/drawing/2014/main" val="3782147102"/>
                    </a:ext>
                  </a:extLst>
                </a:gridCol>
                <a:gridCol w="1172530">
                  <a:extLst>
                    <a:ext uri="{9D8B030D-6E8A-4147-A177-3AD203B41FA5}">
                      <a16:colId xmlns:a16="http://schemas.microsoft.com/office/drawing/2014/main" val="2729695834"/>
                    </a:ext>
                  </a:extLst>
                </a:gridCol>
              </a:tblGrid>
              <a:tr h="370840">
                <a:tc rowSpan="2">
                  <a:txBody>
                    <a:bodyPr/>
                    <a:lstStyle/>
                    <a:p>
                      <a:pPr algn="ctr"/>
                      <a:r>
                        <a:rPr lang="en-US" altLang="zh-CN" dirty="0"/>
                        <a:t>VITAL</a:t>
                      </a:r>
                      <a:endParaRPr lang="zh-CN" altLang="en-US" dirty="0"/>
                    </a:p>
                  </a:txBody>
                  <a:tcPr/>
                </a:tc>
                <a:tc rowSpan="2">
                  <a:txBody>
                    <a:bodyPr/>
                    <a:lstStyle/>
                    <a:p>
                      <a:pPr algn="ctr"/>
                      <a:r>
                        <a:rPr lang="en-US" altLang="zh-CN" dirty="0"/>
                        <a:t>Conditions</a:t>
                      </a:r>
                      <a:endParaRPr lang="zh-CN" altLang="en-US" dirty="0"/>
                    </a:p>
                  </a:txBody>
                  <a:tcPr/>
                </a:tc>
                <a:tc>
                  <a:txBody>
                    <a:bodyPr/>
                    <a:lstStyle/>
                    <a:p>
                      <a:pPr algn="ctr"/>
                      <a:r>
                        <a:rPr lang="en-US" altLang="zh-CN" dirty="0" err="1"/>
                        <a:t>Yingjian</a:t>
                      </a:r>
                      <a:endParaRPr lang="en-US" altLang="zh-CN" dirty="0"/>
                    </a:p>
                    <a:p>
                      <a:pPr algn="ctr"/>
                      <a:r>
                        <a:rPr lang="en-US" altLang="zh-CN" dirty="0"/>
                        <a:t>IOT2023</a:t>
                      </a:r>
                      <a:endParaRPr lang="zh-CN" altLang="en-US" dirty="0"/>
                    </a:p>
                  </a:txBody>
                  <a:tcPr/>
                </a:tc>
                <a:tc>
                  <a:txBody>
                    <a:bodyPr/>
                    <a:lstStyle/>
                    <a:p>
                      <a:pPr algn="ctr"/>
                      <a:r>
                        <a:rPr lang="en-US" altLang="zh-CN" dirty="0" err="1"/>
                        <a:t>Yingjian</a:t>
                      </a:r>
                      <a:endParaRPr lang="en-US" altLang="zh-CN"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dirty="0"/>
                        <a:t>Template-</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dirty="0"/>
                        <a:t>based </a:t>
                      </a:r>
                    </a:p>
                    <a:p>
                      <a:pPr algn="ctr"/>
                      <a:endParaRPr lang="en-US" altLang="zh-CN" dirty="0"/>
                    </a:p>
                  </a:txBody>
                  <a:tcPr/>
                </a:tc>
                <a:tc>
                  <a:txBody>
                    <a:bodyPr/>
                    <a:lstStyle/>
                    <a:p>
                      <a:pPr algn="ctr"/>
                      <a:r>
                        <a:rPr lang="en-US" altLang="zh-CN" dirty="0" err="1"/>
                        <a:t>Yingjian</a:t>
                      </a:r>
                      <a:endParaRPr lang="en-US" altLang="zh-CN" dirty="0"/>
                    </a:p>
                  </a:txBody>
                  <a:tcPr/>
                </a:tc>
                <a:tc>
                  <a:txBody>
                    <a:bodyPr/>
                    <a:lstStyle/>
                    <a:p>
                      <a:pPr algn="ctr"/>
                      <a:r>
                        <a:rPr lang="en-US" altLang="zh-CN" dirty="0"/>
                        <a:t>Template-</a:t>
                      </a:r>
                    </a:p>
                    <a:p>
                      <a:pPr algn="ctr"/>
                      <a:r>
                        <a:rPr lang="en-US" altLang="zh-CN" dirty="0"/>
                        <a:t>based </a:t>
                      </a:r>
                    </a:p>
                  </a:txBody>
                  <a:tcPr/>
                </a:tc>
                <a:tc>
                  <a:txBody>
                    <a:bodyPr/>
                    <a:lstStyle/>
                    <a:p>
                      <a:pPr algn="ctr"/>
                      <a:r>
                        <a:rPr lang="en-US" altLang="zh-CN" dirty="0" err="1"/>
                        <a:t>Yingjian</a:t>
                      </a:r>
                      <a:endParaRPr lang="en-US" altLang="zh-CN" dirty="0"/>
                    </a:p>
                    <a:p>
                      <a:pPr algn="ct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dirty="0"/>
                        <a:t>Template-based </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zh-CN" altLang="en-US" dirty="0"/>
                    </a:p>
                  </a:txBody>
                  <a:tcPr/>
                </a:tc>
                <a:extLst>
                  <a:ext uri="{0D108BD9-81ED-4DB2-BD59-A6C34878D82A}">
                    <a16:rowId xmlns:a16="http://schemas.microsoft.com/office/drawing/2014/main" val="3848072227"/>
                  </a:ext>
                </a:extLst>
              </a:tr>
              <a:tr h="331894">
                <a:tc vMerge="1">
                  <a:txBody>
                    <a:bodyPr/>
                    <a:lstStyle/>
                    <a:p>
                      <a:pPr algn="ctr"/>
                      <a:endParaRPr lang="zh-CN" altLang="en-US" b="0" dirty="0"/>
                    </a:p>
                  </a:txBody>
                  <a:tcPr/>
                </a:tc>
                <a:tc vMerge="1">
                  <a:txBody>
                    <a:bodyPr/>
                    <a:lstStyle/>
                    <a:p>
                      <a:pPr algn="ctr"/>
                      <a:endParaRPr lang="en-US" altLang="zh-CN"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b="0" dirty="0"/>
                        <a:t>-</a:t>
                      </a:r>
                      <a:endParaRPr lang="zh-CN" altLang="en-US" b="0"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b="0" dirty="0"/>
                        <a:t>All Data</a:t>
                      </a:r>
                      <a:endParaRPr lang="zh-CN" altLang="en-US" b="0"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b="0" dirty="0"/>
                        <a:t>All Data</a:t>
                      </a:r>
                      <a:endParaRPr lang="zh-CN" altLang="en-US" b="0" dirty="0"/>
                    </a:p>
                  </a:txBody>
                  <a:tcPr/>
                </a:tc>
                <a:tc gridSpan="2">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b="0" dirty="0"/>
                        <a:t>Good Data (33890, 28891)</a:t>
                      </a:r>
                      <a:endParaRPr lang="zh-CN" altLang="en-US" b="0" dirty="0"/>
                    </a:p>
                  </a:txBody>
                  <a:tcPr/>
                </a:tc>
                <a:tc hMerge="1">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zh-CN" altLang="en-US" b="0" dirty="0"/>
                    </a:p>
                  </a:txBody>
                  <a:tcPr/>
                </a:tc>
                <a:tc gridSpan="2">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b="0" dirty="0"/>
                        <a:t>Bad Data (2657, 2236)</a:t>
                      </a:r>
                      <a:endParaRPr lang="zh-CN" altLang="en-US" b="0" dirty="0"/>
                    </a:p>
                  </a:txBody>
                  <a:tcPr/>
                </a:tc>
                <a:tc hMerge="1">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zh-CN" altLang="en-US" b="0" dirty="0"/>
                    </a:p>
                  </a:txBody>
                  <a:tcPr/>
                </a:tc>
                <a:extLst>
                  <a:ext uri="{0D108BD9-81ED-4DB2-BD59-A6C34878D82A}">
                    <a16:rowId xmlns:a16="http://schemas.microsoft.com/office/drawing/2014/main" val="684439007"/>
                  </a:ext>
                </a:extLst>
              </a:tr>
              <a:tr h="331894">
                <a:tc rowSpan="5">
                  <a:txBody>
                    <a:bodyPr/>
                    <a:lstStyle/>
                    <a:p>
                      <a:pPr algn="ctr"/>
                      <a:r>
                        <a:rPr lang="en-US" altLang="zh-CN" b="0" dirty="0"/>
                        <a:t>HR(BPM)</a:t>
                      </a:r>
                      <a:endParaRPr lang="zh-CN" altLang="en-US" b="0" dirty="0"/>
                    </a:p>
                  </a:txBody>
                  <a:tcPr/>
                </a:tc>
                <a:tc>
                  <a:txBody>
                    <a:bodyPr/>
                    <a:lstStyle/>
                    <a:p>
                      <a:pPr algn="ctr"/>
                      <a:r>
                        <a:rPr lang="en-US" altLang="zh-CN" dirty="0"/>
                        <a:t>Back</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b="1" u="sng" dirty="0"/>
                        <a:t>1.17</a:t>
                      </a:r>
                      <a:endParaRPr lang="zh-CN" altLang="en-US" b="1" u="sng"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b="1" dirty="0"/>
                        <a:t>1.730</a:t>
                      </a:r>
                      <a:endParaRPr lang="zh-CN" altLang="en-US" b="1"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b="1" u="sng" dirty="0"/>
                        <a:t>1.198</a:t>
                      </a:r>
                      <a:endParaRPr lang="zh-CN" altLang="en-US" b="1" u="sng"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b="0" dirty="0"/>
                        <a:t>1.674</a:t>
                      </a:r>
                      <a:endParaRPr lang="zh-CN" altLang="en-US" b="0"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b="0" dirty="0"/>
                        <a:t>1.141</a:t>
                      </a:r>
                      <a:endParaRPr lang="zh-CN" altLang="en-US" b="0"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b="0" dirty="0"/>
                        <a:t>2.445</a:t>
                      </a:r>
                      <a:endParaRPr lang="zh-CN" altLang="en-US" b="0"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b="0" dirty="0"/>
                        <a:t>1.948</a:t>
                      </a:r>
                      <a:endParaRPr lang="zh-CN" altLang="en-US" b="0" dirty="0"/>
                    </a:p>
                  </a:txBody>
                  <a:tcPr/>
                </a:tc>
                <a:extLst>
                  <a:ext uri="{0D108BD9-81ED-4DB2-BD59-A6C34878D82A}">
                    <a16:rowId xmlns:a16="http://schemas.microsoft.com/office/drawing/2014/main" val="338628970"/>
                  </a:ext>
                </a:extLst>
              </a:tr>
              <a:tr h="275838">
                <a:tc vMerge="1">
                  <a:txBody>
                    <a:bodyPr/>
                    <a:lstStyle/>
                    <a:p>
                      <a:pPr algn="ctr"/>
                      <a:endParaRPr lang="zh-CN" altLang="en-US" b="0"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dirty="0"/>
                        <a:t>Left</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b="1" u="sng" dirty="0"/>
                        <a:t>1.11</a:t>
                      </a:r>
                      <a:endParaRPr lang="zh-CN" altLang="en-US" b="1" u="sng"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b="1" dirty="0"/>
                        <a:t>1.469</a:t>
                      </a:r>
                      <a:endParaRPr lang="zh-CN" altLang="en-US" b="1"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b="1" u="sng" dirty="0"/>
                        <a:t>1.080</a:t>
                      </a:r>
                      <a:endParaRPr lang="zh-CN" altLang="en-US" b="1" u="sng"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b="0" dirty="0"/>
                        <a:t>1.428</a:t>
                      </a:r>
                      <a:endParaRPr lang="zh-CN" altLang="en-US" b="0"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b="0" dirty="0"/>
                        <a:t>1.041</a:t>
                      </a:r>
                      <a:endParaRPr lang="zh-CN" altLang="en-US" b="0"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b="0" dirty="0"/>
                        <a:t>1.997</a:t>
                      </a:r>
                      <a:endParaRPr lang="zh-CN" altLang="en-US" b="0"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b="0" dirty="0"/>
                        <a:t>1.578</a:t>
                      </a:r>
                      <a:endParaRPr lang="zh-CN" altLang="en-US" b="0" dirty="0"/>
                    </a:p>
                  </a:txBody>
                  <a:tcPr/>
                </a:tc>
                <a:extLst>
                  <a:ext uri="{0D108BD9-81ED-4DB2-BD59-A6C34878D82A}">
                    <a16:rowId xmlns:a16="http://schemas.microsoft.com/office/drawing/2014/main" val="1705057288"/>
                  </a:ext>
                </a:extLst>
              </a:tr>
              <a:tr h="280018">
                <a:tc vMerge="1">
                  <a:txBody>
                    <a:bodyPr/>
                    <a:lstStyle/>
                    <a:p>
                      <a:pPr algn="ctr"/>
                      <a:endParaRPr lang="zh-CN" altLang="en-US" b="0"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dirty="0"/>
                        <a:t>Right</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b="1" u="sng" dirty="0"/>
                        <a:t>1.10</a:t>
                      </a:r>
                      <a:endParaRPr lang="zh-CN" altLang="en-US" b="1" u="sng"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b="1" dirty="0"/>
                        <a:t>1.639</a:t>
                      </a:r>
                      <a:endParaRPr lang="zh-CN" altLang="en-US" b="1"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b="1" u="sng" dirty="0"/>
                        <a:t>1.243</a:t>
                      </a:r>
                      <a:endParaRPr lang="zh-CN" altLang="en-US" b="1" u="sng"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b="0" dirty="0"/>
                        <a:t>1.612</a:t>
                      </a:r>
                      <a:endParaRPr lang="zh-CN" altLang="en-US" b="0"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b="0" dirty="0"/>
                        <a:t>1.214</a:t>
                      </a:r>
                      <a:endParaRPr lang="zh-CN" altLang="en-US" b="0"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b="0" dirty="0"/>
                        <a:t>1.987</a:t>
                      </a:r>
                      <a:endParaRPr lang="zh-CN" altLang="en-US" b="0"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b="0" dirty="0"/>
                        <a:t>1.612</a:t>
                      </a:r>
                      <a:endParaRPr lang="zh-CN" altLang="en-US" b="0" dirty="0"/>
                    </a:p>
                  </a:txBody>
                  <a:tcPr/>
                </a:tc>
                <a:extLst>
                  <a:ext uri="{0D108BD9-81ED-4DB2-BD59-A6C34878D82A}">
                    <a16:rowId xmlns:a16="http://schemas.microsoft.com/office/drawing/2014/main" val="3542504752"/>
                  </a:ext>
                </a:extLst>
              </a:tr>
              <a:tr h="275838">
                <a:tc vMerge="1">
                  <a:txBody>
                    <a:bodyPr/>
                    <a:lstStyle/>
                    <a:p>
                      <a:pPr algn="ctr"/>
                      <a:endParaRPr lang="zh-CN" altLang="en-US" b="0"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dirty="0"/>
                        <a:t>STOMACH</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b="1" u="sng" dirty="0"/>
                        <a:t>1.40</a:t>
                      </a:r>
                      <a:endParaRPr lang="zh-CN" altLang="en-US" b="1" u="sng"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b="1" dirty="0"/>
                        <a:t>2.089</a:t>
                      </a:r>
                      <a:endParaRPr lang="zh-CN" altLang="en-US" b="1"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b="1" u="sng" dirty="0"/>
                        <a:t>1.075</a:t>
                      </a:r>
                      <a:endParaRPr lang="zh-CN" altLang="en-US" b="1" u="sng"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b="0" dirty="0"/>
                        <a:t>2.092</a:t>
                      </a:r>
                      <a:endParaRPr lang="zh-CN" altLang="en-US" b="0"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b="0" dirty="0"/>
                        <a:t>1.020</a:t>
                      </a:r>
                      <a:endParaRPr lang="zh-CN" altLang="en-US" b="0"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b="0" dirty="0"/>
                        <a:t>2.056</a:t>
                      </a:r>
                      <a:endParaRPr lang="zh-CN" altLang="en-US" b="0"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b="0" dirty="0"/>
                        <a:t>1.790</a:t>
                      </a:r>
                      <a:endParaRPr lang="zh-CN" altLang="en-US" b="0" dirty="0"/>
                    </a:p>
                  </a:txBody>
                  <a:tcPr/>
                </a:tc>
                <a:extLst>
                  <a:ext uri="{0D108BD9-81ED-4DB2-BD59-A6C34878D82A}">
                    <a16:rowId xmlns:a16="http://schemas.microsoft.com/office/drawing/2014/main" val="1128034713"/>
                  </a:ext>
                </a:extLst>
              </a:tr>
              <a:tr h="275838">
                <a:tc vMerge="1">
                  <a:txBody>
                    <a:bodyPr/>
                    <a:lstStyle/>
                    <a:p>
                      <a:pPr algn="ctr"/>
                      <a:endParaRPr lang="zh-CN" altLang="en-US" b="0"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dirty="0"/>
                        <a:t>ALL</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b="1" u="sng" dirty="0"/>
                        <a:t>1.38</a:t>
                      </a:r>
                      <a:endParaRPr lang="zh-CN" altLang="en-US" b="1" u="sng"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b="1" dirty="0"/>
                        <a:t>1.697</a:t>
                      </a:r>
                      <a:endParaRPr lang="zh-CN" altLang="en-US" b="1"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b="1" u="sng" dirty="0"/>
                        <a:t>1.174</a:t>
                      </a:r>
                      <a:endParaRPr lang="zh-CN" altLang="en-US" b="1" u="sng"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b="0" dirty="0"/>
                        <a:t>1.656</a:t>
                      </a:r>
                      <a:endParaRPr lang="zh-CN" altLang="en-US" b="0"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b="0" dirty="0"/>
                        <a:t>1.125</a:t>
                      </a:r>
                      <a:endParaRPr lang="zh-CN" altLang="en-US" b="0"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b="0" dirty="0"/>
                        <a:t>2.223</a:t>
                      </a:r>
                      <a:endParaRPr lang="zh-CN" altLang="en-US" b="0"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b="0" dirty="0"/>
                        <a:t>1.801</a:t>
                      </a:r>
                      <a:endParaRPr lang="zh-CN" altLang="en-US" b="0" dirty="0"/>
                    </a:p>
                  </a:txBody>
                  <a:tcPr/>
                </a:tc>
                <a:extLst>
                  <a:ext uri="{0D108BD9-81ED-4DB2-BD59-A6C34878D82A}">
                    <a16:rowId xmlns:a16="http://schemas.microsoft.com/office/drawing/2014/main" val="2911452208"/>
                  </a:ext>
                </a:extLst>
              </a:tr>
            </a:tbl>
          </a:graphicData>
        </a:graphic>
      </p:graphicFrame>
      <p:sp>
        <p:nvSpPr>
          <p:cNvPr id="6" name="文本框 5">
            <a:extLst>
              <a:ext uri="{FF2B5EF4-FFF2-40B4-BE49-F238E27FC236}">
                <a16:creationId xmlns:a16="http://schemas.microsoft.com/office/drawing/2014/main" id="{A73BCD33-CDDD-896C-47AD-82746EEE70D3}"/>
              </a:ext>
            </a:extLst>
          </p:cNvPr>
          <p:cNvSpPr txBox="1"/>
          <p:nvPr/>
        </p:nvSpPr>
        <p:spPr>
          <a:xfrm>
            <a:off x="0" y="0"/>
            <a:ext cx="2002118" cy="369332"/>
          </a:xfrm>
          <a:prstGeom prst="rect">
            <a:avLst/>
          </a:prstGeom>
          <a:noFill/>
        </p:spPr>
        <p:txBody>
          <a:bodyPr wrap="square">
            <a:spAutoFit/>
          </a:bodyPr>
          <a:lstStyle/>
          <a:p>
            <a:pPr algn="ctr"/>
            <a:r>
              <a:rPr lang="en-US" altLang="zh-CN" sz="1800" b="1" i="0" u="none" strike="noStrike" cap="none" dirty="0">
                <a:solidFill>
                  <a:schemeClr val="dk1"/>
                </a:solidFill>
                <a:latin typeface="Consolas"/>
                <a:ea typeface="Consolas"/>
                <a:cs typeface="Consolas"/>
                <a:sym typeface="Consolas"/>
              </a:rPr>
              <a:t>HR Estimation</a:t>
            </a:r>
            <a:endParaRPr lang="zh-CN" altLang="en-US" sz="1800" dirty="0"/>
          </a:p>
        </p:txBody>
      </p:sp>
      <p:sp>
        <p:nvSpPr>
          <p:cNvPr id="7" name="文本框 6">
            <a:extLst>
              <a:ext uri="{FF2B5EF4-FFF2-40B4-BE49-F238E27FC236}">
                <a16:creationId xmlns:a16="http://schemas.microsoft.com/office/drawing/2014/main" id="{9906E6BB-4ABA-8B18-E9EE-299090AE7D5E}"/>
              </a:ext>
            </a:extLst>
          </p:cNvPr>
          <p:cNvSpPr txBox="1"/>
          <p:nvPr/>
        </p:nvSpPr>
        <p:spPr>
          <a:xfrm>
            <a:off x="681317" y="4135718"/>
            <a:ext cx="10395027" cy="2308324"/>
          </a:xfrm>
          <a:prstGeom prst="rect">
            <a:avLst/>
          </a:prstGeom>
          <a:noFill/>
        </p:spPr>
        <p:txBody>
          <a:bodyPr wrap="square" rtlCol="0">
            <a:spAutoFit/>
          </a:bodyPr>
          <a:lstStyle/>
          <a:p>
            <a:pPr marL="285750" indent="-285750">
              <a:buFont typeface="Arial" panose="020B0604020202020204" pitchFamily="34" charset="0"/>
              <a:buChar char="•"/>
            </a:pPr>
            <a:r>
              <a:rPr lang="en-US" altLang="zh-CN" sz="1600" dirty="0">
                <a:solidFill>
                  <a:schemeClr val="dk1"/>
                </a:solidFill>
                <a:latin typeface="Consolas"/>
              </a:rPr>
              <a:t>The results of </a:t>
            </a:r>
            <a:r>
              <a:rPr lang="en-US" altLang="zh-CN" sz="1600" dirty="0" err="1">
                <a:solidFill>
                  <a:schemeClr val="dk1"/>
                </a:solidFill>
                <a:latin typeface="Consolas"/>
              </a:rPr>
              <a:t>Yingjian</a:t>
            </a:r>
            <a:r>
              <a:rPr lang="en-US" altLang="zh-CN" sz="1600" dirty="0">
                <a:solidFill>
                  <a:schemeClr val="dk1"/>
                </a:solidFill>
                <a:latin typeface="Consolas"/>
              </a:rPr>
              <a:t> originate from the `</a:t>
            </a:r>
            <a:r>
              <a:rPr lang="en-US" altLang="zh-CN" sz="1600" dirty="0" err="1">
                <a:solidFill>
                  <a:schemeClr val="dk1"/>
                </a:solidFill>
                <a:latin typeface="Consolas"/>
              </a:rPr>
              <a:t>hr_estimation</a:t>
            </a:r>
            <a:r>
              <a:rPr lang="en-US" altLang="zh-CN" sz="1600" dirty="0">
                <a:solidFill>
                  <a:schemeClr val="dk1"/>
                </a:solidFill>
                <a:latin typeface="Consolas"/>
              </a:rPr>
              <a:t>` function in Algo_DSPYS.py. This implementation appears to be a simplified version in the paper, lacking the Bayesian fusion of time and frequency domains.</a:t>
            </a:r>
          </a:p>
          <a:p>
            <a:pPr marL="285750" indent="-285750">
              <a:buFont typeface="Arial" panose="020B0604020202020204" pitchFamily="34" charset="0"/>
              <a:buChar char="•"/>
            </a:pPr>
            <a:r>
              <a:rPr lang="en-US" altLang="zh-CN" sz="1600" dirty="0">
                <a:solidFill>
                  <a:schemeClr val="dk1"/>
                </a:solidFill>
                <a:latin typeface="Consolas"/>
              </a:rPr>
              <a:t>Template-based HR estimation generally discards approximately 15% more data compared to </a:t>
            </a:r>
            <a:r>
              <a:rPr lang="en-US" altLang="zh-CN" sz="1600" dirty="0" err="1">
                <a:solidFill>
                  <a:schemeClr val="dk1"/>
                </a:solidFill>
                <a:latin typeface="Consolas"/>
              </a:rPr>
              <a:t>Yingjian's</a:t>
            </a:r>
            <a:r>
              <a:rPr lang="en-US" altLang="zh-CN" sz="1600" dirty="0">
                <a:solidFill>
                  <a:schemeClr val="dk1"/>
                </a:solidFill>
                <a:latin typeface="Consolas"/>
              </a:rPr>
              <a:t> algorithm.</a:t>
            </a:r>
          </a:p>
          <a:p>
            <a:pPr marL="285750" indent="-285750">
              <a:buFont typeface="Arial" panose="020B0604020202020204" pitchFamily="34" charset="0"/>
              <a:buChar char="•"/>
            </a:pPr>
            <a:r>
              <a:rPr lang="en-US" altLang="zh-CN" sz="1600" b="1" u="sng" dirty="0">
                <a:solidFill>
                  <a:schemeClr val="dk1"/>
                </a:solidFill>
                <a:latin typeface="Consolas"/>
              </a:rPr>
              <a:t>While accurate data becomes more precise and inaccurate data becomes less so, due to the majority of data being accurate and extreme values being rare, the effectiveness of this algorithm is not expected to be significantly worse than </a:t>
            </a:r>
            <a:r>
              <a:rPr lang="en-US" altLang="zh-CN" sz="1600" b="1" u="sng" dirty="0" err="1">
                <a:solidFill>
                  <a:schemeClr val="dk1"/>
                </a:solidFill>
                <a:latin typeface="Consolas"/>
              </a:rPr>
              <a:t>Yingjian's</a:t>
            </a:r>
            <a:r>
              <a:rPr lang="en-US" altLang="zh-CN" sz="1600" b="1" u="sng" dirty="0">
                <a:solidFill>
                  <a:schemeClr val="dk1"/>
                </a:solidFill>
                <a:latin typeface="Consolas"/>
              </a:rPr>
              <a:t>. However, it is also not expected to be considerably better.</a:t>
            </a:r>
          </a:p>
        </p:txBody>
      </p:sp>
    </p:spTree>
    <p:extLst>
      <p:ext uri="{BB962C8B-B14F-4D97-AF65-F5344CB8AC3E}">
        <p14:creationId xmlns:p14="http://schemas.microsoft.com/office/powerpoint/2010/main" val="35711877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6" name="文本框 5">
            <a:extLst>
              <a:ext uri="{FF2B5EF4-FFF2-40B4-BE49-F238E27FC236}">
                <a16:creationId xmlns:a16="http://schemas.microsoft.com/office/drawing/2014/main" id="{A73BCD33-CDDD-896C-47AD-82746EEE70D3}"/>
              </a:ext>
            </a:extLst>
          </p:cNvPr>
          <p:cNvSpPr txBox="1"/>
          <p:nvPr/>
        </p:nvSpPr>
        <p:spPr>
          <a:xfrm>
            <a:off x="0" y="0"/>
            <a:ext cx="2002118" cy="369332"/>
          </a:xfrm>
          <a:prstGeom prst="rect">
            <a:avLst/>
          </a:prstGeom>
          <a:noFill/>
        </p:spPr>
        <p:txBody>
          <a:bodyPr wrap="square">
            <a:spAutoFit/>
          </a:bodyPr>
          <a:lstStyle/>
          <a:p>
            <a:pPr algn="ctr"/>
            <a:r>
              <a:rPr lang="en-US" altLang="zh-CN" sz="1800" b="1" i="0" u="none" strike="noStrike" cap="none" dirty="0">
                <a:solidFill>
                  <a:schemeClr val="dk1"/>
                </a:solidFill>
                <a:latin typeface="Consolas"/>
                <a:ea typeface="Consolas"/>
                <a:cs typeface="Consolas"/>
                <a:sym typeface="Consolas"/>
              </a:rPr>
              <a:t>IBI Prediction</a:t>
            </a:r>
            <a:endParaRPr lang="zh-CN" altLang="en-US" sz="1800" dirty="0"/>
          </a:p>
        </p:txBody>
      </p:sp>
      <p:pic>
        <p:nvPicPr>
          <p:cNvPr id="4" name="图片 3">
            <a:extLst>
              <a:ext uri="{FF2B5EF4-FFF2-40B4-BE49-F238E27FC236}">
                <a16:creationId xmlns:a16="http://schemas.microsoft.com/office/drawing/2014/main" id="{363C0476-2747-D517-C36B-FE301D8BC2E3}"/>
              </a:ext>
            </a:extLst>
          </p:cNvPr>
          <p:cNvPicPr>
            <a:picLocks noChangeAspect="1"/>
          </p:cNvPicPr>
          <p:nvPr/>
        </p:nvPicPr>
        <p:blipFill>
          <a:blip r:embed="rId3"/>
          <a:stretch>
            <a:fillRect/>
          </a:stretch>
        </p:blipFill>
        <p:spPr>
          <a:xfrm>
            <a:off x="6271559" y="313766"/>
            <a:ext cx="4560794" cy="3040529"/>
          </a:xfrm>
          <a:prstGeom prst="rect">
            <a:avLst/>
          </a:prstGeom>
        </p:spPr>
      </p:pic>
      <p:pic>
        <p:nvPicPr>
          <p:cNvPr id="7" name="图片 6">
            <a:extLst>
              <a:ext uri="{FF2B5EF4-FFF2-40B4-BE49-F238E27FC236}">
                <a16:creationId xmlns:a16="http://schemas.microsoft.com/office/drawing/2014/main" id="{CD7DA195-DC96-A341-93D1-381D23A21396}"/>
              </a:ext>
            </a:extLst>
          </p:cNvPr>
          <p:cNvPicPr>
            <a:picLocks noChangeAspect="1"/>
          </p:cNvPicPr>
          <p:nvPr/>
        </p:nvPicPr>
        <p:blipFill>
          <a:blip r:embed="rId4"/>
          <a:stretch>
            <a:fillRect/>
          </a:stretch>
        </p:blipFill>
        <p:spPr>
          <a:xfrm>
            <a:off x="1710765" y="264602"/>
            <a:ext cx="4560794" cy="3040529"/>
          </a:xfrm>
          <a:prstGeom prst="rect">
            <a:avLst/>
          </a:prstGeom>
        </p:spPr>
      </p:pic>
      <p:pic>
        <p:nvPicPr>
          <p:cNvPr id="13" name="图片 12">
            <a:extLst>
              <a:ext uri="{FF2B5EF4-FFF2-40B4-BE49-F238E27FC236}">
                <a16:creationId xmlns:a16="http://schemas.microsoft.com/office/drawing/2014/main" id="{389F820E-6662-8C07-A38C-D7CF5BAB103E}"/>
              </a:ext>
            </a:extLst>
          </p:cNvPr>
          <p:cNvPicPr>
            <a:picLocks noChangeAspect="1"/>
          </p:cNvPicPr>
          <p:nvPr/>
        </p:nvPicPr>
        <p:blipFill>
          <a:blip r:embed="rId5"/>
          <a:stretch>
            <a:fillRect/>
          </a:stretch>
        </p:blipFill>
        <p:spPr>
          <a:xfrm>
            <a:off x="1710765" y="3299226"/>
            <a:ext cx="4560794" cy="3040529"/>
          </a:xfrm>
          <a:prstGeom prst="rect">
            <a:avLst/>
          </a:prstGeom>
        </p:spPr>
      </p:pic>
      <p:pic>
        <p:nvPicPr>
          <p:cNvPr id="15" name="图片 14">
            <a:extLst>
              <a:ext uri="{FF2B5EF4-FFF2-40B4-BE49-F238E27FC236}">
                <a16:creationId xmlns:a16="http://schemas.microsoft.com/office/drawing/2014/main" id="{0C72DDAA-4988-30A2-E8CE-3ADE0DD7FE9B}"/>
              </a:ext>
            </a:extLst>
          </p:cNvPr>
          <p:cNvPicPr>
            <a:picLocks noChangeAspect="1"/>
          </p:cNvPicPr>
          <p:nvPr/>
        </p:nvPicPr>
        <p:blipFill>
          <a:blip r:embed="rId6"/>
          <a:stretch>
            <a:fillRect/>
          </a:stretch>
        </p:blipFill>
        <p:spPr>
          <a:xfrm>
            <a:off x="6243544" y="3305131"/>
            <a:ext cx="4616824" cy="3077883"/>
          </a:xfrm>
          <a:prstGeom prst="rect">
            <a:avLst/>
          </a:prstGeom>
        </p:spPr>
      </p:pic>
    </p:spTree>
    <p:extLst>
      <p:ext uri="{BB962C8B-B14F-4D97-AF65-F5344CB8AC3E}">
        <p14:creationId xmlns:p14="http://schemas.microsoft.com/office/powerpoint/2010/main" val="17811348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3" name="文本框 2">
            <a:extLst>
              <a:ext uri="{FF2B5EF4-FFF2-40B4-BE49-F238E27FC236}">
                <a16:creationId xmlns:a16="http://schemas.microsoft.com/office/drawing/2014/main" id="{611CAA45-1696-50FA-8573-37DA3AA7B547}"/>
              </a:ext>
            </a:extLst>
          </p:cNvPr>
          <p:cNvSpPr txBox="1"/>
          <p:nvPr/>
        </p:nvSpPr>
        <p:spPr>
          <a:xfrm>
            <a:off x="0" y="0"/>
            <a:ext cx="1595718" cy="369332"/>
          </a:xfrm>
          <a:prstGeom prst="rect">
            <a:avLst/>
          </a:prstGeom>
          <a:noFill/>
        </p:spPr>
        <p:txBody>
          <a:bodyPr wrap="square">
            <a:spAutoFit/>
          </a:bodyPr>
          <a:lstStyle>
            <a:defPPr marR="0" lvl="0" algn="l" rtl="0">
              <a:lnSpc>
                <a:spcPct val="100000"/>
              </a:lnSpc>
              <a:spcBef>
                <a:spcPts val="0"/>
              </a:spcBef>
              <a:spcAft>
                <a:spcPts val="0"/>
              </a:spcAft>
            </a:defPPr>
            <a:lvl1pPr algn="ctr">
              <a:defRPr sz="1800" b="1">
                <a:solidFill>
                  <a:schemeClr val="dk1"/>
                </a:solidFill>
                <a:latin typeface="Consolas"/>
                <a:ea typeface="Consolas"/>
                <a:cs typeface="Consolas"/>
              </a:defRPr>
            </a:lvl1pPr>
          </a:lstStyle>
          <a:p>
            <a:r>
              <a:rPr lang="en-US" altLang="zh-CN" dirty="0">
                <a:sym typeface="Consolas"/>
              </a:rPr>
              <a:t>Arrhythmia</a:t>
            </a:r>
            <a:endParaRPr lang="zh-CN" altLang="en-US" dirty="0"/>
          </a:p>
        </p:txBody>
      </p:sp>
      <p:pic>
        <p:nvPicPr>
          <p:cNvPr id="7" name="图片 6">
            <a:extLst>
              <a:ext uri="{FF2B5EF4-FFF2-40B4-BE49-F238E27FC236}">
                <a16:creationId xmlns:a16="http://schemas.microsoft.com/office/drawing/2014/main" id="{E5F4F695-7D8E-12D2-74ED-A88980C6A5D9}"/>
              </a:ext>
            </a:extLst>
          </p:cNvPr>
          <p:cNvPicPr>
            <a:picLocks noChangeAspect="1"/>
          </p:cNvPicPr>
          <p:nvPr/>
        </p:nvPicPr>
        <p:blipFill>
          <a:blip r:embed="rId3"/>
          <a:stretch>
            <a:fillRect/>
          </a:stretch>
        </p:blipFill>
        <p:spPr>
          <a:xfrm>
            <a:off x="6849819" y="5417054"/>
            <a:ext cx="1848108" cy="771633"/>
          </a:xfrm>
          <a:prstGeom prst="rect">
            <a:avLst/>
          </a:prstGeom>
        </p:spPr>
      </p:pic>
      <p:pic>
        <p:nvPicPr>
          <p:cNvPr id="10" name="图片 9">
            <a:extLst>
              <a:ext uri="{FF2B5EF4-FFF2-40B4-BE49-F238E27FC236}">
                <a16:creationId xmlns:a16="http://schemas.microsoft.com/office/drawing/2014/main" id="{673DBA7E-C841-532B-47C0-EBADAF03F4E7}"/>
              </a:ext>
            </a:extLst>
          </p:cNvPr>
          <p:cNvPicPr>
            <a:picLocks noChangeAspect="1"/>
          </p:cNvPicPr>
          <p:nvPr/>
        </p:nvPicPr>
        <p:blipFill rotWithShape="1">
          <a:blip r:embed="rId4"/>
          <a:srcRect t="1041"/>
          <a:stretch/>
        </p:blipFill>
        <p:spPr>
          <a:xfrm>
            <a:off x="0" y="418924"/>
            <a:ext cx="4231341" cy="5781040"/>
          </a:xfrm>
          <a:prstGeom prst="rect">
            <a:avLst/>
          </a:prstGeom>
        </p:spPr>
      </p:pic>
      <p:sp>
        <p:nvSpPr>
          <p:cNvPr id="12" name="文本框 11">
            <a:extLst>
              <a:ext uri="{FF2B5EF4-FFF2-40B4-BE49-F238E27FC236}">
                <a16:creationId xmlns:a16="http://schemas.microsoft.com/office/drawing/2014/main" id="{A630FA06-03FE-7630-0590-10F3A195C891}"/>
              </a:ext>
            </a:extLst>
          </p:cNvPr>
          <p:cNvSpPr txBox="1"/>
          <p:nvPr/>
        </p:nvSpPr>
        <p:spPr>
          <a:xfrm>
            <a:off x="-5977" y="6249556"/>
            <a:ext cx="12197977" cy="523220"/>
          </a:xfrm>
          <a:prstGeom prst="rect">
            <a:avLst/>
          </a:prstGeom>
          <a:noFill/>
        </p:spPr>
        <p:txBody>
          <a:bodyPr wrap="square">
            <a:spAutoFit/>
          </a:bodyPr>
          <a:lstStyle/>
          <a:p>
            <a:r>
              <a:rPr lang="en-US" altLang="zh-CN" i="1" u="sng" dirty="0">
                <a:solidFill>
                  <a:schemeClr val="dk1"/>
                </a:solidFill>
                <a:latin typeface="Consolas"/>
              </a:rPr>
              <a:t>Reference: Kennedy A, Finlay D </a:t>
            </a:r>
            <a:r>
              <a:rPr lang="en-US" altLang="zh-CN" i="1" u="sng" dirty="0" err="1">
                <a:solidFill>
                  <a:schemeClr val="dk1"/>
                </a:solidFill>
                <a:latin typeface="Consolas"/>
              </a:rPr>
              <a:t>D</a:t>
            </a:r>
            <a:r>
              <a:rPr lang="en-US" altLang="zh-CN" i="1" u="sng" dirty="0">
                <a:solidFill>
                  <a:schemeClr val="dk1"/>
                </a:solidFill>
                <a:latin typeface="Consolas"/>
              </a:rPr>
              <a:t>, </a:t>
            </a:r>
            <a:r>
              <a:rPr lang="en-US" altLang="zh-CN" i="1" u="sng" dirty="0" err="1">
                <a:solidFill>
                  <a:schemeClr val="dk1"/>
                </a:solidFill>
                <a:latin typeface="Consolas"/>
              </a:rPr>
              <a:t>Guldenring</a:t>
            </a:r>
            <a:r>
              <a:rPr lang="en-US" altLang="zh-CN" i="1" u="sng" dirty="0">
                <a:solidFill>
                  <a:schemeClr val="dk1"/>
                </a:solidFill>
                <a:latin typeface="Consolas"/>
              </a:rPr>
              <a:t> D, et al. The accuracy of beat-interval based algorithms for detecting atrial fibrillation[C]//2015 Computing in Cardiology Conference (</a:t>
            </a:r>
            <a:r>
              <a:rPr lang="en-US" altLang="zh-CN" i="1" u="sng" dirty="0" err="1">
                <a:solidFill>
                  <a:schemeClr val="dk1"/>
                </a:solidFill>
                <a:latin typeface="Consolas"/>
              </a:rPr>
              <a:t>CinC</a:t>
            </a:r>
            <a:r>
              <a:rPr lang="en-US" altLang="zh-CN" i="1" u="sng" dirty="0">
                <a:solidFill>
                  <a:schemeClr val="dk1"/>
                </a:solidFill>
                <a:latin typeface="Consolas"/>
              </a:rPr>
              <a:t>). IEEE, 2015: 893-896.</a:t>
            </a:r>
            <a:endParaRPr lang="zh-CN" altLang="en-US" i="1" u="sng" dirty="0">
              <a:solidFill>
                <a:schemeClr val="dk1"/>
              </a:solidFill>
              <a:latin typeface="Consolas"/>
            </a:endParaRPr>
          </a:p>
        </p:txBody>
      </p:sp>
      <p:pic>
        <p:nvPicPr>
          <p:cNvPr id="4" name="图片 3">
            <a:extLst>
              <a:ext uri="{FF2B5EF4-FFF2-40B4-BE49-F238E27FC236}">
                <a16:creationId xmlns:a16="http://schemas.microsoft.com/office/drawing/2014/main" id="{BFA54706-4FEF-E241-23AB-86A5150359DA}"/>
              </a:ext>
            </a:extLst>
          </p:cNvPr>
          <p:cNvPicPr>
            <a:picLocks noChangeAspect="1"/>
          </p:cNvPicPr>
          <p:nvPr/>
        </p:nvPicPr>
        <p:blipFill>
          <a:blip r:embed="rId5"/>
          <a:stretch>
            <a:fillRect/>
          </a:stretch>
        </p:blipFill>
        <p:spPr>
          <a:xfrm>
            <a:off x="5519296" y="131528"/>
            <a:ext cx="4509154" cy="2042608"/>
          </a:xfrm>
          <a:prstGeom prst="rect">
            <a:avLst/>
          </a:prstGeom>
        </p:spPr>
      </p:pic>
      <p:sp>
        <p:nvSpPr>
          <p:cNvPr id="5" name="文本框 4">
            <a:extLst>
              <a:ext uri="{FF2B5EF4-FFF2-40B4-BE49-F238E27FC236}">
                <a16:creationId xmlns:a16="http://schemas.microsoft.com/office/drawing/2014/main" id="{21CA4B34-333E-F9F8-E3E9-388E7A43B086}"/>
              </a:ext>
            </a:extLst>
          </p:cNvPr>
          <p:cNvSpPr txBox="1"/>
          <p:nvPr/>
        </p:nvSpPr>
        <p:spPr>
          <a:xfrm>
            <a:off x="4455484" y="2272101"/>
            <a:ext cx="7407810" cy="3046988"/>
          </a:xfrm>
          <a:prstGeom prst="rect">
            <a:avLst/>
          </a:prstGeom>
          <a:noFill/>
        </p:spPr>
        <p:txBody>
          <a:bodyPr wrap="square" rtlCol="0">
            <a:spAutoFit/>
          </a:bodyPr>
          <a:lstStyle/>
          <a:p>
            <a:r>
              <a:rPr lang="en-US" altLang="zh-CN" sz="1600" dirty="0">
                <a:solidFill>
                  <a:schemeClr val="dk1"/>
                </a:solidFill>
                <a:latin typeface="Consolas"/>
              </a:rPr>
              <a:t>When the coefficient of variation (CV) is 0.16, the algorithm achieves the best performance on both major public datasets for arrhythmia(MIT-BIH arrhythmia database, MIT-BIH SVT database), with an accuracy of 91%. </a:t>
            </a:r>
          </a:p>
          <a:p>
            <a:endParaRPr lang="en-US" altLang="zh-CN" sz="1600" dirty="0">
              <a:solidFill>
                <a:schemeClr val="dk1"/>
              </a:solidFill>
              <a:latin typeface="Consolas"/>
            </a:endParaRPr>
          </a:p>
          <a:p>
            <a:r>
              <a:rPr lang="en-US" altLang="zh-CN" sz="1600" dirty="0">
                <a:solidFill>
                  <a:schemeClr val="dk1"/>
                </a:solidFill>
                <a:latin typeface="Consolas"/>
              </a:rPr>
              <a:t>Therefore, I will use CV=0.16 as the criterion for distinguishing arrhythmia. Testing will be conducted on 10-second BSG-IBI signals.</a:t>
            </a:r>
            <a:r>
              <a:rPr lang="zh-CN" altLang="en-US" sz="1600" dirty="0">
                <a:solidFill>
                  <a:schemeClr val="dk1"/>
                </a:solidFill>
                <a:latin typeface="Consolas"/>
              </a:rPr>
              <a:t> </a:t>
            </a:r>
            <a:endParaRPr lang="en-US" altLang="zh-CN" sz="1600" dirty="0">
              <a:solidFill>
                <a:schemeClr val="dk1"/>
              </a:solidFill>
              <a:latin typeface="Consolas"/>
            </a:endParaRPr>
          </a:p>
          <a:p>
            <a:pPr marL="285750" indent="-285750">
              <a:buFont typeface="Arial" panose="020B0604020202020204" pitchFamily="34" charset="0"/>
              <a:buChar char="•"/>
            </a:pPr>
            <a:endParaRPr lang="en-US" altLang="zh-CN" sz="1600" dirty="0">
              <a:solidFill>
                <a:schemeClr val="dk1"/>
              </a:solidFill>
              <a:latin typeface="Consolas"/>
            </a:endParaRPr>
          </a:p>
          <a:p>
            <a:r>
              <a:rPr lang="en-US" altLang="zh-CN" sz="1600" u="sng" dirty="0">
                <a:solidFill>
                  <a:schemeClr val="dk1"/>
                </a:solidFill>
                <a:latin typeface="Consolas"/>
              </a:rPr>
              <a:t>Conclusion: It seems that our dataset does not contain patients with arrhythmia, and there are no labels. We cannot include arrhythmia classification in paper.</a:t>
            </a:r>
            <a:endParaRPr lang="zh-CN" altLang="en-US" sz="1600" u="sng" dirty="0">
              <a:solidFill>
                <a:schemeClr val="dk1"/>
              </a:solidFill>
              <a:latin typeface="Consolas"/>
            </a:endParaRPr>
          </a:p>
        </p:txBody>
      </p:sp>
    </p:spTree>
    <p:extLst>
      <p:ext uri="{BB962C8B-B14F-4D97-AF65-F5344CB8AC3E}">
        <p14:creationId xmlns:p14="http://schemas.microsoft.com/office/powerpoint/2010/main" val="35074121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3" name="文本框 2">
            <a:extLst>
              <a:ext uri="{FF2B5EF4-FFF2-40B4-BE49-F238E27FC236}">
                <a16:creationId xmlns:a16="http://schemas.microsoft.com/office/drawing/2014/main" id="{611CAA45-1696-50FA-8573-37DA3AA7B547}"/>
              </a:ext>
            </a:extLst>
          </p:cNvPr>
          <p:cNvSpPr txBox="1"/>
          <p:nvPr/>
        </p:nvSpPr>
        <p:spPr>
          <a:xfrm>
            <a:off x="0" y="0"/>
            <a:ext cx="3257176" cy="369332"/>
          </a:xfrm>
          <a:prstGeom prst="rect">
            <a:avLst/>
          </a:prstGeom>
          <a:noFill/>
        </p:spPr>
        <p:txBody>
          <a:bodyPr wrap="square">
            <a:spAutoFit/>
          </a:bodyPr>
          <a:lstStyle>
            <a:defPPr marR="0" lvl="0" algn="l" rtl="0">
              <a:lnSpc>
                <a:spcPct val="100000"/>
              </a:lnSpc>
              <a:spcBef>
                <a:spcPts val="0"/>
              </a:spcBef>
              <a:spcAft>
                <a:spcPts val="0"/>
              </a:spcAft>
            </a:defPPr>
            <a:lvl1pPr algn="ctr">
              <a:defRPr sz="1800" b="1">
                <a:solidFill>
                  <a:schemeClr val="dk1"/>
                </a:solidFill>
                <a:latin typeface="Consolas"/>
                <a:ea typeface="Consolas"/>
                <a:cs typeface="Consolas"/>
              </a:defRPr>
            </a:lvl1pPr>
          </a:lstStyle>
          <a:p>
            <a:r>
              <a:rPr lang="en-US" altLang="zh-CN" sz="1800" b="1" dirty="0">
                <a:solidFill>
                  <a:schemeClr val="dk1"/>
                </a:solidFill>
                <a:latin typeface="Consolas"/>
                <a:ea typeface="Consolas"/>
                <a:cs typeface="Consolas"/>
                <a:sym typeface="Consolas"/>
              </a:rPr>
              <a:t>Alignment of BSG and PPG</a:t>
            </a:r>
            <a:endParaRPr lang="zh-CN" altLang="en-US" dirty="0"/>
          </a:p>
        </p:txBody>
      </p:sp>
      <p:sp>
        <p:nvSpPr>
          <p:cNvPr id="4" name="文本框 3">
            <a:extLst>
              <a:ext uri="{FF2B5EF4-FFF2-40B4-BE49-F238E27FC236}">
                <a16:creationId xmlns:a16="http://schemas.microsoft.com/office/drawing/2014/main" id="{D53CBAB2-7B84-CA48-14A7-8F68E65CBCD5}"/>
              </a:ext>
            </a:extLst>
          </p:cNvPr>
          <p:cNvSpPr txBox="1"/>
          <p:nvPr/>
        </p:nvSpPr>
        <p:spPr>
          <a:xfrm>
            <a:off x="5753849" y="4202848"/>
            <a:ext cx="6187139" cy="954107"/>
          </a:xfrm>
          <a:prstGeom prst="rect">
            <a:avLst/>
          </a:prstGeom>
          <a:noFill/>
        </p:spPr>
        <p:txBody>
          <a:bodyPr wrap="square">
            <a:spAutoFit/>
          </a:bodyPr>
          <a:lstStyle/>
          <a:p>
            <a:r>
              <a:rPr lang="en-US" altLang="zh-CN" i="1" u="sng" dirty="0">
                <a:solidFill>
                  <a:schemeClr val="dk1"/>
                </a:solidFill>
                <a:latin typeface="Consolas"/>
              </a:rPr>
              <a:t>Reference: Khan U M, </a:t>
            </a:r>
            <a:r>
              <a:rPr lang="en-US" altLang="zh-CN" i="1" u="sng" dirty="0" err="1">
                <a:solidFill>
                  <a:schemeClr val="dk1"/>
                </a:solidFill>
                <a:latin typeface="Consolas"/>
              </a:rPr>
              <a:t>Rigazio</a:t>
            </a:r>
            <a:r>
              <a:rPr lang="en-US" altLang="zh-CN" i="1" u="sng" dirty="0">
                <a:solidFill>
                  <a:schemeClr val="dk1"/>
                </a:solidFill>
                <a:latin typeface="Consolas"/>
              </a:rPr>
              <a:t> L, Shahzad M. Contactless Monitoring of PPG Using Radar[J]. Proceedings of the ACM on Interactive, Mobile, Wearable and Ubiquitous Technologies, 2022, 6(3): 1-30.</a:t>
            </a:r>
            <a:endParaRPr lang="zh-CN" altLang="en-US" i="1" u="sng" dirty="0">
              <a:solidFill>
                <a:schemeClr val="dk1"/>
              </a:solidFill>
              <a:latin typeface="Consolas"/>
            </a:endParaRPr>
          </a:p>
        </p:txBody>
      </p:sp>
      <p:pic>
        <p:nvPicPr>
          <p:cNvPr id="6" name="图片 5">
            <a:extLst>
              <a:ext uri="{FF2B5EF4-FFF2-40B4-BE49-F238E27FC236}">
                <a16:creationId xmlns:a16="http://schemas.microsoft.com/office/drawing/2014/main" id="{33DAD7C5-FF92-4C0A-0F6A-4AFEFA5CAA02}"/>
              </a:ext>
            </a:extLst>
          </p:cNvPr>
          <p:cNvPicPr>
            <a:picLocks noChangeAspect="1"/>
          </p:cNvPicPr>
          <p:nvPr/>
        </p:nvPicPr>
        <p:blipFill>
          <a:blip r:embed="rId3"/>
          <a:stretch>
            <a:fillRect/>
          </a:stretch>
        </p:blipFill>
        <p:spPr>
          <a:xfrm>
            <a:off x="0" y="369333"/>
            <a:ext cx="5617894" cy="6488668"/>
          </a:xfrm>
          <a:prstGeom prst="rect">
            <a:avLst/>
          </a:prstGeom>
        </p:spPr>
      </p:pic>
      <p:sp>
        <p:nvSpPr>
          <p:cNvPr id="8" name="文本框 7">
            <a:extLst>
              <a:ext uri="{FF2B5EF4-FFF2-40B4-BE49-F238E27FC236}">
                <a16:creationId xmlns:a16="http://schemas.microsoft.com/office/drawing/2014/main" id="{A4A19355-4653-F34A-21AD-F80155658B2C}"/>
              </a:ext>
            </a:extLst>
          </p:cNvPr>
          <p:cNvSpPr txBox="1"/>
          <p:nvPr/>
        </p:nvSpPr>
        <p:spPr>
          <a:xfrm>
            <a:off x="5753849" y="3723348"/>
            <a:ext cx="4153647" cy="338554"/>
          </a:xfrm>
          <a:prstGeom prst="rect">
            <a:avLst/>
          </a:prstGeom>
          <a:noFill/>
        </p:spPr>
        <p:txBody>
          <a:bodyPr wrap="square" rtlCol="0">
            <a:spAutoFit/>
          </a:bodyPr>
          <a:lstStyle/>
          <a:p>
            <a:r>
              <a:rPr lang="en-US" altLang="zh-CN" sz="1600" dirty="0">
                <a:solidFill>
                  <a:schemeClr val="dk1"/>
                </a:solidFill>
                <a:latin typeface="Consolas"/>
              </a:rPr>
              <a:t>Radar Wave -&gt; PPG Signal</a:t>
            </a:r>
            <a:endParaRPr lang="zh-CN" altLang="en-US" sz="1600" dirty="0">
              <a:solidFill>
                <a:schemeClr val="dk1"/>
              </a:solidFill>
              <a:latin typeface="Consolas"/>
            </a:endParaRPr>
          </a:p>
        </p:txBody>
      </p:sp>
      <p:sp>
        <p:nvSpPr>
          <p:cNvPr id="11" name="文本框 10">
            <a:extLst>
              <a:ext uri="{FF2B5EF4-FFF2-40B4-BE49-F238E27FC236}">
                <a16:creationId xmlns:a16="http://schemas.microsoft.com/office/drawing/2014/main" id="{D73FDB32-1A3C-AC7E-B809-89B8407BC081}"/>
              </a:ext>
            </a:extLst>
          </p:cNvPr>
          <p:cNvSpPr txBox="1"/>
          <p:nvPr/>
        </p:nvSpPr>
        <p:spPr>
          <a:xfrm>
            <a:off x="5753849" y="1097260"/>
            <a:ext cx="6336552" cy="1323439"/>
          </a:xfrm>
          <a:prstGeom prst="rect">
            <a:avLst/>
          </a:prstGeom>
          <a:noFill/>
        </p:spPr>
        <p:txBody>
          <a:bodyPr wrap="square">
            <a:spAutoFit/>
          </a:bodyPr>
          <a:lstStyle/>
          <a:p>
            <a:r>
              <a:rPr lang="en-US" altLang="zh-CN" sz="1600" dirty="0">
                <a:solidFill>
                  <a:schemeClr val="dk1"/>
                </a:solidFill>
                <a:latin typeface="Consolas"/>
              </a:rPr>
              <a:t>Using Real-Time Heart Rate for signal alignment ensures that each cycle of the PPG signal corresponds to each cycle of the BSG signal. However, it cannot be used to extract features along the time axis, such as Pulse Transit Time (PTT), Pulse Arrival Time (PAT), etc.</a:t>
            </a:r>
            <a:endParaRPr lang="zh-CN" altLang="en-US" sz="1600" dirty="0">
              <a:solidFill>
                <a:schemeClr val="dk1"/>
              </a:solidFill>
              <a:latin typeface="Consolas"/>
            </a:endParaRPr>
          </a:p>
        </p:txBody>
      </p:sp>
    </p:spTree>
    <p:extLst>
      <p:ext uri="{BB962C8B-B14F-4D97-AF65-F5344CB8AC3E}">
        <p14:creationId xmlns:p14="http://schemas.microsoft.com/office/powerpoint/2010/main" val="4111126483"/>
      </p:ext>
    </p:extLst>
  </p:cSld>
  <p:clrMapOvr>
    <a:masterClrMapping/>
  </p:clrMapOvr>
</p:sld>
</file>

<file path=ppt/theme/theme1.xml><?xml version="1.0" encoding="utf-8"?>
<a:theme xmlns:a="http://schemas.openxmlformats.org/drawingml/2006/main"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3997</TotalTime>
  <Words>1039</Words>
  <Application>Microsoft Office PowerPoint</Application>
  <PresentationFormat>宽屏</PresentationFormat>
  <Paragraphs>175</Paragraphs>
  <Slides>12</Slides>
  <Notes>12</Notes>
  <HiddenSlides>0</HiddenSlides>
  <MMClips>0</MMClips>
  <ScaleCrop>false</ScaleCrop>
  <HeadingPairs>
    <vt:vector size="6" baseType="variant">
      <vt:variant>
        <vt:lpstr>已用的字体</vt:lpstr>
      </vt:variant>
      <vt:variant>
        <vt:i4>2</vt:i4>
      </vt:variant>
      <vt:variant>
        <vt:lpstr>主题</vt:lpstr>
      </vt:variant>
      <vt:variant>
        <vt:i4>1</vt:i4>
      </vt:variant>
      <vt:variant>
        <vt:lpstr>幻灯片标题</vt:lpstr>
      </vt:variant>
      <vt:variant>
        <vt:i4>12</vt:i4>
      </vt:variant>
    </vt:vector>
  </HeadingPairs>
  <TitlesOfParts>
    <vt:vector size="15" baseType="lpstr">
      <vt:lpstr>Arial</vt:lpstr>
      <vt:lpstr>Consolas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老 甲鱼</dc:creator>
  <cp:lastModifiedBy>甲鱼 老</cp:lastModifiedBy>
  <cp:revision>3445</cp:revision>
  <dcterms:created xsi:type="dcterms:W3CDTF">2023-07-30T03:21:28Z</dcterms:created>
  <dcterms:modified xsi:type="dcterms:W3CDTF">2024-03-25T08:33:55Z</dcterms:modified>
</cp:coreProperties>
</file>