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71" r:id="rId4"/>
    <p:sldId id="364" r:id="rId5"/>
    <p:sldId id="365" r:id="rId6"/>
    <p:sldId id="366" r:id="rId7"/>
    <p:sldId id="367" r:id="rId8"/>
    <p:sldId id="363" r:id="rId9"/>
    <p:sldId id="362" r:id="rId10"/>
    <p:sldId id="374" r:id="rId11"/>
    <p:sldId id="378" r:id="rId12"/>
    <p:sldId id="351" r:id="rId13"/>
    <p:sldId id="375" r:id="rId14"/>
    <p:sldId id="380" r:id="rId15"/>
    <p:sldId id="381" r:id="rId16"/>
    <p:sldId id="376" r:id="rId17"/>
    <p:sldId id="372" r:id="rId18"/>
    <p:sldId id="369" r:id="rId19"/>
    <p:sldId id="370" r:id="rId20"/>
    <p:sldId id="368" r:id="rId21"/>
    <p:sldId id="373" r:id="rId22"/>
    <p:sldId id="346" r:id="rId23"/>
    <p:sldId id="348" r:id="rId24"/>
    <p:sldId id="26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4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C51"/>
    <a:srgbClr val="BFD8E5"/>
    <a:srgbClr val="F1F52D"/>
    <a:srgbClr val="51788B"/>
    <a:srgbClr val="426A82"/>
    <a:srgbClr val="307DAE"/>
    <a:srgbClr val="EA821C"/>
    <a:srgbClr val="F6C894"/>
    <a:srgbClr val="FF7F0E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6" autoAdjust="0"/>
    <p:restoredTop sz="94723" autoAdjust="0"/>
  </p:normalViewPr>
  <p:slideViewPr>
    <p:cSldViewPr snapToGrid="0">
      <p:cViewPr>
        <p:scale>
          <a:sx n="66" d="100"/>
          <a:sy n="66" d="100"/>
        </p:scale>
        <p:origin x="720" y="252"/>
      </p:cViewPr>
      <p:guideLst/>
    </p:cSldViewPr>
  </p:slideViewPr>
  <p:outlineViewPr>
    <p:cViewPr>
      <p:scale>
        <a:sx n="100" d="100"/>
        <a:sy n="100" d="100"/>
      </p:scale>
      <p:origin x="0" y="-1527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21.xml"/><Relationship Id="rId4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35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94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78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03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43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067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67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5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51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5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44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29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80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35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93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7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6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19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863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12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09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8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2023.11.20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FE1193D-C098-489C-9107-B3F82B55C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63375"/>
              </p:ext>
            </p:extLst>
          </p:nvPr>
        </p:nvGraphicFramePr>
        <p:xfrm>
          <a:off x="2778235" y="842779"/>
          <a:ext cx="678324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830">
                  <a:extLst>
                    <a:ext uri="{9D8B030D-6E8A-4147-A177-3AD203B41FA5}">
                      <a16:colId xmlns:a16="http://schemas.microsoft.com/office/drawing/2014/main" val="2721979233"/>
                    </a:ext>
                  </a:extLst>
                </a:gridCol>
                <a:gridCol w="2490951">
                  <a:extLst>
                    <a:ext uri="{9D8B030D-6E8A-4147-A177-3AD203B41FA5}">
                      <a16:colId xmlns:a16="http://schemas.microsoft.com/office/drawing/2014/main" val="3887092843"/>
                    </a:ext>
                  </a:extLst>
                </a:gridCol>
                <a:gridCol w="2604464">
                  <a:extLst>
                    <a:ext uri="{9D8B030D-6E8A-4147-A177-3AD203B41FA5}">
                      <a16:colId xmlns:a16="http://schemas.microsoft.com/office/drawing/2014/main" val="68501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9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0.79 / 1.64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1.79 / 4.31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5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1.35 / 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4.53 / 4.44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0710"/>
                  </a:ext>
                </a:extLst>
              </a:tr>
              <a:tr h="3585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NLAAF1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8.43 / 23.19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/>
                        <a:t>3.14</a:t>
                      </a:r>
                      <a:r>
                        <a:rPr lang="en-US" altLang="zh-CN" u="none" dirty="0"/>
                        <a:t> / 5.21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9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NLAAF2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20.67 / 33.39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/>
                        <a:t>3.64</a:t>
                      </a:r>
                      <a:r>
                        <a:rPr lang="en-US" altLang="zh-CN" u="none" dirty="0"/>
                        <a:t> / 7.04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5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DBA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2.05</a:t>
                      </a:r>
                      <a:r>
                        <a:rPr lang="en-US" altLang="zh-CN" u="none" dirty="0"/>
                        <a:t> / </a:t>
                      </a:r>
                      <a:r>
                        <a:rPr lang="en-US" altLang="zh-CN" u="sng" dirty="0"/>
                        <a:t>1.96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3.43</a:t>
                      </a:r>
                      <a:r>
                        <a:rPr lang="en-US" altLang="zh-CN" u="none" dirty="0"/>
                        <a:t> / </a:t>
                      </a:r>
                      <a:r>
                        <a:rPr lang="en-US" altLang="zh-CN" u="sng" dirty="0"/>
                        <a:t>4.15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29432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808B401-8F0D-5394-16C3-D2880F002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6"/>
          <a:stretch/>
        </p:blipFill>
        <p:spPr>
          <a:xfrm>
            <a:off x="840781" y="3147364"/>
            <a:ext cx="4240797" cy="21899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75A2E3-5140-BADC-B117-BD62EDC0C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578" y="3147366"/>
            <a:ext cx="6376135" cy="20942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DD7BE27-0713-455D-3173-DE448A1556B2}"/>
              </a:ext>
            </a:extLst>
          </p:cNvPr>
          <p:cNvSpPr txBox="1"/>
          <p:nvPr/>
        </p:nvSpPr>
        <p:spPr>
          <a:xfrm>
            <a:off x="609599" y="503493"/>
            <a:ext cx="359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Effectiveness of NLAAF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1062703-2BE8-66D5-2C6D-9F64A3AAB594}"/>
              </a:ext>
            </a:extLst>
          </p:cNvPr>
          <p:cNvCxnSpPr>
            <a:cxnSpLocks/>
          </p:cNvCxnSpPr>
          <p:nvPr/>
        </p:nvCxnSpPr>
        <p:spPr>
          <a:xfrm>
            <a:off x="3412838" y="3847791"/>
            <a:ext cx="0" cy="66675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BA4E937-749B-50FB-E15E-D530A387B7B2}"/>
              </a:ext>
            </a:extLst>
          </p:cNvPr>
          <p:cNvCxnSpPr>
            <a:cxnSpLocks/>
          </p:cNvCxnSpPr>
          <p:nvPr/>
        </p:nvCxnSpPr>
        <p:spPr>
          <a:xfrm flipH="1">
            <a:off x="3412838" y="3847791"/>
            <a:ext cx="82550" cy="66675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01FE9E3-E759-F2AC-0111-DA236D50CB9A}"/>
              </a:ext>
            </a:extLst>
          </p:cNvPr>
          <p:cNvSpPr/>
          <p:nvPr/>
        </p:nvSpPr>
        <p:spPr>
          <a:xfrm>
            <a:off x="8469026" y="4124017"/>
            <a:ext cx="766763" cy="438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958C84-3860-2DD2-BAA2-CE019C88E1EB}"/>
              </a:ext>
            </a:extLst>
          </p:cNvPr>
          <p:cNvSpPr txBox="1"/>
          <p:nvPr/>
        </p:nvSpPr>
        <p:spPr>
          <a:xfrm>
            <a:off x="1014424" y="513805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NLAAF</a:t>
            </a:r>
            <a:r>
              <a:rPr lang="en-US" altLang="zh-CN" dirty="0">
                <a:solidFill>
                  <a:prstClr val="black"/>
                </a:solidFill>
                <a:latin typeface="Consolas"/>
                <a:ea typeface="等线"/>
              </a:rPr>
              <a:t>: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等线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Z_t+1 =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X_t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 + Y_t-1) /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Z_t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 =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X_t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 +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Y_t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) /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等线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Consolas"/>
                <a:ea typeface="等线"/>
              </a:rPr>
              <a:t>DBA: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prstClr val="black"/>
                </a:solidFill>
                <a:latin typeface="Consolas"/>
                <a:ea typeface="等线"/>
              </a:rPr>
              <a:t>Z_t</a:t>
            </a:r>
            <a:r>
              <a:rPr lang="en-US" altLang="zh-CN" dirty="0">
                <a:solidFill>
                  <a:prstClr val="black"/>
                </a:solidFill>
                <a:latin typeface="Consolas"/>
                <a:ea typeface="等线"/>
              </a:rPr>
              <a:t> = (</a:t>
            </a:r>
            <a:r>
              <a:rPr lang="en-US" altLang="zh-CN" dirty="0" err="1">
                <a:solidFill>
                  <a:prstClr val="black"/>
                </a:solidFill>
                <a:latin typeface="Consolas"/>
                <a:ea typeface="等线"/>
              </a:rPr>
              <a:t>X_t</a:t>
            </a:r>
            <a:r>
              <a:rPr lang="en-US" altLang="zh-CN" dirty="0">
                <a:solidFill>
                  <a:prstClr val="black"/>
                </a:solidFill>
                <a:latin typeface="Consolas"/>
                <a:ea typeface="等线"/>
              </a:rPr>
              <a:t> + Y_t-1 + </a:t>
            </a:r>
            <a:r>
              <a:rPr lang="en-US" altLang="zh-CN" dirty="0" err="1">
                <a:solidFill>
                  <a:prstClr val="black"/>
                </a:solidFill>
                <a:latin typeface="Consolas"/>
                <a:ea typeface="等线"/>
              </a:rPr>
              <a:t>Y_t</a:t>
            </a:r>
            <a:r>
              <a:rPr lang="en-US" altLang="zh-CN" dirty="0">
                <a:solidFill>
                  <a:prstClr val="black"/>
                </a:solidFill>
                <a:latin typeface="Consolas"/>
                <a:ea typeface="等线"/>
              </a:rPr>
              <a:t>) / 3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E1AF08-EF66-22AC-F726-FC103BCBB497}"/>
              </a:ext>
            </a:extLst>
          </p:cNvPr>
          <p:cNvSpPr txBox="1"/>
          <p:nvPr/>
        </p:nvSpPr>
        <p:spPr>
          <a:xfrm>
            <a:off x="5081578" y="5421904"/>
            <a:ext cx="702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</a:t>
            </a:r>
            <a:r>
              <a:rPr lang="zh-CN" altLang="en-US" dirty="0"/>
              <a:t>alue</a:t>
            </a:r>
            <a:r>
              <a:rPr lang="en-US" altLang="zh-CN" dirty="0"/>
              <a:t>s</a:t>
            </a:r>
            <a:r>
              <a:rPr lang="zh-CN" altLang="en-US" dirty="0"/>
              <a:t> of </a:t>
            </a:r>
            <a:r>
              <a:rPr lang="en-US" altLang="zh-CN" dirty="0"/>
              <a:t>large </a:t>
            </a:r>
            <a:r>
              <a:rPr lang="zh-CN" altLang="en-US" dirty="0"/>
              <a:t>peak and </a:t>
            </a:r>
            <a:r>
              <a:rPr lang="en-US" altLang="zh-CN" dirty="0"/>
              <a:t>small</a:t>
            </a:r>
            <a:r>
              <a:rPr lang="zh-CN" altLang="en-US" dirty="0"/>
              <a:t> pe</a:t>
            </a:r>
            <a:r>
              <a:rPr lang="en-US" altLang="zh-CN" dirty="0" err="1"/>
              <a:t>ak</a:t>
            </a:r>
            <a:r>
              <a:rPr lang="zh-CN" altLang="en-US" dirty="0"/>
              <a:t> in template must be the average of all correctly extracted peak values.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Therefore, its </a:t>
            </a:r>
            <a:r>
              <a:rPr lang="zh-CN" altLang="en-US" b="1" dirty="0"/>
              <a:t>theoretical upper limit </a:t>
            </a:r>
            <a:r>
              <a:rPr lang="zh-CN" altLang="en-US" dirty="0"/>
              <a:t>should be 1.79.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1A6307-6B0E-3F08-AE68-400E0797E3B3}"/>
              </a:ext>
            </a:extLst>
          </p:cNvPr>
          <p:cNvSpPr txBox="1"/>
          <p:nvPr/>
        </p:nvSpPr>
        <p:spPr>
          <a:xfrm>
            <a:off x="609600" y="106251"/>
            <a:ext cx="458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b="1" dirty="0"/>
              <a:t>Analysis of Experimental Results</a:t>
            </a:r>
            <a:endParaRPr lang="en-US" altLang="zh-CN" sz="1100" b="1" dirty="0"/>
          </a:p>
        </p:txBody>
      </p:sp>
    </p:spTree>
    <p:extLst>
      <p:ext uri="{BB962C8B-B14F-4D97-AF65-F5344CB8AC3E}">
        <p14:creationId xmlns:p14="http://schemas.microsoft.com/office/powerpoint/2010/main" val="3885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FE1193D-C098-489C-9107-B3F82B55C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94741"/>
              </p:ext>
            </p:extLst>
          </p:nvPr>
        </p:nvGraphicFramePr>
        <p:xfrm>
          <a:off x="2756463" y="1124142"/>
          <a:ext cx="678324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830">
                  <a:extLst>
                    <a:ext uri="{9D8B030D-6E8A-4147-A177-3AD203B41FA5}">
                      <a16:colId xmlns:a16="http://schemas.microsoft.com/office/drawing/2014/main" val="2721979233"/>
                    </a:ext>
                  </a:extLst>
                </a:gridCol>
                <a:gridCol w="2490951">
                  <a:extLst>
                    <a:ext uri="{9D8B030D-6E8A-4147-A177-3AD203B41FA5}">
                      <a16:colId xmlns:a16="http://schemas.microsoft.com/office/drawing/2014/main" val="3887092843"/>
                    </a:ext>
                  </a:extLst>
                </a:gridCol>
                <a:gridCol w="2604464">
                  <a:extLst>
                    <a:ext uri="{9D8B030D-6E8A-4147-A177-3AD203B41FA5}">
                      <a16:colId xmlns:a16="http://schemas.microsoft.com/office/drawing/2014/main" val="68501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9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0.79 / 1.64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1.79 / 4.31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5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1.35 / 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4.53 / 4.44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0710"/>
                  </a:ext>
                </a:extLst>
              </a:tr>
              <a:tr h="3585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NLAAF1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8.43 / 23.19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/>
                        <a:t>3.14</a:t>
                      </a:r>
                      <a:r>
                        <a:rPr lang="en-US" altLang="zh-CN" u="none" dirty="0"/>
                        <a:t> / 5.21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9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NLAAF2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20.67 / 33.39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/>
                        <a:t>3.64</a:t>
                      </a:r>
                      <a:r>
                        <a:rPr lang="en-US" altLang="zh-CN" u="none" dirty="0"/>
                        <a:t> / 7.04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5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DBA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2.05</a:t>
                      </a:r>
                      <a:r>
                        <a:rPr lang="en-US" altLang="zh-CN" u="none" dirty="0"/>
                        <a:t> / </a:t>
                      </a:r>
                      <a:r>
                        <a:rPr lang="en-US" altLang="zh-CN" u="sng" dirty="0"/>
                        <a:t>1.96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3.43</a:t>
                      </a:r>
                      <a:r>
                        <a:rPr lang="en-US" altLang="zh-CN" u="none" dirty="0"/>
                        <a:t> / </a:t>
                      </a:r>
                      <a:r>
                        <a:rPr lang="en-US" altLang="zh-CN" u="sng" dirty="0"/>
                        <a:t>4.15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2943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DD7BE27-0713-455D-3173-DE448A1556B2}"/>
              </a:ext>
            </a:extLst>
          </p:cNvPr>
          <p:cNvSpPr txBox="1"/>
          <p:nvPr/>
        </p:nvSpPr>
        <p:spPr>
          <a:xfrm>
            <a:off x="609599" y="474515"/>
            <a:ext cx="378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Effectiveness of NLAAF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DFDA09-0C1F-F59D-5CC8-FBD24E9F9A15}"/>
              </a:ext>
            </a:extLst>
          </p:cNvPr>
          <p:cNvSpPr txBox="1"/>
          <p:nvPr/>
        </p:nvSpPr>
        <p:spPr>
          <a:xfrm>
            <a:off x="1741712" y="3864766"/>
            <a:ext cx="100729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poor performance in the presence of noise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</a:t>
            </a:r>
            <a:r>
              <a:rPr lang="zh-CN" altLang="en-US" dirty="0"/>
              <a:t>s likely because the highest peak corresponds to another highest peak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</a:t>
            </a:r>
            <a:r>
              <a:rPr lang="zh-CN" altLang="en-US" dirty="0"/>
              <a:t>here is never a situation where positive and negative contributions cancel each other out. </a:t>
            </a:r>
            <a:endParaRPr lang="en-US" altLang="zh-CN" dirty="0"/>
          </a:p>
          <a:p>
            <a:r>
              <a:rPr lang="zh-CN" altLang="en-US" dirty="0"/>
              <a:t>This scenario tends to amplify the noise rather than mitigating it.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38C884-D1DF-3588-474C-D79074728EA2}"/>
              </a:ext>
            </a:extLst>
          </p:cNvPr>
          <p:cNvSpPr txBox="1"/>
          <p:nvPr/>
        </p:nvSpPr>
        <p:spPr>
          <a:xfrm>
            <a:off x="609600" y="106251"/>
            <a:ext cx="458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b="1" dirty="0"/>
              <a:t>Analysis of Experimental Results</a:t>
            </a:r>
            <a:endParaRPr lang="en-US" altLang="zh-CN" sz="1100" b="1" dirty="0"/>
          </a:p>
        </p:txBody>
      </p:sp>
    </p:spTree>
    <p:extLst>
      <p:ext uri="{BB962C8B-B14F-4D97-AF65-F5344CB8AC3E}">
        <p14:creationId xmlns:p14="http://schemas.microsoft.com/office/powerpoint/2010/main" val="354305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D69B5E-DE27-C0A3-B883-EAC3C248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3" y="3180233"/>
            <a:ext cx="6191899" cy="2738885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F85552B-5FE0-51D1-1655-066D2E6FA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06370"/>
              </p:ext>
            </p:extLst>
          </p:nvPr>
        </p:nvGraphicFramePr>
        <p:xfrm>
          <a:off x="490287" y="1451409"/>
          <a:ext cx="569055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655">
                  <a:extLst>
                    <a:ext uri="{9D8B030D-6E8A-4147-A177-3AD203B41FA5}">
                      <a16:colId xmlns:a16="http://schemas.microsoft.com/office/drawing/2014/main" val="2721979233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3887092843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68501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9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0.79 / 1.64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1.79 / 4.31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62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1.35 / 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4.53 / 4.44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DBA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2.05 / 1.96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3.43 / 4.15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5150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F227627-20A9-A643-E80B-E7DF4D2EEC02}"/>
              </a:ext>
            </a:extLst>
          </p:cNvPr>
          <p:cNvSpPr txBox="1"/>
          <p:nvPr/>
        </p:nvSpPr>
        <p:spPr>
          <a:xfrm>
            <a:off x="609600" y="106251"/>
            <a:ext cx="458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b="1" dirty="0"/>
              <a:t>Analysis of Experimental Results</a:t>
            </a:r>
            <a:endParaRPr lang="en-US" altLang="zh-CN" sz="11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5FC0B1-836B-6C7F-3CA5-559332FCD304}"/>
              </a:ext>
            </a:extLst>
          </p:cNvPr>
          <p:cNvSpPr txBox="1"/>
          <p:nvPr/>
        </p:nvSpPr>
        <p:spPr>
          <a:xfrm>
            <a:off x="609599" y="474515"/>
            <a:ext cx="1158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Source of Error of DBA</a:t>
            </a:r>
          </a:p>
          <a:p>
            <a:r>
              <a:rPr lang="en-US" altLang="zh-CN" dirty="0"/>
              <a:t>Why, despite the template looking very similar, is the error in D unsatisfactory (3.43)?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73AD36-837C-4768-9B1C-4874C7893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857" y="1190379"/>
            <a:ext cx="5138057" cy="3419382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9159E2B-B47D-341E-3492-05C1DD0BFB98}"/>
              </a:ext>
            </a:extLst>
          </p:cNvPr>
          <p:cNvCxnSpPr/>
          <p:nvPr/>
        </p:nvCxnSpPr>
        <p:spPr>
          <a:xfrm>
            <a:off x="7358742" y="1451409"/>
            <a:ext cx="1923143" cy="2605314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41E57DF-454E-B6F0-3D2B-BF977515C5C2}"/>
              </a:ext>
            </a:extLst>
          </p:cNvPr>
          <p:cNvCxnSpPr/>
          <p:nvPr/>
        </p:nvCxnSpPr>
        <p:spPr>
          <a:xfrm>
            <a:off x="7082971" y="1706167"/>
            <a:ext cx="1923143" cy="2605314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2D62603-D5EA-0A03-E5EB-9FD6101B3F5D}"/>
              </a:ext>
            </a:extLst>
          </p:cNvPr>
          <p:cNvSpPr txBox="1"/>
          <p:nvPr/>
        </p:nvSpPr>
        <p:spPr>
          <a:xfrm>
            <a:off x="6550575" y="4549676"/>
            <a:ext cx="5641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 = Amp(Large Peak) / Amp(Small Peak)</a:t>
            </a:r>
          </a:p>
          <a:p>
            <a:endParaRPr lang="en-US" altLang="zh-CN" dirty="0"/>
          </a:p>
          <a:p>
            <a:r>
              <a:rPr lang="en-US" altLang="zh-CN" dirty="0"/>
              <a:t>Source of Errors:</a:t>
            </a:r>
          </a:p>
          <a:p>
            <a:r>
              <a:rPr lang="en-US" altLang="zh-CN" dirty="0"/>
              <a:t>Amplitudes of large peak are underestimated.</a:t>
            </a:r>
          </a:p>
          <a:p>
            <a:endParaRPr lang="en-US" altLang="zh-CN" dirty="0"/>
          </a:p>
          <a:p>
            <a:r>
              <a:rPr lang="en-US" altLang="zh-CN" dirty="0"/>
              <a:t>Large peaks have more points than small peaks, leading to inevitable errors in matching due to DTW misalignment.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C752F1A-0C70-3550-1A57-74B1B1F6A582}"/>
              </a:ext>
            </a:extLst>
          </p:cNvPr>
          <p:cNvSpPr/>
          <p:nvPr/>
        </p:nvSpPr>
        <p:spPr>
          <a:xfrm>
            <a:off x="8641556" y="3539976"/>
            <a:ext cx="119063" cy="1143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12A9179-A3EB-8A40-72B8-4EBFED64CF20}"/>
              </a:ext>
            </a:extLst>
          </p:cNvPr>
          <p:cNvCxnSpPr/>
          <p:nvPr/>
        </p:nvCxnSpPr>
        <p:spPr>
          <a:xfrm>
            <a:off x="8081963" y="3597126"/>
            <a:ext cx="55959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441D253-DF04-5733-EEEE-A1EECE4FB48E}"/>
              </a:ext>
            </a:extLst>
          </p:cNvPr>
          <p:cNvSpPr/>
          <p:nvPr/>
        </p:nvSpPr>
        <p:spPr>
          <a:xfrm>
            <a:off x="3760446" y="3462703"/>
            <a:ext cx="766763" cy="21254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ABB93-CFD0-2FF1-44E4-4747FC58CF57}"/>
              </a:ext>
            </a:extLst>
          </p:cNvPr>
          <p:cNvSpPr txBox="1"/>
          <p:nvPr/>
        </p:nvSpPr>
        <p:spPr>
          <a:xfrm>
            <a:off x="422516" y="5984590"/>
            <a:ext cx="592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 from small peaks’ misalignment has been solved successfully.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96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FE1193D-C098-489C-9107-B3F82B55C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937592"/>
              </p:ext>
            </p:extLst>
          </p:nvPr>
        </p:nvGraphicFramePr>
        <p:xfrm>
          <a:off x="3250722" y="1209258"/>
          <a:ext cx="56905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655">
                  <a:extLst>
                    <a:ext uri="{9D8B030D-6E8A-4147-A177-3AD203B41FA5}">
                      <a16:colId xmlns:a16="http://schemas.microsoft.com/office/drawing/2014/main" val="2721979233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3887092843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68501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9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1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K-SC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941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6AD56F01-1A73-2B2B-1259-FD8504128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853" y="2691830"/>
            <a:ext cx="3977146" cy="27991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3DFB0D-A534-684A-7197-9062470A1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681" y="2748816"/>
            <a:ext cx="4070866" cy="26964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B5D75D9-E2C1-D1A1-591A-079F6B4D3D85}"/>
              </a:ext>
            </a:extLst>
          </p:cNvPr>
          <p:cNvSpPr txBox="1"/>
          <p:nvPr/>
        </p:nvSpPr>
        <p:spPr>
          <a:xfrm>
            <a:off x="609599" y="568636"/>
            <a:ext cx="1158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A type of Ineffective Centroid Calculation Method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EBAB40-C10A-5838-BDCC-C261AD22F08D}"/>
              </a:ext>
            </a:extLst>
          </p:cNvPr>
          <p:cNvSpPr txBox="1"/>
          <p:nvPr/>
        </p:nvSpPr>
        <p:spPr>
          <a:xfrm>
            <a:off x="2512422" y="5618214"/>
            <a:ext cx="8296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Essentially, all of them use the eigenvector of a matrix as centroids for quick clustering. </a:t>
            </a:r>
          </a:p>
          <a:p>
            <a:r>
              <a:rPr lang="en-US" altLang="zh-CN" dirty="0"/>
              <a:t>However, for Template4Prediction task, this approach is too coarse and cannot be used.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658FD2-7959-E3F6-E938-11C5289D3792}"/>
              </a:ext>
            </a:extLst>
          </p:cNvPr>
          <p:cNvSpPr txBox="1"/>
          <p:nvPr/>
        </p:nvSpPr>
        <p:spPr>
          <a:xfrm>
            <a:off x="609600" y="106251"/>
            <a:ext cx="458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b="1" dirty="0"/>
              <a:t>Analysis of Experimental Results</a:t>
            </a:r>
            <a:endParaRPr lang="en-US" altLang="zh-CN" sz="1100" b="1" dirty="0"/>
          </a:p>
        </p:txBody>
      </p:sp>
    </p:spTree>
    <p:extLst>
      <p:ext uri="{BB962C8B-B14F-4D97-AF65-F5344CB8AC3E}">
        <p14:creationId xmlns:p14="http://schemas.microsoft.com/office/powerpoint/2010/main" val="194034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B5D75D9-E2C1-D1A1-591A-079F6B4D3D85}"/>
              </a:ext>
            </a:extLst>
          </p:cNvPr>
          <p:cNvSpPr txBox="1"/>
          <p:nvPr/>
        </p:nvSpPr>
        <p:spPr>
          <a:xfrm>
            <a:off x="609599" y="568636"/>
            <a:ext cx="1158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Trainable Method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658FD2-7959-E3F6-E938-11C5289D3792}"/>
              </a:ext>
            </a:extLst>
          </p:cNvPr>
          <p:cNvSpPr txBox="1"/>
          <p:nvPr/>
        </p:nvSpPr>
        <p:spPr>
          <a:xfrm>
            <a:off x="609600" y="106251"/>
            <a:ext cx="458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b="1" dirty="0"/>
              <a:t>Analysis of Experimental Results</a:t>
            </a:r>
            <a:endParaRPr lang="en-US" altLang="zh-CN" sz="11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AAE904D-2998-174E-5874-42E721AF3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17189"/>
              </p:ext>
            </p:extLst>
          </p:nvPr>
        </p:nvGraphicFramePr>
        <p:xfrm>
          <a:off x="3626960" y="1182370"/>
          <a:ext cx="49380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593">
                  <a:extLst>
                    <a:ext uri="{9D8B030D-6E8A-4147-A177-3AD203B41FA5}">
                      <a16:colId xmlns:a16="http://schemas.microsoft.com/office/drawing/2014/main" val="25069024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2599089463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2991976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2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DBA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2.05 / 1.96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3.43 / 4.15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0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GTW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- / -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- / -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04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TTW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1.52 / -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4.28 / -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73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Soft-DTW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1.35 / 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4.53 / 4.44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8548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51AFF3B-C43F-D864-8E5F-9F6A55883110}"/>
              </a:ext>
            </a:extLst>
          </p:cNvPr>
          <p:cNvSpPr txBox="1"/>
          <p:nvPr/>
        </p:nvSpPr>
        <p:spPr>
          <a:xfrm>
            <a:off x="2056461" y="3603616"/>
            <a:ext cx="86886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These models all have available libraries. Currently, the trainable methods don't seem effective. </a:t>
            </a:r>
          </a:p>
          <a:p>
            <a:endParaRPr lang="en-US" altLang="zh-CN" dirty="0"/>
          </a:p>
          <a:p>
            <a:r>
              <a:rPr lang="en-US" altLang="zh-CN" dirty="0"/>
              <a:t>However, these papers involve a lot of mathematical theory, and I'll need some time to understand it. </a:t>
            </a:r>
          </a:p>
          <a:p>
            <a:endParaRPr lang="en-US" altLang="zh-CN" dirty="0"/>
          </a:p>
          <a:p>
            <a:r>
              <a:rPr lang="en-US" altLang="zh-CN" dirty="0"/>
              <a:t>As of now (up to papers from 2018), there‘s a trend in Time Series Average method shifting </a:t>
            </a:r>
            <a:r>
              <a:rPr lang="en-US" altLang="zh-CN" b="1" dirty="0"/>
              <a:t>from intuitive to counterintuitive</a:t>
            </a:r>
            <a:r>
              <a:rPr lang="en-US" altLang="zh-CN" dirty="0"/>
              <a:t>(Gradient related), which we need to pay attention to.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08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5658FD2-7959-E3F6-E938-11C5289D3792}"/>
              </a:ext>
            </a:extLst>
          </p:cNvPr>
          <p:cNvSpPr txBox="1"/>
          <p:nvPr/>
        </p:nvSpPr>
        <p:spPr>
          <a:xfrm>
            <a:off x="609600" y="106251"/>
            <a:ext cx="458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b="1" dirty="0"/>
              <a:t>Analysis of Experimental Results</a:t>
            </a:r>
            <a:endParaRPr lang="en-US" altLang="zh-CN" sz="11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C2F67C-8BC3-9CFA-9509-E6B11DF745B9}"/>
              </a:ext>
            </a:extLst>
          </p:cNvPr>
          <p:cNvSpPr txBox="1"/>
          <p:nvPr/>
        </p:nvSpPr>
        <p:spPr>
          <a:xfrm>
            <a:off x="1393372" y="1618733"/>
            <a:ext cx="992777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General trend in the development of models in time series average:</a:t>
            </a:r>
          </a:p>
          <a:p>
            <a:endParaRPr lang="en-US" altLang="zh-CN" b="1" dirty="0"/>
          </a:p>
          <a:p>
            <a:r>
              <a:rPr lang="en-US" altLang="zh-CN" b="1" dirty="0"/>
              <a:t>Incremental -&gt; Batch</a:t>
            </a:r>
          </a:p>
          <a:p>
            <a:endParaRPr lang="en-US" altLang="zh-CN" b="1" dirty="0"/>
          </a:p>
          <a:p>
            <a:r>
              <a:rPr lang="en-US" altLang="zh-CN" b="1" dirty="0"/>
              <a:t>Intuitive -&gt; Counterintuitive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15DD30-80E1-6B37-C04B-70D740ED865E}"/>
              </a:ext>
            </a:extLst>
          </p:cNvPr>
          <p:cNvSpPr txBox="1"/>
          <p:nvPr/>
        </p:nvSpPr>
        <p:spPr>
          <a:xfrm>
            <a:off x="1393372" y="3991205"/>
            <a:ext cx="95503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Based on current experimental results, this development trend seems to be inconsistent with the goal of </a:t>
            </a:r>
            <a:r>
              <a:rPr lang="en-US" altLang="zh-CN" dirty="0"/>
              <a:t>T</a:t>
            </a:r>
            <a:r>
              <a:rPr lang="zh-CN" altLang="en-US" dirty="0"/>
              <a:t>emplate</a:t>
            </a:r>
            <a:r>
              <a:rPr lang="en-US" altLang="zh-CN" dirty="0"/>
              <a:t>4P</a:t>
            </a:r>
            <a:r>
              <a:rPr lang="zh-CN" altLang="en-US" dirty="0"/>
              <a:t>rediction.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At the current pace, it will take me at least another </a:t>
            </a:r>
            <a:r>
              <a:rPr lang="zh-CN" altLang="en-US" b="1" dirty="0"/>
              <a:t>5-6 weeks </a:t>
            </a:r>
            <a:r>
              <a:rPr lang="zh-CN" altLang="en-US" dirty="0"/>
              <a:t>to fully review important </a:t>
            </a:r>
            <a:r>
              <a:rPr lang="en-US" altLang="zh-CN" dirty="0"/>
              <a:t>papers</a:t>
            </a:r>
            <a:r>
              <a:rPr lang="zh-CN" altLang="en-US" dirty="0"/>
              <a:t> up to the year 2023.</a:t>
            </a:r>
          </a:p>
        </p:txBody>
      </p:sp>
    </p:spTree>
    <p:extLst>
      <p:ext uri="{BB962C8B-B14F-4D97-AF65-F5344CB8AC3E}">
        <p14:creationId xmlns:p14="http://schemas.microsoft.com/office/powerpoint/2010/main" val="292804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72616A-963B-5E4A-6482-7FACDDCA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30" y="1742165"/>
            <a:ext cx="6247721" cy="20348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38A061-2B36-0206-8CC3-CBF36305F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917" y="1742165"/>
            <a:ext cx="4337100" cy="20348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5734EFF-2A0F-4DC3-5A9D-9D009CC80470}"/>
              </a:ext>
            </a:extLst>
          </p:cNvPr>
          <p:cNvSpPr txBox="1"/>
          <p:nvPr/>
        </p:nvSpPr>
        <p:spPr>
          <a:xfrm>
            <a:off x="643033" y="130629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Generative Model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BA36BB-5263-BEDC-F698-0CFDF4D3CC05}"/>
              </a:ext>
            </a:extLst>
          </p:cNvPr>
          <p:cNvSpPr txBox="1"/>
          <p:nvPr/>
        </p:nvSpPr>
        <p:spPr>
          <a:xfrm>
            <a:off x="842930" y="881968"/>
            <a:ext cx="8068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Rec-</a:t>
            </a:r>
            <a:r>
              <a:rPr lang="en-US" altLang="zh-CN" dirty="0" err="1"/>
              <a:t>AUNet</a:t>
            </a:r>
            <a:r>
              <a:rPr lang="en-US" altLang="zh-CN" dirty="0"/>
              <a:t>: Attentive </a:t>
            </a:r>
            <a:r>
              <a:rPr lang="en-US" altLang="zh-CN" dirty="0" err="1"/>
              <a:t>UNet</a:t>
            </a:r>
            <a:r>
              <a:rPr lang="en-US" altLang="zh-CN" dirty="0"/>
              <a:t> for Reconstruction of ECG from BCG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4C2A90-0C6C-444C-33CE-586E7781A078}"/>
              </a:ext>
            </a:extLst>
          </p:cNvPr>
          <p:cNvSpPr txBox="1"/>
          <p:nvPr/>
        </p:nvSpPr>
        <p:spPr>
          <a:xfrm>
            <a:off x="884725" y="4267902"/>
            <a:ext cx="108852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While generating a template from a lengthy signal may not be feasible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his network architecture should, at the very least, be able to capture the characteristics of the BCG signal.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If someone in our lab is working on this direction, they might consider trying out this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5318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4913071" y="3105834"/>
            <a:ext cx="236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Part_2</a:t>
            </a:r>
          </a:p>
        </p:txBody>
      </p:sp>
    </p:spTree>
    <p:extLst>
      <p:ext uri="{BB962C8B-B14F-4D97-AF65-F5344CB8AC3E}">
        <p14:creationId xmlns:p14="http://schemas.microsoft.com/office/powerpoint/2010/main" val="422932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2DEFE6-4C42-164F-FD9B-3EBED220B343}"/>
              </a:ext>
            </a:extLst>
          </p:cNvPr>
          <p:cNvSpPr txBox="1"/>
          <p:nvPr/>
        </p:nvSpPr>
        <p:spPr>
          <a:xfrm>
            <a:off x="878114" y="457200"/>
            <a:ext cx="5021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Denoising Effect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ZCR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Requirements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ACF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5A2163E-849D-3C46-830B-53DCA8A0EA13}"/>
              </a:ext>
            </a:extLst>
          </p:cNvPr>
          <p:cNvCxnSpPr/>
          <p:nvPr/>
        </p:nvCxnSpPr>
        <p:spPr>
          <a:xfrm>
            <a:off x="6064276" y="0"/>
            <a:ext cx="0" cy="6858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48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2DEFE6-4C42-164F-FD9B-3EBED220B343}"/>
              </a:ext>
            </a:extLst>
          </p:cNvPr>
          <p:cNvSpPr txBox="1"/>
          <p:nvPr/>
        </p:nvSpPr>
        <p:spPr>
          <a:xfrm>
            <a:off x="856343" y="442686"/>
            <a:ext cx="9688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Respiration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Signal fusion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Why Respiration Pattern will appear?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1E5095F-4561-06A0-B774-07506706D9A8}"/>
              </a:ext>
            </a:extLst>
          </p:cNvPr>
          <p:cNvCxnSpPr/>
          <p:nvPr/>
        </p:nvCxnSpPr>
        <p:spPr>
          <a:xfrm>
            <a:off x="6064276" y="0"/>
            <a:ext cx="0" cy="6858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7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537330"/>
            <a:ext cx="90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Work Description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2216536" y="1443841"/>
            <a:ext cx="8692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Part_1: 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The overall framework of the research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Easy introduction to important papers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Analysis of experimental results</a:t>
            </a:r>
          </a:p>
          <a:p>
            <a:pPr marL="800100" lvl="1" indent="-342900">
              <a:buAutoNum type="arabicPeriod"/>
            </a:pP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Part_2: </a:t>
            </a:r>
            <a:r>
              <a:rPr lang="en-US" altLang="zh-CN" dirty="0"/>
              <a:t>Analysis of experimental results of the paper from IoT2023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Part_3: </a:t>
            </a:r>
            <a:r>
              <a:rPr lang="en-US" altLang="zh-CN" dirty="0"/>
              <a:t>Some arrangements for future research studies.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Part_4: </a:t>
            </a:r>
            <a:r>
              <a:rPr lang="en-US" altLang="zh-CN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58985AA-D72F-1F5C-ED67-9281DC0CDCB1}"/>
              </a:ext>
            </a:extLst>
          </p:cNvPr>
          <p:cNvCxnSpPr/>
          <p:nvPr/>
        </p:nvCxnSpPr>
        <p:spPr>
          <a:xfrm>
            <a:off x="6209419" y="0"/>
            <a:ext cx="0" cy="6858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623878B-F779-191D-CA80-670DD122797C}"/>
              </a:ext>
            </a:extLst>
          </p:cNvPr>
          <p:cNvSpPr txBox="1"/>
          <p:nvPr/>
        </p:nvSpPr>
        <p:spPr>
          <a:xfrm>
            <a:off x="464456" y="326571"/>
            <a:ext cx="537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Time Series Average For Classification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6BE75D-3732-78B1-21DF-21FA0BEA744D}"/>
              </a:ext>
            </a:extLst>
          </p:cNvPr>
          <p:cNvSpPr txBox="1"/>
          <p:nvPr/>
        </p:nvSpPr>
        <p:spPr>
          <a:xfrm>
            <a:off x="6293811" y="326571"/>
            <a:ext cx="537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Time Series Average For Regression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97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4913071" y="3105834"/>
            <a:ext cx="236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Part_2</a:t>
            </a:r>
          </a:p>
        </p:txBody>
      </p:sp>
    </p:spTree>
    <p:extLst>
      <p:ext uri="{BB962C8B-B14F-4D97-AF65-F5344CB8AC3E}">
        <p14:creationId xmlns:p14="http://schemas.microsoft.com/office/powerpoint/2010/main" val="2052589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>
            <a:extLst>
              <a:ext uri="{FF2B5EF4-FFF2-40B4-BE49-F238E27FC236}">
                <a16:creationId xmlns:a16="http://schemas.microsoft.com/office/drawing/2014/main" id="{204AE680-9190-FAD6-3CF8-9C593C260F05}"/>
              </a:ext>
            </a:extLst>
          </p:cNvPr>
          <p:cNvSpPr txBox="1"/>
          <p:nvPr/>
        </p:nvSpPr>
        <p:spPr>
          <a:xfrm>
            <a:off x="609599" y="106251"/>
            <a:ext cx="640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Learning Progress and Future Learning Plan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F21988-D9C8-EEB1-82D8-632A3509FA1C}"/>
              </a:ext>
            </a:extLst>
          </p:cNvPr>
          <p:cNvSpPr txBox="1"/>
          <p:nvPr/>
        </p:nvSpPr>
        <p:spPr>
          <a:xfrm>
            <a:off x="703943" y="776514"/>
            <a:ext cx="105228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Completed theoretical studies: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EE120 (all videos and lectures)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Complex Functions and Integral Transforms (completed half of the exercise book)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b="1" dirty="0"/>
              <a:t>Theoretical studies I plan to undertake next.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现代数字信号处理</a:t>
            </a:r>
            <a:r>
              <a:rPr lang="en-US" altLang="zh-CN" dirty="0"/>
              <a:t>I  </a:t>
            </a:r>
            <a:r>
              <a:rPr lang="zh-CN" altLang="en-US" b="0" i="0" dirty="0">
                <a:effectLst/>
                <a:latin typeface="PingFang SC"/>
              </a:rPr>
              <a:t>张颢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现在数字信号处理</a:t>
            </a:r>
            <a:r>
              <a:rPr lang="en-US" altLang="zh-CN" dirty="0"/>
              <a:t>II </a:t>
            </a:r>
            <a:r>
              <a:rPr lang="zh-CN" altLang="en-US" b="0" i="0" dirty="0">
                <a:effectLst/>
                <a:latin typeface="PingFang SC"/>
              </a:rPr>
              <a:t>张颢</a:t>
            </a:r>
            <a:endParaRPr lang="en-US" altLang="zh-CN" dirty="0"/>
          </a:p>
          <a:p>
            <a:r>
              <a:rPr lang="en-US" altLang="zh-CN" dirty="0"/>
              <a:t>(Array signal processing, time-frequency analysis, </a:t>
            </a:r>
          </a:p>
          <a:p>
            <a:r>
              <a:rPr lang="en-US" altLang="zh-CN" dirty="0"/>
              <a:t>compressive sensing, Bayesian methods)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0DF3EA-DF71-889D-DC00-CFFA65C68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09"/>
          <a:stretch/>
        </p:blipFill>
        <p:spPr>
          <a:xfrm>
            <a:off x="8099579" y="2443670"/>
            <a:ext cx="1630118" cy="274099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9C41A8-3A07-F1CB-D9E5-058891249D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025"/>
          <a:stretch/>
        </p:blipFill>
        <p:spPr>
          <a:xfrm>
            <a:off x="9739729" y="2443670"/>
            <a:ext cx="2312162" cy="27409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FCE5A5B-C1EF-0E6E-FD4B-81D319F00A3D}"/>
              </a:ext>
            </a:extLst>
          </p:cNvPr>
          <p:cNvSpPr txBox="1"/>
          <p:nvPr/>
        </p:nvSpPr>
        <p:spPr>
          <a:xfrm>
            <a:off x="703943" y="4141234"/>
            <a:ext cx="71421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Next research directions:</a:t>
            </a:r>
            <a:endParaRPr lang="en-US" altLang="zh-CN" dirty="0"/>
          </a:p>
          <a:p>
            <a:r>
              <a:rPr lang="en-US" altLang="zh-CN" dirty="0"/>
              <a:t>1. Further exploration of methods mentioned in K-shape.</a:t>
            </a:r>
          </a:p>
          <a:p>
            <a:r>
              <a:rPr lang="en-US" altLang="zh-CN" dirty="0"/>
              <a:t>2. Seek out latest methods in data mining journals.</a:t>
            </a:r>
          </a:p>
          <a:p>
            <a:r>
              <a:rPr lang="en-US" altLang="zh-CN" dirty="0"/>
              <a:t>3. Search for algorithms that can effectively decompose the frequency domain.</a:t>
            </a:r>
          </a:p>
          <a:p>
            <a:r>
              <a:rPr lang="en-US" altLang="zh-CN" dirty="0"/>
              <a:t>4. Gradually explore real datasets based on the laboratory's research papers.</a:t>
            </a:r>
          </a:p>
        </p:txBody>
      </p:sp>
    </p:spTree>
    <p:extLst>
      <p:ext uri="{BB962C8B-B14F-4D97-AF65-F5344CB8AC3E}">
        <p14:creationId xmlns:p14="http://schemas.microsoft.com/office/powerpoint/2010/main" val="1512982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92845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Questions</a:t>
            </a:r>
            <a:endParaRPr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F3CD36-4875-6579-F682-A0B365B9CD16}"/>
              </a:ext>
            </a:extLst>
          </p:cNvPr>
          <p:cNvSpPr txBox="1"/>
          <p:nvPr/>
        </p:nvSpPr>
        <p:spPr>
          <a:xfrm>
            <a:off x="1122219" y="554510"/>
            <a:ext cx="10111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/>
            </a:lvl1pPr>
          </a:lstStyle>
          <a:p>
            <a:pPr marL="342900" indent="-342900">
              <a:buAutoNum type="arabicPeriod"/>
            </a:pPr>
            <a:r>
              <a:rPr lang="en-US" altLang="zh-CN" dirty="0"/>
              <a:t>Do you think what I just said has any research value, or if it's implemented, does it make sense?</a:t>
            </a:r>
          </a:p>
        </p:txBody>
      </p:sp>
    </p:spTree>
    <p:extLst>
      <p:ext uri="{BB962C8B-B14F-4D97-AF65-F5344CB8AC3E}">
        <p14:creationId xmlns:p14="http://schemas.microsoft.com/office/powerpoint/2010/main" val="1125496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114486" y="3105834"/>
            <a:ext cx="196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4913071" y="3105834"/>
            <a:ext cx="236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Part_1</a:t>
            </a:r>
          </a:p>
        </p:txBody>
      </p:sp>
    </p:spTree>
    <p:extLst>
      <p:ext uri="{BB962C8B-B14F-4D97-AF65-F5344CB8AC3E}">
        <p14:creationId xmlns:p14="http://schemas.microsoft.com/office/powerpoint/2010/main" val="162797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E48ACF-556B-341C-B600-0C8B9E70A747}"/>
              </a:ext>
            </a:extLst>
          </p:cNvPr>
          <p:cNvSpPr txBox="1"/>
          <p:nvPr/>
        </p:nvSpPr>
        <p:spPr>
          <a:xfrm>
            <a:off x="3795484" y="1941403"/>
            <a:ext cx="277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 Average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C11155-8B77-89B0-4860-5971201C7B37}"/>
              </a:ext>
            </a:extLst>
          </p:cNvPr>
          <p:cNvSpPr txBox="1"/>
          <p:nvPr/>
        </p:nvSpPr>
        <p:spPr>
          <a:xfrm>
            <a:off x="7046688" y="1215690"/>
            <a:ext cx="13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With DTW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44159D-8B38-52FD-3DE1-CD6A0DE0F5C4}"/>
              </a:ext>
            </a:extLst>
          </p:cNvPr>
          <p:cNvSpPr txBox="1"/>
          <p:nvPr/>
        </p:nvSpPr>
        <p:spPr>
          <a:xfrm>
            <a:off x="7046688" y="2926866"/>
            <a:ext cx="166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Without DTW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3DCD26-E91D-E4F2-B98B-6AB3FA4A058B}"/>
              </a:ext>
            </a:extLst>
          </p:cNvPr>
          <p:cNvSpPr txBox="1"/>
          <p:nvPr/>
        </p:nvSpPr>
        <p:spPr>
          <a:xfrm>
            <a:off x="3838574" y="3876989"/>
            <a:ext cx="284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Multi-Sensors Fusion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7C9CC3-07EB-4FC8-509C-A038444D1C2C}"/>
              </a:ext>
            </a:extLst>
          </p:cNvPr>
          <p:cNvSpPr txBox="1"/>
          <p:nvPr/>
        </p:nvSpPr>
        <p:spPr>
          <a:xfrm>
            <a:off x="3724731" y="5235754"/>
            <a:ext cx="247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Generative Model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F892A6-C949-4EAD-290A-F277A46A8AFE}"/>
              </a:ext>
            </a:extLst>
          </p:cNvPr>
          <p:cNvSpPr txBox="1"/>
          <p:nvPr/>
        </p:nvSpPr>
        <p:spPr>
          <a:xfrm>
            <a:off x="152398" y="2895327"/>
            <a:ext cx="291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Phototype4Regression</a:t>
            </a:r>
          </a:p>
          <a:p>
            <a:pPr algn="ctr"/>
            <a:r>
              <a:rPr lang="en-US" altLang="zh-CN" b="1" dirty="0"/>
              <a:t>Template4Regression</a:t>
            </a:r>
          </a:p>
          <a:p>
            <a:pPr algn="ctr"/>
            <a:r>
              <a:rPr lang="en-US" altLang="zh-CN" b="1" dirty="0"/>
              <a:t>Phototype4Prediction</a:t>
            </a:r>
          </a:p>
          <a:p>
            <a:pPr algn="ctr"/>
            <a:r>
              <a:rPr lang="en-US" altLang="zh-CN" b="1" dirty="0"/>
              <a:t>Template4Prediction</a:t>
            </a:r>
            <a:endParaRPr lang="zh-CN" altLang="en-US" b="1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CBEFD10-90E2-F646-13B0-CF0C03462D0A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062512" y="2126069"/>
            <a:ext cx="732972" cy="1369423"/>
          </a:xfrm>
          <a:prstGeom prst="curvedConnector3">
            <a:avLst/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A76E07A-D92D-8318-0FA0-5D747816600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062512" y="3495492"/>
            <a:ext cx="776062" cy="566163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5DC7965-0BE9-E7D3-5306-05A2290CBE13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3062512" y="3495492"/>
            <a:ext cx="662219" cy="1924928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F56AF67-381C-5E88-6126-D17E8A477C4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6567711" y="1400356"/>
            <a:ext cx="478977" cy="725713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9492347-795A-33CB-63C4-62F3E0E1D68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6567711" y="2126069"/>
            <a:ext cx="478977" cy="985463"/>
          </a:xfrm>
          <a:prstGeom prst="curvedConnector3">
            <a:avLst/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AE6C22F-A529-E9A6-051A-DD0B22D60A88}"/>
              </a:ext>
            </a:extLst>
          </p:cNvPr>
          <p:cNvSpPr txBox="1"/>
          <p:nvPr/>
        </p:nvSpPr>
        <p:spPr>
          <a:xfrm>
            <a:off x="9318173" y="144847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Before 2018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5901F1B-1B6A-DEC3-D41E-F16DF753C424}"/>
              </a:ext>
            </a:extLst>
          </p:cNvPr>
          <p:cNvSpPr txBox="1"/>
          <p:nvPr/>
        </p:nvSpPr>
        <p:spPr>
          <a:xfrm>
            <a:off x="9318173" y="1205810"/>
            <a:ext cx="151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2018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037A31D-A713-DAC1-0611-CEBF76EF0E39}"/>
              </a:ext>
            </a:extLst>
          </p:cNvPr>
          <p:cNvSpPr txBox="1"/>
          <p:nvPr/>
        </p:nvSpPr>
        <p:spPr>
          <a:xfrm>
            <a:off x="9256485" y="2126069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2018</a:t>
            </a: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E64A6361-DF62-2344-148F-8850A9903270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8432800" y="329513"/>
            <a:ext cx="885373" cy="1070843"/>
          </a:xfrm>
          <a:prstGeom prst="curvedConnector3">
            <a:avLst>
              <a:gd name="adj1" fmla="val 36885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6B15E572-5A8A-8AD8-9585-BE5411B2825F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8432800" y="1390476"/>
            <a:ext cx="885373" cy="9880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F6B71FD2-F51D-B6CD-3DC2-457782D9D093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8432800" y="1400356"/>
            <a:ext cx="823685" cy="910379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3FCF0453-1A26-7145-BC24-6636C12C3E00}"/>
              </a:ext>
            </a:extLst>
          </p:cNvPr>
          <p:cNvSpPr txBox="1"/>
          <p:nvPr/>
        </p:nvSpPr>
        <p:spPr>
          <a:xfrm>
            <a:off x="7811860" y="5083140"/>
            <a:ext cx="288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Sporadic support from </a:t>
            </a:r>
          </a:p>
          <a:p>
            <a:r>
              <a:rPr lang="en-US" altLang="zh-CN" dirty="0"/>
              <a:t>research papers</a:t>
            </a:r>
            <a:endParaRPr lang="zh-CN" altLang="en-US" dirty="0"/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C7AE85CB-8DC8-677B-36B5-6B3AA9D13264}"/>
              </a:ext>
            </a:extLst>
          </p:cNvPr>
          <p:cNvSpPr/>
          <p:nvPr/>
        </p:nvSpPr>
        <p:spPr>
          <a:xfrm rot="10800000">
            <a:off x="6295572" y="5352763"/>
            <a:ext cx="1516288" cy="123371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B5C7D92-AF0F-5AFB-A3F8-EA5096C6E7E1}"/>
              </a:ext>
            </a:extLst>
          </p:cNvPr>
          <p:cNvSpPr txBox="1"/>
          <p:nvPr/>
        </p:nvSpPr>
        <p:spPr>
          <a:xfrm>
            <a:off x="8155669" y="3869931"/>
            <a:ext cx="400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Another relatively large field</a:t>
            </a:r>
            <a:endParaRPr lang="zh-CN" altLang="en-US" dirty="0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31223D98-733E-B0CF-B230-1645D9E11D13}"/>
              </a:ext>
            </a:extLst>
          </p:cNvPr>
          <p:cNvSpPr/>
          <p:nvPr/>
        </p:nvSpPr>
        <p:spPr>
          <a:xfrm>
            <a:off x="6683373" y="3999969"/>
            <a:ext cx="1393374" cy="123371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829C724-B6CB-B482-A2CC-A5C9F23BA38A}"/>
              </a:ext>
            </a:extLst>
          </p:cNvPr>
          <p:cNvSpPr txBox="1"/>
          <p:nvPr/>
        </p:nvSpPr>
        <p:spPr>
          <a:xfrm>
            <a:off x="0" y="6113027"/>
            <a:ext cx="726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concept definitely did not exist in 2018 and before. As of 2019 onwards, I have not found it so far.</a:t>
            </a:r>
            <a:endParaRPr lang="zh-CN" altLang="en-US" dirty="0"/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0ECE5756-7384-96D3-97BC-290949864876}"/>
              </a:ext>
            </a:extLst>
          </p:cNvPr>
          <p:cNvSpPr/>
          <p:nvPr/>
        </p:nvSpPr>
        <p:spPr>
          <a:xfrm rot="16200000">
            <a:off x="608251" y="4971609"/>
            <a:ext cx="1924927" cy="19685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思想气泡: 云 100">
            <a:extLst>
              <a:ext uri="{FF2B5EF4-FFF2-40B4-BE49-F238E27FC236}">
                <a16:creationId xmlns:a16="http://schemas.microsoft.com/office/drawing/2014/main" id="{71516924-29D4-5F2A-D2AB-CDE7104F5325}"/>
              </a:ext>
            </a:extLst>
          </p:cNvPr>
          <p:cNvSpPr/>
          <p:nvPr/>
        </p:nvSpPr>
        <p:spPr>
          <a:xfrm>
            <a:off x="9318173" y="2767135"/>
            <a:ext cx="2803977" cy="839794"/>
          </a:xfrm>
          <a:prstGeom prst="cloudCallout">
            <a:avLst>
              <a:gd name="adj1" fmla="val -74676"/>
              <a:gd name="adj2" fmla="val -773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Need careful consideration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对话气泡: 矩形 101">
            <a:extLst>
              <a:ext uri="{FF2B5EF4-FFF2-40B4-BE49-F238E27FC236}">
                <a16:creationId xmlns:a16="http://schemas.microsoft.com/office/drawing/2014/main" id="{879714CE-F953-7F32-F341-49BF52AEC9DC}"/>
              </a:ext>
            </a:extLst>
          </p:cNvPr>
          <p:cNvSpPr/>
          <p:nvPr/>
        </p:nvSpPr>
        <p:spPr>
          <a:xfrm>
            <a:off x="5260974" y="98642"/>
            <a:ext cx="2921456" cy="699615"/>
          </a:xfrm>
          <a:prstGeom prst="wedgeRectCallout">
            <a:avLst>
              <a:gd name="adj1" fmla="val 35994"/>
              <a:gd name="adj2" fmla="val 11967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main direction of current exploration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171B8F-8EAA-D812-5E6F-F04D3DE71902}"/>
              </a:ext>
            </a:extLst>
          </p:cNvPr>
          <p:cNvSpPr txBox="1"/>
          <p:nvPr/>
        </p:nvSpPr>
        <p:spPr>
          <a:xfrm>
            <a:off x="-713120" y="0"/>
            <a:ext cx="528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pPr lvl="1" algn="ctr"/>
            <a:r>
              <a:rPr lang="en-US" altLang="zh-CN" b="1" dirty="0"/>
              <a:t>Overall Framework of the Research</a:t>
            </a:r>
          </a:p>
        </p:txBody>
      </p:sp>
    </p:spTree>
    <p:extLst>
      <p:ext uri="{BB962C8B-B14F-4D97-AF65-F5344CB8AC3E}">
        <p14:creationId xmlns:p14="http://schemas.microsoft.com/office/powerpoint/2010/main" val="3254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BFACC5B-F759-45D8-6D24-34D71F57C704}"/>
              </a:ext>
            </a:extLst>
          </p:cNvPr>
          <p:cNvSpPr txBox="1"/>
          <p:nvPr/>
        </p:nvSpPr>
        <p:spPr>
          <a:xfrm>
            <a:off x="255637" y="1622322"/>
            <a:ext cx="1742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Incremental Averaging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1FF542-9E53-AD94-A14F-6AB8112C091C}"/>
              </a:ext>
            </a:extLst>
          </p:cNvPr>
          <p:cNvSpPr txBox="1"/>
          <p:nvPr/>
        </p:nvSpPr>
        <p:spPr>
          <a:xfrm>
            <a:off x="255636" y="4802571"/>
            <a:ext cx="1742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Batch</a:t>
            </a:r>
          </a:p>
          <a:p>
            <a:pPr algn="ctr"/>
            <a:r>
              <a:rPr lang="en-US" altLang="zh-CN" sz="2000" b="1" dirty="0"/>
              <a:t>Averaging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A58980-64FE-C1CE-BB6E-DCCC5A7B05FE}"/>
              </a:ext>
            </a:extLst>
          </p:cNvPr>
          <p:cNvSpPr txBox="1"/>
          <p:nvPr/>
        </p:nvSpPr>
        <p:spPr>
          <a:xfrm>
            <a:off x="2828001" y="4017622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Asymmetric</a:t>
            </a:r>
          </a:p>
          <a:p>
            <a:pPr algn="ctr"/>
            <a:r>
              <a:rPr lang="en-US" altLang="zh-CN" dirty="0"/>
              <a:t>Batch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9946B4-FEA7-EC1B-88AE-32FDC9FD219B}"/>
              </a:ext>
            </a:extLst>
          </p:cNvPr>
          <p:cNvSpPr txBox="1"/>
          <p:nvPr/>
        </p:nvSpPr>
        <p:spPr>
          <a:xfrm>
            <a:off x="2828001" y="5705036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Symmetric</a:t>
            </a:r>
          </a:p>
          <a:p>
            <a:pPr algn="ctr"/>
            <a:r>
              <a:rPr lang="en-US" altLang="zh-CN" dirty="0"/>
              <a:t>Batch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EE649E-2DE6-42B3-8312-23DD9C9CEF2D}"/>
              </a:ext>
            </a:extLst>
          </p:cNvPr>
          <p:cNvSpPr txBox="1"/>
          <p:nvPr/>
        </p:nvSpPr>
        <p:spPr>
          <a:xfrm>
            <a:off x="2828001" y="837373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Asymmetric</a:t>
            </a:r>
          </a:p>
          <a:p>
            <a:pPr algn="ctr"/>
            <a:r>
              <a:rPr lang="en-US" altLang="zh-CN" dirty="0"/>
              <a:t>Increment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C590BB-5F59-1734-1397-BFB8590E3230}"/>
              </a:ext>
            </a:extLst>
          </p:cNvPr>
          <p:cNvSpPr txBox="1"/>
          <p:nvPr/>
        </p:nvSpPr>
        <p:spPr>
          <a:xfrm>
            <a:off x="2828001" y="2330208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Symmetric</a:t>
            </a:r>
          </a:p>
          <a:p>
            <a:pPr algn="ctr"/>
            <a:r>
              <a:rPr lang="en-US" altLang="zh-CN" dirty="0"/>
              <a:t>Increment</a:t>
            </a:r>
            <a:endParaRPr lang="zh-CN" altLang="en-US" dirty="0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CF52039-59AD-F6D1-F3D4-47864B84BF0A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1998406" y="1160539"/>
            <a:ext cx="829595" cy="815726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315FB6BC-9C43-B897-F394-00C57135E408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1998406" y="1976265"/>
            <a:ext cx="829595" cy="677109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7D91DABE-E0D5-2827-5E5E-5E55370D8DB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1998405" y="4340788"/>
            <a:ext cx="829596" cy="815726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3A7CDD79-9764-452C-F505-2275A20FADE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998405" y="5156514"/>
            <a:ext cx="829596" cy="871688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065DC27-D26F-45FD-9BAD-726932AAE45E}"/>
              </a:ext>
            </a:extLst>
          </p:cNvPr>
          <p:cNvCxnSpPr/>
          <p:nvPr/>
        </p:nvCxnSpPr>
        <p:spPr>
          <a:xfrm>
            <a:off x="4705320" y="0"/>
            <a:ext cx="0" cy="6858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D13E436-219C-85FB-2B22-507D604586B5}"/>
              </a:ext>
            </a:extLst>
          </p:cNvPr>
          <p:cNvSpPr txBox="1"/>
          <p:nvPr/>
        </p:nvSpPr>
        <p:spPr>
          <a:xfrm>
            <a:off x="5083573" y="4734342"/>
            <a:ext cx="71084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Symmetric Method: Create a new one.</a:t>
            </a:r>
          </a:p>
          <a:p>
            <a:endParaRPr lang="en-US" altLang="zh-CN" sz="20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Result: Z_t+1 =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X_t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 + Y_t-1) /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	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Z_t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 =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X_t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 +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Y_t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) /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	 Z_t+1 =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X_t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 + Y_t+1) /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等线"/>
              <a:cs typeface="+mn-cs"/>
            </a:endParaRPr>
          </a:p>
          <a:p>
            <a:r>
              <a:rPr lang="en-US" altLang="zh-CN" sz="2000" dirty="0"/>
              <a:t>Disadvantage: Have more time points than X and Y. </a:t>
            </a:r>
            <a:endParaRPr lang="zh-CN" altLang="en-US" sz="2000" b="1" dirty="0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B49C7679-DCC6-99B7-DDB8-37DD99D65E54}"/>
              </a:ext>
            </a:extLst>
          </p:cNvPr>
          <p:cNvSpPr/>
          <p:nvPr/>
        </p:nvSpPr>
        <p:spPr>
          <a:xfrm>
            <a:off x="6500355" y="1030469"/>
            <a:ext cx="4096204" cy="896862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31D4D277-9006-7013-F482-D4605C7975EC}"/>
              </a:ext>
            </a:extLst>
          </p:cNvPr>
          <p:cNvSpPr/>
          <p:nvPr/>
        </p:nvSpPr>
        <p:spPr>
          <a:xfrm>
            <a:off x="6526420" y="47818"/>
            <a:ext cx="3394594" cy="896862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9554B5E-6F49-70E0-604F-271DF17DCE05}"/>
              </a:ext>
            </a:extLst>
          </p:cNvPr>
          <p:cNvSpPr/>
          <p:nvPr/>
        </p:nvSpPr>
        <p:spPr>
          <a:xfrm>
            <a:off x="7140678" y="1253979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5DC254D-C020-46AE-C698-C070EC46F27B}"/>
              </a:ext>
            </a:extLst>
          </p:cNvPr>
          <p:cNvSpPr/>
          <p:nvPr/>
        </p:nvSpPr>
        <p:spPr>
          <a:xfrm>
            <a:off x="7343060" y="1355905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D6D60692-D8D0-9CA0-DA9A-70C14F1CB7BA}"/>
              </a:ext>
            </a:extLst>
          </p:cNvPr>
          <p:cNvSpPr/>
          <p:nvPr/>
        </p:nvSpPr>
        <p:spPr>
          <a:xfrm>
            <a:off x="7070774" y="254023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718DBE08-75D1-5132-0DA0-B364D38B40BD}"/>
              </a:ext>
            </a:extLst>
          </p:cNvPr>
          <p:cNvSpPr/>
          <p:nvPr/>
        </p:nvSpPr>
        <p:spPr>
          <a:xfrm>
            <a:off x="7545029" y="1516238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6D4662B-E710-8B2A-460F-863FD30BD98B}"/>
              </a:ext>
            </a:extLst>
          </p:cNvPr>
          <p:cNvSpPr/>
          <p:nvPr/>
        </p:nvSpPr>
        <p:spPr>
          <a:xfrm>
            <a:off x="7545289" y="632664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AC51EFD-5A69-67B5-84EE-0C8507FE215C}"/>
              </a:ext>
            </a:extLst>
          </p:cNvPr>
          <p:cNvSpPr/>
          <p:nvPr/>
        </p:nvSpPr>
        <p:spPr>
          <a:xfrm>
            <a:off x="7314227" y="477452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A285903-9EF3-E659-C486-10E7D65421C8}"/>
              </a:ext>
            </a:extLst>
          </p:cNvPr>
          <p:cNvSpPr/>
          <p:nvPr/>
        </p:nvSpPr>
        <p:spPr>
          <a:xfrm>
            <a:off x="7746998" y="1602587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1965CD0-C703-A47C-3203-A53B545DCFDA}"/>
              </a:ext>
            </a:extLst>
          </p:cNvPr>
          <p:cNvSpPr/>
          <p:nvPr/>
        </p:nvSpPr>
        <p:spPr>
          <a:xfrm>
            <a:off x="6960213" y="1375676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503B45D-59B5-071E-45D7-DF1B0DF4905A}"/>
              </a:ext>
            </a:extLst>
          </p:cNvPr>
          <p:cNvCxnSpPr>
            <a:stCxn id="66" idx="4"/>
            <a:endCxn id="61" idx="0"/>
          </p:cNvCxnSpPr>
          <p:nvPr/>
        </p:nvCxnSpPr>
        <p:spPr>
          <a:xfrm flipV="1">
            <a:off x="7030374" y="254023"/>
            <a:ext cx="110561" cy="1265458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7FFC2527-267C-B51E-B4DE-F45A0CAC5F34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 flipH="1" flipV="1">
            <a:off x="7140935" y="254023"/>
            <a:ext cx="69904" cy="114376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C1FF836-8033-B4F6-58A6-825D9BE19731}"/>
              </a:ext>
            </a:extLst>
          </p:cNvPr>
          <p:cNvCxnSpPr>
            <a:cxnSpLocks/>
            <a:stCxn id="60" idx="3"/>
            <a:endCxn id="61" idx="0"/>
          </p:cNvCxnSpPr>
          <p:nvPr/>
        </p:nvCxnSpPr>
        <p:spPr>
          <a:xfrm flipH="1" flipV="1">
            <a:off x="7140935" y="254023"/>
            <a:ext cx="222675" cy="1224627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17BB8303-B0BD-15A3-85D1-2E3B2963F2B4}"/>
              </a:ext>
            </a:extLst>
          </p:cNvPr>
          <p:cNvSpPr txBox="1"/>
          <p:nvPr/>
        </p:nvSpPr>
        <p:spPr>
          <a:xfrm>
            <a:off x="5152808" y="1882492"/>
            <a:ext cx="70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Warping Path: (</a:t>
            </a:r>
            <a:r>
              <a:rPr lang="en-US" altLang="zh-CN" dirty="0" err="1"/>
              <a:t>X_t</a:t>
            </a:r>
            <a:r>
              <a:rPr lang="en-US" altLang="zh-CN" dirty="0"/>
              <a:t>, Y_t-1), (</a:t>
            </a:r>
            <a:r>
              <a:rPr lang="en-US" altLang="zh-CN" dirty="0" err="1"/>
              <a:t>X_t</a:t>
            </a:r>
            <a:r>
              <a:rPr lang="en-US" altLang="zh-CN" dirty="0"/>
              <a:t>, </a:t>
            </a:r>
            <a:r>
              <a:rPr lang="en-US" altLang="zh-CN" dirty="0" err="1"/>
              <a:t>Y_t</a:t>
            </a:r>
            <a:r>
              <a:rPr lang="en-US" altLang="zh-CN" dirty="0"/>
              <a:t>), (</a:t>
            </a:r>
            <a:r>
              <a:rPr lang="en-US" altLang="zh-CN" dirty="0" err="1"/>
              <a:t>X_t</a:t>
            </a:r>
            <a:r>
              <a:rPr lang="en-US" altLang="zh-CN" dirty="0"/>
              <a:t>, Y_t+1)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9CCF9D7-67F0-2ED3-BCF3-D408825B2D9B}"/>
              </a:ext>
            </a:extLst>
          </p:cNvPr>
          <p:cNvSpPr txBox="1"/>
          <p:nvPr/>
        </p:nvSpPr>
        <p:spPr>
          <a:xfrm>
            <a:off x="5083573" y="2503184"/>
            <a:ext cx="70391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Asymmetric Method: Take a reference.</a:t>
            </a:r>
          </a:p>
          <a:p>
            <a:endParaRPr lang="en-US" altLang="zh-CN" dirty="0"/>
          </a:p>
          <a:p>
            <a:r>
              <a:rPr lang="en-US" altLang="zh-CN" dirty="0"/>
              <a:t>Take X as a reference.</a:t>
            </a:r>
          </a:p>
          <a:p>
            <a:r>
              <a:rPr lang="en-US" altLang="zh-CN" dirty="0"/>
              <a:t>Result: </a:t>
            </a:r>
            <a:r>
              <a:rPr lang="en-US" altLang="zh-CN" dirty="0" err="1"/>
              <a:t>X_t</a:t>
            </a:r>
            <a:r>
              <a:rPr lang="en-US" altLang="zh-CN" dirty="0"/>
              <a:t> = (</a:t>
            </a:r>
            <a:r>
              <a:rPr lang="en-US" altLang="zh-CN" dirty="0" err="1"/>
              <a:t>X_t</a:t>
            </a:r>
            <a:r>
              <a:rPr lang="en-US" altLang="zh-CN" dirty="0"/>
              <a:t> + Y_t-1 + </a:t>
            </a:r>
            <a:r>
              <a:rPr lang="en-US" altLang="zh-CN" dirty="0" err="1"/>
              <a:t>Y_t</a:t>
            </a:r>
            <a:r>
              <a:rPr lang="en-US" altLang="zh-CN" dirty="0"/>
              <a:t>, + Y_t+1) / 4</a:t>
            </a:r>
          </a:p>
          <a:p>
            <a:endParaRPr lang="en-US" altLang="zh-CN" dirty="0"/>
          </a:p>
          <a:p>
            <a:r>
              <a:rPr lang="en-US" altLang="zh-CN" dirty="0"/>
              <a:t>Disadvantage: Not well-defined. There is no natural criterion for choosing a reference.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970E0D-1E24-BC42-D2F7-C325EA2512A4}"/>
              </a:ext>
            </a:extLst>
          </p:cNvPr>
          <p:cNvSpPr txBox="1"/>
          <p:nvPr/>
        </p:nvSpPr>
        <p:spPr>
          <a:xfrm>
            <a:off x="-713120" y="0"/>
            <a:ext cx="528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pPr lvl="1" algn="ctr"/>
            <a:r>
              <a:rPr lang="en-US" altLang="zh-CN" b="1" dirty="0"/>
              <a:t>Overall Framework of the Research</a:t>
            </a:r>
          </a:p>
        </p:txBody>
      </p:sp>
    </p:spTree>
    <p:extLst>
      <p:ext uri="{BB962C8B-B14F-4D97-AF65-F5344CB8AC3E}">
        <p14:creationId xmlns:p14="http://schemas.microsoft.com/office/powerpoint/2010/main" val="335207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BFACC5B-F759-45D8-6D24-34D71F57C704}"/>
              </a:ext>
            </a:extLst>
          </p:cNvPr>
          <p:cNvSpPr txBox="1"/>
          <p:nvPr/>
        </p:nvSpPr>
        <p:spPr>
          <a:xfrm>
            <a:off x="255637" y="1622322"/>
            <a:ext cx="1742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Incremental Averaging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1FF542-9E53-AD94-A14F-6AB8112C091C}"/>
              </a:ext>
            </a:extLst>
          </p:cNvPr>
          <p:cNvSpPr txBox="1"/>
          <p:nvPr/>
        </p:nvSpPr>
        <p:spPr>
          <a:xfrm>
            <a:off x="249183" y="4336394"/>
            <a:ext cx="1742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Batch</a:t>
            </a:r>
          </a:p>
          <a:p>
            <a:pPr algn="ctr"/>
            <a:r>
              <a:rPr lang="en-US" altLang="zh-CN" sz="2000" b="1" dirty="0"/>
              <a:t>Averaging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A58980-64FE-C1CE-BB6E-DCCC5A7B05FE}"/>
              </a:ext>
            </a:extLst>
          </p:cNvPr>
          <p:cNvSpPr txBox="1"/>
          <p:nvPr/>
        </p:nvSpPr>
        <p:spPr>
          <a:xfrm>
            <a:off x="2669148" y="3720841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Asymmetric</a:t>
            </a:r>
          </a:p>
          <a:p>
            <a:pPr algn="ctr"/>
            <a:r>
              <a:rPr lang="en-US" altLang="zh-CN" dirty="0"/>
              <a:t>Batch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9946B4-FEA7-EC1B-88AE-32FDC9FD219B}"/>
              </a:ext>
            </a:extLst>
          </p:cNvPr>
          <p:cNvSpPr txBox="1"/>
          <p:nvPr/>
        </p:nvSpPr>
        <p:spPr>
          <a:xfrm>
            <a:off x="2663706" y="4894179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Symmetric</a:t>
            </a:r>
          </a:p>
          <a:p>
            <a:pPr algn="ctr"/>
            <a:r>
              <a:rPr lang="en-US" altLang="zh-CN" dirty="0"/>
              <a:t>Batch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EE649E-2DE6-42B3-8312-23DD9C9CEF2D}"/>
              </a:ext>
            </a:extLst>
          </p:cNvPr>
          <p:cNvSpPr txBox="1"/>
          <p:nvPr/>
        </p:nvSpPr>
        <p:spPr>
          <a:xfrm>
            <a:off x="2559487" y="837373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Asymmetric</a:t>
            </a:r>
          </a:p>
          <a:p>
            <a:pPr algn="ctr"/>
            <a:r>
              <a:rPr lang="en-US" altLang="zh-CN" dirty="0"/>
              <a:t>Increment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C590BB-5F59-1734-1397-BFB8590E3230}"/>
              </a:ext>
            </a:extLst>
          </p:cNvPr>
          <p:cNvSpPr txBox="1"/>
          <p:nvPr/>
        </p:nvSpPr>
        <p:spPr>
          <a:xfrm>
            <a:off x="2559487" y="2209209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Symmetric</a:t>
            </a:r>
          </a:p>
          <a:p>
            <a:pPr algn="ctr"/>
            <a:r>
              <a:rPr lang="en-US" altLang="zh-CN" dirty="0"/>
              <a:t>Increment</a:t>
            </a:r>
            <a:endParaRPr lang="zh-CN" altLang="en-US" dirty="0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CF52039-59AD-F6D1-F3D4-47864B84BF0A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1998406" y="1160539"/>
            <a:ext cx="561081" cy="815726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315FB6BC-9C43-B897-F394-00C57135E408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1998406" y="1976265"/>
            <a:ext cx="561081" cy="556110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7D91DABE-E0D5-2827-5E5E-5E55370D8DB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1991952" y="4044007"/>
            <a:ext cx="677196" cy="646330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3A7CDD79-9764-452C-F505-2275A20FADE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991952" y="4690337"/>
            <a:ext cx="671754" cy="527008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C437EBB-FE0F-13D1-81C9-B1AB43ECCB25}"/>
              </a:ext>
            </a:extLst>
          </p:cNvPr>
          <p:cNvSpPr txBox="1"/>
          <p:nvPr/>
        </p:nvSpPr>
        <p:spPr>
          <a:xfrm>
            <a:off x="6629822" y="3859340"/>
            <a:ext cx="1475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DBA, 2011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590001-AABA-718A-2230-6EC82779D4C3}"/>
              </a:ext>
            </a:extLst>
          </p:cNvPr>
          <p:cNvSpPr txBox="1"/>
          <p:nvPr/>
        </p:nvSpPr>
        <p:spPr>
          <a:xfrm>
            <a:off x="4543660" y="4894179"/>
            <a:ext cx="389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O(T^N)</a:t>
            </a:r>
          </a:p>
          <a:p>
            <a:pPr algn="ctr"/>
            <a:r>
              <a:rPr lang="en-US" altLang="zh-CN" dirty="0"/>
              <a:t>computationally expensive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FD84B5-B4BD-597F-9A63-3E8DE3B49332}"/>
              </a:ext>
            </a:extLst>
          </p:cNvPr>
          <p:cNvSpPr txBox="1"/>
          <p:nvPr/>
        </p:nvSpPr>
        <p:spPr>
          <a:xfrm>
            <a:off x="4466304" y="2350612"/>
            <a:ext cx="16296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NLAAF, 1996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619B90-BBAF-712A-3D3A-C6919B10F360}"/>
              </a:ext>
            </a:extLst>
          </p:cNvPr>
          <p:cNvSpPr txBox="1"/>
          <p:nvPr/>
        </p:nvSpPr>
        <p:spPr>
          <a:xfrm>
            <a:off x="6586646" y="1751896"/>
            <a:ext cx="134052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/>
            </a:lvl1pPr>
          </a:lstStyle>
          <a:p>
            <a:pPr algn="ctr"/>
            <a:r>
              <a:rPr lang="en-US" altLang="zh-CN" dirty="0"/>
              <a:t>PSA</a:t>
            </a:r>
            <a:r>
              <a:rPr lang="en-US" altLang="zh-CN"/>
              <a:t>, 2009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BEAB75-769F-864E-6EE1-63F686D1F92E}"/>
              </a:ext>
            </a:extLst>
          </p:cNvPr>
          <p:cNvSpPr txBox="1"/>
          <p:nvPr/>
        </p:nvSpPr>
        <p:spPr>
          <a:xfrm>
            <a:off x="7344726" y="3107533"/>
            <a:ext cx="16296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/>
            </a:lvl1pPr>
          </a:lstStyle>
          <a:p>
            <a:pPr algn="ctr"/>
            <a:r>
              <a:rPr lang="en-US" altLang="zh-CN" dirty="0"/>
              <a:t>ICDTW, 2012</a:t>
            </a:r>
            <a:endParaRPr lang="zh-CN" altLang="en-US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9AB71A0-C9D6-29F7-7EE7-8D401B46C61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096000" y="1936562"/>
            <a:ext cx="490646" cy="598716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0024D019-1187-4E47-ED29-31747DF089B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096000" y="2535278"/>
            <a:ext cx="1248726" cy="756921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1518FA1-EEC8-8A10-8225-F775E3509E72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4189183" y="2532375"/>
            <a:ext cx="277121" cy="2903"/>
          </a:xfrm>
          <a:prstGeom prst="straightConnector1">
            <a:avLst/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E504E9E-C6AD-1EB1-77C3-0614A242397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4298844" y="4044006"/>
            <a:ext cx="2330978" cy="1"/>
          </a:xfrm>
          <a:prstGeom prst="straightConnector1">
            <a:avLst/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C985448-4854-DC43-868F-C46F62D512A8}"/>
              </a:ext>
            </a:extLst>
          </p:cNvPr>
          <p:cNvSpPr txBox="1"/>
          <p:nvPr/>
        </p:nvSpPr>
        <p:spPr>
          <a:xfrm>
            <a:off x="9281681" y="975872"/>
            <a:ext cx="1475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SSG, 2017</a:t>
            </a:r>
            <a:endParaRPr lang="zh-CN" altLang="en-US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95174B2-4F3F-F352-63FB-51E660CFD814}"/>
              </a:ext>
            </a:extLst>
          </p:cNvPr>
          <p:cNvCxnSpPr>
            <a:cxnSpLocks/>
            <a:stCxn id="18" idx="3"/>
            <a:endCxn id="79" idx="1"/>
          </p:cNvCxnSpPr>
          <p:nvPr/>
        </p:nvCxnSpPr>
        <p:spPr>
          <a:xfrm flipV="1">
            <a:off x="4189183" y="1160538"/>
            <a:ext cx="5092498" cy="1"/>
          </a:xfrm>
          <a:prstGeom prst="straightConnector1">
            <a:avLst/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9E9A136-D21C-DAD2-6064-A5BBB7FF7FBC}"/>
              </a:ext>
            </a:extLst>
          </p:cNvPr>
          <p:cNvCxnSpPr/>
          <p:nvPr/>
        </p:nvCxnSpPr>
        <p:spPr>
          <a:xfrm>
            <a:off x="10012163" y="0"/>
            <a:ext cx="0" cy="6858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4CDF24A-D385-0738-3A0E-25DDF8EC4DBA}"/>
              </a:ext>
            </a:extLst>
          </p:cNvPr>
          <p:cNvSpPr txBox="1"/>
          <p:nvPr/>
        </p:nvSpPr>
        <p:spPr>
          <a:xfrm>
            <a:off x="270153" y="219371"/>
            <a:ext cx="555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Before 2017: Intuitive</a:t>
            </a:r>
            <a:endParaRPr lang="zh-CN" altLang="en-US" sz="2400" b="1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BCB8E12-86C2-49F7-8B51-98C6122D56A3}"/>
              </a:ext>
            </a:extLst>
          </p:cNvPr>
          <p:cNvSpPr txBox="1"/>
          <p:nvPr/>
        </p:nvSpPr>
        <p:spPr>
          <a:xfrm>
            <a:off x="10258907" y="162015"/>
            <a:ext cx="193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After 2017</a:t>
            </a:r>
            <a:endParaRPr lang="zh-CN" altLang="en-US" sz="2400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0AB1A3CB-26B5-5C8C-C860-3638F888F3DC}"/>
              </a:ext>
            </a:extLst>
          </p:cNvPr>
          <p:cNvSpPr/>
          <p:nvPr/>
        </p:nvSpPr>
        <p:spPr>
          <a:xfrm>
            <a:off x="270153" y="703679"/>
            <a:ext cx="8830304" cy="5934950"/>
          </a:xfrm>
          <a:prstGeom prst="rect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CF3427E-B8B0-E51E-404C-5E385729715A}"/>
              </a:ext>
            </a:extLst>
          </p:cNvPr>
          <p:cNvSpPr txBox="1"/>
          <p:nvPr/>
        </p:nvSpPr>
        <p:spPr>
          <a:xfrm>
            <a:off x="9281681" y="1997910"/>
            <a:ext cx="147548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Soft-DTW 2017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63CDFAA-7BF6-529B-D930-92DCF877381C}"/>
              </a:ext>
            </a:extLst>
          </p:cNvPr>
          <p:cNvSpPr txBox="1"/>
          <p:nvPr/>
        </p:nvSpPr>
        <p:spPr>
          <a:xfrm>
            <a:off x="10580709" y="3143444"/>
            <a:ext cx="1475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TTW, 2018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F7D9A7F-33BD-D19C-47BC-AF74604FEC72}"/>
              </a:ext>
            </a:extLst>
          </p:cNvPr>
          <p:cNvSpPr txBox="1"/>
          <p:nvPr/>
        </p:nvSpPr>
        <p:spPr>
          <a:xfrm>
            <a:off x="271985" y="5981250"/>
            <a:ext cx="788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Improve the NLAAF algorithm.</a:t>
            </a:r>
          </a:p>
          <a:p>
            <a:r>
              <a:rPr lang="en-US" altLang="zh-CN" dirty="0"/>
              <a:t>2. Prepare for the emergence of the DBA algorithm.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3556331-7B8D-1B02-1057-C1CC8A9E53D4}"/>
              </a:ext>
            </a:extLst>
          </p:cNvPr>
          <p:cNvSpPr txBox="1"/>
          <p:nvPr/>
        </p:nvSpPr>
        <p:spPr>
          <a:xfrm>
            <a:off x="9281681" y="3859340"/>
            <a:ext cx="1475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CDBA, 2017</a:t>
            </a:r>
            <a:endParaRPr lang="zh-CN" altLang="en-US" dirty="0"/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B7F1A7-209E-AD82-D1A6-3BF001654F01}"/>
              </a:ext>
            </a:extLst>
          </p:cNvPr>
          <p:cNvCxnSpPr>
            <a:cxnSpLocks/>
            <a:stCxn id="2" idx="3"/>
            <a:endCxn id="126" idx="1"/>
          </p:cNvCxnSpPr>
          <p:nvPr/>
        </p:nvCxnSpPr>
        <p:spPr>
          <a:xfrm>
            <a:off x="8105303" y="4044006"/>
            <a:ext cx="1176378" cy="0"/>
          </a:xfrm>
          <a:prstGeom prst="straightConnector1">
            <a:avLst/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58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FC985448-4854-DC43-868F-C46F62D512A8}"/>
              </a:ext>
            </a:extLst>
          </p:cNvPr>
          <p:cNvSpPr txBox="1"/>
          <p:nvPr/>
        </p:nvSpPr>
        <p:spPr>
          <a:xfrm>
            <a:off x="398938" y="990387"/>
            <a:ext cx="1475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SSG, 2017</a:t>
            </a:r>
            <a:endParaRPr lang="zh-CN" altLang="en-US" dirty="0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9E9A136-D21C-DAD2-6064-A5BBB7FF7FBC}"/>
              </a:ext>
            </a:extLst>
          </p:cNvPr>
          <p:cNvCxnSpPr/>
          <p:nvPr/>
        </p:nvCxnSpPr>
        <p:spPr>
          <a:xfrm>
            <a:off x="1129420" y="14515"/>
            <a:ext cx="0" cy="6858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BCB8E12-86C2-49F7-8B51-98C6122D56A3}"/>
              </a:ext>
            </a:extLst>
          </p:cNvPr>
          <p:cNvSpPr txBox="1"/>
          <p:nvPr/>
        </p:nvSpPr>
        <p:spPr>
          <a:xfrm>
            <a:off x="1376163" y="176530"/>
            <a:ext cx="743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After 2017: Optimization</a:t>
            </a:r>
            <a:endParaRPr lang="zh-CN" altLang="en-US" sz="24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CF3427E-B8B0-E51E-404C-5E385729715A}"/>
              </a:ext>
            </a:extLst>
          </p:cNvPr>
          <p:cNvSpPr txBox="1"/>
          <p:nvPr/>
        </p:nvSpPr>
        <p:spPr>
          <a:xfrm>
            <a:off x="398938" y="2012425"/>
            <a:ext cx="147548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Soft-DTW 2017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23D4BA-FF1A-D867-2034-EC45186AF5BC}"/>
              </a:ext>
            </a:extLst>
          </p:cNvPr>
          <p:cNvSpPr txBox="1"/>
          <p:nvPr/>
        </p:nvSpPr>
        <p:spPr>
          <a:xfrm>
            <a:off x="1604969" y="3168166"/>
            <a:ext cx="1475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TTW, 2018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3C5582-01B1-B44E-D2C7-3CD3518DEBA7}"/>
              </a:ext>
            </a:extLst>
          </p:cNvPr>
          <p:cNvSpPr txBox="1"/>
          <p:nvPr/>
        </p:nvSpPr>
        <p:spPr>
          <a:xfrm>
            <a:off x="3556000" y="932020"/>
            <a:ext cx="3511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Fr´echet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/>
              <a:t>F</a:t>
            </a:r>
            <a:r>
              <a:rPr lang="en-US" altLang="zh-CN" sz="2400" dirty="0">
                <a:solidFill>
                  <a:schemeClr val="tx1"/>
                </a:solidFill>
              </a:rPr>
              <a:t>unction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C493D76-BE37-606F-1A8D-D102F0F52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180" y="802022"/>
            <a:ext cx="2584535" cy="748738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1F15AFB2-94DF-DED6-8052-9EF511391C9A}"/>
              </a:ext>
            </a:extLst>
          </p:cNvPr>
          <p:cNvSpPr txBox="1"/>
          <p:nvPr/>
        </p:nvSpPr>
        <p:spPr>
          <a:xfrm>
            <a:off x="3841020" y="1550760"/>
            <a:ext cx="73687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polynomial-time algorithm for finding a global minimum of the non-differentiable, non-convex </a:t>
            </a:r>
            <a:r>
              <a:rPr lang="en-US" altLang="zh-CN" dirty="0" err="1"/>
              <a:t>Fr´echet</a:t>
            </a:r>
            <a:r>
              <a:rPr lang="en-US" altLang="zh-CN" dirty="0"/>
              <a:t> function is unknown.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A5D121E-7A49-C90D-D2AA-791C77FD2716}"/>
              </a:ext>
            </a:extLst>
          </p:cNvPr>
          <p:cNvSpPr txBox="1"/>
          <p:nvPr/>
        </p:nvSpPr>
        <p:spPr>
          <a:xfrm>
            <a:off x="3841019" y="3040214"/>
            <a:ext cx="80389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SSG</a:t>
            </a:r>
          </a:p>
          <a:p>
            <a:r>
              <a:rPr lang="en-US" altLang="zh-CN" sz="2000" dirty="0"/>
              <a:t>F = min{F_C1, F_C2, F_C3, …}, F_C is differentiable and convex function.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Soft-DTW</a:t>
            </a:r>
          </a:p>
          <a:p>
            <a:r>
              <a:rPr lang="en-US" altLang="zh-CN" sz="2000" dirty="0"/>
              <a:t>DTW(min, +) -&gt; DTW(*, +)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TTW</a:t>
            </a:r>
          </a:p>
          <a:p>
            <a:r>
              <a:rPr lang="en-US" altLang="zh-CN" sz="2000" dirty="0"/>
              <a:t>Translate Discrete Signal into Continuous Signal by </a:t>
            </a:r>
            <a:r>
              <a:rPr lang="en-US" altLang="zh-CN" sz="2000" dirty="0" err="1"/>
              <a:t>Sinc</a:t>
            </a:r>
            <a:r>
              <a:rPr lang="en-US" altLang="zh-CN" sz="2000" dirty="0"/>
              <a:t> function. And Take DTW as constraints of optimization problem. </a:t>
            </a:r>
          </a:p>
        </p:txBody>
      </p:sp>
    </p:spTree>
    <p:extLst>
      <p:ext uri="{BB962C8B-B14F-4D97-AF65-F5344CB8AC3E}">
        <p14:creationId xmlns:p14="http://schemas.microsoft.com/office/powerpoint/2010/main" val="18736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b="1" dirty="0"/>
              <a:t>Analysis of Experimental Results</a:t>
            </a:r>
            <a:endParaRPr lang="en-US" altLang="zh-CN" sz="1100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FE1193D-C098-489C-9107-B3F82B55C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37344"/>
              </p:ext>
            </p:extLst>
          </p:nvPr>
        </p:nvGraphicFramePr>
        <p:xfrm>
          <a:off x="2280849" y="1179184"/>
          <a:ext cx="76303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67">
                  <a:extLst>
                    <a:ext uri="{9D8B030D-6E8A-4147-A177-3AD203B41FA5}">
                      <a16:colId xmlns:a16="http://schemas.microsoft.com/office/drawing/2014/main" val="2721979233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312742956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3887092843"/>
                    </a:ext>
                  </a:extLst>
                </a:gridCol>
                <a:gridCol w="1814336">
                  <a:extLst>
                    <a:ext uri="{9D8B030D-6E8A-4147-A177-3AD203B41FA5}">
                      <a16:colId xmlns:a16="http://schemas.microsoft.com/office/drawing/2014/main" val="68501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Sampling 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9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Template: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Template: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Template: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351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3C873BE-91F6-2543-60B4-ACFB8A56A25A}"/>
              </a:ext>
            </a:extLst>
          </p:cNvPr>
          <p:cNvSpPr txBox="1"/>
          <p:nvPr/>
        </p:nvSpPr>
        <p:spPr>
          <a:xfrm>
            <a:off x="609600" y="598181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impact of different sampling rates on alignment.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1C0B701-2645-03D8-43D2-24B2B3DC42F3}"/>
              </a:ext>
            </a:extLst>
          </p:cNvPr>
          <p:cNvCxnSpPr>
            <a:cxnSpLocks/>
          </p:cNvCxnSpPr>
          <p:nvPr/>
        </p:nvCxnSpPr>
        <p:spPr>
          <a:xfrm>
            <a:off x="4476737" y="2836891"/>
            <a:ext cx="0" cy="399415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7550FE3-5C0A-4F2C-3F16-83F423054F84}"/>
              </a:ext>
            </a:extLst>
          </p:cNvPr>
          <p:cNvSpPr txBox="1"/>
          <p:nvPr/>
        </p:nvSpPr>
        <p:spPr>
          <a:xfrm>
            <a:off x="76199" y="3293951"/>
            <a:ext cx="340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b="1" dirty="0"/>
              <a:t>Linear Alignment -&gt; O(T)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1BB886-BA1F-A894-DE25-A0381958CC59}"/>
              </a:ext>
            </a:extLst>
          </p:cNvPr>
          <p:cNvSpPr txBox="1"/>
          <p:nvPr/>
        </p:nvSpPr>
        <p:spPr>
          <a:xfrm>
            <a:off x="76199" y="5062150"/>
            <a:ext cx="3657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b="1" dirty="0"/>
              <a:t>Non-Linear Alignment -&gt; O(T^2)</a:t>
            </a: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85A07FD-25EA-C7E4-E5BC-CC360FF53A86}"/>
              </a:ext>
            </a:extLst>
          </p:cNvPr>
          <p:cNvSpPr/>
          <p:nvPr/>
        </p:nvSpPr>
        <p:spPr>
          <a:xfrm>
            <a:off x="172403" y="3829649"/>
            <a:ext cx="1845157" cy="572855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7D9A325-2228-D449-2E5B-27046FA0061F}"/>
              </a:ext>
            </a:extLst>
          </p:cNvPr>
          <p:cNvSpPr/>
          <p:nvPr/>
        </p:nvSpPr>
        <p:spPr>
          <a:xfrm>
            <a:off x="159251" y="3829650"/>
            <a:ext cx="1701126" cy="572855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31801F9C-4605-776F-0FAC-7B4C1F914213}"/>
              </a:ext>
            </a:extLst>
          </p:cNvPr>
          <p:cNvSpPr/>
          <p:nvPr/>
        </p:nvSpPr>
        <p:spPr>
          <a:xfrm>
            <a:off x="2429781" y="3829649"/>
            <a:ext cx="1845157" cy="572855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95C4B00A-AFD9-618A-F64A-721CED8F2F5E}"/>
              </a:ext>
            </a:extLst>
          </p:cNvPr>
          <p:cNvSpPr/>
          <p:nvPr/>
        </p:nvSpPr>
        <p:spPr>
          <a:xfrm>
            <a:off x="2494966" y="3829649"/>
            <a:ext cx="1701126" cy="572855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F161A1C4-67B0-B748-797D-4EF9E9AB8D62}"/>
              </a:ext>
            </a:extLst>
          </p:cNvPr>
          <p:cNvSpPr/>
          <p:nvPr/>
        </p:nvSpPr>
        <p:spPr>
          <a:xfrm>
            <a:off x="2042014" y="4035918"/>
            <a:ext cx="363312" cy="8977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B5BF90DE-19AC-1D87-EE40-CE9ABCDF3A51}"/>
              </a:ext>
            </a:extLst>
          </p:cNvPr>
          <p:cNvSpPr/>
          <p:nvPr/>
        </p:nvSpPr>
        <p:spPr>
          <a:xfrm>
            <a:off x="336794" y="5661701"/>
            <a:ext cx="1241182" cy="686702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AB318528-C124-8406-4CF4-7FCA1B8D685A}"/>
              </a:ext>
            </a:extLst>
          </p:cNvPr>
          <p:cNvSpPr/>
          <p:nvPr/>
        </p:nvSpPr>
        <p:spPr>
          <a:xfrm>
            <a:off x="76200" y="5718624"/>
            <a:ext cx="1701126" cy="572855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16747D28-12FC-BB23-DAB1-BA4FDDB15078}"/>
              </a:ext>
            </a:extLst>
          </p:cNvPr>
          <p:cNvSpPr/>
          <p:nvPr/>
        </p:nvSpPr>
        <p:spPr>
          <a:xfrm>
            <a:off x="1818485" y="5928166"/>
            <a:ext cx="576855" cy="9426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D8DDFBE2-5B3A-DAFA-912A-FF740FF833DF}"/>
              </a:ext>
            </a:extLst>
          </p:cNvPr>
          <p:cNvSpPr/>
          <p:nvPr/>
        </p:nvSpPr>
        <p:spPr>
          <a:xfrm>
            <a:off x="2681603" y="5645590"/>
            <a:ext cx="1241182" cy="686702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5A368962-BCE0-16A9-9F09-9535F5B6628B}"/>
              </a:ext>
            </a:extLst>
          </p:cNvPr>
          <p:cNvSpPr/>
          <p:nvPr/>
        </p:nvSpPr>
        <p:spPr>
          <a:xfrm>
            <a:off x="2490761" y="5702513"/>
            <a:ext cx="1701126" cy="572855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0181B55-18CC-AAA2-FB26-8F33F836165A}"/>
              </a:ext>
            </a:extLst>
          </p:cNvPr>
          <p:cNvSpPr txBox="1"/>
          <p:nvPr/>
        </p:nvSpPr>
        <p:spPr>
          <a:xfrm>
            <a:off x="2611479" y="4421786"/>
            <a:ext cx="148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Acceptable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E169196-779B-6A03-C94F-8698B4D93287}"/>
              </a:ext>
            </a:extLst>
          </p:cNvPr>
          <p:cNvSpPr txBox="1"/>
          <p:nvPr/>
        </p:nvSpPr>
        <p:spPr>
          <a:xfrm>
            <a:off x="2322447" y="6348403"/>
            <a:ext cx="2037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Unacceptable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E1711F1-9355-7223-202B-B818BC8F0C41}"/>
              </a:ext>
            </a:extLst>
          </p:cNvPr>
          <p:cNvSpPr txBox="1"/>
          <p:nvPr/>
        </p:nvSpPr>
        <p:spPr>
          <a:xfrm>
            <a:off x="4686434" y="3098346"/>
            <a:ext cx="75692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For </a:t>
            </a:r>
            <a:r>
              <a:rPr lang="en-US" altLang="zh-CN" dirty="0"/>
              <a:t>simulated </a:t>
            </a:r>
            <a:r>
              <a:rPr lang="zh-CN" altLang="en-US" dirty="0"/>
              <a:t>signals, the source of error lies in the sampling rate.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Simulated </a:t>
            </a:r>
            <a:r>
              <a:rPr lang="zh-CN" altLang="en-US" dirty="0"/>
              <a:t>signals, </a:t>
            </a:r>
            <a:r>
              <a:rPr lang="en-US" altLang="zh-CN" dirty="0"/>
              <a:t>low sampling rate, Non-Linear Alignment</a:t>
            </a:r>
            <a:endParaRPr lang="zh-CN" altLang="en-US" dirty="0"/>
          </a:p>
          <a:p>
            <a:r>
              <a:rPr lang="en-US" altLang="zh-CN" dirty="0"/>
              <a:t>Simulated signals, high sampling rate, Linear Alignment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B9FD0E6-B0B7-8FD9-E8AF-79D60F2A4801}"/>
              </a:ext>
            </a:extLst>
          </p:cNvPr>
          <p:cNvSpPr txBox="1"/>
          <p:nvPr/>
        </p:nvSpPr>
        <p:spPr>
          <a:xfrm>
            <a:off x="4622702" y="5062150"/>
            <a:ext cx="75692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For real signals, the degree of distortion on time axis depends on the alignment we actually need. </a:t>
            </a:r>
          </a:p>
          <a:p>
            <a:endParaRPr lang="en-US" altLang="zh-CN" dirty="0"/>
          </a:p>
          <a:p>
            <a:r>
              <a:rPr lang="en-US" altLang="zh-CN" dirty="0"/>
              <a:t>Next week, I will use the periodicity determination method from IoT2023 to segment real signals.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87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FE1193D-C098-489C-9107-B3F82B55C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8604"/>
              </p:ext>
            </p:extLst>
          </p:nvPr>
        </p:nvGraphicFramePr>
        <p:xfrm>
          <a:off x="781684" y="1133365"/>
          <a:ext cx="10628632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655">
                  <a:extLst>
                    <a:ext uri="{9D8B030D-6E8A-4147-A177-3AD203B41FA5}">
                      <a16:colId xmlns:a16="http://schemas.microsoft.com/office/drawing/2014/main" val="2721979233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3887092843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68501977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3116997530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2813522495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130567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9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0.79 / 1.64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1.79 / 4.31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New</a:t>
                      </a:r>
                      <a:endParaRPr lang="zh-CN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62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1.35 / 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4.53 / 4.44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NLAAF1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8.43 / 23.19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/>
                        <a:t>3.14</a:t>
                      </a:r>
                      <a:r>
                        <a:rPr lang="en-US" altLang="zh-CN" u="none" dirty="0"/>
                        <a:t> / 5.21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0710"/>
                  </a:ext>
                </a:extLst>
              </a:tr>
              <a:tr h="3585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1.42 / 1.45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4.07 / 4.49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NLAAF2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20.67 / 33.39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/>
                        <a:t>3.64</a:t>
                      </a:r>
                      <a:r>
                        <a:rPr lang="en-US" altLang="zh-CN" u="none" dirty="0"/>
                        <a:t> / 7.04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9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GTW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- / -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- / -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1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K-shape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2.20 / 2.74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4.85 / 5.88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TTW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1.52 / -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4.28 / -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Weighted Avg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1.95 / 1.98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4.63 / 4.74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K-SC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K-shape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2.18 / 1.79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4.76 / 5.24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PSA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2.27 / 19.05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5.40 / 8.89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Kalman Filter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1.45 / 1.37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4.82 / 4.60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Soft-DTW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1.35 / 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4.53 / 4.44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61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DBA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2.05 / 1.96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3.43 / 4.15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ICDTW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2.66 /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5.08 / 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5150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66BE0AFF-7463-B69F-B94D-A2B5EB541456}"/>
              </a:ext>
            </a:extLst>
          </p:cNvPr>
          <p:cNvSpPr txBox="1"/>
          <p:nvPr/>
        </p:nvSpPr>
        <p:spPr>
          <a:xfrm>
            <a:off x="609600" y="567916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All Experiment Results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D12BA5-8B6E-A8AB-0941-51D702D386F8}"/>
              </a:ext>
            </a:extLst>
          </p:cNvPr>
          <p:cNvSpPr txBox="1"/>
          <p:nvPr/>
        </p:nvSpPr>
        <p:spPr>
          <a:xfrm>
            <a:off x="731234" y="4892303"/>
            <a:ext cx="109037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Segmentation Methods: Base on Large Peaks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The implication of experimental results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ssess the performance limits of various algorithms under the most ideal conditions.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1405E2-D371-AFED-7A47-4EB22D349072}"/>
              </a:ext>
            </a:extLst>
          </p:cNvPr>
          <p:cNvSpPr txBox="1"/>
          <p:nvPr/>
        </p:nvSpPr>
        <p:spPr>
          <a:xfrm>
            <a:off x="609600" y="106251"/>
            <a:ext cx="458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b="1" dirty="0"/>
              <a:t>Analysis of Experimental Results</a:t>
            </a:r>
            <a:endParaRPr lang="en-US" altLang="zh-CN" sz="1100" b="1" dirty="0"/>
          </a:p>
        </p:txBody>
      </p:sp>
    </p:spTree>
    <p:extLst>
      <p:ext uri="{BB962C8B-B14F-4D97-AF65-F5344CB8AC3E}">
        <p14:creationId xmlns:p14="http://schemas.microsoft.com/office/powerpoint/2010/main" val="297136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6976</TotalTime>
  <Words>1626</Words>
  <Application>Microsoft Office PowerPoint</Application>
  <PresentationFormat>宽屏</PresentationFormat>
  <Paragraphs>388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PingFang SC</vt:lpstr>
      <vt:lpstr>等线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10110</cp:revision>
  <dcterms:created xsi:type="dcterms:W3CDTF">2023-07-30T03:21:28Z</dcterms:created>
  <dcterms:modified xsi:type="dcterms:W3CDTF">2023-11-20T08:43:01Z</dcterms:modified>
</cp:coreProperties>
</file>