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24" r:id="rId4"/>
    <p:sldId id="423" r:id="rId5"/>
    <p:sldId id="425" r:id="rId6"/>
    <p:sldId id="426" r:id="rId7"/>
    <p:sldId id="42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1112" autoAdjust="0"/>
  </p:normalViewPr>
  <p:slideViewPr>
    <p:cSldViewPr snapToGrid="0">
      <p:cViewPr>
        <p:scale>
          <a:sx n="75" d="100"/>
          <a:sy n="75" d="100"/>
        </p:scale>
        <p:origin x="1794" y="48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9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1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26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93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354913" y="2136358"/>
            <a:ext cx="664573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Analysis of Zaid’s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Design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Design</a:t>
            </a: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Current Results</a:t>
            </a:r>
          </a:p>
          <a:p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Part_4: Next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345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Analysis of Zaid’s Design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07893-AEAD-8D0E-BEA2-D46E0B50E55C}"/>
              </a:ext>
            </a:extLst>
          </p:cNvPr>
          <p:cNvSpPr txBox="1"/>
          <p:nvPr/>
        </p:nvSpPr>
        <p:spPr>
          <a:xfrm>
            <a:off x="1114926" y="914401"/>
            <a:ext cx="9962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Initial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D7C136-32CB-2AFD-3467-79B9928CB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80" r="46722" b="28230"/>
          <a:stretch/>
        </p:blipFill>
        <p:spPr>
          <a:xfrm>
            <a:off x="3614287" y="2146433"/>
            <a:ext cx="1020278" cy="1443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B4A9CB-3A60-E899-F353-41B69D80A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06" y="2146434"/>
            <a:ext cx="1020278" cy="1443789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5F97DAE-D0D6-BB7A-9034-ADB1BC8A6B73}"/>
              </a:ext>
            </a:extLst>
          </p:cNvPr>
          <p:cNvSpPr/>
          <p:nvPr/>
        </p:nvSpPr>
        <p:spPr>
          <a:xfrm>
            <a:off x="5409398" y="2537372"/>
            <a:ext cx="991403" cy="1023973"/>
          </a:xfrm>
          <a:custGeom>
            <a:avLst/>
            <a:gdLst>
              <a:gd name="connsiteX0" fmla="*/ 0 w 991403"/>
              <a:gd name="connsiteY0" fmla="*/ 157306 h 1023973"/>
              <a:gd name="connsiteX1" fmla="*/ 163630 w 991403"/>
              <a:gd name="connsiteY1" fmla="*/ 417188 h 1023973"/>
              <a:gd name="connsiteX2" fmla="*/ 317634 w 991403"/>
              <a:gd name="connsiteY2" fmla="*/ 128430 h 1023973"/>
              <a:gd name="connsiteX3" fmla="*/ 413887 w 991403"/>
              <a:gd name="connsiteY3" fmla="*/ 1023580 h 1023973"/>
              <a:gd name="connsiteX4" fmla="*/ 510139 w 991403"/>
              <a:gd name="connsiteY4" fmla="*/ 3302 h 1023973"/>
              <a:gd name="connsiteX5" fmla="*/ 702645 w 991403"/>
              <a:gd name="connsiteY5" fmla="*/ 677070 h 1023973"/>
              <a:gd name="connsiteX6" fmla="*/ 798897 w 991403"/>
              <a:gd name="connsiteY6" fmla="*/ 80304 h 1023973"/>
              <a:gd name="connsiteX7" fmla="*/ 991403 w 991403"/>
              <a:gd name="connsiteY7" fmla="*/ 157306 h 10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403" h="1023973">
                <a:moveTo>
                  <a:pt x="0" y="157306"/>
                </a:moveTo>
                <a:cubicBezTo>
                  <a:pt x="55345" y="289653"/>
                  <a:pt x="110691" y="422001"/>
                  <a:pt x="163630" y="417188"/>
                </a:cubicBezTo>
                <a:cubicBezTo>
                  <a:pt x="216569" y="412375"/>
                  <a:pt x="275924" y="27365"/>
                  <a:pt x="317634" y="128430"/>
                </a:cubicBezTo>
                <a:cubicBezTo>
                  <a:pt x="359344" y="229495"/>
                  <a:pt x="381803" y="1044435"/>
                  <a:pt x="413887" y="1023580"/>
                </a:cubicBezTo>
                <a:cubicBezTo>
                  <a:pt x="445971" y="1002725"/>
                  <a:pt x="462013" y="61054"/>
                  <a:pt x="510139" y="3302"/>
                </a:cubicBezTo>
                <a:cubicBezTo>
                  <a:pt x="558265" y="-54450"/>
                  <a:pt x="654519" y="664236"/>
                  <a:pt x="702645" y="677070"/>
                </a:cubicBezTo>
                <a:cubicBezTo>
                  <a:pt x="750771" y="689904"/>
                  <a:pt x="750771" y="166931"/>
                  <a:pt x="798897" y="80304"/>
                </a:cubicBezTo>
                <a:cubicBezTo>
                  <a:pt x="847023" y="-6323"/>
                  <a:pt x="919213" y="75491"/>
                  <a:pt x="991403" y="1573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6ADF993-56EC-B86D-7522-65AC7F91AFE4}"/>
              </a:ext>
            </a:extLst>
          </p:cNvPr>
          <p:cNvSpPr/>
          <p:nvPr/>
        </p:nvSpPr>
        <p:spPr>
          <a:xfrm flipV="1">
            <a:off x="7175634" y="2302609"/>
            <a:ext cx="1020279" cy="1023973"/>
          </a:xfrm>
          <a:custGeom>
            <a:avLst/>
            <a:gdLst>
              <a:gd name="connsiteX0" fmla="*/ 0 w 991403"/>
              <a:gd name="connsiteY0" fmla="*/ 157306 h 1023973"/>
              <a:gd name="connsiteX1" fmla="*/ 163630 w 991403"/>
              <a:gd name="connsiteY1" fmla="*/ 417188 h 1023973"/>
              <a:gd name="connsiteX2" fmla="*/ 317634 w 991403"/>
              <a:gd name="connsiteY2" fmla="*/ 128430 h 1023973"/>
              <a:gd name="connsiteX3" fmla="*/ 413887 w 991403"/>
              <a:gd name="connsiteY3" fmla="*/ 1023580 h 1023973"/>
              <a:gd name="connsiteX4" fmla="*/ 510139 w 991403"/>
              <a:gd name="connsiteY4" fmla="*/ 3302 h 1023973"/>
              <a:gd name="connsiteX5" fmla="*/ 702645 w 991403"/>
              <a:gd name="connsiteY5" fmla="*/ 677070 h 1023973"/>
              <a:gd name="connsiteX6" fmla="*/ 798897 w 991403"/>
              <a:gd name="connsiteY6" fmla="*/ 80304 h 1023973"/>
              <a:gd name="connsiteX7" fmla="*/ 991403 w 991403"/>
              <a:gd name="connsiteY7" fmla="*/ 157306 h 10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403" h="1023973">
                <a:moveTo>
                  <a:pt x="0" y="157306"/>
                </a:moveTo>
                <a:cubicBezTo>
                  <a:pt x="55345" y="289653"/>
                  <a:pt x="110691" y="422001"/>
                  <a:pt x="163630" y="417188"/>
                </a:cubicBezTo>
                <a:cubicBezTo>
                  <a:pt x="216569" y="412375"/>
                  <a:pt x="275924" y="27365"/>
                  <a:pt x="317634" y="128430"/>
                </a:cubicBezTo>
                <a:cubicBezTo>
                  <a:pt x="359344" y="229495"/>
                  <a:pt x="381803" y="1044435"/>
                  <a:pt x="413887" y="1023580"/>
                </a:cubicBezTo>
                <a:cubicBezTo>
                  <a:pt x="445971" y="1002725"/>
                  <a:pt x="462013" y="61054"/>
                  <a:pt x="510139" y="3302"/>
                </a:cubicBezTo>
                <a:cubicBezTo>
                  <a:pt x="558265" y="-54450"/>
                  <a:pt x="654519" y="664236"/>
                  <a:pt x="702645" y="677070"/>
                </a:cubicBezTo>
                <a:cubicBezTo>
                  <a:pt x="750771" y="689904"/>
                  <a:pt x="750771" y="166931"/>
                  <a:pt x="798897" y="80304"/>
                </a:cubicBezTo>
                <a:cubicBezTo>
                  <a:pt x="847023" y="-6323"/>
                  <a:pt x="919213" y="75491"/>
                  <a:pt x="991403" y="1573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7DE66-DD00-944B-620C-C31685942E56}"/>
              </a:ext>
            </a:extLst>
          </p:cNvPr>
          <p:cNvCxnSpPr>
            <a:cxnSpLocks/>
          </p:cNvCxnSpPr>
          <p:nvPr/>
        </p:nvCxnSpPr>
        <p:spPr>
          <a:xfrm>
            <a:off x="7243011" y="3048206"/>
            <a:ext cx="0" cy="29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70A583-985A-B526-FC37-AAA934B41AF7}"/>
              </a:ext>
            </a:extLst>
          </p:cNvPr>
          <p:cNvCxnSpPr>
            <a:cxnSpLocks/>
          </p:cNvCxnSpPr>
          <p:nvPr/>
        </p:nvCxnSpPr>
        <p:spPr>
          <a:xfrm>
            <a:off x="7318409" y="2943129"/>
            <a:ext cx="0" cy="29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421ACE0-9CD6-C7E6-7163-D81E5A283935}"/>
              </a:ext>
            </a:extLst>
          </p:cNvPr>
          <p:cNvCxnSpPr>
            <a:cxnSpLocks/>
          </p:cNvCxnSpPr>
          <p:nvPr/>
        </p:nvCxnSpPr>
        <p:spPr>
          <a:xfrm>
            <a:off x="7413057" y="3077932"/>
            <a:ext cx="0" cy="29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F9F4C64-6E6E-C6AF-04C8-EF26D614510B}"/>
              </a:ext>
            </a:extLst>
          </p:cNvPr>
          <p:cNvCxnSpPr>
            <a:cxnSpLocks/>
          </p:cNvCxnSpPr>
          <p:nvPr/>
        </p:nvCxnSpPr>
        <p:spPr>
          <a:xfrm>
            <a:off x="7517331" y="3180550"/>
            <a:ext cx="0" cy="29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8A96F7-78AE-F88E-1647-8F345669BD8E}"/>
              </a:ext>
            </a:extLst>
          </p:cNvPr>
          <p:cNvCxnSpPr>
            <a:cxnSpLocks/>
          </p:cNvCxnSpPr>
          <p:nvPr/>
        </p:nvCxnSpPr>
        <p:spPr>
          <a:xfrm>
            <a:off x="7592729" y="2377645"/>
            <a:ext cx="0" cy="109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CD5181D-0666-9D71-8F8B-4A59F07174E1}"/>
              </a:ext>
            </a:extLst>
          </p:cNvPr>
          <p:cNvCxnSpPr>
            <a:cxnSpLocks/>
          </p:cNvCxnSpPr>
          <p:nvPr/>
        </p:nvCxnSpPr>
        <p:spPr>
          <a:xfrm>
            <a:off x="7685773" y="3313843"/>
            <a:ext cx="0" cy="237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7832A90-EBE1-D889-BCE6-FB4B67C54A18}"/>
              </a:ext>
            </a:extLst>
          </p:cNvPr>
          <p:cNvCxnSpPr>
            <a:cxnSpLocks/>
          </p:cNvCxnSpPr>
          <p:nvPr/>
        </p:nvCxnSpPr>
        <p:spPr>
          <a:xfrm>
            <a:off x="7782025" y="3138089"/>
            <a:ext cx="0" cy="29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967B01C-871B-3345-719F-1D112F9C8B3F}"/>
              </a:ext>
            </a:extLst>
          </p:cNvPr>
          <p:cNvCxnSpPr>
            <a:cxnSpLocks/>
          </p:cNvCxnSpPr>
          <p:nvPr/>
        </p:nvCxnSpPr>
        <p:spPr>
          <a:xfrm>
            <a:off x="7905549" y="2668563"/>
            <a:ext cx="0" cy="76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7EB63EA-F982-1AF2-DE7E-E13AE9427086}"/>
              </a:ext>
            </a:extLst>
          </p:cNvPr>
          <p:cNvCxnSpPr>
            <a:cxnSpLocks/>
          </p:cNvCxnSpPr>
          <p:nvPr/>
        </p:nvCxnSpPr>
        <p:spPr>
          <a:xfrm>
            <a:off x="8029073" y="3284120"/>
            <a:ext cx="0" cy="146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D784422-A29A-2F2F-2477-7F20B529BC09}"/>
              </a:ext>
            </a:extLst>
          </p:cNvPr>
          <p:cNvSpPr txBox="1"/>
          <p:nvPr/>
        </p:nvSpPr>
        <p:spPr>
          <a:xfrm>
            <a:off x="1405286" y="5404990"/>
            <a:ext cx="7757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Received Signal = real * kernel (* is convolution)</a:t>
            </a:r>
          </a:p>
          <a:p>
            <a:endParaRPr lang="en-US" altLang="zh-CN" dirty="0"/>
          </a:p>
          <a:p>
            <a:r>
              <a:rPr lang="en-US" altLang="zh-CN" dirty="0"/>
              <a:t>According to Zaid’s experiment, the kernel of our system should be easy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BD51A-5895-CA9B-392A-8CF6B2711F85}"/>
              </a:ext>
            </a:extLst>
          </p:cNvPr>
          <p:cNvSpPr txBox="1"/>
          <p:nvPr/>
        </p:nvSpPr>
        <p:spPr>
          <a:xfrm>
            <a:off x="1405287" y="4201037"/>
            <a:ext cx="7757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Amplitude is proportional to the duty circle(average voltage) of motor</a:t>
            </a:r>
          </a:p>
        </p:txBody>
      </p:sp>
    </p:spTree>
    <p:extLst>
      <p:ext uri="{BB962C8B-B14F-4D97-AF65-F5344CB8AC3E}">
        <p14:creationId xmlns:p14="http://schemas.microsoft.com/office/powerpoint/2010/main" val="416481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345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Analysis of Zaid’s Design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07893-AEAD-8D0E-BEA2-D46E0B50E55C}"/>
              </a:ext>
            </a:extLst>
          </p:cNvPr>
          <p:cNvSpPr txBox="1"/>
          <p:nvPr/>
        </p:nvSpPr>
        <p:spPr>
          <a:xfrm>
            <a:off x="162025" y="671298"/>
            <a:ext cx="5622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Further Analysis: Frequency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D7C136-32CB-2AFD-3467-79B9928CB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80" r="46722" b="28230"/>
          <a:stretch/>
        </p:blipFill>
        <p:spPr>
          <a:xfrm>
            <a:off x="1200752" y="1313163"/>
            <a:ext cx="1630326" cy="230706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048C394-1809-A4EF-E5BB-DDC18F418FF9}"/>
              </a:ext>
            </a:extLst>
          </p:cNvPr>
          <p:cNvSpPr txBox="1"/>
          <p:nvPr/>
        </p:nvSpPr>
        <p:spPr>
          <a:xfrm>
            <a:off x="3628722" y="1804346"/>
            <a:ext cx="77579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Outputs of Zaid’s Simulator are high frequency. </a:t>
            </a:r>
          </a:p>
          <a:p>
            <a:r>
              <a:rPr lang="en-US" altLang="zh-CN" dirty="0"/>
              <a:t>The number of small peaks is equal to the time resolution.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 peaks number of BSG signals is around 4-9, which means the motor should move in low frequency. (4-9 times each heartbeat circles, rather than 30 times as shown in figures.)</a:t>
            </a:r>
          </a:p>
        </p:txBody>
      </p:sp>
    </p:spTree>
    <p:extLst>
      <p:ext uri="{BB962C8B-B14F-4D97-AF65-F5344CB8AC3E}">
        <p14:creationId xmlns:p14="http://schemas.microsoft.com/office/powerpoint/2010/main" val="25836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345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Analysis of Zaid’s Design</a:t>
            </a:r>
            <a:endParaRPr lang="en-US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6DE3DE-0255-4949-F77C-8243E33AEA37}"/>
              </a:ext>
            </a:extLst>
          </p:cNvPr>
          <p:cNvSpPr txBox="1"/>
          <p:nvPr/>
        </p:nvSpPr>
        <p:spPr>
          <a:xfrm>
            <a:off x="133147" y="467649"/>
            <a:ext cx="5622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Further Analysis: Amplitude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EED705-C154-D14E-086A-AF7B2D6FECE5}"/>
              </a:ext>
            </a:extLst>
          </p:cNvPr>
          <p:cNvSpPr txBox="1"/>
          <p:nvPr/>
        </p:nvSpPr>
        <p:spPr>
          <a:xfrm>
            <a:off x="4069881" y="3569453"/>
            <a:ext cx="7757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zh-CN" altLang="en-US" dirty="0"/>
              <a:t>只能控制一半，电压不可能是负值，只能是</a:t>
            </a:r>
            <a:r>
              <a:rPr lang="en-US" altLang="zh-CN" dirty="0"/>
              <a:t>0-100</a:t>
            </a:r>
            <a:r>
              <a:rPr lang="zh-CN" altLang="en-US" dirty="0"/>
              <a:t>。因而反映在</a:t>
            </a:r>
            <a:r>
              <a:rPr lang="en-US" altLang="zh-CN" dirty="0" err="1"/>
              <a:t>Beddot</a:t>
            </a:r>
            <a:r>
              <a:rPr lang="zh-CN" altLang="en-US" dirty="0"/>
              <a:t>接受到的信号上，只能控制黄色的线以下的那一部分，黄色线以上的几乎无法控制。</a:t>
            </a:r>
            <a:endParaRPr lang="en-US" altLang="zh-CN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64E7853-3A08-A1A8-1832-6E205A4F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5" y="1012132"/>
            <a:ext cx="11498280" cy="160042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F53DF7-9DD8-1A4E-4725-CA5AD98BD1F8}"/>
              </a:ext>
            </a:extLst>
          </p:cNvPr>
          <p:cNvCxnSpPr/>
          <p:nvPr/>
        </p:nvCxnSpPr>
        <p:spPr>
          <a:xfrm>
            <a:off x="0" y="1536165"/>
            <a:ext cx="1210858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4612232-4B63-6E21-6303-44D39F09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5" y="2708537"/>
            <a:ext cx="3224253" cy="21204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98CD9C-74F4-ACBF-D52B-7A1D31E47637}"/>
              </a:ext>
            </a:extLst>
          </p:cNvPr>
          <p:cNvSpPr txBox="1"/>
          <p:nvPr/>
        </p:nvSpPr>
        <p:spPr>
          <a:xfrm>
            <a:off x="133148" y="5447372"/>
            <a:ext cx="3774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zh-CN" altLang="en-US" dirty="0"/>
              <a:t>黄色线以上的那一部分是如何产生的呢？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8947CF-7777-490C-206D-6853A87EC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80" r="46722" b="28230"/>
          <a:stretch/>
        </p:blipFill>
        <p:spPr>
          <a:xfrm>
            <a:off x="5325979" y="5123974"/>
            <a:ext cx="1020278" cy="14437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B62CED-3487-4C54-3FF4-A81972824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180" y="5123974"/>
            <a:ext cx="1020278" cy="14437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4196A9D-EBA3-8BB7-8170-723CC6A2A52F}"/>
              </a:ext>
            </a:extLst>
          </p:cNvPr>
          <p:cNvSpPr/>
          <p:nvPr/>
        </p:nvSpPr>
        <p:spPr>
          <a:xfrm>
            <a:off x="4475746" y="6359807"/>
            <a:ext cx="125129" cy="1765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62D9EC-7639-67F5-8DAB-1D041CCB7AF0}"/>
              </a:ext>
            </a:extLst>
          </p:cNvPr>
          <p:cNvSpPr/>
          <p:nvPr/>
        </p:nvSpPr>
        <p:spPr>
          <a:xfrm>
            <a:off x="5513670" y="5447372"/>
            <a:ext cx="125129" cy="1765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AF9D6-3CE6-7F77-0541-52662072BB4E}"/>
              </a:ext>
            </a:extLst>
          </p:cNvPr>
          <p:cNvSpPr/>
          <p:nvPr/>
        </p:nvSpPr>
        <p:spPr>
          <a:xfrm>
            <a:off x="4680831" y="6359807"/>
            <a:ext cx="125129" cy="17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978D75-AAB4-067A-99A1-630E9ACCB77E}"/>
              </a:ext>
            </a:extLst>
          </p:cNvPr>
          <p:cNvSpPr/>
          <p:nvPr/>
        </p:nvSpPr>
        <p:spPr>
          <a:xfrm>
            <a:off x="5751906" y="5208747"/>
            <a:ext cx="125129" cy="17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92FEEB-3643-465A-B795-773044A92F8B}"/>
              </a:ext>
            </a:extLst>
          </p:cNvPr>
          <p:cNvSpPr/>
          <p:nvPr/>
        </p:nvSpPr>
        <p:spPr>
          <a:xfrm>
            <a:off x="4905862" y="6359807"/>
            <a:ext cx="125129" cy="176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C90628-1529-7A12-65F1-B06C4F34701C}"/>
              </a:ext>
            </a:extLst>
          </p:cNvPr>
          <p:cNvSpPr/>
          <p:nvPr/>
        </p:nvSpPr>
        <p:spPr>
          <a:xfrm>
            <a:off x="6036474" y="5385335"/>
            <a:ext cx="125129" cy="176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E4F590-0782-B5A5-7667-5BAD8B160673}"/>
              </a:ext>
            </a:extLst>
          </p:cNvPr>
          <p:cNvSpPr txBox="1"/>
          <p:nvPr/>
        </p:nvSpPr>
        <p:spPr>
          <a:xfrm>
            <a:off x="6772184" y="5111126"/>
            <a:ext cx="4708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zh-CN" altLang="en-US" dirty="0"/>
              <a:t>黄色线以上的部分，出现在电压由大变小并且快接近</a:t>
            </a:r>
            <a:r>
              <a:rPr lang="en-US" altLang="zh-CN" dirty="0"/>
              <a:t>0</a:t>
            </a:r>
            <a:r>
              <a:rPr lang="zh-CN" altLang="en-US" dirty="0"/>
              <a:t>的地方。原本由支撑</a:t>
            </a:r>
            <a:r>
              <a:rPr lang="en-US" altLang="zh-CN" dirty="0"/>
              <a:t>motor</a:t>
            </a:r>
            <a:r>
              <a:rPr lang="zh-CN" altLang="en-US" dirty="0"/>
              <a:t>的磁力突然消失，导致</a:t>
            </a:r>
            <a:r>
              <a:rPr lang="en-US" altLang="zh-CN" dirty="0"/>
              <a:t>motor</a:t>
            </a:r>
            <a:r>
              <a:rPr lang="zh-CN" altLang="en-US" dirty="0"/>
              <a:t>的帽子自由落体。是</a:t>
            </a:r>
            <a:r>
              <a:rPr lang="en-US" altLang="zh-CN" dirty="0"/>
              <a:t>gravity</a:t>
            </a:r>
            <a:r>
              <a:rPr lang="zh-CN" altLang="en-US" dirty="0"/>
              <a:t>带来的。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12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345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Analysis of Zaid’s Design</a:t>
            </a:r>
            <a:endParaRPr lang="en-US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6DE3DE-0255-4949-F77C-8243E33AEA37}"/>
              </a:ext>
            </a:extLst>
          </p:cNvPr>
          <p:cNvSpPr txBox="1"/>
          <p:nvPr/>
        </p:nvSpPr>
        <p:spPr>
          <a:xfrm>
            <a:off x="133147" y="467649"/>
            <a:ext cx="562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marL="342900" indent="-342900" algn="l">
              <a:buAutoNum type="arabicPeriod"/>
            </a:pPr>
            <a:r>
              <a:rPr lang="zh-CN" altLang="en-US" sz="1600" b="0" dirty="0"/>
              <a:t>不能满足</a:t>
            </a:r>
            <a:r>
              <a:rPr lang="en-US" altLang="zh-CN" sz="1600" b="0" dirty="0"/>
              <a:t>Low Frequency</a:t>
            </a:r>
          </a:p>
          <a:p>
            <a:pPr marL="342900" indent="-342900" algn="l">
              <a:buAutoNum type="arabicPeriod"/>
            </a:pPr>
            <a:r>
              <a:rPr lang="en-US" altLang="zh-CN" sz="1600" b="0" dirty="0"/>
              <a:t>Amplitude</a:t>
            </a:r>
            <a:r>
              <a:rPr lang="zh-CN" altLang="en-US" sz="1600" b="0" dirty="0"/>
              <a:t>只有一个方向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2792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Design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CDA335-F18F-8D6F-D018-CE14ECDFBC10}"/>
              </a:ext>
            </a:extLst>
          </p:cNvPr>
          <p:cNvSpPr/>
          <p:nvPr/>
        </p:nvSpPr>
        <p:spPr>
          <a:xfrm>
            <a:off x="7343498" y="2049184"/>
            <a:ext cx="837398" cy="30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6C4B4-578A-9243-D0ED-FCF500636E20}"/>
              </a:ext>
            </a:extLst>
          </p:cNvPr>
          <p:cNvSpPr/>
          <p:nvPr/>
        </p:nvSpPr>
        <p:spPr>
          <a:xfrm>
            <a:off x="7343498" y="1715872"/>
            <a:ext cx="837398" cy="30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9E3E5FC-4F46-FE8B-744A-043C3D3CEF08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 flipV="1">
            <a:off x="6846048" y="2203189"/>
            <a:ext cx="497451" cy="945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630F144-94F8-7706-78DB-6488349C0B7C}"/>
              </a:ext>
            </a:extLst>
          </p:cNvPr>
          <p:cNvCxnSpPr>
            <a:cxnSpLocks/>
            <a:stCxn id="5" idx="3"/>
            <a:endCxn id="15" idx="3"/>
          </p:cNvCxnSpPr>
          <p:nvPr/>
        </p:nvCxnSpPr>
        <p:spPr>
          <a:xfrm>
            <a:off x="8180896" y="2203189"/>
            <a:ext cx="455553" cy="1031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加号 13">
            <a:extLst>
              <a:ext uri="{FF2B5EF4-FFF2-40B4-BE49-F238E27FC236}">
                <a16:creationId xmlns:a16="http://schemas.microsoft.com/office/drawing/2014/main" id="{2711A3F6-C077-D7A3-B564-A022B83E6D54}"/>
              </a:ext>
            </a:extLst>
          </p:cNvPr>
          <p:cNvSpPr/>
          <p:nvPr/>
        </p:nvSpPr>
        <p:spPr>
          <a:xfrm>
            <a:off x="6622259" y="3100168"/>
            <a:ext cx="447575" cy="365760"/>
          </a:xfrm>
          <a:prstGeom prst="mathPlu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减号 14">
            <a:extLst>
              <a:ext uri="{FF2B5EF4-FFF2-40B4-BE49-F238E27FC236}">
                <a16:creationId xmlns:a16="http://schemas.microsoft.com/office/drawing/2014/main" id="{083F883A-221D-E4EE-0624-00D1B811F285}"/>
              </a:ext>
            </a:extLst>
          </p:cNvPr>
          <p:cNvSpPr/>
          <p:nvPr/>
        </p:nvSpPr>
        <p:spPr>
          <a:xfrm>
            <a:off x="8412662" y="3116646"/>
            <a:ext cx="447574" cy="308008"/>
          </a:xfrm>
          <a:prstGeom prst="mathMinu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48565E-634A-E84E-744E-E6DDD32F73A0}"/>
              </a:ext>
            </a:extLst>
          </p:cNvPr>
          <p:cNvSpPr/>
          <p:nvPr/>
        </p:nvSpPr>
        <p:spPr>
          <a:xfrm>
            <a:off x="4039553" y="1954764"/>
            <a:ext cx="837398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BE4113-A858-8979-94F9-BDF8E5B50D3A}"/>
              </a:ext>
            </a:extLst>
          </p:cNvPr>
          <p:cNvSpPr/>
          <p:nvPr/>
        </p:nvSpPr>
        <p:spPr>
          <a:xfrm>
            <a:off x="4039553" y="1166633"/>
            <a:ext cx="837398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F346862-F23A-3B23-2808-B2D89B332F89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 flipV="1">
            <a:off x="3535833" y="2108652"/>
            <a:ext cx="503721" cy="10188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BBDF93E-203E-5B1B-4F02-7B754BCC6DD8}"/>
              </a:ext>
            </a:extLst>
          </p:cNvPr>
          <p:cNvCxnSpPr>
            <a:cxnSpLocks/>
            <a:stCxn id="18" idx="3"/>
            <a:endCxn id="23" idx="3"/>
          </p:cNvCxnSpPr>
          <p:nvPr/>
        </p:nvCxnSpPr>
        <p:spPr>
          <a:xfrm>
            <a:off x="4876951" y="2108653"/>
            <a:ext cx="552654" cy="9955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减号 21">
            <a:extLst>
              <a:ext uri="{FF2B5EF4-FFF2-40B4-BE49-F238E27FC236}">
                <a16:creationId xmlns:a16="http://schemas.microsoft.com/office/drawing/2014/main" id="{3E9D23AE-DF0C-F3D9-1A56-1DC07C4784D6}"/>
              </a:ext>
            </a:extLst>
          </p:cNvPr>
          <p:cNvSpPr/>
          <p:nvPr/>
        </p:nvSpPr>
        <p:spPr>
          <a:xfrm>
            <a:off x="3312045" y="3009738"/>
            <a:ext cx="447574" cy="308008"/>
          </a:xfrm>
          <a:prstGeom prst="mathMinu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加号 22">
            <a:extLst>
              <a:ext uri="{FF2B5EF4-FFF2-40B4-BE49-F238E27FC236}">
                <a16:creationId xmlns:a16="http://schemas.microsoft.com/office/drawing/2014/main" id="{8BEC76AC-7DAB-369B-490E-571ADBDEACCB}"/>
              </a:ext>
            </a:extLst>
          </p:cNvPr>
          <p:cNvSpPr/>
          <p:nvPr/>
        </p:nvSpPr>
        <p:spPr>
          <a:xfrm>
            <a:off x="5205817" y="3055759"/>
            <a:ext cx="447575" cy="365760"/>
          </a:xfrm>
          <a:prstGeom prst="mathPlu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44EAF-62B0-9029-BD53-4BB7B75AC7F4}"/>
              </a:ext>
            </a:extLst>
          </p:cNvPr>
          <p:cNvSpPr txBox="1"/>
          <p:nvPr/>
        </p:nvSpPr>
        <p:spPr>
          <a:xfrm>
            <a:off x="999501" y="4595460"/>
            <a:ext cx="562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marL="342900" indent="-342900" algn="l">
              <a:buAutoNum type="arabicPeriod"/>
            </a:pPr>
            <a:r>
              <a:rPr lang="en-US" altLang="zh-CN" sz="1600" b="0" dirty="0"/>
              <a:t>Low Frequency</a:t>
            </a:r>
          </a:p>
          <a:p>
            <a:pPr marL="342900" indent="-342900" algn="l">
              <a:buAutoNum type="arabicPeriod"/>
            </a:pPr>
            <a:r>
              <a:rPr lang="en-US" altLang="zh-CN" sz="1600" b="0" dirty="0"/>
              <a:t>Amplitude</a:t>
            </a:r>
            <a:r>
              <a:rPr lang="zh-CN" altLang="en-US" sz="1600" b="0" dirty="0"/>
              <a:t>只有一个方向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22243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266</Words>
  <Application>Microsoft Office PowerPoint</Application>
  <PresentationFormat>宽屏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4360</cp:revision>
  <dcterms:created xsi:type="dcterms:W3CDTF">2023-07-30T03:21:28Z</dcterms:created>
  <dcterms:modified xsi:type="dcterms:W3CDTF">2024-07-10T09:48:49Z</dcterms:modified>
</cp:coreProperties>
</file>