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91" r:id="rId3"/>
    <p:sldId id="354" r:id="rId4"/>
    <p:sldId id="357" r:id="rId5"/>
    <p:sldId id="360" r:id="rId6"/>
    <p:sldId id="345" r:id="rId7"/>
    <p:sldId id="361" r:id="rId8"/>
    <p:sldId id="325" r:id="rId9"/>
    <p:sldId id="355" r:id="rId10"/>
    <p:sldId id="349" r:id="rId11"/>
    <p:sldId id="351" r:id="rId12"/>
    <p:sldId id="324" r:id="rId13"/>
    <p:sldId id="353" r:id="rId14"/>
    <p:sldId id="352" r:id="rId15"/>
    <p:sldId id="346" r:id="rId16"/>
    <p:sldId id="356" r:id="rId17"/>
    <p:sldId id="348" r:id="rId18"/>
    <p:sldId id="358" r:id="rId19"/>
    <p:sldId id="263"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老 甲鱼" initials="老" lastIdx="3" clrIdx="0">
    <p:extLst>
      <p:ext uri="{19B8F6BF-5375-455C-9EA6-DF929625EA0E}">
        <p15:presenceInfo xmlns:p15="http://schemas.microsoft.com/office/powerpoint/2012/main" userId="8e706fe32cce49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FD8E5"/>
    <a:srgbClr val="F1F52D"/>
    <a:srgbClr val="51788B"/>
    <a:srgbClr val="426A82"/>
    <a:srgbClr val="307DAE"/>
    <a:srgbClr val="EA821C"/>
    <a:srgbClr val="F6C894"/>
    <a:srgbClr val="FF7F0E"/>
    <a:srgbClr val="1F77B4"/>
    <a:srgbClr val="D0CE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5" autoAdjust="0"/>
    <p:restoredTop sz="81872" autoAdjust="0"/>
  </p:normalViewPr>
  <p:slideViewPr>
    <p:cSldViewPr snapToGrid="0">
      <p:cViewPr>
        <p:scale>
          <a:sx n="66" d="100"/>
          <a:sy n="66" d="100"/>
        </p:scale>
        <p:origin x="561" y="27"/>
      </p:cViewPr>
      <p:guideLst/>
    </p:cSldViewPr>
  </p:slideViewPr>
  <p:outlineViewPr>
    <p:cViewPr>
      <p:scale>
        <a:sx n="100" d="100"/>
        <a:sy n="100" d="100"/>
      </p:scale>
      <p:origin x="0" y="-4686"/>
    </p:cViewPr>
    <p:sldLst>
      <p:sld r:id="rId1" collapse="1"/>
      <p:sld r:id="rId2"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_rels/viewProps.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24740E-8F52-4821-8A8D-03DDEC038A3B}" type="datetimeFigureOut">
              <a:rPr lang="zh-CN" altLang="en-US" smtClean="0"/>
              <a:t>2023-11-06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9FA662-60CA-45D5-8BB1-0A7D21FB8FF0}" type="slidenum">
              <a:rPr lang="zh-CN" altLang="en-US" smtClean="0"/>
              <a:t>‹#›</a:t>
            </a:fld>
            <a:endParaRPr lang="zh-CN" altLang="en-US"/>
          </a:p>
        </p:txBody>
      </p:sp>
    </p:spTree>
    <p:extLst>
      <p:ext uri="{BB962C8B-B14F-4D97-AF65-F5344CB8AC3E}">
        <p14:creationId xmlns:p14="http://schemas.microsoft.com/office/powerpoint/2010/main" val="1266815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a:t>
            </a:fld>
            <a:endParaRPr lang="zh-CN" altLang="en-US"/>
          </a:p>
        </p:txBody>
      </p:sp>
    </p:spTree>
    <p:extLst>
      <p:ext uri="{BB962C8B-B14F-4D97-AF65-F5344CB8AC3E}">
        <p14:creationId xmlns:p14="http://schemas.microsoft.com/office/powerpoint/2010/main" val="1348426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10</a:t>
            </a:fld>
            <a:endParaRPr lang="zh-CN" altLang="en-US"/>
          </a:p>
        </p:txBody>
      </p:sp>
    </p:spTree>
    <p:extLst>
      <p:ext uri="{BB962C8B-B14F-4D97-AF65-F5344CB8AC3E}">
        <p14:creationId xmlns:p14="http://schemas.microsoft.com/office/powerpoint/2010/main" val="1428298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11</a:t>
            </a:fld>
            <a:endParaRPr lang="zh-CN" altLang="en-US"/>
          </a:p>
        </p:txBody>
      </p:sp>
    </p:spTree>
    <p:extLst>
      <p:ext uri="{BB962C8B-B14F-4D97-AF65-F5344CB8AC3E}">
        <p14:creationId xmlns:p14="http://schemas.microsoft.com/office/powerpoint/2010/main" val="1896620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12</a:t>
            </a:fld>
            <a:endParaRPr lang="zh-CN" altLang="en-US"/>
          </a:p>
        </p:txBody>
      </p:sp>
    </p:spTree>
    <p:extLst>
      <p:ext uri="{BB962C8B-B14F-4D97-AF65-F5344CB8AC3E}">
        <p14:creationId xmlns:p14="http://schemas.microsoft.com/office/powerpoint/2010/main" val="3282655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13</a:t>
            </a:fld>
            <a:endParaRPr lang="zh-CN" altLang="en-US"/>
          </a:p>
        </p:txBody>
      </p:sp>
    </p:spTree>
    <p:extLst>
      <p:ext uri="{BB962C8B-B14F-4D97-AF65-F5344CB8AC3E}">
        <p14:creationId xmlns:p14="http://schemas.microsoft.com/office/powerpoint/2010/main" val="1278288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14</a:t>
            </a:fld>
            <a:endParaRPr lang="zh-CN" altLang="en-US"/>
          </a:p>
        </p:txBody>
      </p:sp>
    </p:spTree>
    <p:extLst>
      <p:ext uri="{BB962C8B-B14F-4D97-AF65-F5344CB8AC3E}">
        <p14:creationId xmlns:p14="http://schemas.microsoft.com/office/powerpoint/2010/main" val="2271989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15</a:t>
            </a:fld>
            <a:endParaRPr lang="zh-CN" altLang="en-US"/>
          </a:p>
        </p:txBody>
      </p:sp>
    </p:spTree>
    <p:extLst>
      <p:ext uri="{BB962C8B-B14F-4D97-AF65-F5344CB8AC3E}">
        <p14:creationId xmlns:p14="http://schemas.microsoft.com/office/powerpoint/2010/main" val="3611980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16</a:t>
            </a:fld>
            <a:endParaRPr lang="zh-CN" altLang="en-US"/>
          </a:p>
        </p:txBody>
      </p:sp>
    </p:spTree>
    <p:extLst>
      <p:ext uri="{BB962C8B-B14F-4D97-AF65-F5344CB8AC3E}">
        <p14:creationId xmlns:p14="http://schemas.microsoft.com/office/powerpoint/2010/main" val="1878692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17</a:t>
            </a:fld>
            <a:endParaRPr lang="zh-CN" altLang="en-US"/>
          </a:p>
        </p:txBody>
      </p:sp>
    </p:spTree>
    <p:extLst>
      <p:ext uri="{BB962C8B-B14F-4D97-AF65-F5344CB8AC3E}">
        <p14:creationId xmlns:p14="http://schemas.microsoft.com/office/powerpoint/2010/main" val="3040035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18</a:t>
            </a:fld>
            <a:endParaRPr lang="zh-CN" altLang="en-US"/>
          </a:p>
        </p:txBody>
      </p:sp>
    </p:spTree>
    <p:extLst>
      <p:ext uri="{BB962C8B-B14F-4D97-AF65-F5344CB8AC3E}">
        <p14:creationId xmlns:p14="http://schemas.microsoft.com/office/powerpoint/2010/main" val="722599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19</a:t>
            </a:fld>
            <a:endParaRPr lang="zh-CN" altLang="en-US"/>
          </a:p>
        </p:txBody>
      </p:sp>
    </p:spTree>
    <p:extLst>
      <p:ext uri="{BB962C8B-B14F-4D97-AF65-F5344CB8AC3E}">
        <p14:creationId xmlns:p14="http://schemas.microsoft.com/office/powerpoint/2010/main" val="3344493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2</a:t>
            </a:fld>
            <a:endParaRPr lang="zh-CN" altLang="en-US"/>
          </a:p>
        </p:txBody>
      </p:sp>
    </p:spTree>
    <p:extLst>
      <p:ext uri="{BB962C8B-B14F-4D97-AF65-F5344CB8AC3E}">
        <p14:creationId xmlns:p14="http://schemas.microsoft.com/office/powerpoint/2010/main" val="3407264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3</a:t>
            </a:fld>
            <a:endParaRPr lang="zh-CN" altLang="en-US"/>
          </a:p>
        </p:txBody>
      </p:sp>
    </p:spTree>
    <p:extLst>
      <p:ext uri="{BB962C8B-B14F-4D97-AF65-F5344CB8AC3E}">
        <p14:creationId xmlns:p14="http://schemas.microsoft.com/office/powerpoint/2010/main" val="3399794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4</a:t>
            </a:fld>
            <a:endParaRPr lang="zh-CN" altLang="en-US"/>
          </a:p>
        </p:txBody>
      </p:sp>
    </p:spTree>
    <p:extLst>
      <p:ext uri="{BB962C8B-B14F-4D97-AF65-F5344CB8AC3E}">
        <p14:creationId xmlns:p14="http://schemas.microsoft.com/office/powerpoint/2010/main" val="2839554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5</a:t>
            </a:fld>
            <a:endParaRPr lang="zh-CN" altLang="en-US"/>
          </a:p>
        </p:txBody>
      </p:sp>
    </p:spTree>
    <p:extLst>
      <p:ext uri="{BB962C8B-B14F-4D97-AF65-F5344CB8AC3E}">
        <p14:creationId xmlns:p14="http://schemas.microsoft.com/office/powerpoint/2010/main" val="757290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6</a:t>
            </a:fld>
            <a:endParaRPr lang="zh-CN" altLang="en-US"/>
          </a:p>
        </p:txBody>
      </p:sp>
    </p:spTree>
    <p:extLst>
      <p:ext uri="{BB962C8B-B14F-4D97-AF65-F5344CB8AC3E}">
        <p14:creationId xmlns:p14="http://schemas.microsoft.com/office/powerpoint/2010/main" val="2993614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7</a:t>
            </a:fld>
            <a:endParaRPr lang="zh-CN" altLang="en-US"/>
          </a:p>
        </p:txBody>
      </p:sp>
    </p:spTree>
    <p:extLst>
      <p:ext uri="{BB962C8B-B14F-4D97-AF65-F5344CB8AC3E}">
        <p14:creationId xmlns:p14="http://schemas.microsoft.com/office/powerpoint/2010/main" val="3824929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8</a:t>
            </a:fld>
            <a:endParaRPr lang="zh-CN" altLang="en-US"/>
          </a:p>
        </p:txBody>
      </p:sp>
    </p:spTree>
    <p:extLst>
      <p:ext uri="{BB962C8B-B14F-4D97-AF65-F5344CB8AC3E}">
        <p14:creationId xmlns:p14="http://schemas.microsoft.com/office/powerpoint/2010/main" val="1255835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9</a:t>
            </a:fld>
            <a:endParaRPr lang="zh-CN" altLang="en-US"/>
          </a:p>
        </p:txBody>
      </p:sp>
    </p:spTree>
    <p:extLst>
      <p:ext uri="{BB962C8B-B14F-4D97-AF65-F5344CB8AC3E}">
        <p14:creationId xmlns:p14="http://schemas.microsoft.com/office/powerpoint/2010/main" val="2899707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D226F-0FDE-ADCA-B981-0737D9DC43A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F84ABB8-FEC8-D6C3-AF75-A249BCA471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79362A6-18C2-41E4-9ACE-B39C1F2BE55D}"/>
              </a:ext>
            </a:extLst>
          </p:cNvPr>
          <p:cNvSpPr>
            <a:spLocks noGrp="1"/>
          </p:cNvSpPr>
          <p:nvPr>
            <p:ph type="dt" sz="half" idx="10"/>
          </p:nvPr>
        </p:nvSpPr>
        <p:spPr/>
        <p:txBody>
          <a:bodyPr/>
          <a:lstStyle/>
          <a:p>
            <a:fld id="{5647DC1B-4743-47FE-A400-A2B750CAD470}" type="datetimeFigureOut">
              <a:rPr lang="zh-CN" altLang="en-US" smtClean="0"/>
              <a:t>2023-11-06</a:t>
            </a:fld>
            <a:endParaRPr lang="zh-CN" altLang="en-US"/>
          </a:p>
        </p:txBody>
      </p:sp>
      <p:sp>
        <p:nvSpPr>
          <p:cNvPr id="5" name="页脚占位符 4">
            <a:extLst>
              <a:ext uri="{FF2B5EF4-FFF2-40B4-BE49-F238E27FC236}">
                <a16:creationId xmlns:a16="http://schemas.microsoft.com/office/drawing/2014/main" id="{3668CED4-2D82-18BF-3EE3-F1E04EFAF3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9C9BD4-0F60-1E5C-8899-6CB9D052BBE0}"/>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473916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B42D37-FC51-BC1F-CFE1-652AD9776EC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FA9D527-128B-C07A-BBE0-978418525D9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FAC53FE-9029-6241-CD11-FF843697A115}"/>
              </a:ext>
            </a:extLst>
          </p:cNvPr>
          <p:cNvSpPr>
            <a:spLocks noGrp="1"/>
          </p:cNvSpPr>
          <p:nvPr>
            <p:ph type="dt" sz="half" idx="10"/>
          </p:nvPr>
        </p:nvSpPr>
        <p:spPr/>
        <p:txBody>
          <a:bodyPr/>
          <a:lstStyle/>
          <a:p>
            <a:fld id="{5647DC1B-4743-47FE-A400-A2B750CAD470}" type="datetimeFigureOut">
              <a:rPr lang="zh-CN" altLang="en-US" smtClean="0"/>
              <a:t>2023-11-06</a:t>
            </a:fld>
            <a:endParaRPr lang="zh-CN" altLang="en-US"/>
          </a:p>
        </p:txBody>
      </p:sp>
      <p:sp>
        <p:nvSpPr>
          <p:cNvPr id="5" name="页脚占位符 4">
            <a:extLst>
              <a:ext uri="{FF2B5EF4-FFF2-40B4-BE49-F238E27FC236}">
                <a16:creationId xmlns:a16="http://schemas.microsoft.com/office/drawing/2014/main" id="{3BA72D27-072D-2561-9A8C-6A89ECF4CE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50EB72-67F8-9663-80D5-C5F41473EE87}"/>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262864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1D18C15-0487-9772-DD3C-4EE8DE4935F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C19F9B8-B02B-8761-B7FD-1A5A4CE9142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AA57CA-2F73-4FD8-5775-0B0A001F52B0}"/>
              </a:ext>
            </a:extLst>
          </p:cNvPr>
          <p:cNvSpPr>
            <a:spLocks noGrp="1"/>
          </p:cNvSpPr>
          <p:nvPr>
            <p:ph type="dt" sz="half" idx="10"/>
          </p:nvPr>
        </p:nvSpPr>
        <p:spPr/>
        <p:txBody>
          <a:bodyPr/>
          <a:lstStyle/>
          <a:p>
            <a:fld id="{5647DC1B-4743-47FE-A400-A2B750CAD470}" type="datetimeFigureOut">
              <a:rPr lang="zh-CN" altLang="en-US" smtClean="0"/>
              <a:t>2023-11-06</a:t>
            </a:fld>
            <a:endParaRPr lang="zh-CN" altLang="en-US"/>
          </a:p>
        </p:txBody>
      </p:sp>
      <p:sp>
        <p:nvSpPr>
          <p:cNvPr id="5" name="页脚占位符 4">
            <a:extLst>
              <a:ext uri="{FF2B5EF4-FFF2-40B4-BE49-F238E27FC236}">
                <a16:creationId xmlns:a16="http://schemas.microsoft.com/office/drawing/2014/main" id="{B7DEA151-1EF8-017C-91EC-C8D93FF452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C598E3-6F79-E83E-B33C-8D793C44195B}"/>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772614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5D8E04-D209-3C4C-9965-1A9935D351A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115DA00-1781-D5ED-51FF-504382AD0C4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770773E-4E1B-CA9F-2B09-1D350653DC28}"/>
              </a:ext>
            </a:extLst>
          </p:cNvPr>
          <p:cNvSpPr>
            <a:spLocks noGrp="1"/>
          </p:cNvSpPr>
          <p:nvPr>
            <p:ph type="dt" sz="half" idx="10"/>
          </p:nvPr>
        </p:nvSpPr>
        <p:spPr/>
        <p:txBody>
          <a:bodyPr/>
          <a:lstStyle/>
          <a:p>
            <a:fld id="{5647DC1B-4743-47FE-A400-A2B750CAD470}" type="datetimeFigureOut">
              <a:rPr lang="zh-CN" altLang="en-US" smtClean="0"/>
              <a:t>2023-11-06</a:t>
            </a:fld>
            <a:endParaRPr lang="zh-CN" altLang="en-US"/>
          </a:p>
        </p:txBody>
      </p:sp>
      <p:sp>
        <p:nvSpPr>
          <p:cNvPr id="5" name="页脚占位符 4">
            <a:extLst>
              <a:ext uri="{FF2B5EF4-FFF2-40B4-BE49-F238E27FC236}">
                <a16:creationId xmlns:a16="http://schemas.microsoft.com/office/drawing/2014/main" id="{890AF8FB-65F4-1B1E-284F-526D5FC302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D579CA-2077-7F33-D1B2-612949384CD7}"/>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065253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3E27B6-FE66-0601-66C7-C6AC486F538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DD7878E-40C4-EBC3-22F5-6F8F8A804E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CFAB066-B532-2BD5-D2B5-6AD27DA1F852}"/>
              </a:ext>
            </a:extLst>
          </p:cNvPr>
          <p:cNvSpPr>
            <a:spLocks noGrp="1"/>
          </p:cNvSpPr>
          <p:nvPr>
            <p:ph type="dt" sz="half" idx="10"/>
          </p:nvPr>
        </p:nvSpPr>
        <p:spPr/>
        <p:txBody>
          <a:bodyPr/>
          <a:lstStyle/>
          <a:p>
            <a:fld id="{5647DC1B-4743-47FE-A400-A2B750CAD470}" type="datetimeFigureOut">
              <a:rPr lang="zh-CN" altLang="en-US" smtClean="0"/>
              <a:t>2023-11-06</a:t>
            </a:fld>
            <a:endParaRPr lang="zh-CN" altLang="en-US"/>
          </a:p>
        </p:txBody>
      </p:sp>
      <p:sp>
        <p:nvSpPr>
          <p:cNvPr id="5" name="页脚占位符 4">
            <a:extLst>
              <a:ext uri="{FF2B5EF4-FFF2-40B4-BE49-F238E27FC236}">
                <a16:creationId xmlns:a16="http://schemas.microsoft.com/office/drawing/2014/main" id="{0811A1E0-664F-B975-B4D3-49BDB09DC7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864908-3D90-70BB-944E-9485F0E41C80}"/>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82778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49205-86A2-92D0-B772-3BCDDE11A0A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1EB6F7E-6BAB-FC0A-F189-A81BD8F0614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EE0D600-C072-A404-0F50-D6F408A5423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01749D0-1E54-0679-5F53-4DAD703C7174}"/>
              </a:ext>
            </a:extLst>
          </p:cNvPr>
          <p:cNvSpPr>
            <a:spLocks noGrp="1"/>
          </p:cNvSpPr>
          <p:nvPr>
            <p:ph type="dt" sz="half" idx="10"/>
          </p:nvPr>
        </p:nvSpPr>
        <p:spPr/>
        <p:txBody>
          <a:bodyPr/>
          <a:lstStyle/>
          <a:p>
            <a:fld id="{5647DC1B-4743-47FE-A400-A2B750CAD470}" type="datetimeFigureOut">
              <a:rPr lang="zh-CN" altLang="en-US" smtClean="0"/>
              <a:t>2023-11-06</a:t>
            </a:fld>
            <a:endParaRPr lang="zh-CN" altLang="en-US"/>
          </a:p>
        </p:txBody>
      </p:sp>
      <p:sp>
        <p:nvSpPr>
          <p:cNvPr id="6" name="页脚占位符 5">
            <a:extLst>
              <a:ext uri="{FF2B5EF4-FFF2-40B4-BE49-F238E27FC236}">
                <a16:creationId xmlns:a16="http://schemas.microsoft.com/office/drawing/2014/main" id="{3802CCC7-E63E-6148-4B31-24485E2C25A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0FC7AC-77D2-F96A-2A64-036FD1B79808}"/>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839229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9027A3-4356-3CF2-E8C1-2E328239470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B0C3975-8154-4011-0D93-AE2AE1E078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E036807-7B14-F8B4-7686-FCB078914B3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B1F7D2F-9A1E-475C-4359-C47497F3CA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5A76DD0-8C82-179D-1E33-C079E01D68D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E19BF26-A3BF-6A72-9795-671707400F58}"/>
              </a:ext>
            </a:extLst>
          </p:cNvPr>
          <p:cNvSpPr>
            <a:spLocks noGrp="1"/>
          </p:cNvSpPr>
          <p:nvPr>
            <p:ph type="dt" sz="half" idx="10"/>
          </p:nvPr>
        </p:nvSpPr>
        <p:spPr/>
        <p:txBody>
          <a:bodyPr/>
          <a:lstStyle/>
          <a:p>
            <a:fld id="{5647DC1B-4743-47FE-A400-A2B750CAD470}" type="datetimeFigureOut">
              <a:rPr lang="zh-CN" altLang="en-US" smtClean="0"/>
              <a:t>2023-11-06</a:t>
            </a:fld>
            <a:endParaRPr lang="zh-CN" altLang="en-US"/>
          </a:p>
        </p:txBody>
      </p:sp>
      <p:sp>
        <p:nvSpPr>
          <p:cNvPr id="8" name="页脚占位符 7">
            <a:extLst>
              <a:ext uri="{FF2B5EF4-FFF2-40B4-BE49-F238E27FC236}">
                <a16:creationId xmlns:a16="http://schemas.microsoft.com/office/drawing/2014/main" id="{F1C64E86-5447-674B-18FE-4EF08C522D4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6F3A91C-0205-9E3E-1805-D35AEA7396CA}"/>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512595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93D167-A1B5-3B26-4DFF-C07242A5E7A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91C883D-0D9A-CE53-7EF7-79408E992B3D}"/>
              </a:ext>
            </a:extLst>
          </p:cNvPr>
          <p:cNvSpPr>
            <a:spLocks noGrp="1"/>
          </p:cNvSpPr>
          <p:nvPr>
            <p:ph type="dt" sz="half" idx="10"/>
          </p:nvPr>
        </p:nvSpPr>
        <p:spPr/>
        <p:txBody>
          <a:bodyPr/>
          <a:lstStyle/>
          <a:p>
            <a:fld id="{5647DC1B-4743-47FE-A400-A2B750CAD470}" type="datetimeFigureOut">
              <a:rPr lang="zh-CN" altLang="en-US" smtClean="0"/>
              <a:t>2023-11-06</a:t>
            </a:fld>
            <a:endParaRPr lang="zh-CN" altLang="en-US"/>
          </a:p>
        </p:txBody>
      </p:sp>
      <p:sp>
        <p:nvSpPr>
          <p:cNvPr id="4" name="页脚占位符 3">
            <a:extLst>
              <a:ext uri="{FF2B5EF4-FFF2-40B4-BE49-F238E27FC236}">
                <a16:creationId xmlns:a16="http://schemas.microsoft.com/office/drawing/2014/main" id="{C12305E8-5115-78D3-7565-EBFCE5A071A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1A55DAC-9F26-B6BB-1435-44342C730722}"/>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869072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F6DA0EA-9E66-4BCF-5830-69D52FAEDD3A}"/>
              </a:ext>
            </a:extLst>
          </p:cNvPr>
          <p:cNvSpPr>
            <a:spLocks noGrp="1"/>
          </p:cNvSpPr>
          <p:nvPr>
            <p:ph type="dt" sz="half" idx="10"/>
          </p:nvPr>
        </p:nvSpPr>
        <p:spPr/>
        <p:txBody>
          <a:bodyPr/>
          <a:lstStyle/>
          <a:p>
            <a:fld id="{5647DC1B-4743-47FE-A400-A2B750CAD470}" type="datetimeFigureOut">
              <a:rPr lang="zh-CN" altLang="en-US" smtClean="0"/>
              <a:t>2023-11-06</a:t>
            </a:fld>
            <a:endParaRPr lang="zh-CN" altLang="en-US"/>
          </a:p>
        </p:txBody>
      </p:sp>
      <p:sp>
        <p:nvSpPr>
          <p:cNvPr id="3" name="页脚占位符 2">
            <a:extLst>
              <a:ext uri="{FF2B5EF4-FFF2-40B4-BE49-F238E27FC236}">
                <a16:creationId xmlns:a16="http://schemas.microsoft.com/office/drawing/2014/main" id="{CF96243A-C677-C2CA-C0CA-856636EBF68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22D3CCC-B8BE-8B51-6415-6809969765B2}"/>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3953799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F03FB-7198-053E-39D0-C659624F1D5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2C53A62-7BE4-5FE9-EE85-D6277D30D6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F8596C5-2EE7-BB5F-3193-DAB2C478B4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B10BAF1-95B1-0C2A-B593-8E24DAC700F5}"/>
              </a:ext>
            </a:extLst>
          </p:cNvPr>
          <p:cNvSpPr>
            <a:spLocks noGrp="1"/>
          </p:cNvSpPr>
          <p:nvPr>
            <p:ph type="dt" sz="half" idx="10"/>
          </p:nvPr>
        </p:nvSpPr>
        <p:spPr/>
        <p:txBody>
          <a:bodyPr/>
          <a:lstStyle/>
          <a:p>
            <a:fld id="{5647DC1B-4743-47FE-A400-A2B750CAD470}" type="datetimeFigureOut">
              <a:rPr lang="zh-CN" altLang="en-US" smtClean="0"/>
              <a:t>2023-11-06</a:t>
            </a:fld>
            <a:endParaRPr lang="zh-CN" altLang="en-US"/>
          </a:p>
        </p:txBody>
      </p:sp>
      <p:sp>
        <p:nvSpPr>
          <p:cNvPr id="6" name="页脚占位符 5">
            <a:extLst>
              <a:ext uri="{FF2B5EF4-FFF2-40B4-BE49-F238E27FC236}">
                <a16:creationId xmlns:a16="http://schemas.microsoft.com/office/drawing/2014/main" id="{A8862598-5738-8DE2-1D9C-6ADF08F7D7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904FD61-713A-DE87-B32D-A780C0920D72}"/>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507787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C8BED-EF9A-927F-B5C9-64D91E5116D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B1DA5D9-48B9-B85F-1162-FDB05B5D3B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4F2ED3F-791A-28FA-5ED0-D7C471CC78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8CDF28C-0D1B-4D1B-9CE7-D58D04F43E69}"/>
              </a:ext>
            </a:extLst>
          </p:cNvPr>
          <p:cNvSpPr>
            <a:spLocks noGrp="1"/>
          </p:cNvSpPr>
          <p:nvPr>
            <p:ph type="dt" sz="half" idx="10"/>
          </p:nvPr>
        </p:nvSpPr>
        <p:spPr/>
        <p:txBody>
          <a:bodyPr/>
          <a:lstStyle/>
          <a:p>
            <a:fld id="{5647DC1B-4743-47FE-A400-A2B750CAD470}" type="datetimeFigureOut">
              <a:rPr lang="zh-CN" altLang="en-US" smtClean="0"/>
              <a:t>2023-11-06</a:t>
            </a:fld>
            <a:endParaRPr lang="zh-CN" altLang="en-US"/>
          </a:p>
        </p:txBody>
      </p:sp>
      <p:sp>
        <p:nvSpPr>
          <p:cNvPr id="6" name="页脚占位符 5">
            <a:extLst>
              <a:ext uri="{FF2B5EF4-FFF2-40B4-BE49-F238E27FC236}">
                <a16:creationId xmlns:a16="http://schemas.microsoft.com/office/drawing/2014/main" id="{8EAFD2B8-7442-04C4-DF52-E73728140B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C22EBE4-6CBB-E2F1-A614-252DD0FF3127}"/>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525164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3409B96-826E-6F21-E565-18ACC1C031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9E8153E-782F-9F38-B76E-3B4EC127A7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41F551-E645-70FA-9CCA-DAB4A2AD36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47DC1B-4743-47FE-A400-A2B750CAD470}" type="datetimeFigureOut">
              <a:rPr lang="zh-CN" altLang="en-US" smtClean="0"/>
              <a:t>2023-11-06</a:t>
            </a:fld>
            <a:endParaRPr lang="zh-CN" altLang="en-US"/>
          </a:p>
        </p:txBody>
      </p:sp>
      <p:sp>
        <p:nvSpPr>
          <p:cNvPr id="5" name="页脚占位符 4">
            <a:extLst>
              <a:ext uri="{FF2B5EF4-FFF2-40B4-BE49-F238E27FC236}">
                <a16:creationId xmlns:a16="http://schemas.microsoft.com/office/drawing/2014/main" id="{30209E3B-87F5-A773-48A2-52ABC59EF6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2778694-5FFA-C370-8A8E-5A1E97C6D8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975951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574963" y="3105834"/>
            <a:ext cx="9042074" cy="646331"/>
          </a:xfrm>
          <a:prstGeom prst="rect">
            <a:avLst/>
          </a:prstGeom>
          <a:noFill/>
        </p:spPr>
        <p:txBody>
          <a:bodyPr wrap="square" rtlCol="0">
            <a:spAutoFit/>
          </a:bodyPr>
          <a:lstStyle/>
          <a:p>
            <a:pPr algn="ctr"/>
            <a:r>
              <a:rPr lang="en-US" altLang="zh-CN" sz="3600" dirty="0">
                <a:latin typeface="Consolas" panose="020B0609020204030204" pitchFamily="49" charset="0"/>
                <a:cs typeface="Times New Roman" panose="02020603050405020304" pitchFamily="18" charset="0"/>
              </a:rPr>
              <a:t>Weekly Presentation</a:t>
            </a:r>
          </a:p>
        </p:txBody>
      </p:sp>
      <p:sp>
        <p:nvSpPr>
          <p:cNvPr id="3" name="文本框 2">
            <a:extLst>
              <a:ext uri="{FF2B5EF4-FFF2-40B4-BE49-F238E27FC236}">
                <a16:creationId xmlns:a16="http://schemas.microsoft.com/office/drawing/2014/main" id="{11974E84-A295-73A6-F451-ABDE3F1A1C08}"/>
              </a:ext>
            </a:extLst>
          </p:cNvPr>
          <p:cNvSpPr txBox="1"/>
          <p:nvPr/>
        </p:nvSpPr>
        <p:spPr>
          <a:xfrm>
            <a:off x="5044440" y="5292959"/>
            <a:ext cx="2103120" cy="584775"/>
          </a:xfrm>
          <a:prstGeom prst="rect">
            <a:avLst/>
          </a:prstGeom>
          <a:noFill/>
        </p:spPr>
        <p:txBody>
          <a:bodyPr wrap="square" rtlCol="0">
            <a:spAutoFit/>
          </a:bodyPr>
          <a:lstStyle/>
          <a:p>
            <a:pPr algn="ctr"/>
            <a:r>
              <a:rPr lang="en-US" altLang="zh-CN" sz="1600" dirty="0" err="1">
                <a:latin typeface="Consolas" panose="020B0609020204030204" pitchFamily="49" charset="0"/>
                <a:cs typeface="Times New Roman" panose="02020603050405020304" pitchFamily="18" charset="0"/>
              </a:rPr>
              <a:t>Jiayu</a:t>
            </a:r>
            <a:r>
              <a:rPr lang="en-US" altLang="zh-CN" sz="1600" dirty="0">
                <a:latin typeface="Consolas" panose="020B0609020204030204" pitchFamily="49" charset="0"/>
                <a:cs typeface="Times New Roman" panose="02020603050405020304" pitchFamily="18" charset="0"/>
              </a:rPr>
              <a:t> Chen</a:t>
            </a:r>
          </a:p>
          <a:p>
            <a:pPr algn="ctr"/>
            <a:r>
              <a:rPr lang="en-US" altLang="zh-CN" sz="1600" dirty="0">
                <a:latin typeface="Consolas" panose="020B0609020204030204" pitchFamily="49" charset="0"/>
                <a:cs typeface="Times New Roman" panose="02020603050405020304" pitchFamily="18" charset="0"/>
              </a:rPr>
              <a:t>2023.11.06</a:t>
            </a:r>
          </a:p>
        </p:txBody>
      </p:sp>
    </p:spTree>
    <p:extLst>
      <p:ext uri="{BB962C8B-B14F-4D97-AF65-F5344CB8AC3E}">
        <p14:creationId xmlns:p14="http://schemas.microsoft.com/office/powerpoint/2010/main" val="5765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609600" y="106251"/>
            <a:ext cx="4584920"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Part_1: </a:t>
            </a:r>
            <a:r>
              <a:rPr lang="en-US" altLang="zh-CN" sz="1400" dirty="0"/>
              <a:t>Research - Breath Removal</a:t>
            </a:r>
          </a:p>
        </p:txBody>
      </p:sp>
      <p:pic>
        <p:nvPicPr>
          <p:cNvPr id="3" name="图片 2">
            <a:extLst>
              <a:ext uri="{FF2B5EF4-FFF2-40B4-BE49-F238E27FC236}">
                <a16:creationId xmlns:a16="http://schemas.microsoft.com/office/drawing/2014/main" id="{8D15AC0C-23C0-CAB4-4E79-38B4D17D5657}"/>
              </a:ext>
            </a:extLst>
          </p:cNvPr>
          <p:cNvPicPr>
            <a:picLocks noChangeAspect="1"/>
          </p:cNvPicPr>
          <p:nvPr/>
        </p:nvPicPr>
        <p:blipFill rotWithShape="1">
          <a:blip r:embed="rId3">
            <a:extLst>
              <a:ext uri="{28A0092B-C50C-407E-A947-70E740481C1C}">
                <a14:useLocalDpi xmlns:a14="http://schemas.microsoft.com/office/drawing/2010/main" val="0"/>
              </a:ext>
            </a:extLst>
          </a:blip>
          <a:srcRect l="5525" r="-851" b="37204"/>
          <a:stretch/>
        </p:blipFill>
        <p:spPr>
          <a:xfrm>
            <a:off x="0" y="567916"/>
            <a:ext cx="6617371" cy="6313992"/>
          </a:xfrm>
          <a:prstGeom prst="rect">
            <a:avLst/>
          </a:prstGeom>
        </p:spPr>
      </p:pic>
      <p:sp>
        <p:nvSpPr>
          <p:cNvPr id="4" name="文本框 3">
            <a:extLst>
              <a:ext uri="{FF2B5EF4-FFF2-40B4-BE49-F238E27FC236}">
                <a16:creationId xmlns:a16="http://schemas.microsoft.com/office/drawing/2014/main" id="{46EED4B0-F784-5327-54C4-5C1E22DF1567}"/>
              </a:ext>
            </a:extLst>
          </p:cNvPr>
          <p:cNvSpPr txBox="1"/>
          <p:nvPr/>
        </p:nvSpPr>
        <p:spPr>
          <a:xfrm>
            <a:off x="6316703" y="0"/>
            <a:ext cx="5875297" cy="6524863"/>
          </a:xfrm>
          <a:prstGeom prst="rect">
            <a:avLst/>
          </a:prstGeom>
          <a:noFill/>
        </p:spPr>
        <p:txBody>
          <a:bodyPr wrap="square" rtlCol="0">
            <a:spAutoFit/>
          </a:bodyPr>
          <a:lstStyle/>
          <a:p>
            <a:r>
              <a:rPr lang="en-US" altLang="zh-CN" sz="2000" b="1" dirty="0"/>
              <a:t>Perspective 1:</a:t>
            </a:r>
          </a:p>
          <a:p>
            <a:r>
              <a:rPr lang="en-US" altLang="zh-CN" dirty="0"/>
              <a:t>The multiplication in the time domain is equivalent to convolution in the frequency domain. It's not easy to approach the problem from this perspective.</a:t>
            </a:r>
          </a:p>
          <a:p>
            <a:endParaRPr lang="en-US" altLang="zh-CN" dirty="0"/>
          </a:p>
          <a:p>
            <a:r>
              <a:rPr lang="en-US" altLang="zh-CN" sz="2000" b="1" dirty="0"/>
              <a:t>Perspective 2:</a:t>
            </a:r>
          </a:p>
          <a:p>
            <a:r>
              <a:rPr lang="en-US" altLang="zh-CN" dirty="0"/>
              <a:t>The original equation is equivalent to the linear addition of the original signal after it undergoes a frequency shift.</a:t>
            </a:r>
          </a:p>
          <a:p>
            <a:endParaRPr lang="en-US" altLang="zh-CN" dirty="0"/>
          </a:p>
          <a:p>
            <a:r>
              <a:rPr lang="en-US" altLang="zh-CN" dirty="0"/>
              <a:t>Provided us with some insights:</a:t>
            </a:r>
          </a:p>
          <a:p>
            <a:r>
              <a:rPr lang="en-US" altLang="zh-CN" dirty="0"/>
              <a:t>    1. Breathing is very likely the lowest-frequency component in meaningful signals.</a:t>
            </a:r>
          </a:p>
          <a:p>
            <a:endParaRPr lang="en-US" altLang="zh-CN" dirty="0"/>
          </a:p>
          <a:p>
            <a:r>
              <a:rPr lang="en-US" altLang="zh-CN" dirty="0"/>
              <a:t>    2. For time-domain decomposition, there is no way to separate the breathing signal.</a:t>
            </a:r>
          </a:p>
          <a:p>
            <a:endParaRPr lang="en-US" altLang="zh-CN" dirty="0"/>
          </a:p>
          <a:p>
            <a:r>
              <a:rPr lang="en-US" altLang="zh-CN" dirty="0"/>
              <a:t>    3. Multiplying the original signal by a periodic signal in the frequency domain works well. Algorithms that can decompose the frequency domain may be able to solve the problem.</a:t>
            </a:r>
          </a:p>
        </p:txBody>
      </p:sp>
    </p:spTree>
    <p:extLst>
      <p:ext uri="{BB962C8B-B14F-4D97-AF65-F5344CB8AC3E}">
        <p14:creationId xmlns:p14="http://schemas.microsoft.com/office/powerpoint/2010/main" val="3229242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609599" y="106251"/>
            <a:ext cx="6898481"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Part_2: </a:t>
            </a:r>
            <a:r>
              <a:rPr lang="en-US" altLang="zh-CN" sz="1400" dirty="0"/>
              <a:t>Paper Reading</a:t>
            </a:r>
          </a:p>
        </p:txBody>
      </p:sp>
      <p:sp>
        <p:nvSpPr>
          <p:cNvPr id="8" name="文本框 7">
            <a:extLst>
              <a:ext uri="{FF2B5EF4-FFF2-40B4-BE49-F238E27FC236}">
                <a16:creationId xmlns:a16="http://schemas.microsoft.com/office/drawing/2014/main" id="{43ECD4F3-F35E-2206-FF84-688217EDEE5A}"/>
              </a:ext>
            </a:extLst>
          </p:cNvPr>
          <p:cNvSpPr txBox="1"/>
          <p:nvPr/>
        </p:nvSpPr>
        <p:spPr>
          <a:xfrm>
            <a:off x="171448" y="745012"/>
            <a:ext cx="9680473" cy="3416320"/>
          </a:xfrm>
          <a:prstGeom prst="rect">
            <a:avLst/>
          </a:prstGeom>
          <a:noFill/>
        </p:spPr>
        <p:txBody>
          <a:bodyPr wrap="square">
            <a:spAutoFit/>
          </a:bodyPr>
          <a:lstStyle/>
          <a:p>
            <a:pPr lvl="1"/>
            <a:r>
              <a:rPr lang="en-US" altLang="zh-CN" dirty="0"/>
              <a:t>Paper_1: </a:t>
            </a:r>
            <a:r>
              <a:rPr lang="en-US" altLang="zh-CN" b="1" dirty="0"/>
              <a:t>A global averaging method for DTW - DBA</a:t>
            </a:r>
          </a:p>
          <a:p>
            <a:pPr lvl="1"/>
            <a:endParaRPr lang="en-US" altLang="zh-CN" dirty="0"/>
          </a:p>
          <a:p>
            <a:pPr lvl="1"/>
            <a:r>
              <a:rPr lang="en-US" altLang="zh-CN" b="1" dirty="0"/>
              <a:t>The Propose of the Paper: </a:t>
            </a:r>
            <a:r>
              <a:rPr lang="en-US" altLang="zh-CN" dirty="0"/>
              <a:t>the computation of an average of a set of sequences</a:t>
            </a:r>
          </a:p>
          <a:p>
            <a:pPr lvl="1"/>
            <a:endParaRPr lang="en-US" altLang="zh-CN" dirty="0"/>
          </a:p>
          <a:p>
            <a:pPr lvl="1"/>
            <a:r>
              <a:rPr lang="en-US" altLang="zh-CN" b="1" dirty="0"/>
              <a:t>Solved Problems:</a:t>
            </a:r>
          </a:p>
          <a:p>
            <a:pPr marL="800100" lvl="1" indent="-342900">
              <a:buAutoNum type="arabicPeriod"/>
            </a:pPr>
            <a:r>
              <a:rPr lang="en-US" altLang="zh-CN" dirty="0"/>
              <a:t>They develop a global technique for averaging a set of sequences, which avoids using iterative pairwise averaging.</a:t>
            </a:r>
          </a:p>
          <a:p>
            <a:pPr marL="800100" lvl="1" indent="-342900">
              <a:buAutoNum type="arabicPeriod"/>
            </a:pPr>
            <a:endParaRPr lang="en-US" altLang="zh-CN" dirty="0"/>
          </a:p>
          <a:p>
            <a:pPr lvl="1"/>
            <a:r>
              <a:rPr lang="en-US" altLang="zh-CN" dirty="0"/>
              <a:t>2. They describe a new strategy to reduce the length of the resulting average sequence.</a:t>
            </a:r>
          </a:p>
          <a:p>
            <a:pPr lvl="1"/>
            <a:endParaRPr lang="en-US" altLang="zh-CN" dirty="0"/>
          </a:p>
        </p:txBody>
      </p:sp>
      <p:pic>
        <p:nvPicPr>
          <p:cNvPr id="5" name="图片 4">
            <a:extLst>
              <a:ext uri="{FF2B5EF4-FFF2-40B4-BE49-F238E27FC236}">
                <a16:creationId xmlns:a16="http://schemas.microsoft.com/office/drawing/2014/main" id="{F9038295-602A-BFFF-951C-4EBA4AF61BF0}"/>
              </a:ext>
            </a:extLst>
          </p:cNvPr>
          <p:cNvPicPr>
            <a:picLocks noChangeAspect="1"/>
          </p:cNvPicPr>
          <p:nvPr/>
        </p:nvPicPr>
        <p:blipFill rotWithShape="1">
          <a:blip r:embed="rId3"/>
          <a:srcRect l="3124" t="3243" r="2725" b="442"/>
          <a:stretch/>
        </p:blipFill>
        <p:spPr>
          <a:xfrm>
            <a:off x="6191899" y="3573233"/>
            <a:ext cx="5924552" cy="3284767"/>
          </a:xfrm>
          <a:prstGeom prst="rect">
            <a:avLst/>
          </a:prstGeom>
        </p:spPr>
      </p:pic>
      <p:pic>
        <p:nvPicPr>
          <p:cNvPr id="3" name="图片 2">
            <a:extLst>
              <a:ext uri="{FF2B5EF4-FFF2-40B4-BE49-F238E27FC236}">
                <a16:creationId xmlns:a16="http://schemas.microsoft.com/office/drawing/2014/main" id="{13D69B5E-DE27-C0A3-B883-EAC3C248EFEA}"/>
              </a:ext>
            </a:extLst>
          </p:cNvPr>
          <p:cNvPicPr>
            <a:picLocks noChangeAspect="1"/>
          </p:cNvPicPr>
          <p:nvPr/>
        </p:nvPicPr>
        <p:blipFill>
          <a:blip r:embed="rId4"/>
          <a:stretch>
            <a:fillRect/>
          </a:stretch>
        </p:blipFill>
        <p:spPr>
          <a:xfrm>
            <a:off x="0" y="3930637"/>
            <a:ext cx="6191899" cy="2738885"/>
          </a:xfrm>
          <a:prstGeom prst="rect">
            <a:avLst/>
          </a:prstGeom>
        </p:spPr>
      </p:pic>
    </p:spTree>
    <p:extLst>
      <p:ext uri="{BB962C8B-B14F-4D97-AF65-F5344CB8AC3E}">
        <p14:creationId xmlns:p14="http://schemas.microsoft.com/office/powerpoint/2010/main" val="2726960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609599" y="106251"/>
            <a:ext cx="6898481"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Part_2: </a:t>
            </a:r>
            <a:r>
              <a:rPr lang="en-US" altLang="zh-CN" sz="1400" dirty="0"/>
              <a:t>Paper Reading</a:t>
            </a:r>
          </a:p>
        </p:txBody>
      </p:sp>
      <p:sp>
        <p:nvSpPr>
          <p:cNvPr id="8" name="文本框 7">
            <a:extLst>
              <a:ext uri="{FF2B5EF4-FFF2-40B4-BE49-F238E27FC236}">
                <a16:creationId xmlns:a16="http://schemas.microsoft.com/office/drawing/2014/main" id="{43ECD4F3-F35E-2206-FF84-688217EDEE5A}"/>
              </a:ext>
            </a:extLst>
          </p:cNvPr>
          <p:cNvSpPr txBox="1"/>
          <p:nvPr/>
        </p:nvSpPr>
        <p:spPr>
          <a:xfrm>
            <a:off x="149325" y="766604"/>
            <a:ext cx="6898481" cy="369332"/>
          </a:xfrm>
          <a:prstGeom prst="rect">
            <a:avLst/>
          </a:prstGeom>
          <a:noFill/>
        </p:spPr>
        <p:txBody>
          <a:bodyPr wrap="square">
            <a:spAutoFit/>
          </a:bodyPr>
          <a:lstStyle/>
          <a:p>
            <a:pPr lvl="1"/>
            <a:r>
              <a:rPr lang="en-US" altLang="zh-CN" dirty="0"/>
              <a:t>Paper_2: </a:t>
            </a:r>
            <a:r>
              <a:rPr lang="en-US" altLang="zh-CN" b="1" dirty="0" err="1"/>
              <a:t>shapeDTW</a:t>
            </a:r>
            <a:r>
              <a:rPr lang="en-US" altLang="zh-CN" b="1" dirty="0"/>
              <a:t>: shape Dynamic Time Warping</a:t>
            </a:r>
          </a:p>
        </p:txBody>
      </p:sp>
      <p:pic>
        <p:nvPicPr>
          <p:cNvPr id="10" name="图片 9">
            <a:extLst>
              <a:ext uri="{FF2B5EF4-FFF2-40B4-BE49-F238E27FC236}">
                <a16:creationId xmlns:a16="http://schemas.microsoft.com/office/drawing/2014/main" id="{46A6FE53-CD6F-3661-88B7-280C4DD982E3}"/>
              </a:ext>
            </a:extLst>
          </p:cNvPr>
          <p:cNvPicPr>
            <a:picLocks noChangeAspect="1"/>
          </p:cNvPicPr>
          <p:nvPr/>
        </p:nvPicPr>
        <p:blipFill>
          <a:blip r:embed="rId3"/>
          <a:stretch>
            <a:fillRect/>
          </a:stretch>
        </p:blipFill>
        <p:spPr>
          <a:xfrm>
            <a:off x="609599" y="1334624"/>
            <a:ext cx="9065344" cy="5030418"/>
          </a:xfrm>
          <a:prstGeom prst="rect">
            <a:avLst/>
          </a:prstGeom>
        </p:spPr>
      </p:pic>
      <p:sp>
        <p:nvSpPr>
          <p:cNvPr id="12" name="文本框 11">
            <a:extLst>
              <a:ext uri="{FF2B5EF4-FFF2-40B4-BE49-F238E27FC236}">
                <a16:creationId xmlns:a16="http://schemas.microsoft.com/office/drawing/2014/main" id="{9331A1B9-8A70-9607-2BA3-C39B3D3F1E85}"/>
              </a:ext>
            </a:extLst>
          </p:cNvPr>
          <p:cNvSpPr txBox="1"/>
          <p:nvPr/>
        </p:nvSpPr>
        <p:spPr>
          <a:xfrm>
            <a:off x="9207297" y="2690336"/>
            <a:ext cx="2984703" cy="1477328"/>
          </a:xfrm>
          <a:prstGeom prst="rect">
            <a:avLst/>
          </a:prstGeom>
          <a:noFill/>
        </p:spPr>
        <p:txBody>
          <a:bodyPr wrap="square">
            <a:spAutoFit/>
          </a:bodyPr>
          <a:lstStyle/>
          <a:p>
            <a:pPr lvl="1"/>
            <a:r>
              <a:rPr lang="en-US" altLang="zh-CN" dirty="0"/>
              <a:t>Shape Descriptors:</a:t>
            </a:r>
          </a:p>
          <a:p>
            <a:pPr lvl="1"/>
            <a:r>
              <a:rPr lang="en-US" altLang="zh-CN" dirty="0"/>
              <a:t>Raw-</a:t>
            </a:r>
            <a:r>
              <a:rPr lang="en-US" altLang="zh-CN" dirty="0" err="1"/>
              <a:t>Subseq</a:t>
            </a:r>
            <a:r>
              <a:rPr lang="en-US" altLang="zh-CN" dirty="0"/>
              <a:t>, </a:t>
            </a:r>
          </a:p>
          <a:p>
            <a:pPr lvl="1"/>
            <a:r>
              <a:rPr lang="en-US" altLang="zh-CN" dirty="0"/>
              <a:t>PAA, DWT, </a:t>
            </a:r>
          </a:p>
          <a:p>
            <a:pPr lvl="1"/>
            <a:r>
              <a:rPr lang="en-US" altLang="zh-CN" dirty="0"/>
              <a:t>Slope, HOG1d</a:t>
            </a:r>
          </a:p>
          <a:p>
            <a:pPr lvl="1"/>
            <a:r>
              <a:rPr lang="en-US" altLang="zh-CN" dirty="0"/>
              <a:t>Derivative</a:t>
            </a:r>
          </a:p>
        </p:txBody>
      </p:sp>
    </p:spTree>
    <p:extLst>
      <p:ext uri="{BB962C8B-B14F-4D97-AF65-F5344CB8AC3E}">
        <p14:creationId xmlns:p14="http://schemas.microsoft.com/office/powerpoint/2010/main" val="407941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609599" y="106251"/>
            <a:ext cx="6898481"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Part_2: </a:t>
            </a:r>
            <a:r>
              <a:rPr lang="en-US" altLang="zh-CN" sz="1400" dirty="0"/>
              <a:t>Paper Reading</a:t>
            </a:r>
          </a:p>
        </p:txBody>
      </p:sp>
      <p:sp>
        <p:nvSpPr>
          <p:cNvPr id="8" name="文本框 7">
            <a:extLst>
              <a:ext uri="{FF2B5EF4-FFF2-40B4-BE49-F238E27FC236}">
                <a16:creationId xmlns:a16="http://schemas.microsoft.com/office/drawing/2014/main" id="{43ECD4F3-F35E-2206-FF84-688217EDEE5A}"/>
              </a:ext>
            </a:extLst>
          </p:cNvPr>
          <p:cNvSpPr txBox="1"/>
          <p:nvPr/>
        </p:nvSpPr>
        <p:spPr>
          <a:xfrm>
            <a:off x="149325" y="766604"/>
            <a:ext cx="6898481" cy="923330"/>
          </a:xfrm>
          <a:prstGeom prst="rect">
            <a:avLst/>
          </a:prstGeom>
          <a:noFill/>
        </p:spPr>
        <p:txBody>
          <a:bodyPr wrap="square">
            <a:spAutoFit/>
          </a:bodyPr>
          <a:lstStyle/>
          <a:p>
            <a:pPr lvl="1"/>
            <a:r>
              <a:rPr lang="en-US" altLang="zh-CN" dirty="0"/>
              <a:t>Paper_2: </a:t>
            </a:r>
            <a:r>
              <a:rPr lang="en-US" altLang="zh-CN" b="1" dirty="0" err="1"/>
              <a:t>shapeDTW</a:t>
            </a:r>
            <a:r>
              <a:rPr lang="en-US" altLang="zh-CN" b="1" dirty="0"/>
              <a:t>: shape Dynamic Time Warping</a:t>
            </a:r>
          </a:p>
          <a:p>
            <a:pPr lvl="1"/>
            <a:endParaRPr lang="en-US" altLang="zh-CN" dirty="0"/>
          </a:p>
          <a:p>
            <a:pPr lvl="1"/>
            <a:endParaRPr lang="en-US" altLang="zh-CN" dirty="0"/>
          </a:p>
        </p:txBody>
      </p:sp>
      <p:pic>
        <p:nvPicPr>
          <p:cNvPr id="7" name="图片 6">
            <a:extLst>
              <a:ext uri="{FF2B5EF4-FFF2-40B4-BE49-F238E27FC236}">
                <a16:creationId xmlns:a16="http://schemas.microsoft.com/office/drawing/2014/main" id="{9F094601-D591-B9C0-8940-A7AA1C807275}"/>
              </a:ext>
            </a:extLst>
          </p:cNvPr>
          <p:cNvPicPr>
            <a:picLocks noChangeAspect="1"/>
          </p:cNvPicPr>
          <p:nvPr/>
        </p:nvPicPr>
        <p:blipFill>
          <a:blip r:embed="rId3"/>
          <a:stretch>
            <a:fillRect/>
          </a:stretch>
        </p:blipFill>
        <p:spPr>
          <a:xfrm>
            <a:off x="0" y="1431469"/>
            <a:ext cx="12192000" cy="4543245"/>
          </a:xfrm>
          <a:prstGeom prst="rect">
            <a:avLst/>
          </a:prstGeom>
        </p:spPr>
      </p:pic>
    </p:spTree>
    <p:extLst>
      <p:ext uri="{BB962C8B-B14F-4D97-AF65-F5344CB8AC3E}">
        <p14:creationId xmlns:p14="http://schemas.microsoft.com/office/powerpoint/2010/main" val="3554012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609599" y="106251"/>
            <a:ext cx="6898481"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Part_2: </a:t>
            </a:r>
            <a:r>
              <a:rPr lang="en-US" altLang="zh-CN" sz="1400" dirty="0"/>
              <a:t>Paper Reading</a:t>
            </a:r>
          </a:p>
        </p:txBody>
      </p:sp>
      <p:sp>
        <p:nvSpPr>
          <p:cNvPr id="8" name="文本框 7">
            <a:extLst>
              <a:ext uri="{FF2B5EF4-FFF2-40B4-BE49-F238E27FC236}">
                <a16:creationId xmlns:a16="http://schemas.microsoft.com/office/drawing/2014/main" id="{43ECD4F3-F35E-2206-FF84-688217EDEE5A}"/>
              </a:ext>
            </a:extLst>
          </p:cNvPr>
          <p:cNvSpPr txBox="1"/>
          <p:nvPr/>
        </p:nvSpPr>
        <p:spPr>
          <a:xfrm>
            <a:off x="830825" y="1166842"/>
            <a:ext cx="9524679" cy="4524315"/>
          </a:xfrm>
          <a:prstGeom prst="rect">
            <a:avLst/>
          </a:prstGeom>
          <a:noFill/>
        </p:spPr>
        <p:txBody>
          <a:bodyPr wrap="square">
            <a:spAutoFit/>
          </a:bodyPr>
          <a:lstStyle/>
          <a:p>
            <a:pPr lvl="1"/>
            <a:r>
              <a:rPr lang="en-US" altLang="zh-CN" b="1" dirty="0"/>
              <a:t>Paper_3: k-Shape</a:t>
            </a:r>
          </a:p>
          <a:p>
            <a:pPr lvl="1"/>
            <a:endParaRPr lang="en-US" altLang="zh-CN" dirty="0"/>
          </a:p>
          <a:p>
            <a:pPr lvl="1"/>
            <a:endParaRPr lang="en-US" altLang="zh-CN" dirty="0"/>
          </a:p>
          <a:p>
            <a:pPr lvl="1"/>
            <a:r>
              <a:rPr lang="en-US" altLang="zh-CN" dirty="0"/>
              <a:t>NLAAF: Nonlinear alignment and averaging filters</a:t>
            </a:r>
          </a:p>
          <a:p>
            <a:pPr lvl="1"/>
            <a:endParaRPr lang="en-US" altLang="zh-CN" dirty="0"/>
          </a:p>
          <a:p>
            <a:pPr lvl="1"/>
            <a:endParaRPr lang="en-US" altLang="zh-CN" dirty="0"/>
          </a:p>
          <a:p>
            <a:pPr lvl="1"/>
            <a:r>
              <a:rPr lang="en-US" altLang="zh-CN" dirty="0"/>
              <a:t>PSA: Prioritized shape averaging</a:t>
            </a:r>
          </a:p>
          <a:p>
            <a:pPr lvl="1"/>
            <a:endParaRPr lang="en-US" altLang="zh-CN" dirty="0"/>
          </a:p>
          <a:p>
            <a:pPr lvl="1"/>
            <a:endParaRPr lang="en-US" altLang="zh-CN" dirty="0"/>
          </a:p>
          <a:p>
            <a:pPr lvl="1"/>
            <a:r>
              <a:rPr lang="en-US" altLang="zh-CN" dirty="0"/>
              <a:t>RSTMF: Ranking Shape-based Template Matching Framework</a:t>
            </a:r>
          </a:p>
          <a:p>
            <a:pPr lvl="1"/>
            <a:endParaRPr lang="en-US" altLang="zh-CN" dirty="0"/>
          </a:p>
          <a:p>
            <a:pPr lvl="1"/>
            <a:endParaRPr lang="en-US" altLang="zh-CN" dirty="0"/>
          </a:p>
          <a:p>
            <a:pPr lvl="1"/>
            <a:r>
              <a:rPr lang="en-US" altLang="zh-CN" dirty="0"/>
              <a:t>DBA: Dynamic Time Warping Barycenter Averaging</a:t>
            </a:r>
          </a:p>
          <a:p>
            <a:pPr lvl="1"/>
            <a:endParaRPr lang="en-US" altLang="zh-CN" dirty="0"/>
          </a:p>
          <a:p>
            <a:pPr lvl="1"/>
            <a:endParaRPr lang="en-US" altLang="zh-CN" dirty="0"/>
          </a:p>
          <a:p>
            <a:pPr lvl="1"/>
            <a:r>
              <a:rPr lang="en-US" altLang="zh-CN" dirty="0"/>
              <a:t>KSC: K-Spectral Centroid Clustering</a:t>
            </a:r>
          </a:p>
        </p:txBody>
      </p:sp>
    </p:spTree>
    <p:extLst>
      <p:ext uri="{BB962C8B-B14F-4D97-AF65-F5344CB8AC3E}">
        <p14:creationId xmlns:p14="http://schemas.microsoft.com/office/powerpoint/2010/main" val="319194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62">
            <a:extLst>
              <a:ext uri="{FF2B5EF4-FFF2-40B4-BE49-F238E27FC236}">
                <a16:creationId xmlns:a16="http://schemas.microsoft.com/office/drawing/2014/main" id="{204AE680-9190-FAD6-3CF8-9C593C260F05}"/>
              </a:ext>
            </a:extLst>
          </p:cNvPr>
          <p:cNvSpPr txBox="1"/>
          <p:nvPr/>
        </p:nvSpPr>
        <p:spPr>
          <a:xfrm>
            <a:off x="609599" y="106251"/>
            <a:ext cx="6400801"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Work_3: </a:t>
            </a:r>
            <a:r>
              <a:rPr lang="en-US" altLang="zh-CN" sz="1400" dirty="0"/>
              <a:t>Learning Progress and Future Learning Plan</a:t>
            </a:r>
          </a:p>
        </p:txBody>
      </p:sp>
      <p:sp>
        <p:nvSpPr>
          <p:cNvPr id="2" name="文本框 1">
            <a:extLst>
              <a:ext uri="{FF2B5EF4-FFF2-40B4-BE49-F238E27FC236}">
                <a16:creationId xmlns:a16="http://schemas.microsoft.com/office/drawing/2014/main" id="{83F21988-D9C8-EEB1-82D8-632A3509FA1C}"/>
              </a:ext>
            </a:extLst>
          </p:cNvPr>
          <p:cNvSpPr txBox="1"/>
          <p:nvPr/>
        </p:nvSpPr>
        <p:spPr>
          <a:xfrm>
            <a:off x="703943" y="776514"/>
            <a:ext cx="10522857" cy="2923877"/>
          </a:xfrm>
          <a:prstGeom prst="rect">
            <a:avLst/>
          </a:prstGeom>
          <a:noFill/>
        </p:spPr>
        <p:txBody>
          <a:bodyPr wrap="square" rtlCol="0">
            <a:spAutoFit/>
          </a:bodyPr>
          <a:lstStyle/>
          <a:p>
            <a:r>
              <a:rPr lang="en-US" altLang="zh-CN" sz="2000" b="1" dirty="0"/>
              <a:t>Completed theoretical studies:</a:t>
            </a:r>
          </a:p>
          <a:p>
            <a:pPr marL="342900" indent="-342900">
              <a:buAutoNum type="arabicPeriod"/>
            </a:pPr>
            <a:r>
              <a:rPr lang="en-US" altLang="zh-CN" dirty="0"/>
              <a:t>EE120 (all videos and lectures)</a:t>
            </a:r>
          </a:p>
          <a:p>
            <a:pPr marL="342900" indent="-342900">
              <a:buAutoNum type="arabicPeriod"/>
            </a:pPr>
            <a:r>
              <a:rPr lang="en-US" altLang="zh-CN" dirty="0"/>
              <a:t>Complex Functions and Integral Transforms (completed half of the exercise book)</a:t>
            </a:r>
          </a:p>
          <a:p>
            <a:pPr marL="342900" indent="-342900">
              <a:buAutoNum type="arabicPeriod"/>
            </a:pPr>
            <a:endParaRPr lang="en-US" altLang="zh-CN" dirty="0"/>
          </a:p>
          <a:p>
            <a:endParaRPr lang="en-US" altLang="zh-CN" dirty="0"/>
          </a:p>
          <a:p>
            <a:r>
              <a:rPr lang="en-US" altLang="zh-CN" sz="2000" b="1" dirty="0"/>
              <a:t>Theoretical studies I plan to undertake next.</a:t>
            </a:r>
            <a:r>
              <a:rPr lang="zh-CN" altLang="en-US" sz="2000" b="1" dirty="0"/>
              <a:t>：</a:t>
            </a:r>
            <a:endParaRPr lang="en-US" altLang="zh-CN" sz="2000" b="1" dirty="0"/>
          </a:p>
          <a:p>
            <a:pPr marL="342900" indent="-342900">
              <a:buFontTx/>
              <a:buAutoNum type="arabicPeriod"/>
            </a:pPr>
            <a:r>
              <a:rPr lang="zh-CN" altLang="en-US" dirty="0"/>
              <a:t>现代数字信号处理</a:t>
            </a:r>
            <a:r>
              <a:rPr lang="en-US" altLang="zh-CN" dirty="0"/>
              <a:t>I  </a:t>
            </a:r>
            <a:r>
              <a:rPr lang="zh-CN" altLang="en-US" b="0" i="0" dirty="0">
                <a:effectLst/>
                <a:latin typeface="PingFang SC"/>
              </a:rPr>
              <a:t>张颢</a:t>
            </a:r>
            <a:endParaRPr lang="en-US" altLang="zh-CN" dirty="0"/>
          </a:p>
          <a:p>
            <a:pPr marL="342900" indent="-342900">
              <a:buFontTx/>
              <a:buAutoNum type="arabicPeriod"/>
            </a:pPr>
            <a:r>
              <a:rPr lang="zh-CN" altLang="en-US" dirty="0"/>
              <a:t>现在数字信号处理</a:t>
            </a:r>
            <a:r>
              <a:rPr lang="en-US" altLang="zh-CN" dirty="0"/>
              <a:t>II </a:t>
            </a:r>
            <a:r>
              <a:rPr lang="zh-CN" altLang="en-US" b="0" i="0" dirty="0">
                <a:effectLst/>
                <a:latin typeface="PingFang SC"/>
              </a:rPr>
              <a:t>张颢</a:t>
            </a:r>
            <a:endParaRPr lang="en-US" altLang="zh-CN" dirty="0"/>
          </a:p>
          <a:p>
            <a:r>
              <a:rPr lang="en-US" altLang="zh-CN" dirty="0"/>
              <a:t>(Array signal processing, time-frequency analysis, </a:t>
            </a:r>
          </a:p>
          <a:p>
            <a:r>
              <a:rPr lang="en-US" altLang="zh-CN" dirty="0"/>
              <a:t>compressive sensing, Bayesian methods)</a:t>
            </a:r>
          </a:p>
        </p:txBody>
      </p:sp>
      <p:pic>
        <p:nvPicPr>
          <p:cNvPr id="9" name="图片 8">
            <a:extLst>
              <a:ext uri="{FF2B5EF4-FFF2-40B4-BE49-F238E27FC236}">
                <a16:creationId xmlns:a16="http://schemas.microsoft.com/office/drawing/2014/main" id="{9F0DF3EA-DF71-889D-DC00-CFFA65C6846D}"/>
              </a:ext>
            </a:extLst>
          </p:cNvPr>
          <p:cNvPicPr>
            <a:picLocks noChangeAspect="1"/>
          </p:cNvPicPr>
          <p:nvPr/>
        </p:nvPicPr>
        <p:blipFill rotWithShape="1">
          <a:blip r:embed="rId3"/>
          <a:srcRect r="39409"/>
          <a:stretch/>
        </p:blipFill>
        <p:spPr>
          <a:xfrm>
            <a:off x="8099579" y="2443670"/>
            <a:ext cx="1630118" cy="2740993"/>
          </a:xfrm>
          <a:prstGeom prst="rect">
            <a:avLst/>
          </a:prstGeom>
        </p:spPr>
      </p:pic>
      <p:pic>
        <p:nvPicPr>
          <p:cNvPr id="15" name="图片 14">
            <a:extLst>
              <a:ext uri="{FF2B5EF4-FFF2-40B4-BE49-F238E27FC236}">
                <a16:creationId xmlns:a16="http://schemas.microsoft.com/office/drawing/2014/main" id="{779C41A8-3A07-F1CB-D9E5-058891249DFE}"/>
              </a:ext>
            </a:extLst>
          </p:cNvPr>
          <p:cNvPicPr>
            <a:picLocks noChangeAspect="1"/>
          </p:cNvPicPr>
          <p:nvPr/>
        </p:nvPicPr>
        <p:blipFill rotWithShape="1">
          <a:blip r:embed="rId4"/>
          <a:srcRect r="17025"/>
          <a:stretch/>
        </p:blipFill>
        <p:spPr>
          <a:xfrm>
            <a:off x="9739729" y="2443670"/>
            <a:ext cx="2312162" cy="2740993"/>
          </a:xfrm>
          <a:prstGeom prst="rect">
            <a:avLst/>
          </a:prstGeom>
        </p:spPr>
      </p:pic>
      <p:sp>
        <p:nvSpPr>
          <p:cNvPr id="3" name="文本框 2">
            <a:extLst>
              <a:ext uri="{FF2B5EF4-FFF2-40B4-BE49-F238E27FC236}">
                <a16:creationId xmlns:a16="http://schemas.microsoft.com/office/drawing/2014/main" id="{2FCE5A5B-C1EF-0E6E-FD4B-81D319F00A3D}"/>
              </a:ext>
            </a:extLst>
          </p:cNvPr>
          <p:cNvSpPr txBox="1"/>
          <p:nvPr/>
        </p:nvSpPr>
        <p:spPr>
          <a:xfrm>
            <a:off x="703943" y="4141234"/>
            <a:ext cx="7142199" cy="2062103"/>
          </a:xfrm>
          <a:prstGeom prst="rect">
            <a:avLst/>
          </a:prstGeom>
          <a:noFill/>
        </p:spPr>
        <p:txBody>
          <a:bodyPr wrap="square" rtlCol="0">
            <a:spAutoFit/>
          </a:bodyPr>
          <a:lstStyle/>
          <a:p>
            <a:r>
              <a:rPr lang="en-US" altLang="zh-CN" sz="2000" b="1" dirty="0"/>
              <a:t>Next research directions:</a:t>
            </a:r>
            <a:endParaRPr lang="en-US" altLang="zh-CN" dirty="0"/>
          </a:p>
          <a:p>
            <a:r>
              <a:rPr lang="en-US" altLang="zh-CN" dirty="0"/>
              <a:t>1. Further exploration of methods mentioned in K-shape.</a:t>
            </a:r>
          </a:p>
          <a:p>
            <a:r>
              <a:rPr lang="en-US" altLang="zh-CN" dirty="0"/>
              <a:t>2. Seek out latest methods in data mining journals.</a:t>
            </a:r>
          </a:p>
          <a:p>
            <a:r>
              <a:rPr lang="en-US" altLang="zh-CN" dirty="0"/>
              <a:t>3. Search for algorithms that can effectively decompose the frequency domain.</a:t>
            </a:r>
          </a:p>
          <a:p>
            <a:r>
              <a:rPr lang="en-US" altLang="zh-CN" dirty="0"/>
              <a:t>4. Gradually explore real datasets based on the laboratory's research papers.</a:t>
            </a:r>
          </a:p>
        </p:txBody>
      </p:sp>
    </p:spTree>
    <p:extLst>
      <p:ext uri="{BB962C8B-B14F-4D97-AF65-F5344CB8AC3E}">
        <p14:creationId xmlns:p14="http://schemas.microsoft.com/office/powerpoint/2010/main" val="1512982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8" y="423950"/>
            <a:ext cx="7645697"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Some Thoughts about My Undergraduate Thesis</a:t>
            </a:r>
            <a:endParaRPr lang="en-US" altLang="zh-CN" sz="1400" dirty="0"/>
          </a:p>
        </p:txBody>
      </p:sp>
      <p:sp>
        <p:nvSpPr>
          <p:cNvPr id="4" name="文本框 3">
            <a:extLst>
              <a:ext uri="{FF2B5EF4-FFF2-40B4-BE49-F238E27FC236}">
                <a16:creationId xmlns:a16="http://schemas.microsoft.com/office/drawing/2014/main" id="{634643DC-48E7-FBAD-A6E6-15E027B3BE4D}"/>
              </a:ext>
            </a:extLst>
          </p:cNvPr>
          <p:cNvSpPr txBox="1"/>
          <p:nvPr/>
        </p:nvSpPr>
        <p:spPr>
          <a:xfrm>
            <a:off x="1216742" y="1047135"/>
            <a:ext cx="9682316" cy="369332"/>
          </a:xfrm>
          <a:prstGeom prst="rect">
            <a:avLst/>
          </a:prstGeom>
          <a:noFill/>
        </p:spPr>
        <p:txBody>
          <a:bodyPr wrap="square" rtlCol="0">
            <a:spAutoFit/>
          </a:bodyPr>
          <a:lstStyle/>
          <a:p>
            <a:r>
              <a:rPr lang="en-US" altLang="zh-CN" dirty="0"/>
              <a:t>I hope it is a framework for any periodic physical signal.</a:t>
            </a:r>
          </a:p>
        </p:txBody>
      </p:sp>
      <p:sp>
        <p:nvSpPr>
          <p:cNvPr id="5" name="矩形 4">
            <a:extLst>
              <a:ext uri="{FF2B5EF4-FFF2-40B4-BE49-F238E27FC236}">
                <a16:creationId xmlns:a16="http://schemas.microsoft.com/office/drawing/2014/main" id="{A03AC945-4149-9314-274C-A7CF6B60170C}"/>
              </a:ext>
            </a:extLst>
          </p:cNvPr>
          <p:cNvSpPr/>
          <p:nvPr/>
        </p:nvSpPr>
        <p:spPr>
          <a:xfrm>
            <a:off x="3368911" y="1981769"/>
            <a:ext cx="2544097" cy="110612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Segmentation</a:t>
            </a:r>
            <a:endParaRPr lang="zh-CN" altLang="en-US" dirty="0">
              <a:solidFill>
                <a:schemeClr val="tx1"/>
              </a:solidFill>
            </a:endParaRPr>
          </a:p>
        </p:txBody>
      </p:sp>
      <p:sp>
        <p:nvSpPr>
          <p:cNvPr id="6" name="矩形 5">
            <a:extLst>
              <a:ext uri="{FF2B5EF4-FFF2-40B4-BE49-F238E27FC236}">
                <a16:creationId xmlns:a16="http://schemas.microsoft.com/office/drawing/2014/main" id="{7B8A2C0D-3203-C334-45AB-BCDC6F5F1BA4}"/>
              </a:ext>
            </a:extLst>
          </p:cNvPr>
          <p:cNvSpPr/>
          <p:nvPr/>
        </p:nvSpPr>
        <p:spPr>
          <a:xfrm>
            <a:off x="6941684" y="1981401"/>
            <a:ext cx="2544097" cy="110612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Get Template</a:t>
            </a:r>
            <a:endParaRPr lang="zh-CN" altLang="en-US" dirty="0">
              <a:solidFill>
                <a:schemeClr val="tx1"/>
              </a:solidFill>
            </a:endParaRPr>
          </a:p>
        </p:txBody>
      </p:sp>
      <p:cxnSp>
        <p:nvCxnSpPr>
          <p:cNvPr id="8" name="直接箭头连接符 7">
            <a:extLst>
              <a:ext uri="{FF2B5EF4-FFF2-40B4-BE49-F238E27FC236}">
                <a16:creationId xmlns:a16="http://schemas.microsoft.com/office/drawing/2014/main" id="{E946C300-CC64-4B32-8BDB-E64AB8E10FB7}"/>
              </a:ext>
            </a:extLst>
          </p:cNvPr>
          <p:cNvCxnSpPr>
            <a:stCxn id="5" idx="3"/>
            <a:endCxn id="6" idx="1"/>
          </p:cNvCxnSpPr>
          <p:nvPr/>
        </p:nvCxnSpPr>
        <p:spPr>
          <a:xfrm flipV="1">
            <a:off x="5913008" y="2534466"/>
            <a:ext cx="1028676" cy="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80C6A644-9077-E596-5407-66B9912006CF}"/>
              </a:ext>
            </a:extLst>
          </p:cNvPr>
          <p:cNvCxnSpPr>
            <a:cxnSpLocks/>
            <a:stCxn id="6" idx="3"/>
          </p:cNvCxnSpPr>
          <p:nvPr/>
        </p:nvCxnSpPr>
        <p:spPr>
          <a:xfrm>
            <a:off x="9485781" y="2534466"/>
            <a:ext cx="9413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33B7ED3B-5447-7723-BA18-653C95605C6F}"/>
              </a:ext>
            </a:extLst>
          </p:cNvPr>
          <p:cNvCxnSpPr>
            <a:cxnSpLocks/>
            <a:endCxn id="5" idx="1"/>
          </p:cNvCxnSpPr>
          <p:nvPr/>
        </p:nvCxnSpPr>
        <p:spPr>
          <a:xfrm>
            <a:off x="2417639" y="2534834"/>
            <a:ext cx="9512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id="{67A72710-C4CC-51E1-45E8-60583582528B}"/>
              </a:ext>
            </a:extLst>
          </p:cNvPr>
          <p:cNvGrpSpPr/>
          <p:nvPr/>
        </p:nvGrpSpPr>
        <p:grpSpPr>
          <a:xfrm>
            <a:off x="408762" y="2253990"/>
            <a:ext cx="2215945" cy="560950"/>
            <a:chOff x="195416" y="2868049"/>
            <a:chExt cx="2287228" cy="1129275"/>
          </a:xfrm>
        </p:grpSpPr>
        <p:sp>
          <p:nvSpPr>
            <p:cNvPr id="15" name="任意多边形: 形状 14">
              <a:extLst>
                <a:ext uri="{FF2B5EF4-FFF2-40B4-BE49-F238E27FC236}">
                  <a16:creationId xmlns:a16="http://schemas.microsoft.com/office/drawing/2014/main" id="{50EA9E2F-8315-C0A8-2B94-5D63826FF782}"/>
                </a:ext>
              </a:extLst>
            </p:cNvPr>
            <p:cNvSpPr/>
            <p:nvPr/>
          </p:nvSpPr>
          <p:spPr>
            <a:xfrm>
              <a:off x="575187" y="2878327"/>
              <a:ext cx="376084" cy="1114015"/>
            </a:xfrm>
            <a:custGeom>
              <a:avLst/>
              <a:gdLst>
                <a:gd name="connsiteX0" fmla="*/ 0 w 376084"/>
                <a:gd name="connsiteY0" fmla="*/ 617041 h 1114015"/>
                <a:gd name="connsiteX1" fmla="*/ 103239 w 376084"/>
                <a:gd name="connsiteY1" fmla="*/ 12357 h 1114015"/>
                <a:gd name="connsiteX2" fmla="*/ 103239 w 376084"/>
                <a:gd name="connsiteY2" fmla="*/ 1111112 h 1114015"/>
                <a:gd name="connsiteX3" fmla="*/ 199103 w 376084"/>
                <a:gd name="connsiteY3" fmla="*/ 344196 h 1114015"/>
                <a:gd name="connsiteX4" fmla="*/ 228600 w 376084"/>
                <a:gd name="connsiteY4" fmla="*/ 690783 h 1114015"/>
                <a:gd name="connsiteX5" fmla="*/ 272845 w 376084"/>
                <a:gd name="connsiteY5" fmla="*/ 565421 h 1114015"/>
                <a:gd name="connsiteX6" fmla="*/ 376084 w 376084"/>
                <a:gd name="connsiteY6" fmla="*/ 558047 h 1114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6084" h="1114015">
                  <a:moveTo>
                    <a:pt x="0" y="617041"/>
                  </a:moveTo>
                  <a:cubicBezTo>
                    <a:pt x="43016" y="273526"/>
                    <a:pt x="86032" y="-69988"/>
                    <a:pt x="103239" y="12357"/>
                  </a:cubicBezTo>
                  <a:cubicBezTo>
                    <a:pt x="120446" y="94702"/>
                    <a:pt x="87262" y="1055806"/>
                    <a:pt x="103239" y="1111112"/>
                  </a:cubicBezTo>
                  <a:cubicBezTo>
                    <a:pt x="119216" y="1166419"/>
                    <a:pt x="178210" y="414251"/>
                    <a:pt x="199103" y="344196"/>
                  </a:cubicBezTo>
                  <a:cubicBezTo>
                    <a:pt x="219997" y="274141"/>
                    <a:pt x="216310" y="653912"/>
                    <a:pt x="228600" y="690783"/>
                  </a:cubicBezTo>
                  <a:cubicBezTo>
                    <a:pt x="240890" y="727654"/>
                    <a:pt x="248264" y="587544"/>
                    <a:pt x="272845" y="565421"/>
                  </a:cubicBezTo>
                  <a:cubicBezTo>
                    <a:pt x="297426" y="543298"/>
                    <a:pt x="336755" y="550672"/>
                    <a:pt x="376084" y="558047"/>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a:extLst>
                <a:ext uri="{FF2B5EF4-FFF2-40B4-BE49-F238E27FC236}">
                  <a16:creationId xmlns:a16="http://schemas.microsoft.com/office/drawing/2014/main" id="{07E2BE94-E0D8-AFB9-DC8B-E81DDF2727B1}"/>
                </a:ext>
              </a:extLst>
            </p:cNvPr>
            <p:cNvSpPr/>
            <p:nvPr/>
          </p:nvSpPr>
          <p:spPr>
            <a:xfrm>
              <a:off x="958645" y="2875935"/>
              <a:ext cx="376084" cy="1114015"/>
            </a:xfrm>
            <a:custGeom>
              <a:avLst/>
              <a:gdLst>
                <a:gd name="connsiteX0" fmla="*/ 0 w 376084"/>
                <a:gd name="connsiteY0" fmla="*/ 617041 h 1114015"/>
                <a:gd name="connsiteX1" fmla="*/ 103239 w 376084"/>
                <a:gd name="connsiteY1" fmla="*/ 12357 h 1114015"/>
                <a:gd name="connsiteX2" fmla="*/ 103239 w 376084"/>
                <a:gd name="connsiteY2" fmla="*/ 1111112 h 1114015"/>
                <a:gd name="connsiteX3" fmla="*/ 199103 w 376084"/>
                <a:gd name="connsiteY3" fmla="*/ 344196 h 1114015"/>
                <a:gd name="connsiteX4" fmla="*/ 228600 w 376084"/>
                <a:gd name="connsiteY4" fmla="*/ 690783 h 1114015"/>
                <a:gd name="connsiteX5" fmla="*/ 272845 w 376084"/>
                <a:gd name="connsiteY5" fmla="*/ 565421 h 1114015"/>
                <a:gd name="connsiteX6" fmla="*/ 376084 w 376084"/>
                <a:gd name="connsiteY6" fmla="*/ 558047 h 1114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6084" h="1114015">
                  <a:moveTo>
                    <a:pt x="0" y="617041"/>
                  </a:moveTo>
                  <a:cubicBezTo>
                    <a:pt x="43016" y="273526"/>
                    <a:pt x="86032" y="-69988"/>
                    <a:pt x="103239" y="12357"/>
                  </a:cubicBezTo>
                  <a:cubicBezTo>
                    <a:pt x="120446" y="94702"/>
                    <a:pt x="87262" y="1055806"/>
                    <a:pt x="103239" y="1111112"/>
                  </a:cubicBezTo>
                  <a:cubicBezTo>
                    <a:pt x="119216" y="1166419"/>
                    <a:pt x="178210" y="414251"/>
                    <a:pt x="199103" y="344196"/>
                  </a:cubicBezTo>
                  <a:cubicBezTo>
                    <a:pt x="219997" y="274141"/>
                    <a:pt x="216310" y="653912"/>
                    <a:pt x="228600" y="690783"/>
                  </a:cubicBezTo>
                  <a:cubicBezTo>
                    <a:pt x="240890" y="727654"/>
                    <a:pt x="248264" y="587544"/>
                    <a:pt x="272845" y="565421"/>
                  </a:cubicBezTo>
                  <a:cubicBezTo>
                    <a:pt x="297426" y="543298"/>
                    <a:pt x="336755" y="550672"/>
                    <a:pt x="376084" y="558047"/>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a:extLst>
                <a:ext uri="{FF2B5EF4-FFF2-40B4-BE49-F238E27FC236}">
                  <a16:creationId xmlns:a16="http://schemas.microsoft.com/office/drawing/2014/main" id="{EB70FBF3-A3C7-1D91-A347-FEFCE5B63367}"/>
                </a:ext>
              </a:extLst>
            </p:cNvPr>
            <p:cNvSpPr/>
            <p:nvPr/>
          </p:nvSpPr>
          <p:spPr>
            <a:xfrm>
              <a:off x="1339644" y="2875935"/>
              <a:ext cx="376084" cy="1114015"/>
            </a:xfrm>
            <a:custGeom>
              <a:avLst/>
              <a:gdLst>
                <a:gd name="connsiteX0" fmla="*/ 0 w 376084"/>
                <a:gd name="connsiteY0" fmla="*/ 617041 h 1114015"/>
                <a:gd name="connsiteX1" fmla="*/ 103239 w 376084"/>
                <a:gd name="connsiteY1" fmla="*/ 12357 h 1114015"/>
                <a:gd name="connsiteX2" fmla="*/ 103239 w 376084"/>
                <a:gd name="connsiteY2" fmla="*/ 1111112 h 1114015"/>
                <a:gd name="connsiteX3" fmla="*/ 199103 w 376084"/>
                <a:gd name="connsiteY3" fmla="*/ 344196 h 1114015"/>
                <a:gd name="connsiteX4" fmla="*/ 228600 w 376084"/>
                <a:gd name="connsiteY4" fmla="*/ 690783 h 1114015"/>
                <a:gd name="connsiteX5" fmla="*/ 272845 w 376084"/>
                <a:gd name="connsiteY5" fmla="*/ 565421 h 1114015"/>
                <a:gd name="connsiteX6" fmla="*/ 376084 w 376084"/>
                <a:gd name="connsiteY6" fmla="*/ 558047 h 1114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6084" h="1114015">
                  <a:moveTo>
                    <a:pt x="0" y="617041"/>
                  </a:moveTo>
                  <a:cubicBezTo>
                    <a:pt x="43016" y="273526"/>
                    <a:pt x="86032" y="-69988"/>
                    <a:pt x="103239" y="12357"/>
                  </a:cubicBezTo>
                  <a:cubicBezTo>
                    <a:pt x="120446" y="94702"/>
                    <a:pt x="87262" y="1055806"/>
                    <a:pt x="103239" y="1111112"/>
                  </a:cubicBezTo>
                  <a:cubicBezTo>
                    <a:pt x="119216" y="1166419"/>
                    <a:pt x="178210" y="414251"/>
                    <a:pt x="199103" y="344196"/>
                  </a:cubicBezTo>
                  <a:cubicBezTo>
                    <a:pt x="219997" y="274141"/>
                    <a:pt x="216310" y="653912"/>
                    <a:pt x="228600" y="690783"/>
                  </a:cubicBezTo>
                  <a:cubicBezTo>
                    <a:pt x="240890" y="727654"/>
                    <a:pt x="248264" y="587544"/>
                    <a:pt x="272845" y="565421"/>
                  </a:cubicBezTo>
                  <a:cubicBezTo>
                    <a:pt x="297426" y="543298"/>
                    <a:pt x="336755" y="550672"/>
                    <a:pt x="376084" y="558047"/>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a:extLst>
                <a:ext uri="{FF2B5EF4-FFF2-40B4-BE49-F238E27FC236}">
                  <a16:creationId xmlns:a16="http://schemas.microsoft.com/office/drawing/2014/main" id="{CBD7B8FD-4A0E-4E5C-DE10-183F3BBAAF8A}"/>
                </a:ext>
              </a:extLst>
            </p:cNvPr>
            <p:cNvSpPr/>
            <p:nvPr/>
          </p:nvSpPr>
          <p:spPr>
            <a:xfrm>
              <a:off x="1723102" y="2875935"/>
              <a:ext cx="376084" cy="1114015"/>
            </a:xfrm>
            <a:custGeom>
              <a:avLst/>
              <a:gdLst>
                <a:gd name="connsiteX0" fmla="*/ 0 w 376084"/>
                <a:gd name="connsiteY0" fmla="*/ 617041 h 1114015"/>
                <a:gd name="connsiteX1" fmla="*/ 103239 w 376084"/>
                <a:gd name="connsiteY1" fmla="*/ 12357 h 1114015"/>
                <a:gd name="connsiteX2" fmla="*/ 103239 w 376084"/>
                <a:gd name="connsiteY2" fmla="*/ 1111112 h 1114015"/>
                <a:gd name="connsiteX3" fmla="*/ 199103 w 376084"/>
                <a:gd name="connsiteY3" fmla="*/ 344196 h 1114015"/>
                <a:gd name="connsiteX4" fmla="*/ 228600 w 376084"/>
                <a:gd name="connsiteY4" fmla="*/ 690783 h 1114015"/>
                <a:gd name="connsiteX5" fmla="*/ 272845 w 376084"/>
                <a:gd name="connsiteY5" fmla="*/ 565421 h 1114015"/>
                <a:gd name="connsiteX6" fmla="*/ 376084 w 376084"/>
                <a:gd name="connsiteY6" fmla="*/ 558047 h 1114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6084" h="1114015">
                  <a:moveTo>
                    <a:pt x="0" y="617041"/>
                  </a:moveTo>
                  <a:cubicBezTo>
                    <a:pt x="43016" y="273526"/>
                    <a:pt x="86032" y="-69988"/>
                    <a:pt x="103239" y="12357"/>
                  </a:cubicBezTo>
                  <a:cubicBezTo>
                    <a:pt x="120446" y="94702"/>
                    <a:pt x="87262" y="1055806"/>
                    <a:pt x="103239" y="1111112"/>
                  </a:cubicBezTo>
                  <a:cubicBezTo>
                    <a:pt x="119216" y="1166419"/>
                    <a:pt x="178210" y="414251"/>
                    <a:pt x="199103" y="344196"/>
                  </a:cubicBezTo>
                  <a:cubicBezTo>
                    <a:pt x="219997" y="274141"/>
                    <a:pt x="216310" y="653912"/>
                    <a:pt x="228600" y="690783"/>
                  </a:cubicBezTo>
                  <a:cubicBezTo>
                    <a:pt x="240890" y="727654"/>
                    <a:pt x="248264" y="587544"/>
                    <a:pt x="272845" y="565421"/>
                  </a:cubicBezTo>
                  <a:cubicBezTo>
                    <a:pt x="297426" y="543298"/>
                    <a:pt x="336755" y="550672"/>
                    <a:pt x="376084" y="558047"/>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形状 18">
              <a:extLst>
                <a:ext uri="{FF2B5EF4-FFF2-40B4-BE49-F238E27FC236}">
                  <a16:creationId xmlns:a16="http://schemas.microsoft.com/office/drawing/2014/main" id="{B3A65FEE-0FF9-41F0-4348-50E95597A382}"/>
                </a:ext>
              </a:extLst>
            </p:cNvPr>
            <p:cNvSpPr/>
            <p:nvPr/>
          </p:nvSpPr>
          <p:spPr>
            <a:xfrm>
              <a:off x="2106560" y="2883309"/>
              <a:ext cx="376084" cy="1114015"/>
            </a:xfrm>
            <a:custGeom>
              <a:avLst/>
              <a:gdLst>
                <a:gd name="connsiteX0" fmla="*/ 0 w 376084"/>
                <a:gd name="connsiteY0" fmla="*/ 617041 h 1114015"/>
                <a:gd name="connsiteX1" fmla="*/ 103239 w 376084"/>
                <a:gd name="connsiteY1" fmla="*/ 12357 h 1114015"/>
                <a:gd name="connsiteX2" fmla="*/ 103239 w 376084"/>
                <a:gd name="connsiteY2" fmla="*/ 1111112 h 1114015"/>
                <a:gd name="connsiteX3" fmla="*/ 199103 w 376084"/>
                <a:gd name="connsiteY3" fmla="*/ 344196 h 1114015"/>
                <a:gd name="connsiteX4" fmla="*/ 228600 w 376084"/>
                <a:gd name="connsiteY4" fmla="*/ 690783 h 1114015"/>
                <a:gd name="connsiteX5" fmla="*/ 272845 w 376084"/>
                <a:gd name="connsiteY5" fmla="*/ 565421 h 1114015"/>
                <a:gd name="connsiteX6" fmla="*/ 376084 w 376084"/>
                <a:gd name="connsiteY6" fmla="*/ 558047 h 1114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6084" h="1114015">
                  <a:moveTo>
                    <a:pt x="0" y="617041"/>
                  </a:moveTo>
                  <a:cubicBezTo>
                    <a:pt x="43016" y="273526"/>
                    <a:pt x="86032" y="-69988"/>
                    <a:pt x="103239" y="12357"/>
                  </a:cubicBezTo>
                  <a:cubicBezTo>
                    <a:pt x="120446" y="94702"/>
                    <a:pt x="87262" y="1055806"/>
                    <a:pt x="103239" y="1111112"/>
                  </a:cubicBezTo>
                  <a:cubicBezTo>
                    <a:pt x="119216" y="1166419"/>
                    <a:pt x="178210" y="414251"/>
                    <a:pt x="199103" y="344196"/>
                  </a:cubicBezTo>
                  <a:cubicBezTo>
                    <a:pt x="219997" y="274141"/>
                    <a:pt x="216310" y="653912"/>
                    <a:pt x="228600" y="690783"/>
                  </a:cubicBezTo>
                  <a:cubicBezTo>
                    <a:pt x="240890" y="727654"/>
                    <a:pt x="248264" y="587544"/>
                    <a:pt x="272845" y="565421"/>
                  </a:cubicBezTo>
                  <a:cubicBezTo>
                    <a:pt x="297426" y="543298"/>
                    <a:pt x="336755" y="550672"/>
                    <a:pt x="376084" y="558047"/>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形状 19">
              <a:extLst>
                <a:ext uri="{FF2B5EF4-FFF2-40B4-BE49-F238E27FC236}">
                  <a16:creationId xmlns:a16="http://schemas.microsoft.com/office/drawing/2014/main" id="{62E69419-7C21-C930-F3E1-54AF1A180055}"/>
                </a:ext>
              </a:extLst>
            </p:cNvPr>
            <p:cNvSpPr/>
            <p:nvPr/>
          </p:nvSpPr>
          <p:spPr>
            <a:xfrm>
              <a:off x="195416" y="2868049"/>
              <a:ext cx="376084" cy="1114015"/>
            </a:xfrm>
            <a:custGeom>
              <a:avLst/>
              <a:gdLst>
                <a:gd name="connsiteX0" fmla="*/ 0 w 376084"/>
                <a:gd name="connsiteY0" fmla="*/ 617041 h 1114015"/>
                <a:gd name="connsiteX1" fmla="*/ 103239 w 376084"/>
                <a:gd name="connsiteY1" fmla="*/ 12357 h 1114015"/>
                <a:gd name="connsiteX2" fmla="*/ 103239 w 376084"/>
                <a:gd name="connsiteY2" fmla="*/ 1111112 h 1114015"/>
                <a:gd name="connsiteX3" fmla="*/ 199103 w 376084"/>
                <a:gd name="connsiteY3" fmla="*/ 344196 h 1114015"/>
                <a:gd name="connsiteX4" fmla="*/ 228600 w 376084"/>
                <a:gd name="connsiteY4" fmla="*/ 690783 h 1114015"/>
                <a:gd name="connsiteX5" fmla="*/ 272845 w 376084"/>
                <a:gd name="connsiteY5" fmla="*/ 565421 h 1114015"/>
                <a:gd name="connsiteX6" fmla="*/ 376084 w 376084"/>
                <a:gd name="connsiteY6" fmla="*/ 558047 h 1114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6084" h="1114015">
                  <a:moveTo>
                    <a:pt x="0" y="617041"/>
                  </a:moveTo>
                  <a:cubicBezTo>
                    <a:pt x="43016" y="273526"/>
                    <a:pt x="86032" y="-69988"/>
                    <a:pt x="103239" y="12357"/>
                  </a:cubicBezTo>
                  <a:cubicBezTo>
                    <a:pt x="120446" y="94702"/>
                    <a:pt x="87262" y="1055806"/>
                    <a:pt x="103239" y="1111112"/>
                  </a:cubicBezTo>
                  <a:cubicBezTo>
                    <a:pt x="119216" y="1166419"/>
                    <a:pt x="178210" y="414251"/>
                    <a:pt x="199103" y="344196"/>
                  </a:cubicBezTo>
                  <a:cubicBezTo>
                    <a:pt x="219997" y="274141"/>
                    <a:pt x="216310" y="653912"/>
                    <a:pt x="228600" y="690783"/>
                  </a:cubicBezTo>
                  <a:cubicBezTo>
                    <a:pt x="240890" y="727654"/>
                    <a:pt x="248264" y="587544"/>
                    <a:pt x="272845" y="565421"/>
                  </a:cubicBezTo>
                  <a:cubicBezTo>
                    <a:pt x="297426" y="543298"/>
                    <a:pt x="336755" y="550672"/>
                    <a:pt x="376084" y="558047"/>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任意多边形: 形状 21">
            <a:extLst>
              <a:ext uri="{FF2B5EF4-FFF2-40B4-BE49-F238E27FC236}">
                <a16:creationId xmlns:a16="http://schemas.microsoft.com/office/drawing/2014/main" id="{31792F20-6139-56D9-DB68-C81EB48AC315}"/>
              </a:ext>
            </a:extLst>
          </p:cNvPr>
          <p:cNvSpPr/>
          <p:nvPr/>
        </p:nvSpPr>
        <p:spPr>
          <a:xfrm>
            <a:off x="10549387" y="2038840"/>
            <a:ext cx="1215401" cy="980768"/>
          </a:xfrm>
          <a:custGeom>
            <a:avLst/>
            <a:gdLst>
              <a:gd name="connsiteX0" fmla="*/ 0 w 376084"/>
              <a:gd name="connsiteY0" fmla="*/ 617041 h 1114015"/>
              <a:gd name="connsiteX1" fmla="*/ 103239 w 376084"/>
              <a:gd name="connsiteY1" fmla="*/ 12357 h 1114015"/>
              <a:gd name="connsiteX2" fmla="*/ 103239 w 376084"/>
              <a:gd name="connsiteY2" fmla="*/ 1111112 h 1114015"/>
              <a:gd name="connsiteX3" fmla="*/ 199103 w 376084"/>
              <a:gd name="connsiteY3" fmla="*/ 344196 h 1114015"/>
              <a:gd name="connsiteX4" fmla="*/ 228600 w 376084"/>
              <a:gd name="connsiteY4" fmla="*/ 690783 h 1114015"/>
              <a:gd name="connsiteX5" fmla="*/ 272845 w 376084"/>
              <a:gd name="connsiteY5" fmla="*/ 565421 h 1114015"/>
              <a:gd name="connsiteX6" fmla="*/ 376084 w 376084"/>
              <a:gd name="connsiteY6" fmla="*/ 558047 h 1114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6084" h="1114015">
                <a:moveTo>
                  <a:pt x="0" y="617041"/>
                </a:moveTo>
                <a:cubicBezTo>
                  <a:pt x="43016" y="273526"/>
                  <a:pt x="86032" y="-69988"/>
                  <a:pt x="103239" y="12357"/>
                </a:cubicBezTo>
                <a:cubicBezTo>
                  <a:pt x="120446" y="94702"/>
                  <a:pt x="87262" y="1055806"/>
                  <a:pt x="103239" y="1111112"/>
                </a:cubicBezTo>
                <a:cubicBezTo>
                  <a:pt x="119216" y="1166419"/>
                  <a:pt x="178210" y="414251"/>
                  <a:pt x="199103" y="344196"/>
                </a:cubicBezTo>
                <a:cubicBezTo>
                  <a:pt x="219997" y="274141"/>
                  <a:pt x="216310" y="653912"/>
                  <a:pt x="228600" y="690783"/>
                </a:cubicBezTo>
                <a:cubicBezTo>
                  <a:pt x="240890" y="727654"/>
                  <a:pt x="248264" y="587544"/>
                  <a:pt x="272845" y="565421"/>
                </a:cubicBezTo>
                <a:cubicBezTo>
                  <a:pt x="297426" y="543298"/>
                  <a:pt x="336755" y="550672"/>
                  <a:pt x="376084" y="558047"/>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7FE00A53-B85F-EC86-249E-AB95B07A94B7}"/>
              </a:ext>
            </a:extLst>
          </p:cNvPr>
          <p:cNvSpPr txBox="1"/>
          <p:nvPr/>
        </p:nvSpPr>
        <p:spPr>
          <a:xfrm>
            <a:off x="1148204" y="3222480"/>
            <a:ext cx="10154265" cy="1477328"/>
          </a:xfrm>
          <a:prstGeom prst="rect">
            <a:avLst/>
          </a:prstGeom>
          <a:noFill/>
        </p:spPr>
        <p:txBody>
          <a:bodyPr wrap="square" rtlCol="0">
            <a:spAutoFit/>
          </a:bodyPr>
          <a:lstStyle/>
          <a:p>
            <a:r>
              <a:rPr lang="en-US" altLang="zh-CN" dirty="0"/>
              <a:t>The actual achieved results should be as follows:</a:t>
            </a:r>
          </a:p>
          <a:p>
            <a:pPr marL="342900" indent="-342900">
              <a:buAutoNum type="arabicPeriod"/>
            </a:pPr>
            <a:r>
              <a:rPr lang="en-US" altLang="zh-CN" dirty="0"/>
              <a:t>Even when segmentation is only possible based on the periodic length, it's possible to synthesize a reasonably good signal. </a:t>
            </a:r>
          </a:p>
          <a:p>
            <a:pPr marL="342900" indent="-342900">
              <a:buAutoNum type="arabicPeriod"/>
            </a:pPr>
            <a:r>
              <a:rPr lang="en-US" altLang="zh-CN" dirty="0"/>
              <a:t>If more information can be generated during the segmentation process, the template synthesis will be even better.</a:t>
            </a:r>
          </a:p>
        </p:txBody>
      </p:sp>
      <p:sp>
        <p:nvSpPr>
          <p:cNvPr id="25" name="任意多边形: 形状 24">
            <a:extLst>
              <a:ext uri="{FF2B5EF4-FFF2-40B4-BE49-F238E27FC236}">
                <a16:creationId xmlns:a16="http://schemas.microsoft.com/office/drawing/2014/main" id="{4B5F50FC-13A1-628C-62CA-CFEECFE98F0F}"/>
              </a:ext>
            </a:extLst>
          </p:cNvPr>
          <p:cNvSpPr/>
          <p:nvPr/>
        </p:nvSpPr>
        <p:spPr>
          <a:xfrm>
            <a:off x="1192025" y="4857515"/>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形状 28">
            <a:extLst>
              <a:ext uri="{FF2B5EF4-FFF2-40B4-BE49-F238E27FC236}">
                <a16:creationId xmlns:a16="http://schemas.microsoft.com/office/drawing/2014/main" id="{0A55D519-A13B-A630-98F1-37B28AE47609}"/>
              </a:ext>
            </a:extLst>
          </p:cNvPr>
          <p:cNvSpPr/>
          <p:nvPr/>
        </p:nvSpPr>
        <p:spPr>
          <a:xfrm>
            <a:off x="1235314" y="4854656"/>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形状 29">
            <a:extLst>
              <a:ext uri="{FF2B5EF4-FFF2-40B4-BE49-F238E27FC236}">
                <a16:creationId xmlns:a16="http://schemas.microsoft.com/office/drawing/2014/main" id="{8B7DF9A2-5379-73D4-49EE-BD23CB4E37C8}"/>
              </a:ext>
            </a:extLst>
          </p:cNvPr>
          <p:cNvSpPr/>
          <p:nvPr/>
        </p:nvSpPr>
        <p:spPr>
          <a:xfrm>
            <a:off x="1278603" y="4851797"/>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形状 30">
            <a:extLst>
              <a:ext uri="{FF2B5EF4-FFF2-40B4-BE49-F238E27FC236}">
                <a16:creationId xmlns:a16="http://schemas.microsoft.com/office/drawing/2014/main" id="{9F1398D2-A22F-213B-658E-50419B470006}"/>
              </a:ext>
            </a:extLst>
          </p:cNvPr>
          <p:cNvSpPr/>
          <p:nvPr/>
        </p:nvSpPr>
        <p:spPr>
          <a:xfrm>
            <a:off x="1321892" y="4848938"/>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a:extLst>
              <a:ext uri="{FF2B5EF4-FFF2-40B4-BE49-F238E27FC236}">
                <a16:creationId xmlns:a16="http://schemas.microsoft.com/office/drawing/2014/main" id="{8A96E889-AB66-7F41-278C-93A9ECA52CE1}"/>
              </a:ext>
            </a:extLst>
          </p:cNvPr>
          <p:cNvSpPr/>
          <p:nvPr/>
        </p:nvSpPr>
        <p:spPr>
          <a:xfrm>
            <a:off x="1365181" y="4846079"/>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形状 32">
            <a:extLst>
              <a:ext uri="{FF2B5EF4-FFF2-40B4-BE49-F238E27FC236}">
                <a16:creationId xmlns:a16="http://schemas.microsoft.com/office/drawing/2014/main" id="{EA74A1EF-F448-71F5-418E-7DA840D1B7F1}"/>
              </a:ext>
            </a:extLst>
          </p:cNvPr>
          <p:cNvSpPr/>
          <p:nvPr/>
        </p:nvSpPr>
        <p:spPr>
          <a:xfrm>
            <a:off x="1408470" y="4861178"/>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a:extLst>
              <a:ext uri="{FF2B5EF4-FFF2-40B4-BE49-F238E27FC236}">
                <a16:creationId xmlns:a16="http://schemas.microsoft.com/office/drawing/2014/main" id="{4EBDEFC7-3285-49E0-36A4-4207371A9CD5}"/>
              </a:ext>
            </a:extLst>
          </p:cNvPr>
          <p:cNvGrpSpPr/>
          <p:nvPr/>
        </p:nvGrpSpPr>
        <p:grpSpPr>
          <a:xfrm>
            <a:off x="5061438" y="4768267"/>
            <a:ext cx="1936955" cy="1374342"/>
            <a:chOff x="4640960" y="4757631"/>
            <a:chExt cx="1936955" cy="1374342"/>
          </a:xfrm>
        </p:grpSpPr>
        <p:sp>
          <p:nvSpPr>
            <p:cNvPr id="36" name="任意多边形: 形状 35">
              <a:extLst>
                <a:ext uri="{FF2B5EF4-FFF2-40B4-BE49-F238E27FC236}">
                  <a16:creationId xmlns:a16="http://schemas.microsoft.com/office/drawing/2014/main" id="{0F243C20-AD86-C3CC-D479-691FA624ABE7}"/>
                </a:ext>
              </a:extLst>
            </p:cNvPr>
            <p:cNvSpPr/>
            <p:nvPr/>
          </p:nvSpPr>
          <p:spPr>
            <a:xfrm>
              <a:off x="4640960" y="4857183"/>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C3691A93-90A0-CC84-305B-12199AB9154E}"/>
                </a:ext>
              </a:extLst>
            </p:cNvPr>
            <p:cNvSpPr/>
            <p:nvPr/>
          </p:nvSpPr>
          <p:spPr>
            <a:xfrm>
              <a:off x="5324168"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形状 37">
              <a:extLst>
                <a:ext uri="{FF2B5EF4-FFF2-40B4-BE49-F238E27FC236}">
                  <a16:creationId xmlns:a16="http://schemas.microsoft.com/office/drawing/2014/main" id="{D7F40D18-37F8-2FA3-C04B-E8E23B04A1DB}"/>
                </a:ext>
              </a:extLst>
            </p:cNvPr>
            <p:cNvSpPr/>
            <p:nvPr/>
          </p:nvSpPr>
          <p:spPr>
            <a:xfrm>
              <a:off x="4719618" y="4857183"/>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C4ECA51E-5A64-AB5C-38A0-63C72181B2D4}"/>
                </a:ext>
              </a:extLst>
            </p:cNvPr>
            <p:cNvSpPr/>
            <p:nvPr/>
          </p:nvSpPr>
          <p:spPr>
            <a:xfrm>
              <a:off x="5402826"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a:extLst>
              <a:ext uri="{FF2B5EF4-FFF2-40B4-BE49-F238E27FC236}">
                <a16:creationId xmlns:a16="http://schemas.microsoft.com/office/drawing/2014/main" id="{6D221DD5-3E12-2EFC-0312-7096C4BD968D}"/>
              </a:ext>
            </a:extLst>
          </p:cNvPr>
          <p:cNvGrpSpPr/>
          <p:nvPr/>
        </p:nvGrpSpPr>
        <p:grpSpPr>
          <a:xfrm>
            <a:off x="5228452" y="4768267"/>
            <a:ext cx="1936955" cy="1374342"/>
            <a:chOff x="4640960" y="4757631"/>
            <a:chExt cx="1936955" cy="1374342"/>
          </a:xfrm>
        </p:grpSpPr>
        <p:sp>
          <p:nvSpPr>
            <p:cNvPr id="44" name="任意多边形: 形状 43">
              <a:extLst>
                <a:ext uri="{FF2B5EF4-FFF2-40B4-BE49-F238E27FC236}">
                  <a16:creationId xmlns:a16="http://schemas.microsoft.com/office/drawing/2014/main" id="{D536E464-209D-D56F-E389-59547D33FD38}"/>
                </a:ext>
              </a:extLst>
            </p:cNvPr>
            <p:cNvSpPr/>
            <p:nvPr/>
          </p:nvSpPr>
          <p:spPr>
            <a:xfrm>
              <a:off x="4640960" y="4857183"/>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F3604CD5-AACD-73E0-91A5-E521B98628C4}"/>
                </a:ext>
              </a:extLst>
            </p:cNvPr>
            <p:cNvSpPr/>
            <p:nvPr/>
          </p:nvSpPr>
          <p:spPr>
            <a:xfrm>
              <a:off x="5324168"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形状 45">
              <a:extLst>
                <a:ext uri="{FF2B5EF4-FFF2-40B4-BE49-F238E27FC236}">
                  <a16:creationId xmlns:a16="http://schemas.microsoft.com/office/drawing/2014/main" id="{33C780CB-F54A-CB72-96A1-3DA6AD5A831F}"/>
                </a:ext>
              </a:extLst>
            </p:cNvPr>
            <p:cNvSpPr/>
            <p:nvPr/>
          </p:nvSpPr>
          <p:spPr>
            <a:xfrm>
              <a:off x="4719618" y="4857183"/>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0CFAAAAD-F04F-27A4-76FE-E8A9B1445817}"/>
                </a:ext>
              </a:extLst>
            </p:cNvPr>
            <p:cNvSpPr/>
            <p:nvPr/>
          </p:nvSpPr>
          <p:spPr>
            <a:xfrm>
              <a:off x="5402826"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a:extLst>
              <a:ext uri="{FF2B5EF4-FFF2-40B4-BE49-F238E27FC236}">
                <a16:creationId xmlns:a16="http://schemas.microsoft.com/office/drawing/2014/main" id="{3905A07A-1539-CE5C-826D-C7CE0B2685D4}"/>
              </a:ext>
            </a:extLst>
          </p:cNvPr>
          <p:cNvGrpSpPr/>
          <p:nvPr/>
        </p:nvGrpSpPr>
        <p:grpSpPr>
          <a:xfrm>
            <a:off x="5365544" y="4768267"/>
            <a:ext cx="1936955" cy="1374342"/>
            <a:chOff x="4640960" y="4757631"/>
            <a:chExt cx="1936955" cy="1374342"/>
          </a:xfrm>
        </p:grpSpPr>
        <p:sp>
          <p:nvSpPr>
            <p:cNvPr id="49" name="任意多边形: 形状 48">
              <a:extLst>
                <a:ext uri="{FF2B5EF4-FFF2-40B4-BE49-F238E27FC236}">
                  <a16:creationId xmlns:a16="http://schemas.microsoft.com/office/drawing/2014/main" id="{9FEB77AF-DF15-A3A5-0DAB-B9902EC255D6}"/>
                </a:ext>
              </a:extLst>
            </p:cNvPr>
            <p:cNvSpPr/>
            <p:nvPr/>
          </p:nvSpPr>
          <p:spPr>
            <a:xfrm>
              <a:off x="4640960" y="4857183"/>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6B8782E1-880C-1766-37A5-72BC4FF717F6}"/>
                </a:ext>
              </a:extLst>
            </p:cNvPr>
            <p:cNvSpPr/>
            <p:nvPr/>
          </p:nvSpPr>
          <p:spPr>
            <a:xfrm>
              <a:off x="5324168"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形状 50">
              <a:extLst>
                <a:ext uri="{FF2B5EF4-FFF2-40B4-BE49-F238E27FC236}">
                  <a16:creationId xmlns:a16="http://schemas.microsoft.com/office/drawing/2014/main" id="{90B69C68-6136-B34A-F8DA-236E7A3F7599}"/>
                </a:ext>
              </a:extLst>
            </p:cNvPr>
            <p:cNvSpPr/>
            <p:nvPr/>
          </p:nvSpPr>
          <p:spPr>
            <a:xfrm>
              <a:off x="4719618" y="4857183"/>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B3DB8228-F33A-650F-6226-D500117477DF}"/>
                </a:ext>
              </a:extLst>
            </p:cNvPr>
            <p:cNvSpPr/>
            <p:nvPr/>
          </p:nvSpPr>
          <p:spPr>
            <a:xfrm>
              <a:off x="5402826"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6" name="组合 55">
            <a:extLst>
              <a:ext uri="{FF2B5EF4-FFF2-40B4-BE49-F238E27FC236}">
                <a16:creationId xmlns:a16="http://schemas.microsoft.com/office/drawing/2014/main" id="{0F6525B9-0428-D99A-17E1-8F6A5307934C}"/>
              </a:ext>
            </a:extLst>
          </p:cNvPr>
          <p:cNvGrpSpPr/>
          <p:nvPr/>
        </p:nvGrpSpPr>
        <p:grpSpPr>
          <a:xfrm>
            <a:off x="8701311" y="4770203"/>
            <a:ext cx="1858297" cy="1359243"/>
            <a:chOff x="7760244" y="4757631"/>
            <a:chExt cx="1858297" cy="1359243"/>
          </a:xfrm>
        </p:grpSpPr>
        <p:sp>
          <p:nvSpPr>
            <p:cNvPr id="53" name="任意多边形: 形状 52">
              <a:extLst>
                <a:ext uri="{FF2B5EF4-FFF2-40B4-BE49-F238E27FC236}">
                  <a16:creationId xmlns:a16="http://schemas.microsoft.com/office/drawing/2014/main" id="{15324DD5-457C-7938-25A1-D204C0734837}"/>
                </a:ext>
              </a:extLst>
            </p:cNvPr>
            <p:cNvSpPr/>
            <p:nvPr/>
          </p:nvSpPr>
          <p:spPr>
            <a:xfrm>
              <a:off x="7760244" y="4842084"/>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DF65E92B-0004-AF87-B3CC-C8FFBBC7A164}"/>
                </a:ext>
              </a:extLst>
            </p:cNvPr>
            <p:cNvSpPr/>
            <p:nvPr/>
          </p:nvSpPr>
          <p:spPr>
            <a:xfrm>
              <a:off x="8436077"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8EFD7174-3438-9D3E-B879-C78ABB19DBD5}"/>
                </a:ext>
              </a:extLst>
            </p:cNvPr>
            <p:cNvSpPr/>
            <p:nvPr/>
          </p:nvSpPr>
          <p:spPr>
            <a:xfrm>
              <a:off x="7945624" y="5162176"/>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组合 56">
            <a:extLst>
              <a:ext uri="{FF2B5EF4-FFF2-40B4-BE49-F238E27FC236}">
                <a16:creationId xmlns:a16="http://schemas.microsoft.com/office/drawing/2014/main" id="{0AB2879D-17BF-0BA7-7A2E-338B80E49149}"/>
              </a:ext>
            </a:extLst>
          </p:cNvPr>
          <p:cNvGrpSpPr/>
          <p:nvPr/>
        </p:nvGrpSpPr>
        <p:grpSpPr>
          <a:xfrm>
            <a:off x="8773827" y="4770203"/>
            <a:ext cx="1858297" cy="1359243"/>
            <a:chOff x="7760244" y="4757631"/>
            <a:chExt cx="1858297" cy="1359243"/>
          </a:xfrm>
        </p:grpSpPr>
        <p:sp>
          <p:nvSpPr>
            <p:cNvPr id="58" name="任意多边形: 形状 57">
              <a:extLst>
                <a:ext uri="{FF2B5EF4-FFF2-40B4-BE49-F238E27FC236}">
                  <a16:creationId xmlns:a16="http://schemas.microsoft.com/office/drawing/2014/main" id="{085FA17B-C0D2-1B81-477D-AB0B78521369}"/>
                </a:ext>
              </a:extLst>
            </p:cNvPr>
            <p:cNvSpPr/>
            <p:nvPr/>
          </p:nvSpPr>
          <p:spPr>
            <a:xfrm>
              <a:off x="7760244" y="4842084"/>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a16="http://schemas.microsoft.com/office/drawing/2014/main" id="{36BF54A0-2A1B-A4AF-496F-A1A2E2F6CACC}"/>
                </a:ext>
              </a:extLst>
            </p:cNvPr>
            <p:cNvSpPr/>
            <p:nvPr/>
          </p:nvSpPr>
          <p:spPr>
            <a:xfrm>
              <a:off x="8436077"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a16="http://schemas.microsoft.com/office/drawing/2014/main" id="{B81CEA52-7AE9-7B4A-F82D-1B2CF3350559}"/>
                </a:ext>
              </a:extLst>
            </p:cNvPr>
            <p:cNvSpPr/>
            <p:nvPr/>
          </p:nvSpPr>
          <p:spPr>
            <a:xfrm>
              <a:off x="7945624" y="5162176"/>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1" name="组合 60">
            <a:extLst>
              <a:ext uri="{FF2B5EF4-FFF2-40B4-BE49-F238E27FC236}">
                <a16:creationId xmlns:a16="http://schemas.microsoft.com/office/drawing/2014/main" id="{9680A63E-EF46-9408-9D61-CDC041B652ED}"/>
              </a:ext>
            </a:extLst>
          </p:cNvPr>
          <p:cNvGrpSpPr/>
          <p:nvPr/>
        </p:nvGrpSpPr>
        <p:grpSpPr>
          <a:xfrm>
            <a:off x="8846323" y="4770203"/>
            <a:ext cx="1858297" cy="1359243"/>
            <a:chOff x="7760244" y="4757631"/>
            <a:chExt cx="1858297" cy="1359243"/>
          </a:xfrm>
        </p:grpSpPr>
        <p:sp>
          <p:nvSpPr>
            <p:cNvPr id="62" name="任意多边形: 形状 61">
              <a:extLst>
                <a:ext uri="{FF2B5EF4-FFF2-40B4-BE49-F238E27FC236}">
                  <a16:creationId xmlns:a16="http://schemas.microsoft.com/office/drawing/2014/main" id="{C372098A-726B-2FF4-7BE7-EBDC432DA79D}"/>
                </a:ext>
              </a:extLst>
            </p:cNvPr>
            <p:cNvSpPr/>
            <p:nvPr/>
          </p:nvSpPr>
          <p:spPr>
            <a:xfrm>
              <a:off x="7760244" y="4842084"/>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5856545E-CB39-9D95-40CB-DB083B51159C}"/>
                </a:ext>
              </a:extLst>
            </p:cNvPr>
            <p:cNvSpPr/>
            <p:nvPr/>
          </p:nvSpPr>
          <p:spPr>
            <a:xfrm>
              <a:off x="8436077"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4" name="椭圆 1023">
              <a:extLst>
                <a:ext uri="{FF2B5EF4-FFF2-40B4-BE49-F238E27FC236}">
                  <a16:creationId xmlns:a16="http://schemas.microsoft.com/office/drawing/2014/main" id="{0A1B83F9-935B-1EB1-BEB4-B2FEB46D93E3}"/>
                </a:ext>
              </a:extLst>
            </p:cNvPr>
            <p:cNvSpPr/>
            <p:nvPr/>
          </p:nvSpPr>
          <p:spPr>
            <a:xfrm>
              <a:off x="7945624" y="5162176"/>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25" name="组合 1024">
            <a:extLst>
              <a:ext uri="{FF2B5EF4-FFF2-40B4-BE49-F238E27FC236}">
                <a16:creationId xmlns:a16="http://schemas.microsoft.com/office/drawing/2014/main" id="{F4A032A1-4562-F661-5097-FAFB32D1456A}"/>
              </a:ext>
            </a:extLst>
          </p:cNvPr>
          <p:cNvGrpSpPr/>
          <p:nvPr/>
        </p:nvGrpSpPr>
        <p:grpSpPr>
          <a:xfrm>
            <a:off x="8918839" y="4770203"/>
            <a:ext cx="1858297" cy="1359243"/>
            <a:chOff x="7760244" y="4757631"/>
            <a:chExt cx="1858297" cy="1359243"/>
          </a:xfrm>
        </p:grpSpPr>
        <p:sp>
          <p:nvSpPr>
            <p:cNvPr id="1027" name="任意多边形: 形状 1026">
              <a:extLst>
                <a:ext uri="{FF2B5EF4-FFF2-40B4-BE49-F238E27FC236}">
                  <a16:creationId xmlns:a16="http://schemas.microsoft.com/office/drawing/2014/main" id="{D8E497C2-942B-863B-332C-67EA42192946}"/>
                </a:ext>
              </a:extLst>
            </p:cNvPr>
            <p:cNvSpPr/>
            <p:nvPr/>
          </p:nvSpPr>
          <p:spPr>
            <a:xfrm>
              <a:off x="7760244" y="4842084"/>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8" name="椭圆 1027">
              <a:extLst>
                <a:ext uri="{FF2B5EF4-FFF2-40B4-BE49-F238E27FC236}">
                  <a16:creationId xmlns:a16="http://schemas.microsoft.com/office/drawing/2014/main" id="{951E8059-6269-228C-1AC1-F9D8ACC22E6F}"/>
                </a:ext>
              </a:extLst>
            </p:cNvPr>
            <p:cNvSpPr/>
            <p:nvPr/>
          </p:nvSpPr>
          <p:spPr>
            <a:xfrm>
              <a:off x="8436077"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9" name="椭圆 1028">
              <a:extLst>
                <a:ext uri="{FF2B5EF4-FFF2-40B4-BE49-F238E27FC236}">
                  <a16:creationId xmlns:a16="http://schemas.microsoft.com/office/drawing/2014/main" id="{69A54E7A-BD84-C963-AAA5-808683DD82D1}"/>
                </a:ext>
              </a:extLst>
            </p:cNvPr>
            <p:cNvSpPr/>
            <p:nvPr/>
          </p:nvSpPr>
          <p:spPr>
            <a:xfrm>
              <a:off x="7945624" y="5162176"/>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30" name="组合 1029">
            <a:extLst>
              <a:ext uri="{FF2B5EF4-FFF2-40B4-BE49-F238E27FC236}">
                <a16:creationId xmlns:a16="http://schemas.microsoft.com/office/drawing/2014/main" id="{F099F1BA-C749-56DE-2A1A-21B277CAB0A6}"/>
              </a:ext>
            </a:extLst>
          </p:cNvPr>
          <p:cNvGrpSpPr/>
          <p:nvPr/>
        </p:nvGrpSpPr>
        <p:grpSpPr>
          <a:xfrm>
            <a:off x="8993261" y="4770203"/>
            <a:ext cx="1858297" cy="1359243"/>
            <a:chOff x="7760244" y="4757631"/>
            <a:chExt cx="1858297" cy="1359243"/>
          </a:xfrm>
        </p:grpSpPr>
        <p:sp>
          <p:nvSpPr>
            <p:cNvPr id="1031" name="任意多边形: 形状 1030">
              <a:extLst>
                <a:ext uri="{FF2B5EF4-FFF2-40B4-BE49-F238E27FC236}">
                  <a16:creationId xmlns:a16="http://schemas.microsoft.com/office/drawing/2014/main" id="{20C81D7F-02B7-8BFD-D35C-E11C924FEFAF}"/>
                </a:ext>
              </a:extLst>
            </p:cNvPr>
            <p:cNvSpPr/>
            <p:nvPr/>
          </p:nvSpPr>
          <p:spPr>
            <a:xfrm>
              <a:off x="7760244" y="4842084"/>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2" name="椭圆 1031">
              <a:extLst>
                <a:ext uri="{FF2B5EF4-FFF2-40B4-BE49-F238E27FC236}">
                  <a16:creationId xmlns:a16="http://schemas.microsoft.com/office/drawing/2014/main" id="{049326B9-5505-049D-A06C-F3838F8F1545}"/>
                </a:ext>
              </a:extLst>
            </p:cNvPr>
            <p:cNvSpPr/>
            <p:nvPr/>
          </p:nvSpPr>
          <p:spPr>
            <a:xfrm>
              <a:off x="8436077"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3" name="椭圆 1032">
              <a:extLst>
                <a:ext uri="{FF2B5EF4-FFF2-40B4-BE49-F238E27FC236}">
                  <a16:creationId xmlns:a16="http://schemas.microsoft.com/office/drawing/2014/main" id="{36E9DF15-FB08-58EA-AB87-79E8AC9A876D}"/>
                </a:ext>
              </a:extLst>
            </p:cNvPr>
            <p:cNvSpPr/>
            <p:nvPr/>
          </p:nvSpPr>
          <p:spPr>
            <a:xfrm>
              <a:off x="7945624" y="5162176"/>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34" name="组合 1033">
            <a:extLst>
              <a:ext uri="{FF2B5EF4-FFF2-40B4-BE49-F238E27FC236}">
                <a16:creationId xmlns:a16="http://schemas.microsoft.com/office/drawing/2014/main" id="{4C6BE11D-BCB5-7DC4-ED59-E0941FDAC72B}"/>
              </a:ext>
            </a:extLst>
          </p:cNvPr>
          <p:cNvGrpSpPr/>
          <p:nvPr/>
        </p:nvGrpSpPr>
        <p:grpSpPr>
          <a:xfrm>
            <a:off x="9065777" y="4770203"/>
            <a:ext cx="1858297" cy="1359243"/>
            <a:chOff x="7760244" y="4757631"/>
            <a:chExt cx="1858297" cy="1359243"/>
          </a:xfrm>
        </p:grpSpPr>
        <p:sp>
          <p:nvSpPr>
            <p:cNvPr id="1035" name="任意多边形: 形状 1034">
              <a:extLst>
                <a:ext uri="{FF2B5EF4-FFF2-40B4-BE49-F238E27FC236}">
                  <a16:creationId xmlns:a16="http://schemas.microsoft.com/office/drawing/2014/main" id="{89AC3BB5-8629-5AE4-3BB7-185701DE79FA}"/>
                </a:ext>
              </a:extLst>
            </p:cNvPr>
            <p:cNvSpPr/>
            <p:nvPr/>
          </p:nvSpPr>
          <p:spPr>
            <a:xfrm>
              <a:off x="7760244" y="4842084"/>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6" name="椭圆 1035">
              <a:extLst>
                <a:ext uri="{FF2B5EF4-FFF2-40B4-BE49-F238E27FC236}">
                  <a16:creationId xmlns:a16="http://schemas.microsoft.com/office/drawing/2014/main" id="{EA61AE2E-7599-8103-10F4-C1621ABF8DA5}"/>
                </a:ext>
              </a:extLst>
            </p:cNvPr>
            <p:cNvSpPr/>
            <p:nvPr/>
          </p:nvSpPr>
          <p:spPr>
            <a:xfrm>
              <a:off x="8436077"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7" name="椭圆 1036">
              <a:extLst>
                <a:ext uri="{FF2B5EF4-FFF2-40B4-BE49-F238E27FC236}">
                  <a16:creationId xmlns:a16="http://schemas.microsoft.com/office/drawing/2014/main" id="{93A85B6F-D08B-A22C-558B-B15C6DEE5400}"/>
                </a:ext>
              </a:extLst>
            </p:cNvPr>
            <p:cNvSpPr/>
            <p:nvPr/>
          </p:nvSpPr>
          <p:spPr>
            <a:xfrm>
              <a:off x="7945624" y="5162176"/>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38" name="文本框 1037">
            <a:extLst>
              <a:ext uri="{FF2B5EF4-FFF2-40B4-BE49-F238E27FC236}">
                <a16:creationId xmlns:a16="http://schemas.microsoft.com/office/drawing/2014/main" id="{D88088FB-8795-F8DD-9D96-9B7E0419FD37}"/>
              </a:ext>
            </a:extLst>
          </p:cNvPr>
          <p:cNvSpPr txBox="1"/>
          <p:nvPr/>
        </p:nvSpPr>
        <p:spPr>
          <a:xfrm>
            <a:off x="724041" y="6138997"/>
            <a:ext cx="3863066" cy="646331"/>
          </a:xfrm>
          <a:prstGeom prst="rect">
            <a:avLst/>
          </a:prstGeom>
          <a:noFill/>
        </p:spPr>
        <p:txBody>
          <a:bodyPr wrap="square" rtlCol="0">
            <a:spAutoFit/>
          </a:bodyPr>
          <a:lstStyle/>
          <a:p>
            <a:r>
              <a:rPr lang="en-US" altLang="zh-CN" dirty="0"/>
              <a:t>Sliced signals without any knowledge of their nature</a:t>
            </a:r>
            <a:endParaRPr lang="zh-CN" altLang="en-US" dirty="0"/>
          </a:p>
        </p:txBody>
      </p:sp>
      <p:sp>
        <p:nvSpPr>
          <p:cNvPr id="1039" name="文本框 1038">
            <a:extLst>
              <a:ext uri="{FF2B5EF4-FFF2-40B4-BE49-F238E27FC236}">
                <a16:creationId xmlns:a16="http://schemas.microsoft.com/office/drawing/2014/main" id="{52CED34B-F682-3561-978B-F62F4CF932D8}"/>
              </a:ext>
            </a:extLst>
          </p:cNvPr>
          <p:cNvSpPr txBox="1"/>
          <p:nvPr/>
        </p:nvSpPr>
        <p:spPr>
          <a:xfrm>
            <a:off x="4609689" y="6155252"/>
            <a:ext cx="3370006" cy="646331"/>
          </a:xfrm>
          <a:prstGeom prst="rect">
            <a:avLst/>
          </a:prstGeom>
          <a:noFill/>
        </p:spPr>
        <p:txBody>
          <a:bodyPr wrap="square" rtlCol="0">
            <a:spAutoFit/>
          </a:bodyPr>
          <a:lstStyle/>
          <a:p>
            <a:r>
              <a:rPr lang="en-US" altLang="zh-CN" dirty="0"/>
              <a:t>Sliced signals with some knowledge of their nature</a:t>
            </a:r>
            <a:endParaRPr lang="zh-CN" altLang="en-US" dirty="0"/>
          </a:p>
        </p:txBody>
      </p:sp>
      <p:sp>
        <p:nvSpPr>
          <p:cNvPr id="1040" name="文本框 1039">
            <a:extLst>
              <a:ext uri="{FF2B5EF4-FFF2-40B4-BE49-F238E27FC236}">
                <a16:creationId xmlns:a16="http://schemas.microsoft.com/office/drawing/2014/main" id="{CE62DF74-7FAB-A5B0-7121-FD7357C42624}"/>
              </a:ext>
            </a:extLst>
          </p:cNvPr>
          <p:cNvSpPr txBox="1"/>
          <p:nvPr/>
        </p:nvSpPr>
        <p:spPr>
          <a:xfrm>
            <a:off x="8271442" y="6177774"/>
            <a:ext cx="3370006" cy="646331"/>
          </a:xfrm>
          <a:prstGeom prst="rect">
            <a:avLst/>
          </a:prstGeom>
          <a:noFill/>
        </p:spPr>
        <p:txBody>
          <a:bodyPr wrap="square" rtlCol="0">
            <a:spAutoFit/>
          </a:bodyPr>
          <a:lstStyle/>
          <a:p>
            <a:r>
              <a:rPr lang="en-US" altLang="zh-CN" dirty="0"/>
              <a:t>Sliced signals with deep knowledge of their nature</a:t>
            </a:r>
            <a:endParaRPr lang="zh-CN" altLang="en-US" dirty="0"/>
          </a:p>
        </p:txBody>
      </p:sp>
    </p:spTree>
    <p:extLst>
      <p:ext uri="{BB962C8B-B14F-4D97-AF65-F5344CB8AC3E}">
        <p14:creationId xmlns:p14="http://schemas.microsoft.com/office/powerpoint/2010/main" val="2622384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9" y="423950"/>
            <a:ext cx="5931724"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Questions</a:t>
            </a:r>
            <a:endParaRPr lang="en-US" altLang="zh-CN" sz="1400" dirty="0"/>
          </a:p>
        </p:txBody>
      </p:sp>
      <p:sp>
        <p:nvSpPr>
          <p:cNvPr id="3" name="文本框 2">
            <a:extLst>
              <a:ext uri="{FF2B5EF4-FFF2-40B4-BE49-F238E27FC236}">
                <a16:creationId xmlns:a16="http://schemas.microsoft.com/office/drawing/2014/main" id="{67F3CD36-4875-6579-F682-A0B365B9CD16}"/>
              </a:ext>
            </a:extLst>
          </p:cNvPr>
          <p:cNvSpPr txBox="1"/>
          <p:nvPr/>
        </p:nvSpPr>
        <p:spPr>
          <a:xfrm>
            <a:off x="1122219" y="1184152"/>
            <a:ext cx="10111839" cy="5355312"/>
          </a:xfrm>
          <a:prstGeom prst="rect">
            <a:avLst/>
          </a:prstGeom>
          <a:noFill/>
        </p:spPr>
        <p:txBody>
          <a:bodyPr wrap="square" rtlCol="0">
            <a:spAutoFit/>
          </a:bodyPr>
          <a:lstStyle>
            <a:defPPr>
              <a:defRPr lang="zh-CN"/>
            </a:defPPr>
            <a:lvl1pPr>
              <a:defRPr/>
            </a:lvl1pPr>
          </a:lstStyle>
          <a:p>
            <a:pPr marL="342900" indent="-342900">
              <a:buAutoNum type="arabicPeriod"/>
            </a:pPr>
            <a:r>
              <a:rPr lang="en-US" altLang="zh-CN" dirty="0"/>
              <a:t>Do you think what I just said has any research value, or if it's implemented, does it make sense?</a:t>
            </a:r>
          </a:p>
          <a:p>
            <a:pPr marL="342900" indent="-342900">
              <a:buAutoNum type="arabicPeriod"/>
            </a:pPr>
            <a:endParaRPr lang="en-US" altLang="zh-CN" dirty="0"/>
          </a:p>
          <a:p>
            <a:pPr marL="342900" indent="-342900">
              <a:buAutoNum type="arabicPeriod"/>
            </a:pPr>
            <a:endParaRPr lang="en-US" altLang="zh-CN" dirty="0"/>
          </a:p>
          <a:p>
            <a:r>
              <a:rPr lang="en-US" altLang="zh-CN" dirty="0"/>
              <a:t>2. In our laboratory paper, does the deep learning model also have data shift in its dataset? I have built an identical model, but it doesn't work.</a:t>
            </a:r>
          </a:p>
          <a:p>
            <a:endParaRPr lang="en-US" altLang="zh-CN" dirty="0"/>
          </a:p>
          <a:p>
            <a:endParaRPr lang="en-US" altLang="zh-CN" dirty="0"/>
          </a:p>
          <a:p>
            <a:r>
              <a:rPr lang="en-US" altLang="zh-CN" dirty="0"/>
              <a:t>3. Regarding the proposal presentation, Professor Xie's advice is to approach it from a more general perspective. For instance, what I should write about is how to perform the extraction of a standard template from a periodic physical signal, then elucidate my methodology, and in the experimental section, validate it using our SCG signal or BCG signal.</a:t>
            </a:r>
          </a:p>
          <a:p>
            <a:endParaRPr lang="en-US" altLang="zh-CN" dirty="0"/>
          </a:p>
          <a:p>
            <a:endParaRPr lang="en-US" altLang="zh-CN" dirty="0"/>
          </a:p>
          <a:p>
            <a:r>
              <a:rPr lang="en-US" altLang="zh-CN" dirty="0"/>
              <a:t>4. In the current thesis, when mentioning 'Time Alignment' or 'DTW,' they are often used for clustering, classification, and data argumentation. Can we refer to the current work as 'DTW for Regression'? Compared to 'DTW for Classification,' 'DTW for Regression' has a distinct focus.</a:t>
            </a:r>
          </a:p>
        </p:txBody>
      </p:sp>
    </p:spTree>
    <p:extLst>
      <p:ext uri="{BB962C8B-B14F-4D97-AF65-F5344CB8AC3E}">
        <p14:creationId xmlns:p14="http://schemas.microsoft.com/office/powerpoint/2010/main" val="1125496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9" y="423950"/>
            <a:ext cx="5931724"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Questions</a:t>
            </a:r>
            <a:endParaRPr lang="en-US" altLang="zh-CN" sz="1400" dirty="0"/>
          </a:p>
        </p:txBody>
      </p:sp>
      <p:sp>
        <p:nvSpPr>
          <p:cNvPr id="3" name="文本框 2">
            <a:extLst>
              <a:ext uri="{FF2B5EF4-FFF2-40B4-BE49-F238E27FC236}">
                <a16:creationId xmlns:a16="http://schemas.microsoft.com/office/drawing/2014/main" id="{67F3CD36-4875-6579-F682-A0B365B9CD16}"/>
              </a:ext>
            </a:extLst>
          </p:cNvPr>
          <p:cNvSpPr txBox="1"/>
          <p:nvPr/>
        </p:nvSpPr>
        <p:spPr>
          <a:xfrm>
            <a:off x="1332942" y="1486494"/>
            <a:ext cx="9526116" cy="646331"/>
          </a:xfrm>
          <a:prstGeom prst="rect">
            <a:avLst/>
          </a:prstGeom>
          <a:noFill/>
        </p:spPr>
        <p:txBody>
          <a:bodyPr wrap="square" rtlCol="0">
            <a:spAutoFit/>
          </a:bodyPr>
          <a:lstStyle>
            <a:defPPr>
              <a:defRPr lang="zh-CN"/>
            </a:defPPr>
            <a:lvl1pPr>
              <a:defRPr/>
            </a:lvl1pPr>
          </a:lstStyle>
          <a:p>
            <a:r>
              <a:rPr lang="en-US" altLang="zh-CN" dirty="0"/>
              <a:t>Regarding </a:t>
            </a:r>
            <a:r>
              <a:rPr lang="en-US" altLang="zh-CN" b="1" dirty="0"/>
              <a:t>excellent graduation theses in Jiangsu Province</a:t>
            </a:r>
            <a:r>
              <a:rPr lang="en-US" altLang="zh-CN" dirty="0"/>
              <a:t>, the bottom line is that there must be a thesis publication.</a:t>
            </a:r>
          </a:p>
        </p:txBody>
      </p:sp>
    </p:spTree>
    <p:extLst>
      <p:ext uri="{BB962C8B-B14F-4D97-AF65-F5344CB8AC3E}">
        <p14:creationId xmlns:p14="http://schemas.microsoft.com/office/powerpoint/2010/main" val="2387149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5114486" y="3105834"/>
            <a:ext cx="1963028" cy="646331"/>
          </a:xfrm>
          <a:prstGeom prst="rect">
            <a:avLst/>
          </a:prstGeom>
          <a:noFill/>
        </p:spPr>
        <p:txBody>
          <a:bodyPr wrap="square" rtlCol="0">
            <a:spAutoFit/>
          </a:bodyPr>
          <a:lstStyle>
            <a:defPPr>
              <a:defRPr lang="zh-CN"/>
            </a:defPPr>
            <a:lvl1pPr algn="ctr">
              <a:defRPr sz="3600">
                <a:latin typeface="Consolas" panose="020B0609020204030204" pitchFamily="49" charset="0"/>
                <a:cs typeface="Times New Roman" panose="02020603050405020304" pitchFamily="18" charset="0"/>
              </a:defRPr>
            </a:lvl1pPr>
          </a:lstStyle>
          <a:p>
            <a:r>
              <a:rPr lang="en-US" altLang="zh-CN" dirty="0"/>
              <a:t>Thanks!</a:t>
            </a:r>
          </a:p>
        </p:txBody>
      </p:sp>
    </p:spTree>
    <p:extLst>
      <p:ext uri="{BB962C8B-B14F-4D97-AF65-F5344CB8AC3E}">
        <p14:creationId xmlns:p14="http://schemas.microsoft.com/office/powerpoint/2010/main" val="3015943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574963" y="537330"/>
            <a:ext cx="9042074" cy="461665"/>
          </a:xfrm>
          <a:prstGeom prst="rect">
            <a:avLst/>
          </a:prstGeom>
          <a:noFill/>
        </p:spPr>
        <p:txBody>
          <a:bodyPr wrap="square" rtlCol="0">
            <a:spAutoFit/>
          </a:bodyPr>
          <a:lstStyle/>
          <a:p>
            <a:pPr algn="ctr"/>
            <a:r>
              <a:rPr lang="en-US" altLang="zh-CN" sz="2400" dirty="0">
                <a:latin typeface="Consolas" panose="020B0609020204030204" pitchFamily="49" charset="0"/>
                <a:cs typeface="Times New Roman" panose="02020603050405020304" pitchFamily="18" charset="0"/>
              </a:rPr>
              <a:t>Work Description</a:t>
            </a:r>
          </a:p>
        </p:txBody>
      </p:sp>
      <p:sp>
        <p:nvSpPr>
          <p:cNvPr id="3" name="文本框 2">
            <a:extLst>
              <a:ext uri="{FF2B5EF4-FFF2-40B4-BE49-F238E27FC236}">
                <a16:creationId xmlns:a16="http://schemas.microsoft.com/office/drawing/2014/main" id="{59F62255-7A4A-1C35-FF69-9A58CEC1EDD3}"/>
              </a:ext>
            </a:extLst>
          </p:cNvPr>
          <p:cNvSpPr txBox="1"/>
          <p:nvPr/>
        </p:nvSpPr>
        <p:spPr>
          <a:xfrm>
            <a:off x="2185312" y="1242357"/>
            <a:ext cx="8616079" cy="5078313"/>
          </a:xfrm>
          <a:prstGeom prst="rect">
            <a:avLst/>
          </a:prstGeom>
          <a:noFill/>
        </p:spPr>
        <p:txBody>
          <a:bodyPr wrap="square" rtlCol="0">
            <a:spAutoFit/>
          </a:bodyPr>
          <a:lstStyle/>
          <a:p>
            <a:r>
              <a:rPr lang="en-US" altLang="zh-CN" dirty="0"/>
              <a:t>Part_1: </a:t>
            </a:r>
          </a:p>
          <a:p>
            <a:pPr marL="800100" lvl="1" indent="-342900">
              <a:buAutoNum type="arabicPeriod"/>
            </a:pPr>
            <a:r>
              <a:rPr lang="en-US" altLang="zh-CN" dirty="0"/>
              <a:t>About Getting Template (Weighted Average, Kalman Filter, DTW)</a:t>
            </a:r>
          </a:p>
          <a:p>
            <a:pPr marL="800100" lvl="1" indent="-342900">
              <a:buFontTx/>
              <a:buAutoNum type="arabicPeriod"/>
            </a:pPr>
            <a:r>
              <a:rPr lang="en-US" altLang="zh-CN" dirty="0"/>
              <a:t>Some Thoughts about Removing Breathing Effect</a:t>
            </a:r>
          </a:p>
          <a:p>
            <a:pPr marL="800100" lvl="1" indent="-342900">
              <a:buAutoNum type="arabicPeriod"/>
            </a:pPr>
            <a:endParaRPr lang="en-US" altLang="zh-CN" dirty="0"/>
          </a:p>
          <a:p>
            <a:pPr marL="800100" lvl="1" indent="-342900">
              <a:buAutoNum type="arabicPeriod"/>
            </a:pPr>
            <a:endParaRPr lang="en-US" altLang="zh-CN" dirty="0"/>
          </a:p>
          <a:p>
            <a:r>
              <a:rPr lang="en-US" altLang="zh-CN" dirty="0"/>
              <a:t>Part_2: </a:t>
            </a:r>
          </a:p>
          <a:p>
            <a:pPr marL="800100" lvl="1" indent="-342900">
              <a:buAutoNum type="arabicPeriod"/>
            </a:pPr>
            <a:r>
              <a:rPr lang="en-US" altLang="zh-CN" dirty="0"/>
              <a:t>Paper_1: A global averaging method for DTW</a:t>
            </a:r>
          </a:p>
          <a:p>
            <a:pPr marL="800100" lvl="1" indent="-342900">
              <a:buAutoNum type="arabicPeriod"/>
            </a:pPr>
            <a:r>
              <a:rPr lang="en-US" altLang="zh-CN" dirty="0"/>
              <a:t>Paper_2: </a:t>
            </a:r>
            <a:r>
              <a:rPr lang="en-US" altLang="zh-CN" dirty="0" err="1"/>
              <a:t>shapeDTW</a:t>
            </a:r>
            <a:r>
              <a:rPr lang="en-US" altLang="zh-CN" dirty="0"/>
              <a:t>: shape Dynamic Time Warping</a:t>
            </a:r>
          </a:p>
          <a:p>
            <a:pPr marL="800100" lvl="1" indent="-342900">
              <a:buAutoNum type="arabicPeriod"/>
            </a:pPr>
            <a:r>
              <a:rPr lang="en-US" altLang="zh-CN" dirty="0"/>
              <a:t>Paper_3: k-Shape</a:t>
            </a:r>
          </a:p>
          <a:p>
            <a:endParaRPr lang="en-US" altLang="zh-CN" dirty="0"/>
          </a:p>
          <a:p>
            <a:endParaRPr lang="en-US" altLang="zh-CN" dirty="0"/>
          </a:p>
          <a:p>
            <a:r>
              <a:rPr lang="en-US" altLang="zh-CN" dirty="0"/>
              <a:t>Part_3: Learning Progress and Future Learning Plan</a:t>
            </a:r>
          </a:p>
          <a:p>
            <a:endParaRPr lang="en-US" altLang="zh-CN" dirty="0"/>
          </a:p>
          <a:p>
            <a:endParaRPr lang="en-US" altLang="zh-CN" dirty="0"/>
          </a:p>
          <a:p>
            <a:r>
              <a:rPr lang="en-US" altLang="zh-CN" dirty="0"/>
              <a:t>Part_4: Some Thoughts about Undergraduate Thesis</a:t>
            </a:r>
          </a:p>
          <a:p>
            <a:endParaRPr lang="en-US" altLang="zh-CN" dirty="0"/>
          </a:p>
          <a:p>
            <a:endParaRPr lang="en-US" altLang="zh-CN" dirty="0"/>
          </a:p>
          <a:p>
            <a:r>
              <a:rPr lang="en-US" altLang="zh-CN" dirty="0"/>
              <a:t>Part_5: Questions</a:t>
            </a:r>
          </a:p>
        </p:txBody>
      </p:sp>
    </p:spTree>
    <p:extLst>
      <p:ext uri="{BB962C8B-B14F-4D97-AF65-F5344CB8AC3E}">
        <p14:creationId xmlns:p14="http://schemas.microsoft.com/office/powerpoint/2010/main" val="3563862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609600" y="106251"/>
            <a:ext cx="4584920"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Part_1: </a:t>
            </a:r>
            <a:r>
              <a:rPr lang="en-US" altLang="zh-CN" sz="1400" dirty="0"/>
              <a:t>Research - Getting Template</a:t>
            </a:r>
          </a:p>
        </p:txBody>
      </p:sp>
      <p:graphicFrame>
        <p:nvGraphicFramePr>
          <p:cNvPr id="2" name="表格 1">
            <a:extLst>
              <a:ext uri="{FF2B5EF4-FFF2-40B4-BE49-F238E27FC236}">
                <a16:creationId xmlns:a16="http://schemas.microsoft.com/office/drawing/2014/main" id="{AFE1193D-C098-489C-9107-B3F82B55CD51}"/>
              </a:ext>
            </a:extLst>
          </p:cNvPr>
          <p:cNvGraphicFramePr>
            <a:graphicFrameLocks noGrp="1"/>
          </p:cNvGraphicFramePr>
          <p:nvPr>
            <p:extLst>
              <p:ext uri="{D42A27DB-BD31-4B8C-83A1-F6EECF244321}">
                <p14:modId xmlns:p14="http://schemas.microsoft.com/office/powerpoint/2010/main" val="2135905006"/>
              </p:ext>
            </p:extLst>
          </p:nvPr>
        </p:nvGraphicFramePr>
        <p:xfrm>
          <a:off x="991419" y="1630320"/>
          <a:ext cx="10209162" cy="3708400"/>
        </p:xfrm>
        <a:graphic>
          <a:graphicData uri="http://schemas.openxmlformats.org/drawingml/2006/table">
            <a:tbl>
              <a:tblPr firstRow="1" bandRow="1">
                <a:tableStyleId>{5C22544A-7EE6-4342-B048-85BDC9FD1C3A}</a:tableStyleId>
              </a:tblPr>
              <a:tblGrid>
                <a:gridCol w="2093336">
                  <a:extLst>
                    <a:ext uri="{9D8B030D-6E8A-4147-A177-3AD203B41FA5}">
                      <a16:colId xmlns:a16="http://schemas.microsoft.com/office/drawing/2014/main" val="2721979233"/>
                    </a:ext>
                  </a:extLst>
                </a:gridCol>
                <a:gridCol w="4001025">
                  <a:extLst>
                    <a:ext uri="{9D8B030D-6E8A-4147-A177-3AD203B41FA5}">
                      <a16:colId xmlns:a16="http://schemas.microsoft.com/office/drawing/2014/main" val="2329472157"/>
                    </a:ext>
                  </a:extLst>
                </a:gridCol>
                <a:gridCol w="2064774">
                  <a:extLst>
                    <a:ext uri="{9D8B030D-6E8A-4147-A177-3AD203B41FA5}">
                      <a16:colId xmlns:a16="http://schemas.microsoft.com/office/drawing/2014/main" val="3887092843"/>
                    </a:ext>
                  </a:extLst>
                </a:gridCol>
                <a:gridCol w="2050027">
                  <a:extLst>
                    <a:ext uri="{9D8B030D-6E8A-4147-A177-3AD203B41FA5}">
                      <a16:colId xmlns:a16="http://schemas.microsoft.com/office/drawing/2014/main" val="68501977"/>
                    </a:ext>
                  </a:extLst>
                </a:gridCol>
              </a:tblGrid>
              <a:tr h="370840">
                <a:tc>
                  <a:txBody>
                    <a:bodyPr/>
                    <a:lstStyle/>
                    <a:p>
                      <a:r>
                        <a:rPr lang="en-US" altLang="zh-CN" dirty="0"/>
                        <a:t>Model</a:t>
                      </a:r>
                      <a:endParaRPr lang="zh-CN" altLang="en-US" dirty="0"/>
                    </a:p>
                  </a:txBody>
                  <a:tcPr/>
                </a:tc>
                <a:tc>
                  <a:txBody>
                    <a:bodyPr/>
                    <a:lstStyle/>
                    <a:p>
                      <a:r>
                        <a:rPr lang="en-US" altLang="zh-CN" dirty="0"/>
                        <a:t>State</a:t>
                      </a:r>
                      <a:endParaRPr lang="zh-CN" altLang="en-US" dirty="0"/>
                    </a:p>
                  </a:txBody>
                  <a:tcPr/>
                </a:tc>
                <a:tc>
                  <a:txBody>
                    <a:bodyPr/>
                    <a:lstStyle/>
                    <a:p>
                      <a:r>
                        <a:rPr lang="en-US" altLang="zh-CN" dirty="0"/>
                        <a:t>S Prediction</a:t>
                      </a:r>
                      <a:endParaRPr lang="zh-CN" altLang="en-US" dirty="0"/>
                    </a:p>
                  </a:txBody>
                  <a:tcPr/>
                </a:tc>
                <a:tc>
                  <a:txBody>
                    <a:bodyPr/>
                    <a:lstStyle/>
                    <a:p>
                      <a:r>
                        <a:rPr lang="en-US" altLang="zh-CN" dirty="0"/>
                        <a:t>D Prediction</a:t>
                      </a:r>
                      <a:endParaRPr lang="zh-CN" altLang="en-US" dirty="0"/>
                    </a:p>
                  </a:txBody>
                  <a:tcPr/>
                </a:tc>
                <a:extLst>
                  <a:ext uri="{0D108BD9-81ED-4DB2-BD59-A6C34878D82A}">
                    <a16:rowId xmlns:a16="http://schemas.microsoft.com/office/drawing/2014/main" val="3312699029"/>
                  </a:ext>
                </a:extLst>
              </a:tr>
              <a:tr h="370840">
                <a:tc>
                  <a:txBody>
                    <a:bodyPr/>
                    <a:lstStyle/>
                    <a:p>
                      <a:r>
                        <a:rPr lang="en-US" altLang="zh-CN" dirty="0"/>
                        <a:t>No Template</a:t>
                      </a:r>
                    </a:p>
                  </a:txBody>
                  <a:tcPr/>
                </a:tc>
                <a:tc>
                  <a:txBody>
                    <a:bodyPr/>
                    <a:lstStyle/>
                    <a:p>
                      <a:r>
                        <a:rPr lang="en-US" altLang="zh-CN" dirty="0"/>
                        <a:t>No RR, Peak-Based Segmentation</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0.79 / 1.64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1.79 / 4.31</a:t>
                      </a:r>
                      <a:endParaRPr lang="zh-CN" altLang="en-US" dirty="0"/>
                    </a:p>
                  </a:txBody>
                  <a:tcPr/>
                </a:tc>
                <a:extLst>
                  <a:ext uri="{0D108BD9-81ED-4DB2-BD59-A6C34878D82A}">
                    <a16:rowId xmlns:a16="http://schemas.microsoft.com/office/drawing/2014/main" val="645629362"/>
                  </a:ext>
                </a:extLst>
              </a:tr>
              <a:tr h="370840">
                <a:tc>
                  <a:txBody>
                    <a:bodyPr/>
                    <a:lstStyle/>
                    <a:p>
                      <a:r>
                        <a:rPr lang="en-US" altLang="zh-CN" dirty="0"/>
                        <a:t>Mean</a:t>
                      </a:r>
                    </a:p>
                  </a:txBody>
                  <a:tcPr/>
                </a:tc>
                <a:tc>
                  <a:txBody>
                    <a:bodyPr/>
                    <a:lstStyle/>
                    <a:p>
                      <a:r>
                        <a:rPr lang="en-US" altLang="zh-CN" dirty="0"/>
                        <a:t>No RR, Peak-Based Segmentation</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1.35 / 1.38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4.53 / 4.44</a:t>
                      </a:r>
                      <a:endParaRPr lang="zh-CN" altLang="en-US" dirty="0"/>
                    </a:p>
                  </a:txBody>
                  <a:tcPr/>
                </a:tc>
                <a:extLst>
                  <a:ext uri="{0D108BD9-81ED-4DB2-BD59-A6C34878D82A}">
                    <a16:rowId xmlns:a16="http://schemas.microsoft.com/office/drawing/2014/main" val="213170710"/>
                  </a:ext>
                </a:extLst>
              </a:tr>
              <a:tr h="370840">
                <a:tc>
                  <a:txBody>
                    <a:bodyPr/>
                    <a:lstStyle/>
                    <a:p>
                      <a:r>
                        <a:rPr lang="en-US" altLang="zh-CN" dirty="0"/>
                        <a:t>Median</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1.42 / 1.45</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4.07 / 4.49</a:t>
                      </a:r>
                      <a:endParaRPr lang="zh-CN" altLang="en-US" dirty="0"/>
                    </a:p>
                  </a:txBody>
                  <a:tcPr/>
                </a:tc>
                <a:extLst>
                  <a:ext uri="{0D108BD9-81ED-4DB2-BD59-A6C34878D82A}">
                    <a16:rowId xmlns:a16="http://schemas.microsoft.com/office/drawing/2014/main" val="34244929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PCA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pPr algn="ctr"/>
                      <a:r>
                        <a:rPr lang="en-US" altLang="zh-CN" dirty="0"/>
                        <a:t>- / -</a:t>
                      </a:r>
                      <a:endParaRPr lang="zh-CN" altLang="en-US" dirty="0"/>
                    </a:p>
                  </a:txBody>
                  <a:tcPr/>
                </a:tc>
                <a:tc>
                  <a:txBody>
                    <a:bodyPr/>
                    <a:lstStyle/>
                    <a:p>
                      <a:pPr algn="ctr"/>
                      <a:r>
                        <a:rPr lang="en-US" altLang="zh-CN" dirty="0"/>
                        <a:t>- / -</a:t>
                      </a:r>
                      <a:endParaRPr lang="zh-CN" altLang="en-US" dirty="0"/>
                    </a:p>
                  </a:txBody>
                  <a:tcPr/>
                </a:tc>
                <a:extLst>
                  <a:ext uri="{0D108BD9-81ED-4DB2-BD59-A6C34878D82A}">
                    <a16:rowId xmlns:a16="http://schemas.microsoft.com/office/drawing/2014/main" val="2111113704"/>
                  </a:ext>
                </a:extLst>
              </a:tr>
              <a:tr h="370840">
                <a:tc>
                  <a:txBody>
                    <a:bodyPr/>
                    <a:lstStyle/>
                    <a:p>
                      <a:r>
                        <a:rPr lang="en-US" altLang="zh-CN" dirty="0"/>
                        <a:t>K-shape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pPr algn="ctr"/>
                      <a:r>
                        <a:rPr lang="en-US" altLang="zh-CN" dirty="0"/>
                        <a:t>2.20 / 2.74</a:t>
                      </a:r>
                      <a:endParaRPr lang="zh-CN" altLang="en-US" dirty="0"/>
                    </a:p>
                  </a:txBody>
                  <a:tcPr/>
                </a:tc>
                <a:tc>
                  <a:txBody>
                    <a:bodyPr/>
                    <a:lstStyle/>
                    <a:p>
                      <a:pPr algn="ctr"/>
                      <a:r>
                        <a:rPr lang="en-US" altLang="zh-CN" dirty="0"/>
                        <a:t>4.85 / 5.88</a:t>
                      </a:r>
                      <a:endParaRPr lang="zh-CN" altLang="en-US" dirty="0"/>
                    </a:p>
                  </a:txBody>
                  <a:tcPr/>
                </a:tc>
                <a:extLst>
                  <a:ext uri="{0D108BD9-81ED-4DB2-BD59-A6C34878D82A}">
                    <a16:rowId xmlns:a16="http://schemas.microsoft.com/office/drawing/2014/main" val="269369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Weighted Avg</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1.95 / 1.98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4.63 / 4.74</a:t>
                      </a:r>
                      <a:endParaRPr lang="zh-CN" altLang="en-US" dirty="0"/>
                    </a:p>
                  </a:txBody>
                  <a:tcPr/>
                </a:tc>
                <a:extLst>
                  <a:ext uri="{0D108BD9-81ED-4DB2-BD59-A6C34878D82A}">
                    <a16:rowId xmlns:a16="http://schemas.microsoft.com/office/drawing/2014/main" val="766016371"/>
                  </a:ext>
                </a:extLst>
              </a:tr>
              <a:tr h="370840">
                <a:tc>
                  <a:txBody>
                    <a:bodyPr/>
                    <a:lstStyle/>
                    <a:p>
                      <a:r>
                        <a:rPr lang="en-US" altLang="zh-CN" dirty="0"/>
                        <a:t>K-shape 2</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pPr algn="ctr"/>
                      <a:r>
                        <a:rPr lang="en-US" altLang="zh-CN" dirty="0"/>
                        <a:t>2.18 / 1.79</a:t>
                      </a:r>
                      <a:endParaRPr lang="zh-CN" altLang="en-US" dirty="0"/>
                    </a:p>
                  </a:txBody>
                  <a:tcPr/>
                </a:tc>
                <a:tc>
                  <a:txBody>
                    <a:bodyPr/>
                    <a:lstStyle/>
                    <a:p>
                      <a:pPr algn="ctr"/>
                      <a:r>
                        <a:rPr lang="en-US" altLang="zh-CN" dirty="0"/>
                        <a:t>4.76 / 5.24</a:t>
                      </a:r>
                      <a:endParaRPr lang="zh-CN" altLang="en-US" dirty="0"/>
                    </a:p>
                  </a:txBody>
                  <a:tcPr/>
                </a:tc>
                <a:extLst>
                  <a:ext uri="{0D108BD9-81ED-4DB2-BD59-A6C34878D82A}">
                    <a16:rowId xmlns:a16="http://schemas.microsoft.com/office/drawing/2014/main" val="1684763513"/>
                  </a:ext>
                </a:extLst>
              </a:tr>
              <a:tr h="370840">
                <a:tc>
                  <a:txBody>
                    <a:bodyPr/>
                    <a:lstStyle/>
                    <a:p>
                      <a:r>
                        <a:rPr lang="en-US" altLang="zh-CN" dirty="0"/>
                        <a:t>Kalman Filter</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r>
                        <a:rPr lang="en-US" altLang="zh-CN" sz="1800" kern="1200" dirty="0">
                          <a:solidFill>
                            <a:schemeClr val="dk1"/>
                          </a:solidFill>
                          <a:effectLst/>
                          <a:latin typeface="+mn-lt"/>
                          <a:ea typeface="+mn-ea"/>
                          <a:cs typeface="+mn-cs"/>
                        </a:rPr>
                        <a:t>  1.45 / 1.37</a:t>
                      </a:r>
                      <a:endParaRPr lang="zh-CN" altLang="en-US" dirty="0"/>
                    </a:p>
                  </a:txBody>
                  <a:tcPr/>
                </a:tc>
                <a:tc>
                  <a:txBody>
                    <a:bodyPr/>
                    <a:lstStyle/>
                    <a:p>
                      <a:r>
                        <a:rPr lang="en-US" altLang="zh-CN" sz="1800" kern="1200" dirty="0">
                          <a:solidFill>
                            <a:schemeClr val="dk1"/>
                          </a:solidFill>
                          <a:effectLst/>
                          <a:latin typeface="+mn-lt"/>
                          <a:ea typeface="+mn-ea"/>
                          <a:cs typeface="+mn-cs"/>
                        </a:rPr>
                        <a:t>  4.82 / 4.60</a:t>
                      </a:r>
                      <a:endParaRPr lang="zh-CN" altLang="en-US" dirty="0"/>
                    </a:p>
                  </a:txBody>
                  <a:tcPr/>
                </a:tc>
                <a:extLst>
                  <a:ext uri="{0D108BD9-81ED-4DB2-BD59-A6C34878D82A}">
                    <a16:rowId xmlns:a16="http://schemas.microsoft.com/office/drawing/2014/main" val="1409619234"/>
                  </a:ext>
                </a:extLst>
              </a:tr>
              <a:tr h="370840">
                <a:tc>
                  <a:txBody>
                    <a:bodyPr/>
                    <a:lstStyle/>
                    <a:p>
                      <a:r>
                        <a:rPr lang="en-US" altLang="zh-CN" b="1" dirty="0"/>
                        <a:t>DBA</a:t>
                      </a:r>
                      <a:endParaRPr lang="zh-CN" alt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pPr algn="ctr"/>
                      <a:r>
                        <a:rPr lang="en-US" altLang="zh-CN" u="sng" dirty="0"/>
                        <a:t>2.05 / 1.96</a:t>
                      </a:r>
                      <a:endParaRPr lang="zh-CN" altLang="en-US" u="sng" dirty="0"/>
                    </a:p>
                  </a:txBody>
                  <a:tcPr/>
                </a:tc>
                <a:tc>
                  <a:txBody>
                    <a:bodyPr/>
                    <a:lstStyle/>
                    <a:p>
                      <a:pPr algn="ctr"/>
                      <a:r>
                        <a:rPr lang="en-US" altLang="zh-CN" u="sng" dirty="0"/>
                        <a:t>3.43 / 4.15</a:t>
                      </a:r>
                      <a:endParaRPr lang="zh-CN" altLang="en-US" u="sng" dirty="0"/>
                    </a:p>
                  </a:txBody>
                  <a:tcPr/>
                </a:tc>
                <a:extLst>
                  <a:ext uri="{0D108BD9-81ED-4DB2-BD59-A6C34878D82A}">
                    <a16:rowId xmlns:a16="http://schemas.microsoft.com/office/drawing/2014/main" val="994351504"/>
                  </a:ext>
                </a:extLst>
              </a:tr>
            </a:tbl>
          </a:graphicData>
        </a:graphic>
      </p:graphicFrame>
      <p:sp>
        <p:nvSpPr>
          <p:cNvPr id="4" name="文本框 3">
            <a:extLst>
              <a:ext uri="{FF2B5EF4-FFF2-40B4-BE49-F238E27FC236}">
                <a16:creationId xmlns:a16="http://schemas.microsoft.com/office/drawing/2014/main" id="{14D98BF9-A99F-6EAF-3F10-E905FE1F2A03}"/>
              </a:ext>
            </a:extLst>
          </p:cNvPr>
          <p:cNvSpPr txBox="1"/>
          <p:nvPr/>
        </p:nvSpPr>
        <p:spPr>
          <a:xfrm>
            <a:off x="938366" y="914452"/>
            <a:ext cx="6094770" cy="369332"/>
          </a:xfrm>
          <a:prstGeom prst="rect">
            <a:avLst/>
          </a:prstGeom>
          <a:noFill/>
        </p:spPr>
        <p:txBody>
          <a:bodyPr wrap="square">
            <a:spAutoFit/>
          </a:bodyPr>
          <a:lstStyle/>
          <a:p>
            <a:r>
              <a:rPr lang="en-US" altLang="zh-CN" dirty="0"/>
              <a:t>Experiment Results</a:t>
            </a:r>
          </a:p>
        </p:txBody>
      </p:sp>
    </p:spTree>
    <p:extLst>
      <p:ext uri="{BB962C8B-B14F-4D97-AF65-F5344CB8AC3E}">
        <p14:creationId xmlns:p14="http://schemas.microsoft.com/office/powerpoint/2010/main" val="2541047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609600" y="106251"/>
            <a:ext cx="4584920"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Part_1: </a:t>
            </a:r>
            <a:r>
              <a:rPr lang="en-US" altLang="zh-CN" sz="1400" dirty="0"/>
              <a:t>Research - Getting Template</a:t>
            </a:r>
          </a:p>
        </p:txBody>
      </p:sp>
      <p:sp>
        <p:nvSpPr>
          <p:cNvPr id="3" name="文本框 2">
            <a:extLst>
              <a:ext uri="{FF2B5EF4-FFF2-40B4-BE49-F238E27FC236}">
                <a16:creationId xmlns:a16="http://schemas.microsoft.com/office/drawing/2014/main" id="{7E6479E6-9587-A2B7-5574-031FC4CC0E72}"/>
              </a:ext>
            </a:extLst>
          </p:cNvPr>
          <p:cNvSpPr txBox="1"/>
          <p:nvPr/>
        </p:nvSpPr>
        <p:spPr>
          <a:xfrm>
            <a:off x="609600" y="766916"/>
            <a:ext cx="10982632" cy="3139321"/>
          </a:xfrm>
          <a:prstGeom prst="rect">
            <a:avLst/>
          </a:prstGeom>
          <a:noFill/>
        </p:spPr>
        <p:txBody>
          <a:bodyPr wrap="square" rtlCol="0">
            <a:spAutoFit/>
          </a:bodyPr>
          <a:lstStyle/>
          <a:p>
            <a:r>
              <a:rPr lang="en-US" altLang="zh-CN" dirty="0"/>
              <a:t>Preliminary conclusions reflected by experimental results:</a:t>
            </a:r>
          </a:p>
          <a:p>
            <a:endParaRPr lang="en-US" altLang="zh-CN" dirty="0"/>
          </a:p>
          <a:p>
            <a:endParaRPr lang="en-US" altLang="zh-CN" dirty="0"/>
          </a:p>
          <a:p>
            <a:r>
              <a:rPr lang="en-US" altLang="zh-CN" dirty="0"/>
              <a:t>Conclusion1:</a:t>
            </a:r>
          </a:p>
          <a:p>
            <a:endParaRPr lang="en-US" altLang="zh-CN" dirty="0"/>
          </a:p>
          <a:p>
            <a:r>
              <a:rPr lang="en-US" altLang="zh-CN" dirty="0"/>
              <a:t>In the case of using linear regression, </a:t>
            </a:r>
            <a:r>
              <a:rPr lang="en-US" altLang="zh-CN" b="1" dirty="0"/>
              <a:t>the theoretical upper limit </a:t>
            </a:r>
            <a:r>
              <a:rPr lang="en-US" altLang="zh-CN" dirty="0"/>
              <a:t>for predicting D of pure SCG signals should be </a:t>
            </a:r>
            <a:r>
              <a:rPr lang="en-US" altLang="zh-CN" b="1" dirty="0"/>
              <a:t>1.8</a:t>
            </a:r>
            <a:r>
              <a:rPr lang="en-US" altLang="zh-CN" dirty="0"/>
              <a:t>. </a:t>
            </a:r>
          </a:p>
          <a:p>
            <a:endParaRPr lang="en-US" altLang="zh-CN" dirty="0"/>
          </a:p>
          <a:p>
            <a:r>
              <a:rPr lang="en-US" altLang="zh-CN" dirty="0"/>
              <a:t>However, current results obtained with the DBA algorithm suggest that the process of obtaining a standard template is a denoising process. </a:t>
            </a:r>
          </a:p>
          <a:p>
            <a:r>
              <a:rPr lang="en-US" altLang="zh-CN" dirty="0"/>
              <a:t>(The DBA algorithm will be briefly introduced later.)</a:t>
            </a:r>
          </a:p>
        </p:txBody>
      </p:sp>
      <p:graphicFrame>
        <p:nvGraphicFramePr>
          <p:cNvPr id="2" name="表格 1">
            <a:extLst>
              <a:ext uri="{FF2B5EF4-FFF2-40B4-BE49-F238E27FC236}">
                <a16:creationId xmlns:a16="http://schemas.microsoft.com/office/drawing/2014/main" id="{DCCB8D94-03FD-2C9F-E4EA-A960C6CB1542}"/>
              </a:ext>
            </a:extLst>
          </p:cNvPr>
          <p:cNvGraphicFramePr>
            <a:graphicFrameLocks noGrp="1"/>
          </p:cNvGraphicFramePr>
          <p:nvPr>
            <p:extLst>
              <p:ext uri="{D42A27DB-BD31-4B8C-83A1-F6EECF244321}">
                <p14:modId xmlns:p14="http://schemas.microsoft.com/office/powerpoint/2010/main" val="3615856256"/>
              </p:ext>
            </p:extLst>
          </p:nvPr>
        </p:nvGraphicFramePr>
        <p:xfrm>
          <a:off x="748071" y="4491507"/>
          <a:ext cx="10209162" cy="1107440"/>
        </p:xfrm>
        <a:graphic>
          <a:graphicData uri="http://schemas.openxmlformats.org/drawingml/2006/table">
            <a:tbl>
              <a:tblPr firstRow="1" bandRow="1">
                <a:tableStyleId>{5C22544A-7EE6-4342-B048-85BDC9FD1C3A}</a:tableStyleId>
              </a:tblPr>
              <a:tblGrid>
                <a:gridCol w="2093336">
                  <a:extLst>
                    <a:ext uri="{9D8B030D-6E8A-4147-A177-3AD203B41FA5}">
                      <a16:colId xmlns:a16="http://schemas.microsoft.com/office/drawing/2014/main" val="2721979233"/>
                    </a:ext>
                  </a:extLst>
                </a:gridCol>
                <a:gridCol w="4001025">
                  <a:extLst>
                    <a:ext uri="{9D8B030D-6E8A-4147-A177-3AD203B41FA5}">
                      <a16:colId xmlns:a16="http://schemas.microsoft.com/office/drawing/2014/main" val="2329472157"/>
                    </a:ext>
                  </a:extLst>
                </a:gridCol>
                <a:gridCol w="2064774">
                  <a:extLst>
                    <a:ext uri="{9D8B030D-6E8A-4147-A177-3AD203B41FA5}">
                      <a16:colId xmlns:a16="http://schemas.microsoft.com/office/drawing/2014/main" val="3887092843"/>
                    </a:ext>
                  </a:extLst>
                </a:gridCol>
                <a:gridCol w="2050027">
                  <a:extLst>
                    <a:ext uri="{9D8B030D-6E8A-4147-A177-3AD203B41FA5}">
                      <a16:colId xmlns:a16="http://schemas.microsoft.com/office/drawing/2014/main" val="68501977"/>
                    </a:ext>
                  </a:extLst>
                </a:gridCol>
              </a:tblGrid>
              <a:tr h="370840">
                <a:tc>
                  <a:txBody>
                    <a:bodyPr/>
                    <a:lstStyle/>
                    <a:p>
                      <a:r>
                        <a:rPr lang="en-US" altLang="zh-CN" dirty="0"/>
                        <a:t>Model</a:t>
                      </a:r>
                      <a:endParaRPr lang="zh-CN" altLang="en-US" dirty="0"/>
                    </a:p>
                  </a:txBody>
                  <a:tcPr/>
                </a:tc>
                <a:tc>
                  <a:txBody>
                    <a:bodyPr/>
                    <a:lstStyle/>
                    <a:p>
                      <a:r>
                        <a:rPr lang="en-US" altLang="zh-CN" dirty="0"/>
                        <a:t>State</a:t>
                      </a:r>
                      <a:endParaRPr lang="zh-CN" altLang="en-US" dirty="0"/>
                    </a:p>
                  </a:txBody>
                  <a:tcPr/>
                </a:tc>
                <a:tc>
                  <a:txBody>
                    <a:bodyPr/>
                    <a:lstStyle/>
                    <a:p>
                      <a:r>
                        <a:rPr lang="en-US" altLang="zh-CN" dirty="0"/>
                        <a:t>S Prediction</a:t>
                      </a:r>
                      <a:endParaRPr lang="zh-CN" altLang="en-US" dirty="0"/>
                    </a:p>
                  </a:txBody>
                  <a:tcPr/>
                </a:tc>
                <a:tc>
                  <a:txBody>
                    <a:bodyPr/>
                    <a:lstStyle/>
                    <a:p>
                      <a:r>
                        <a:rPr lang="en-US" altLang="zh-CN" dirty="0"/>
                        <a:t>D Prediction</a:t>
                      </a:r>
                      <a:endParaRPr lang="zh-CN" altLang="en-US" dirty="0"/>
                    </a:p>
                  </a:txBody>
                  <a:tcPr/>
                </a:tc>
                <a:extLst>
                  <a:ext uri="{0D108BD9-81ED-4DB2-BD59-A6C34878D82A}">
                    <a16:rowId xmlns:a16="http://schemas.microsoft.com/office/drawing/2014/main" val="3312699029"/>
                  </a:ext>
                </a:extLst>
              </a:tr>
              <a:tr h="370840">
                <a:tc>
                  <a:txBody>
                    <a:bodyPr/>
                    <a:lstStyle/>
                    <a:p>
                      <a:r>
                        <a:rPr lang="en-US" altLang="zh-CN" dirty="0"/>
                        <a:t>No Template</a:t>
                      </a:r>
                    </a:p>
                  </a:txBody>
                  <a:tcPr/>
                </a:tc>
                <a:tc>
                  <a:txBody>
                    <a:bodyPr/>
                    <a:lstStyle/>
                    <a:p>
                      <a:r>
                        <a:rPr lang="en-US" altLang="zh-CN" dirty="0"/>
                        <a:t>No RR, Peak-Based Segmentation</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0.79 / 1.64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1.79 / </a:t>
                      </a:r>
                      <a:r>
                        <a:rPr lang="en-US" altLang="zh-CN" b="1" dirty="0"/>
                        <a:t>4.31</a:t>
                      </a:r>
                      <a:endParaRPr lang="zh-CN" altLang="en-US" b="1" dirty="0"/>
                    </a:p>
                  </a:txBody>
                  <a:tcPr/>
                </a:tc>
                <a:extLst>
                  <a:ext uri="{0D108BD9-81ED-4DB2-BD59-A6C34878D82A}">
                    <a16:rowId xmlns:a16="http://schemas.microsoft.com/office/drawing/2014/main" val="645629362"/>
                  </a:ext>
                </a:extLst>
              </a:tr>
              <a:tr h="349078">
                <a:tc>
                  <a:txBody>
                    <a:bodyPr/>
                    <a:lstStyle/>
                    <a:p>
                      <a:r>
                        <a:rPr lang="en-US" altLang="zh-CN" dirty="0"/>
                        <a:t>DBA</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pPr algn="ctr"/>
                      <a:r>
                        <a:rPr lang="en-US" altLang="zh-CN" u="sng" dirty="0"/>
                        <a:t>2.05 / 1.96</a:t>
                      </a:r>
                      <a:endParaRPr lang="zh-CN" altLang="en-US" u="sng" dirty="0"/>
                    </a:p>
                  </a:txBody>
                  <a:tcPr/>
                </a:tc>
                <a:tc>
                  <a:txBody>
                    <a:bodyPr/>
                    <a:lstStyle/>
                    <a:p>
                      <a:pPr algn="ctr"/>
                      <a:r>
                        <a:rPr lang="en-US" altLang="zh-CN" u="sng" dirty="0"/>
                        <a:t>3.43 / </a:t>
                      </a:r>
                      <a:r>
                        <a:rPr lang="en-US" altLang="zh-CN" b="1" u="sng" dirty="0"/>
                        <a:t>4.15</a:t>
                      </a:r>
                      <a:endParaRPr lang="zh-CN" altLang="en-US" b="1" u="sng" dirty="0"/>
                    </a:p>
                  </a:txBody>
                  <a:tcPr/>
                </a:tc>
                <a:extLst>
                  <a:ext uri="{0D108BD9-81ED-4DB2-BD59-A6C34878D82A}">
                    <a16:rowId xmlns:a16="http://schemas.microsoft.com/office/drawing/2014/main" val="994351504"/>
                  </a:ext>
                </a:extLst>
              </a:tr>
            </a:tbl>
          </a:graphicData>
        </a:graphic>
      </p:graphicFrame>
    </p:spTree>
    <p:extLst>
      <p:ext uri="{BB962C8B-B14F-4D97-AF65-F5344CB8AC3E}">
        <p14:creationId xmlns:p14="http://schemas.microsoft.com/office/powerpoint/2010/main" val="1918894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609600" y="106251"/>
            <a:ext cx="4584920"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Part_1: </a:t>
            </a:r>
            <a:r>
              <a:rPr lang="en-US" altLang="zh-CN" sz="1400" dirty="0"/>
              <a:t>Research - Getting Template</a:t>
            </a:r>
          </a:p>
        </p:txBody>
      </p:sp>
      <p:sp>
        <p:nvSpPr>
          <p:cNvPr id="3" name="文本框 2">
            <a:extLst>
              <a:ext uri="{FF2B5EF4-FFF2-40B4-BE49-F238E27FC236}">
                <a16:creationId xmlns:a16="http://schemas.microsoft.com/office/drawing/2014/main" id="{7E6479E6-9587-A2B7-5574-031FC4CC0E72}"/>
              </a:ext>
            </a:extLst>
          </p:cNvPr>
          <p:cNvSpPr txBox="1"/>
          <p:nvPr/>
        </p:nvSpPr>
        <p:spPr>
          <a:xfrm>
            <a:off x="609600" y="766916"/>
            <a:ext cx="11358716" cy="1754326"/>
          </a:xfrm>
          <a:prstGeom prst="rect">
            <a:avLst/>
          </a:prstGeom>
          <a:noFill/>
        </p:spPr>
        <p:txBody>
          <a:bodyPr wrap="square" rtlCol="0">
            <a:spAutoFit/>
          </a:bodyPr>
          <a:lstStyle/>
          <a:p>
            <a:r>
              <a:rPr lang="en-US" altLang="zh-CN" dirty="0"/>
              <a:t>Preliminary conclusions reflected by experimental results:</a:t>
            </a:r>
          </a:p>
          <a:p>
            <a:endParaRPr lang="en-US" altLang="zh-CN" dirty="0"/>
          </a:p>
          <a:p>
            <a:endParaRPr lang="en-US" altLang="zh-CN" dirty="0"/>
          </a:p>
          <a:p>
            <a:r>
              <a:rPr lang="en-US" altLang="zh-CN" dirty="0"/>
              <a:t>Conclusion2:</a:t>
            </a:r>
          </a:p>
          <a:p>
            <a:endParaRPr lang="en-US" altLang="zh-CN" dirty="0"/>
          </a:p>
          <a:p>
            <a:r>
              <a:rPr lang="en-US" altLang="zh-CN" dirty="0"/>
              <a:t>Our previous use of K-shape and the conclusions (next page) drawn were incorrect.</a:t>
            </a:r>
          </a:p>
        </p:txBody>
      </p:sp>
      <p:graphicFrame>
        <p:nvGraphicFramePr>
          <p:cNvPr id="2" name="表格 1">
            <a:extLst>
              <a:ext uri="{FF2B5EF4-FFF2-40B4-BE49-F238E27FC236}">
                <a16:creationId xmlns:a16="http://schemas.microsoft.com/office/drawing/2014/main" id="{5417FCED-051A-609E-84E5-B1FE258300E6}"/>
              </a:ext>
            </a:extLst>
          </p:cNvPr>
          <p:cNvGraphicFramePr>
            <a:graphicFrameLocks noGrp="1"/>
          </p:cNvGraphicFramePr>
          <p:nvPr>
            <p:extLst>
              <p:ext uri="{D42A27DB-BD31-4B8C-83A1-F6EECF244321}">
                <p14:modId xmlns:p14="http://schemas.microsoft.com/office/powerpoint/2010/main" val="1160100873"/>
              </p:ext>
            </p:extLst>
          </p:nvPr>
        </p:nvGraphicFramePr>
        <p:xfrm>
          <a:off x="821813" y="3127280"/>
          <a:ext cx="10165736" cy="1107440"/>
        </p:xfrm>
        <a:graphic>
          <a:graphicData uri="http://schemas.openxmlformats.org/drawingml/2006/table">
            <a:tbl>
              <a:tblPr firstRow="1" bandRow="1">
                <a:tableStyleId>{5C22544A-7EE6-4342-B048-85BDC9FD1C3A}</a:tableStyleId>
              </a:tblPr>
              <a:tblGrid>
                <a:gridCol w="2093336">
                  <a:extLst>
                    <a:ext uri="{9D8B030D-6E8A-4147-A177-3AD203B41FA5}">
                      <a16:colId xmlns:a16="http://schemas.microsoft.com/office/drawing/2014/main" val="2721979233"/>
                    </a:ext>
                  </a:extLst>
                </a:gridCol>
                <a:gridCol w="4001025">
                  <a:extLst>
                    <a:ext uri="{9D8B030D-6E8A-4147-A177-3AD203B41FA5}">
                      <a16:colId xmlns:a16="http://schemas.microsoft.com/office/drawing/2014/main" val="2329472157"/>
                    </a:ext>
                  </a:extLst>
                </a:gridCol>
                <a:gridCol w="2064774">
                  <a:extLst>
                    <a:ext uri="{9D8B030D-6E8A-4147-A177-3AD203B41FA5}">
                      <a16:colId xmlns:a16="http://schemas.microsoft.com/office/drawing/2014/main" val="3887092843"/>
                    </a:ext>
                  </a:extLst>
                </a:gridCol>
                <a:gridCol w="2006601">
                  <a:extLst>
                    <a:ext uri="{9D8B030D-6E8A-4147-A177-3AD203B41FA5}">
                      <a16:colId xmlns:a16="http://schemas.microsoft.com/office/drawing/2014/main" val="68501977"/>
                    </a:ext>
                  </a:extLst>
                </a:gridCol>
              </a:tblGrid>
              <a:tr h="370840">
                <a:tc>
                  <a:txBody>
                    <a:bodyPr/>
                    <a:lstStyle/>
                    <a:p>
                      <a:r>
                        <a:rPr lang="en-US" altLang="zh-CN" dirty="0"/>
                        <a:t>Model</a:t>
                      </a:r>
                      <a:endParaRPr lang="zh-CN" altLang="en-US" dirty="0"/>
                    </a:p>
                  </a:txBody>
                  <a:tcPr/>
                </a:tc>
                <a:tc>
                  <a:txBody>
                    <a:bodyPr/>
                    <a:lstStyle/>
                    <a:p>
                      <a:r>
                        <a:rPr lang="en-US" altLang="zh-CN" dirty="0"/>
                        <a:t>State</a:t>
                      </a:r>
                      <a:endParaRPr lang="zh-CN" altLang="en-US" dirty="0"/>
                    </a:p>
                  </a:txBody>
                  <a:tcPr/>
                </a:tc>
                <a:tc>
                  <a:txBody>
                    <a:bodyPr/>
                    <a:lstStyle/>
                    <a:p>
                      <a:r>
                        <a:rPr lang="en-US" altLang="zh-CN" dirty="0"/>
                        <a:t>S Prediction</a:t>
                      </a:r>
                      <a:endParaRPr lang="zh-CN" altLang="en-US" dirty="0"/>
                    </a:p>
                  </a:txBody>
                  <a:tcPr/>
                </a:tc>
                <a:tc>
                  <a:txBody>
                    <a:bodyPr/>
                    <a:lstStyle/>
                    <a:p>
                      <a:r>
                        <a:rPr lang="en-US" altLang="zh-CN" dirty="0"/>
                        <a:t>D Prediction</a:t>
                      </a:r>
                      <a:endParaRPr lang="zh-CN" altLang="en-US" dirty="0"/>
                    </a:p>
                  </a:txBody>
                  <a:tcPr/>
                </a:tc>
                <a:extLst>
                  <a:ext uri="{0D108BD9-81ED-4DB2-BD59-A6C34878D82A}">
                    <a16:rowId xmlns:a16="http://schemas.microsoft.com/office/drawing/2014/main" val="3312699029"/>
                  </a:ext>
                </a:extLst>
              </a:tr>
              <a:tr h="370840">
                <a:tc>
                  <a:txBody>
                    <a:bodyPr/>
                    <a:lstStyle/>
                    <a:p>
                      <a:r>
                        <a:rPr lang="en-US" altLang="zh-CN" dirty="0"/>
                        <a:t>K-shape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pPr algn="ctr"/>
                      <a:r>
                        <a:rPr lang="en-US" altLang="zh-CN" dirty="0"/>
                        <a:t>2.20 / 2.74</a:t>
                      </a:r>
                      <a:endParaRPr lang="zh-CN" altLang="en-US" dirty="0"/>
                    </a:p>
                  </a:txBody>
                  <a:tcPr/>
                </a:tc>
                <a:tc>
                  <a:txBody>
                    <a:bodyPr/>
                    <a:lstStyle/>
                    <a:p>
                      <a:pPr algn="ctr"/>
                      <a:r>
                        <a:rPr lang="en-US" altLang="zh-CN" dirty="0"/>
                        <a:t>4.85 / 5.88</a:t>
                      </a:r>
                      <a:endParaRPr lang="zh-CN" altLang="en-US" dirty="0"/>
                    </a:p>
                  </a:txBody>
                  <a:tcPr/>
                </a:tc>
                <a:extLst>
                  <a:ext uri="{0D108BD9-81ED-4DB2-BD59-A6C34878D82A}">
                    <a16:rowId xmlns:a16="http://schemas.microsoft.com/office/drawing/2014/main" val="26936941"/>
                  </a:ext>
                </a:extLst>
              </a:tr>
              <a:tr h="361697">
                <a:tc>
                  <a:txBody>
                    <a:bodyPr/>
                    <a:lstStyle/>
                    <a:p>
                      <a:r>
                        <a:rPr lang="en-US" altLang="zh-CN" dirty="0"/>
                        <a:t>K-shape 2</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pPr algn="ctr"/>
                      <a:r>
                        <a:rPr lang="en-US" altLang="zh-CN" dirty="0"/>
                        <a:t>2.18 / 1.79</a:t>
                      </a:r>
                      <a:endParaRPr lang="zh-CN" altLang="en-US" dirty="0"/>
                    </a:p>
                  </a:txBody>
                  <a:tcPr/>
                </a:tc>
                <a:tc>
                  <a:txBody>
                    <a:bodyPr/>
                    <a:lstStyle/>
                    <a:p>
                      <a:pPr algn="ctr"/>
                      <a:r>
                        <a:rPr lang="en-US" altLang="zh-CN" dirty="0"/>
                        <a:t>4.76 / 5.24</a:t>
                      </a:r>
                      <a:endParaRPr lang="zh-CN" altLang="en-US" dirty="0"/>
                    </a:p>
                  </a:txBody>
                  <a:tcPr/>
                </a:tc>
                <a:extLst>
                  <a:ext uri="{0D108BD9-81ED-4DB2-BD59-A6C34878D82A}">
                    <a16:rowId xmlns:a16="http://schemas.microsoft.com/office/drawing/2014/main" val="1684763513"/>
                  </a:ext>
                </a:extLst>
              </a:tr>
            </a:tbl>
          </a:graphicData>
        </a:graphic>
      </p:graphicFrame>
    </p:spTree>
    <p:extLst>
      <p:ext uri="{BB962C8B-B14F-4D97-AF65-F5344CB8AC3E}">
        <p14:creationId xmlns:p14="http://schemas.microsoft.com/office/powerpoint/2010/main" val="4109831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3">
            <a:extLst>
              <a:ext uri="{FF2B5EF4-FFF2-40B4-BE49-F238E27FC236}">
                <a16:creationId xmlns:a16="http://schemas.microsoft.com/office/drawing/2014/main" id="{B24DB881-6F3A-7407-1861-8BF681DAB37C}"/>
              </a:ext>
            </a:extLst>
          </p:cNvPr>
          <p:cNvGraphicFramePr>
            <a:graphicFrameLocks noGrp="1"/>
          </p:cNvGraphicFramePr>
          <p:nvPr/>
        </p:nvGraphicFramePr>
        <p:xfrm>
          <a:off x="1928426" y="971535"/>
          <a:ext cx="8127999" cy="18491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621986043"/>
                    </a:ext>
                  </a:extLst>
                </a:gridCol>
                <a:gridCol w="2709333">
                  <a:extLst>
                    <a:ext uri="{9D8B030D-6E8A-4147-A177-3AD203B41FA5}">
                      <a16:colId xmlns:a16="http://schemas.microsoft.com/office/drawing/2014/main" val="518921487"/>
                    </a:ext>
                  </a:extLst>
                </a:gridCol>
                <a:gridCol w="2709333">
                  <a:extLst>
                    <a:ext uri="{9D8B030D-6E8A-4147-A177-3AD203B41FA5}">
                      <a16:colId xmlns:a16="http://schemas.microsoft.com/office/drawing/2014/main" val="843961580"/>
                    </a:ext>
                  </a:extLst>
                </a:gridCol>
              </a:tblGrid>
              <a:tr h="336709">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No Noise / Noise Level of 0.1</a:t>
                      </a:r>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909774708"/>
                  </a:ext>
                </a:extLst>
              </a:tr>
              <a:tr h="370840">
                <a:tc>
                  <a:txBody>
                    <a:bodyPr/>
                    <a:lstStyle/>
                    <a:p>
                      <a:pPr algn="ctr"/>
                      <a:r>
                        <a:rPr lang="en-US" altLang="zh-CN" dirty="0"/>
                        <a:t>Method</a:t>
                      </a:r>
                      <a:endParaRPr lang="zh-CN" altLang="en-US" dirty="0"/>
                    </a:p>
                  </a:txBody>
                  <a:tcPr/>
                </a:tc>
                <a:tc>
                  <a:txBody>
                    <a:bodyPr/>
                    <a:lstStyle/>
                    <a:p>
                      <a:pPr algn="ctr"/>
                      <a:r>
                        <a:rPr lang="en-US" altLang="zh-CN" dirty="0"/>
                        <a:t>S Prediction </a:t>
                      </a:r>
                      <a:endParaRPr lang="zh-CN" altLang="en-US" dirty="0"/>
                    </a:p>
                  </a:txBody>
                  <a:tcPr/>
                </a:tc>
                <a:tc>
                  <a:txBody>
                    <a:bodyPr/>
                    <a:lstStyle/>
                    <a:p>
                      <a:pPr algn="ctr"/>
                      <a:r>
                        <a:rPr lang="en-US" altLang="zh-CN" dirty="0"/>
                        <a:t>D Prediction</a:t>
                      </a:r>
                      <a:endParaRPr lang="zh-CN" altLang="en-US" dirty="0"/>
                    </a:p>
                  </a:txBody>
                  <a:tcPr/>
                </a:tc>
                <a:extLst>
                  <a:ext uri="{0D108BD9-81ED-4DB2-BD59-A6C34878D82A}">
                    <a16:rowId xmlns:a16="http://schemas.microsoft.com/office/drawing/2014/main" val="201775595"/>
                  </a:ext>
                </a:extLst>
              </a:tr>
              <a:tr h="370840">
                <a:tc>
                  <a:txBody>
                    <a:bodyPr/>
                    <a:lstStyle/>
                    <a:p>
                      <a:pPr algn="ctr"/>
                      <a:r>
                        <a:rPr lang="en-US" altLang="zh-CN" dirty="0"/>
                        <a:t>No Template</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0.79 / 1.64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1.79 / 4.31</a:t>
                      </a:r>
                      <a:endParaRPr lang="zh-CN" altLang="en-US" dirty="0"/>
                    </a:p>
                  </a:txBody>
                  <a:tcPr/>
                </a:tc>
                <a:extLst>
                  <a:ext uri="{0D108BD9-81ED-4DB2-BD59-A6C34878D82A}">
                    <a16:rowId xmlns:a16="http://schemas.microsoft.com/office/drawing/2014/main" val="3388028633"/>
                  </a:ext>
                </a:extLst>
              </a:tr>
              <a:tr h="370840">
                <a:tc>
                  <a:txBody>
                    <a:bodyPr/>
                    <a:lstStyle/>
                    <a:p>
                      <a:pPr algn="ctr"/>
                      <a:r>
                        <a:rPr lang="en-US" altLang="zh-CN" dirty="0"/>
                        <a:t>Median</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1.42 / 1.45</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4.07 / 4.49</a:t>
                      </a:r>
                      <a:endParaRPr lang="zh-CN" altLang="en-US" dirty="0"/>
                    </a:p>
                  </a:txBody>
                  <a:tcPr/>
                </a:tc>
                <a:extLst>
                  <a:ext uri="{0D108BD9-81ED-4DB2-BD59-A6C34878D82A}">
                    <a16:rowId xmlns:a16="http://schemas.microsoft.com/office/drawing/2014/main" val="2570239062"/>
                  </a:ext>
                </a:extLst>
              </a:tr>
              <a:tr h="370840">
                <a:tc>
                  <a:txBody>
                    <a:bodyPr/>
                    <a:lstStyle/>
                    <a:p>
                      <a:pPr algn="ctr"/>
                      <a:r>
                        <a:rPr lang="en-US" altLang="zh-CN" b="1" i="0" u="sng" dirty="0"/>
                        <a:t>K-shape</a:t>
                      </a:r>
                      <a:endParaRPr lang="zh-CN" altLang="en-US" b="1" i="0" u="sng"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i="0" u="sng" dirty="0"/>
                        <a:t>2.20 / 2.74</a:t>
                      </a:r>
                      <a:endParaRPr lang="zh-CN" altLang="en-US" b="1" i="0" u="sng"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i="0" u="sng" dirty="0"/>
                        <a:t>4.85 / 5.88</a:t>
                      </a:r>
                      <a:endParaRPr lang="zh-CN" altLang="en-US" b="1" i="0" u="sng" dirty="0"/>
                    </a:p>
                  </a:txBody>
                  <a:tcPr/>
                </a:tc>
                <a:extLst>
                  <a:ext uri="{0D108BD9-81ED-4DB2-BD59-A6C34878D82A}">
                    <a16:rowId xmlns:a16="http://schemas.microsoft.com/office/drawing/2014/main" val="1685611913"/>
                  </a:ext>
                </a:extLst>
              </a:tr>
            </a:tbl>
          </a:graphicData>
        </a:graphic>
      </p:graphicFrame>
      <p:sp>
        <p:nvSpPr>
          <p:cNvPr id="5" name="文本框 4">
            <a:extLst>
              <a:ext uri="{FF2B5EF4-FFF2-40B4-BE49-F238E27FC236}">
                <a16:creationId xmlns:a16="http://schemas.microsoft.com/office/drawing/2014/main" id="{CCD5C708-541E-7A6C-2981-64F38493D00B}"/>
              </a:ext>
            </a:extLst>
          </p:cNvPr>
          <p:cNvSpPr txBox="1"/>
          <p:nvPr/>
        </p:nvSpPr>
        <p:spPr>
          <a:xfrm>
            <a:off x="1625392" y="3497367"/>
            <a:ext cx="8941215" cy="2339102"/>
          </a:xfrm>
          <a:prstGeom prst="rect">
            <a:avLst/>
          </a:prstGeom>
          <a:noFill/>
        </p:spPr>
        <p:txBody>
          <a:bodyPr wrap="square" rtlCol="0">
            <a:spAutoFit/>
          </a:bodyPr>
          <a:lstStyle/>
          <a:p>
            <a:r>
              <a:rPr lang="en-US" altLang="zh-CN" sz="2000" b="1" dirty="0"/>
              <a:t>3 Why the performance of K-shape is not satisfactory? </a:t>
            </a:r>
          </a:p>
          <a:p>
            <a:endParaRPr lang="en-US" altLang="zh-CN" dirty="0"/>
          </a:p>
          <a:p>
            <a:r>
              <a:rPr lang="en-US" altLang="zh-CN" dirty="0"/>
              <a:t>The K-shape algorithm </a:t>
            </a:r>
            <a:r>
              <a:rPr lang="en-US" altLang="zh-CN" b="1" dirty="0"/>
              <a:t>generates a new signal </a:t>
            </a:r>
            <a:r>
              <a:rPr lang="en-US" altLang="zh-CN" dirty="0"/>
              <a:t>during clustering. The issue lies in the clustering rather than the underlying Time-Warping concept. </a:t>
            </a:r>
          </a:p>
          <a:p>
            <a:endParaRPr lang="en-US" altLang="zh-CN" dirty="0"/>
          </a:p>
          <a:p>
            <a:r>
              <a:rPr lang="en-US" altLang="zh-CN" dirty="0"/>
              <a:t>We should discard clustering and focus on researching how to apply </a:t>
            </a:r>
            <a:r>
              <a:rPr lang="en-US" altLang="zh-CN" b="1" dirty="0"/>
              <a:t>Time-Warping</a:t>
            </a:r>
            <a:r>
              <a:rPr lang="en-US" altLang="zh-CN" dirty="0"/>
              <a:t> effectively.</a:t>
            </a:r>
          </a:p>
        </p:txBody>
      </p:sp>
      <p:sp>
        <p:nvSpPr>
          <p:cNvPr id="4" name="矩形 3">
            <a:extLst>
              <a:ext uri="{FF2B5EF4-FFF2-40B4-BE49-F238E27FC236}">
                <a16:creationId xmlns:a16="http://schemas.microsoft.com/office/drawing/2014/main" id="{EEEAFEDE-052F-9513-6936-C92D6A21FD19}"/>
              </a:ext>
            </a:extLst>
          </p:cNvPr>
          <p:cNvSpPr/>
          <p:nvPr/>
        </p:nvSpPr>
        <p:spPr>
          <a:xfrm>
            <a:off x="435077" y="66368"/>
            <a:ext cx="3289199" cy="63757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Previous Slide</a:t>
            </a:r>
            <a:endParaRPr lang="zh-CN" altLang="en-US" dirty="0">
              <a:solidFill>
                <a:srgbClr val="FF0000"/>
              </a:solidFill>
            </a:endParaRPr>
          </a:p>
        </p:txBody>
      </p:sp>
    </p:spTree>
    <p:extLst>
      <p:ext uri="{BB962C8B-B14F-4D97-AF65-F5344CB8AC3E}">
        <p14:creationId xmlns:p14="http://schemas.microsoft.com/office/powerpoint/2010/main" val="4131804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609600" y="106251"/>
            <a:ext cx="4584920"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Part_1: </a:t>
            </a:r>
            <a:r>
              <a:rPr lang="en-US" altLang="zh-CN" sz="1400" dirty="0"/>
              <a:t>Research - Getting Template</a:t>
            </a:r>
          </a:p>
        </p:txBody>
      </p:sp>
      <p:sp>
        <p:nvSpPr>
          <p:cNvPr id="3" name="文本框 2">
            <a:extLst>
              <a:ext uri="{FF2B5EF4-FFF2-40B4-BE49-F238E27FC236}">
                <a16:creationId xmlns:a16="http://schemas.microsoft.com/office/drawing/2014/main" id="{7E6479E6-9587-A2B7-5574-031FC4CC0E72}"/>
              </a:ext>
            </a:extLst>
          </p:cNvPr>
          <p:cNvSpPr txBox="1"/>
          <p:nvPr/>
        </p:nvSpPr>
        <p:spPr>
          <a:xfrm>
            <a:off x="609600" y="567916"/>
            <a:ext cx="11358716" cy="2308324"/>
          </a:xfrm>
          <a:prstGeom prst="rect">
            <a:avLst/>
          </a:prstGeom>
          <a:noFill/>
        </p:spPr>
        <p:txBody>
          <a:bodyPr wrap="square" rtlCol="0">
            <a:spAutoFit/>
          </a:bodyPr>
          <a:lstStyle/>
          <a:p>
            <a:r>
              <a:rPr lang="en-US" altLang="zh-CN" dirty="0"/>
              <a:t>Preliminary conclusions reflected by experimental results:</a:t>
            </a:r>
          </a:p>
          <a:p>
            <a:endParaRPr lang="en-US" altLang="zh-CN" dirty="0"/>
          </a:p>
          <a:p>
            <a:endParaRPr lang="en-US" altLang="zh-CN" dirty="0"/>
          </a:p>
          <a:p>
            <a:r>
              <a:rPr lang="en-US" altLang="zh-CN" dirty="0"/>
              <a:t>Conclusion3:</a:t>
            </a:r>
          </a:p>
          <a:p>
            <a:r>
              <a:rPr lang="en-US" altLang="zh-CN" dirty="0"/>
              <a:t>In principle, the Kalman Filter's approach to dealing with multi-sensor confusion can effectively suppress noise. Although the current results are not promising, I still believe that the path of the Kalman Filter has potential. However, it might not be worth publishing.</a:t>
            </a:r>
          </a:p>
        </p:txBody>
      </p:sp>
      <p:graphicFrame>
        <p:nvGraphicFramePr>
          <p:cNvPr id="2" name="表格 1">
            <a:extLst>
              <a:ext uri="{FF2B5EF4-FFF2-40B4-BE49-F238E27FC236}">
                <a16:creationId xmlns:a16="http://schemas.microsoft.com/office/drawing/2014/main" id="{5417FCED-051A-609E-84E5-B1FE258300E6}"/>
              </a:ext>
            </a:extLst>
          </p:cNvPr>
          <p:cNvGraphicFramePr>
            <a:graphicFrameLocks noGrp="1"/>
          </p:cNvGraphicFramePr>
          <p:nvPr>
            <p:extLst>
              <p:ext uri="{D42A27DB-BD31-4B8C-83A1-F6EECF244321}">
                <p14:modId xmlns:p14="http://schemas.microsoft.com/office/powerpoint/2010/main" val="3367027168"/>
              </p:ext>
            </p:extLst>
          </p:nvPr>
        </p:nvGraphicFramePr>
        <p:xfrm>
          <a:off x="821813" y="3429000"/>
          <a:ext cx="10209162" cy="2225040"/>
        </p:xfrm>
        <a:graphic>
          <a:graphicData uri="http://schemas.openxmlformats.org/drawingml/2006/table">
            <a:tbl>
              <a:tblPr firstRow="1" bandRow="1">
                <a:tableStyleId>{5C22544A-7EE6-4342-B048-85BDC9FD1C3A}</a:tableStyleId>
              </a:tblPr>
              <a:tblGrid>
                <a:gridCol w="2093336">
                  <a:extLst>
                    <a:ext uri="{9D8B030D-6E8A-4147-A177-3AD203B41FA5}">
                      <a16:colId xmlns:a16="http://schemas.microsoft.com/office/drawing/2014/main" val="2721979233"/>
                    </a:ext>
                  </a:extLst>
                </a:gridCol>
                <a:gridCol w="4001025">
                  <a:extLst>
                    <a:ext uri="{9D8B030D-6E8A-4147-A177-3AD203B41FA5}">
                      <a16:colId xmlns:a16="http://schemas.microsoft.com/office/drawing/2014/main" val="2329472157"/>
                    </a:ext>
                  </a:extLst>
                </a:gridCol>
                <a:gridCol w="2064774">
                  <a:extLst>
                    <a:ext uri="{9D8B030D-6E8A-4147-A177-3AD203B41FA5}">
                      <a16:colId xmlns:a16="http://schemas.microsoft.com/office/drawing/2014/main" val="3887092843"/>
                    </a:ext>
                  </a:extLst>
                </a:gridCol>
                <a:gridCol w="2050027">
                  <a:extLst>
                    <a:ext uri="{9D8B030D-6E8A-4147-A177-3AD203B41FA5}">
                      <a16:colId xmlns:a16="http://schemas.microsoft.com/office/drawing/2014/main" val="68501977"/>
                    </a:ext>
                  </a:extLst>
                </a:gridCol>
              </a:tblGrid>
              <a:tr h="370840">
                <a:tc>
                  <a:txBody>
                    <a:bodyPr/>
                    <a:lstStyle/>
                    <a:p>
                      <a:r>
                        <a:rPr lang="en-US" altLang="zh-CN" dirty="0"/>
                        <a:t>Model</a:t>
                      </a:r>
                      <a:endParaRPr lang="zh-CN" altLang="en-US" dirty="0"/>
                    </a:p>
                  </a:txBody>
                  <a:tcPr/>
                </a:tc>
                <a:tc>
                  <a:txBody>
                    <a:bodyPr/>
                    <a:lstStyle/>
                    <a:p>
                      <a:r>
                        <a:rPr lang="en-US" altLang="zh-CN" dirty="0"/>
                        <a:t>State</a:t>
                      </a:r>
                      <a:endParaRPr lang="zh-CN" altLang="en-US" dirty="0"/>
                    </a:p>
                  </a:txBody>
                  <a:tcPr/>
                </a:tc>
                <a:tc>
                  <a:txBody>
                    <a:bodyPr/>
                    <a:lstStyle/>
                    <a:p>
                      <a:r>
                        <a:rPr lang="en-US" altLang="zh-CN" dirty="0"/>
                        <a:t>S Prediction</a:t>
                      </a:r>
                      <a:endParaRPr lang="zh-CN" altLang="en-US" dirty="0"/>
                    </a:p>
                  </a:txBody>
                  <a:tcPr/>
                </a:tc>
                <a:tc>
                  <a:txBody>
                    <a:bodyPr/>
                    <a:lstStyle/>
                    <a:p>
                      <a:r>
                        <a:rPr lang="en-US" altLang="zh-CN" dirty="0"/>
                        <a:t>D Prediction</a:t>
                      </a:r>
                      <a:endParaRPr lang="zh-CN" altLang="en-US" dirty="0"/>
                    </a:p>
                  </a:txBody>
                  <a:tcPr/>
                </a:tc>
                <a:extLst>
                  <a:ext uri="{0D108BD9-81ED-4DB2-BD59-A6C34878D82A}">
                    <a16:rowId xmlns:a16="http://schemas.microsoft.com/office/drawing/2014/main" val="3312699029"/>
                  </a:ext>
                </a:extLst>
              </a:tr>
              <a:tr h="370840">
                <a:tc>
                  <a:txBody>
                    <a:bodyPr/>
                    <a:lstStyle/>
                    <a:p>
                      <a:r>
                        <a:rPr lang="en-US" altLang="zh-CN" dirty="0"/>
                        <a:t>No Template</a:t>
                      </a:r>
                    </a:p>
                  </a:txBody>
                  <a:tcPr/>
                </a:tc>
                <a:tc>
                  <a:txBody>
                    <a:bodyPr/>
                    <a:lstStyle/>
                    <a:p>
                      <a:r>
                        <a:rPr lang="en-US" altLang="zh-CN" dirty="0"/>
                        <a:t>No RR, Peak-Based Segmentation</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0.79 / 1.64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1.79 / 4.31</a:t>
                      </a:r>
                      <a:endParaRPr lang="zh-CN" altLang="en-US" dirty="0"/>
                    </a:p>
                  </a:txBody>
                  <a:tcPr/>
                </a:tc>
                <a:extLst>
                  <a:ext uri="{0D108BD9-81ED-4DB2-BD59-A6C34878D82A}">
                    <a16:rowId xmlns:a16="http://schemas.microsoft.com/office/drawing/2014/main" val="645629362"/>
                  </a:ext>
                </a:extLst>
              </a:tr>
              <a:tr h="370840">
                <a:tc>
                  <a:txBody>
                    <a:bodyPr/>
                    <a:lstStyle/>
                    <a:p>
                      <a:r>
                        <a:rPr lang="en-US" altLang="zh-CN" dirty="0"/>
                        <a:t>Mean</a:t>
                      </a:r>
                    </a:p>
                  </a:txBody>
                  <a:tcPr/>
                </a:tc>
                <a:tc>
                  <a:txBody>
                    <a:bodyPr/>
                    <a:lstStyle/>
                    <a:p>
                      <a:r>
                        <a:rPr lang="en-US" altLang="zh-CN" dirty="0"/>
                        <a:t>No RR, Peak-Based Segmentation</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1.35 / 1.38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4.53 / 4.44</a:t>
                      </a:r>
                      <a:endParaRPr lang="zh-CN" altLang="en-US" dirty="0"/>
                    </a:p>
                  </a:txBody>
                  <a:tcPr/>
                </a:tc>
                <a:extLst>
                  <a:ext uri="{0D108BD9-81ED-4DB2-BD59-A6C34878D82A}">
                    <a16:rowId xmlns:a16="http://schemas.microsoft.com/office/drawing/2014/main" val="213170710"/>
                  </a:ext>
                </a:extLst>
              </a:tr>
              <a:tr h="370840">
                <a:tc>
                  <a:txBody>
                    <a:bodyPr/>
                    <a:lstStyle/>
                    <a:p>
                      <a:r>
                        <a:rPr lang="en-US" altLang="zh-CN" dirty="0"/>
                        <a:t>Median</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1.42 / 1.45</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4.07 / 4.49</a:t>
                      </a:r>
                      <a:endParaRPr lang="zh-CN" altLang="en-US" dirty="0"/>
                    </a:p>
                  </a:txBody>
                  <a:tcPr/>
                </a:tc>
                <a:extLst>
                  <a:ext uri="{0D108BD9-81ED-4DB2-BD59-A6C34878D82A}">
                    <a16:rowId xmlns:a16="http://schemas.microsoft.com/office/drawing/2014/main" val="3424492985"/>
                  </a:ext>
                </a:extLst>
              </a:tr>
              <a:tr h="370840">
                <a:tc>
                  <a:txBody>
                    <a:bodyPr/>
                    <a:lstStyle/>
                    <a:p>
                      <a:r>
                        <a:rPr lang="en-US" altLang="zh-CN" dirty="0"/>
                        <a:t>Kalman Filter</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r>
                        <a:rPr lang="en-US" altLang="zh-CN" sz="1800" kern="1200" dirty="0">
                          <a:solidFill>
                            <a:schemeClr val="dk1"/>
                          </a:solidFill>
                          <a:effectLst/>
                          <a:latin typeface="+mn-lt"/>
                          <a:ea typeface="+mn-ea"/>
                          <a:cs typeface="+mn-cs"/>
                        </a:rPr>
                        <a:t>  1.45 / 1.37</a:t>
                      </a:r>
                      <a:endParaRPr lang="zh-CN" altLang="en-US" dirty="0"/>
                    </a:p>
                  </a:txBody>
                  <a:tcPr/>
                </a:tc>
                <a:tc>
                  <a:txBody>
                    <a:bodyPr/>
                    <a:lstStyle/>
                    <a:p>
                      <a:r>
                        <a:rPr lang="en-US" altLang="zh-CN" sz="1800" b="1" kern="1200" dirty="0">
                          <a:solidFill>
                            <a:schemeClr val="dk1"/>
                          </a:solidFill>
                          <a:effectLst/>
                          <a:latin typeface="+mn-lt"/>
                          <a:ea typeface="+mn-ea"/>
                          <a:cs typeface="+mn-cs"/>
                        </a:rPr>
                        <a:t>  4.82 / 4.60</a:t>
                      </a:r>
                      <a:endParaRPr lang="zh-CN" altLang="en-US" b="1" dirty="0"/>
                    </a:p>
                  </a:txBody>
                  <a:tcPr/>
                </a:tc>
                <a:extLst>
                  <a:ext uri="{0D108BD9-81ED-4DB2-BD59-A6C34878D82A}">
                    <a16:rowId xmlns:a16="http://schemas.microsoft.com/office/drawing/2014/main" val="1409619234"/>
                  </a:ext>
                </a:extLst>
              </a:tr>
              <a:tr h="370840">
                <a:tc>
                  <a:txBody>
                    <a:bodyPr/>
                    <a:lstStyle/>
                    <a:p>
                      <a:r>
                        <a:rPr lang="en-US" altLang="zh-CN" dirty="0"/>
                        <a:t>DBA</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pPr algn="ctr"/>
                      <a:r>
                        <a:rPr lang="en-US" altLang="zh-CN" u="sng" dirty="0"/>
                        <a:t>2.05 / 1.96</a:t>
                      </a:r>
                      <a:endParaRPr lang="zh-CN" altLang="en-US" u="sng" dirty="0"/>
                    </a:p>
                  </a:txBody>
                  <a:tcPr/>
                </a:tc>
                <a:tc>
                  <a:txBody>
                    <a:bodyPr/>
                    <a:lstStyle/>
                    <a:p>
                      <a:pPr algn="ctr"/>
                      <a:r>
                        <a:rPr lang="en-US" altLang="zh-CN" u="sng" dirty="0"/>
                        <a:t>3.43 / 4.15</a:t>
                      </a:r>
                      <a:endParaRPr lang="zh-CN" altLang="en-US" u="sng" dirty="0"/>
                    </a:p>
                  </a:txBody>
                  <a:tcPr/>
                </a:tc>
                <a:extLst>
                  <a:ext uri="{0D108BD9-81ED-4DB2-BD59-A6C34878D82A}">
                    <a16:rowId xmlns:a16="http://schemas.microsoft.com/office/drawing/2014/main" val="994351504"/>
                  </a:ext>
                </a:extLst>
              </a:tr>
            </a:tbl>
          </a:graphicData>
        </a:graphic>
      </p:graphicFrame>
    </p:spTree>
    <p:extLst>
      <p:ext uri="{BB962C8B-B14F-4D97-AF65-F5344CB8AC3E}">
        <p14:creationId xmlns:p14="http://schemas.microsoft.com/office/powerpoint/2010/main" val="103041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B57B3DA-EA77-30D0-42EE-7EE902C6E4E9}"/>
              </a:ext>
            </a:extLst>
          </p:cNvPr>
          <p:cNvSpPr txBox="1"/>
          <p:nvPr/>
        </p:nvSpPr>
        <p:spPr>
          <a:xfrm>
            <a:off x="6391276" y="418062"/>
            <a:ext cx="5453061" cy="5632311"/>
          </a:xfrm>
          <a:prstGeom prst="rect">
            <a:avLst/>
          </a:prstGeom>
          <a:noFill/>
        </p:spPr>
        <p:txBody>
          <a:bodyPr wrap="square" rtlCol="0">
            <a:spAutoFit/>
          </a:bodyPr>
          <a:lstStyle/>
          <a:p>
            <a:r>
              <a:rPr lang="en-US" altLang="zh-CN" b="1" dirty="0"/>
              <a:t>What features should a good algorithm for obtaining a template have?</a:t>
            </a:r>
          </a:p>
          <a:p>
            <a:endParaRPr lang="en-US" altLang="zh-CN" b="1" dirty="0"/>
          </a:p>
          <a:p>
            <a:r>
              <a:rPr lang="en-US" altLang="zh-CN" b="1" dirty="0"/>
              <a:t>Feature 1</a:t>
            </a:r>
            <a:r>
              <a:rPr lang="en-US" altLang="zh-CN" dirty="0"/>
              <a:t>: The highest points of both large and small peaks for each piece should be aligned after applying the algorithm.</a:t>
            </a:r>
          </a:p>
          <a:p>
            <a:endParaRPr lang="en-US" altLang="zh-CN" dirty="0"/>
          </a:p>
          <a:p>
            <a:r>
              <a:rPr lang="en-US" altLang="zh-CN" b="1" dirty="0"/>
              <a:t>Feature 2</a:t>
            </a:r>
            <a:r>
              <a:rPr lang="en-US" altLang="zh-CN" dirty="0"/>
              <a:t>: The distance between two peaks of the template should be the rounded average of distances between two peaks for all pieces.</a:t>
            </a:r>
          </a:p>
          <a:p>
            <a:endParaRPr lang="en-US" altLang="zh-CN" dirty="0"/>
          </a:p>
          <a:p>
            <a:r>
              <a:rPr lang="en-US" altLang="zh-CN" b="1" dirty="0"/>
              <a:t>Feature</a:t>
            </a:r>
            <a:r>
              <a:rPr lang="zh-CN" altLang="en-US" b="1" dirty="0"/>
              <a:t> </a:t>
            </a:r>
            <a:r>
              <a:rPr lang="en-US" altLang="zh-CN" b="1" dirty="0"/>
              <a:t>3</a:t>
            </a:r>
            <a:r>
              <a:rPr lang="en-US" altLang="zh-CN" dirty="0"/>
              <a:t>: The ability to handle time shifts (possibly essential in real data but less critical in simulated signals).</a:t>
            </a:r>
          </a:p>
          <a:p>
            <a:endParaRPr lang="en-US" altLang="zh-CN" dirty="0"/>
          </a:p>
          <a:p>
            <a:r>
              <a:rPr lang="en-US" altLang="zh-CN" dirty="0"/>
              <a:t>The primary focus of research should indeed be on </a:t>
            </a:r>
            <a:r>
              <a:rPr lang="en-US" altLang="zh-CN" b="1" dirty="0"/>
              <a:t>Time Warping </a:t>
            </a:r>
            <a:r>
              <a:rPr lang="en-US" altLang="zh-CN" dirty="0"/>
              <a:t>to get perfect template of SCG signals.</a:t>
            </a:r>
          </a:p>
        </p:txBody>
      </p:sp>
      <p:pic>
        <p:nvPicPr>
          <p:cNvPr id="2" name="图片 1">
            <a:extLst>
              <a:ext uri="{FF2B5EF4-FFF2-40B4-BE49-F238E27FC236}">
                <a16:creationId xmlns:a16="http://schemas.microsoft.com/office/drawing/2014/main" id="{0A4D642C-9BAB-C695-348A-3425F89A7A3F}"/>
              </a:ext>
            </a:extLst>
          </p:cNvPr>
          <p:cNvPicPr>
            <a:picLocks noChangeAspect="1"/>
          </p:cNvPicPr>
          <p:nvPr/>
        </p:nvPicPr>
        <p:blipFill rotWithShape="1">
          <a:blip r:embed="rId3">
            <a:extLst>
              <a:ext uri="{28A0092B-C50C-407E-A947-70E740481C1C}">
                <a14:useLocalDpi xmlns:a14="http://schemas.microsoft.com/office/drawing/2010/main" val="0"/>
              </a:ext>
            </a:extLst>
          </a:blip>
          <a:srcRect l="8366" t="1824" r="8366"/>
          <a:stretch/>
        </p:blipFill>
        <p:spPr>
          <a:xfrm>
            <a:off x="152400" y="3515632"/>
            <a:ext cx="5700713" cy="2693193"/>
          </a:xfrm>
          <a:prstGeom prst="rect">
            <a:avLst/>
          </a:prstGeom>
        </p:spPr>
      </p:pic>
      <p:pic>
        <p:nvPicPr>
          <p:cNvPr id="3" name="图片 2">
            <a:extLst>
              <a:ext uri="{FF2B5EF4-FFF2-40B4-BE49-F238E27FC236}">
                <a16:creationId xmlns:a16="http://schemas.microsoft.com/office/drawing/2014/main" id="{385B2939-9B1A-831C-56E0-4FB6DE1A9143}"/>
              </a:ext>
            </a:extLst>
          </p:cNvPr>
          <p:cNvPicPr>
            <a:picLocks noChangeAspect="1"/>
          </p:cNvPicPr>
          <p:nvPr/>
        </p:nvPicPr>
        <p:blipFill rotWithShape="1">
          <a:blip r:embed="rId4">
            <a:extLst>
              <a:ext uri="{28A0092B-C50C-407E-A947-70E740481C1C}">
                <a14:useLocalDpi xmlns:a14="http://schemas.microsoft.com/office/drawing/2010/main" val="0"/>
              </a:ext>
            </a:extLst>
          </a:blip>
          <a:srcRect l="8069" t="52719" r="8150" b="5674"/>
          <a:stretch/>
        </p:blipFill>
        <p:spPr>
          <a:xfrm>
            <a:off x="152400" y="914400"/>
            <a:ext cx="5700713" cy="2427969"/>
          </a:xfrm>
          <a:prstGeom prst="rect">
            <a:avLst/>
          </a:prstGeom>
        </p:spPr>
      </p:pic>
      <p:cxnSp>
        <p:nvCxnSpPr>
          <p:cNvPr id="7" name="直接箭头连接符 6">
            <a:extLst>
              <a:ext uri="{FF2B5EF4-FFF2-40B4-BE49-F238E27FC236}">
                <a16:creationId xmlns:a16="http://schemas.microsoft.com/office/drawing/2014/main" id="{AA79CCAC-3E6C-C981-A276-CDDEE553D7B8}"/>
              </a:ext>
            </a:extLst>
          </p:cNvPr>
          <p:cNvCxnSpPr>
            <a:cxnSpLocks/>
          </p:cNvCxnSpPr>
          <p:nvPr/>
        </p:nvCxnSpPr>
        <p:spPr>
          <a:xfrm>
            <a:off x="3614739" y="1314450"/>
            <a:ext cx="0" cy="521494"/>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0FA95417-0035-B4C7-9B52-B399BBB1CD0B}"/>
              </a:ext>
            </a:extLst>
          </p:cNvPr>
          <p:cNvCxnSpPr>
            <a:cxnSpLocks/>
          </p:cNvCxnSpPr>
          <p:nvPr/>
        </p:nvCxnSpPr>
        <p:spPr>
          <a:xfrm>
            <a:off x="3724276" y="1314450"/>
            <a:ext cx="0" cy="521493"/>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4DE0FC6C-D5A7-0F93-40F9-480C916DAC80}"/>
              </a:ext>
            </a:extLst>
          </p:cNvPr>
          <p:cNvCxnSpPr/>
          <p:nvPr/>
        </p:nvCxnSpPr>
        <p:spPr>
          <a:xfrm>
            <a:off x="920750" y="1054100"/>
            <a:ext cx="0" cy="1841500"/>
          </a:xfrm>
          <a:prstGeom prst="line">
            <a:avLst/>
          </a:prstGeom>
          <a:ln w="952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A73DC5DC-5075-6B32-FC19-8DBD85DACA95}"/>
              </a:ext>
            </a:extLst>
          </p:cNvPr>
          <p:cNvCxnSpPr>
            <a:cxnSpLocks/>
          </p:cNvCxnSpPr>
          <p:nvPr/>
        </p:nvCxnSpPr>
        <p:spPr>
          <a:xfrm>
            <a:off x="3656014" y="2105931"/>
            <a:ext cx="0" cy="789669"/>
          </a:xfrm>
          <a:prstGeom prst="line">
            <a:avLst/>
          </a:prstGeom>
          <a:ln w="952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005F8071-7485-9E4A-C10A-08C5D14552FE}"/>
              </a:ext>
            </a:extLst>
          </p:cNvPr>
          <p:cNvCxnSpPr/>
          <p:nvPr/>
        </p:nvCxnSpPr>
        <p:spPr>
          <a:xfrm>
            <a:off x="920750" y="2628896"/>
            <a:ext cx="2735264" cy="0"/>
          </a:xfrm>
          <a:prstGeom prst="straightConnector1">
            <a:avLst/>
          </a:prstGeom>
          <a:ln w="9525">
            <a:solidFill>
              <a:srgbClr val="C0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7B4CE1AE-5459-A292-4A71-2443A3B18017}"/>
              </a:ext>
            </a:extLst>
          </p:cNvPr>
          <p:cNvCxnSpPr>
            <a:cxnSpLocks/>
          </p:cNvCxnSpPr>
          <p:nvPr/>
        </p:nvCxnSpPr>
        <p:spPr>
          <a:xfrm>
            <a:off x="3803650" y="1431922"/>
            <a:ext cx="253523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连接符: 肘形 21">
            <a:extLst>
              <a:ext uri="{FF2B5EF4-FFF2-40B4-BE49-F238E27FC236}">
                <a16:creationId xmlns:a16="http://schemas.microsoft.com/office/drawing/2014/main" id="{27F874C5-0D53-3DBD-4A96-4A667333C494}"/>
              </a:ext>
            </a:extLst>
          </p:cNvPr>
          <p:cNvCxnSpPr/>
          <p:nvPr/>
        </p:nvCxnSpPr>
        <p:spPr>
          <a:xfrm>
            <a:off x="2288382" y="2628896"/>
            <a:ext cx="4050507" cy="158754"/>
          </a:xfrm>
          <a:prstGeom prst="bentConnector3">
            <a:avLst>
              <a:gd name="adj1" fmla="val 93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D3990D89-AC1A-B39C-FFDA-F4624905C1FA}"/>
              </a:ext>
            </a:extLst>
          </p:cNvPr>
          <p:cNvCxnSpPr>
            <a:cxnSpLocks/>
          </p:cNvCxnSpPr>
          <p:nvPr/>
        </p:nvCxnSpPr>
        <p:spPr>
          <a:xfrm>
            <a:off x="1873250" y="4165600"/>
            <a:ext cx="446563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1D2A253D-8C03-1F00-5BA3-06CC17712154}"/>
              </a:ext>
            </a:extLst>
          </p:cNvPr>
          <p:cNvSpPr/>
          <p:nvPr/>
        </p:nvSpPr>
        <p:spPr>
          <a:xfrm>
            <a:off x="435077" y="66368"/>
            <a:ext cx="3289199" cy="63757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Previous Slide</a:t>
            </a:r>
            <a:endParaRPr lang="zh-CN" altLang="en-US" dirty="0">
              <a:solidFill>
                <a:srgbClr val="FF0000"/>
              </a:solidFill>
            </a:endParaRPr>
          </a:p>
        </p:txBody>
      </p:sp>
    </p:spTree>
    <p:extLst>
      <p:ext uri="{BB962C8B-B14F-4D97-AF65-F5344CB8AC3E}">
        <p14:creationId xmlns:p14="http://schemas.microsoft.com/office/powerpoint/2010/main" val="3613148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609600" y="106251"/>
            <a:ext cx="4584920"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Part_1: </a:t>
            </a:r>
            <a:r>
              <a:rPr lang="en-US" altLang="zh-CN" sz="1400" dirty="0"/>
              <a:t>Research - Getting Template</a:t>
            </a:r>
          </a:p>
        </p:txBody>
      </p:sp>
      <p:sp>
        <p:nvSpPr>
          <p:cNvPr id="5" name="文本框 4">
            <a:extLst>
              <a:ext uri="{FF2B5EF4-FFF2-40B4-BE49-F238E27FC236}">
                <a16:creationId xmlns:a16="http://schemas.microsoft.com/office/drawing/2014/main" id="{ED0D1EB8-1FAD-5C0B-58E9-E5CE0A283F64}"/>
              </a:ext>
            </a:extLst>
          </p:cNvPr>
          <p:cNvSpPr txBox="1"/>
          <p:nvPr/>
        </p:nvSpPr>
        <p:spPr>
          <a:xfrm>
            <a:off x="609600" y="657314"/>
            <a:ext cx="8291052" cy="3477875"/>
          </a:xfrm>
          <a:prstGeom prst="rect">
            <a:avLst/>
          </a:prstGeom>
          <a:noFill/>
        </p:spPr>
        <p:txBody>
          <a:bodyPr wrap="square" rtlCol="0">
            <a:spAutoFit/>
          </a:bodyPr>
          <a:lstStyle/>
          <a:p>
            <a:r>
              <a:rPr lang="en-US" altLang="zh-CN" dirty="0"/>
              <a:t>At the same time, I have separately run models like </a:t>
            </a:r>
            <a:r>
              <a:rPr lang="en-US" altLang="zh-CN" b="1" dirty="0"/>
              <a:t>DTW, </a:t>
            </a:r>
            <a:r>
              <a:rPr lang="en-US" altLang="zh-CN" b="1" dirty="0" err="1"/>
              <a:t>dDTW</a:t>
            </a:r>
            <a:r>
              <a:rPr lang="en-US" altLang="zh-CN" b="1" dirty="0"/>
              <a:t>, </a:t>
            </a:r>
            <a:r>
              <a:rPr lang="en-US" altLang="zh-CN" b="1" dirty="0" err="1"/>
              <a:t>wDTW</a:t>
            </a:r>
            <a:r>
              <a:rPr lang="en-US" altLang="zh-CN" b="1" dirty="0"/>
              <a:t>, and </a:t>
            </a:r>
            <a:r>
              <a:rPr lang="en-US" altLang="zh-CN" b="1" dirty="0" err="1"/>
              <a:t>shapeDTW</a:t>
            </a:r>
            <a:r>
              <a:rPr lang="en-US" altLang="zh-CN" b="1" dirty="0"/>
              <a:t> </a:t>
            </a:r>
            <a:r>
              <a:rPr lang="en-US" altLang="zh-CN" dirty="0"/>
              <a:t>on pure SCG signals. Since SCG signals themselves are not very complex, the matching results are all quite similar.</a:t>
            </a:r>
          </a:p>
          <a:p>
            <a:endParaRPr lang="en-US" altLang="zh-CN" sz="2000" b="1" dirty="0"/>
          </a:p>
          <a:p>
            <a:r>
              <a:rPr lang="en-US" altLang="zh-CN" sz="2000" b="1" dirty="0"/>
              <a:t>Conclusion:</a:t>
            </a:r>
          </a:p>
          <a:p>
            <a:r>
              <a:rPr lang="en-US" altLang="zh-CN" dirty="0"/>
              <a:t>1. Thanks to methods like DBA for calculating the mean of sequences, the issue of small peaks has been largely resolved.</a:t>
            </a:r>
          </a:p>
          <a:p>
            <a:endParaRPr lang="en-US" altLang="zh-CN" dirty="0"/>
          </a:p>
          <a:p>
            <a:r>
              <a:rPr lang="en-US" altLang="zh-CN" dirty="0"/>
              <a:t>2. As can be seen in the graph on the right, the points are scattered. In the future, further analysis is needed to </a:t>
            </a:r>
          </a:p>
          <a:p>
            <a:r>
              <a:rPr lang="en-US" altLang="zh-CN" dirty="0"/>
              <a:t>identify the bottlenecks of this algorithm.</a:t>
            </a:r>
          </a:p>
        </p:txBody>
      </p:sp>
      <p:pic>
        <p:nvPicPr>
          <p:cNvPr id="2" name="图片 1">
            <a:extLst>
              <a:ext uri="{FF2B5EF4-FFF2-40B4-BE49-F238E27FC236}">
                <a16:creationId xmlns:a16="http://schemas.microsoft.com/office/drawing/2014/main" id="{9EE19ABD-C8F1-951F-CCBF-7E2F9BBE8161}"/>
              </a:ext>
            </a:extLst>
          </p:cNvPr>
          <p:cNvPicPr>
            <a:picLocks noChangeAspect="1"/>
          </p:cNvPicPr>
          <p:nvPr/>
        </p:nvPicPr>
        <p:blipFill rotWithShape="1">
          <a:blip r:embed="rId3"/>
          <a:srcRect b="3851"/>
          <a:stretch/>
        </p:blipFill>
        <p:spPr>
          <a:xfrm>
            <a:off x="796395" y="4224588"/>
            <a:ext cx="6191899" cy="2633412"/>
          </a:xfrm>
          <a:prstGeom prst="rect">
            <a:avLst/>
          </a:prstGeom>
        </p:spPr>
      </p:pic>
      <p:pic>
        <p:nvPicPr>
          <p:cNvPr id="4" name="图片 3">
            <a:extLst>
              <a:ext uri="{FF2B5EF4-FFF2-40B4-BE49-F238E27FC236}">
                <a16:creationId xmlns:a16="http://schemas.microsoft.com/office/drawing/2014/main" id="{8ECB7361-68A5-B66E-CD66-E9BD0CA862B4}"/>
              </a:ext>
            </a:extLst>
          </p:cNvPr>
          <p:cNvPicPr>
            <a:picLocks noChangeAspect="1"/>
          </p:cNvPicPr>
          <p:nvPr/>
        </p:nvPicPr>
        <p:blipFill rotWithShape="1">
          <a:blip r:embed="rId4">
            <a:extLst>
              <a:ext uri="{28A0092B-C50C-407E-A947-70E740481C1C}">
                <a14:useLocalDpi xmlns:a14="http://schemas.microsoft.com/office/drawing/2010/main" val="0"/>
              </a:ext>
            </a:extLst>
          </a:blip>
          <a:srcRect r="3648"/>
          <a:stretch/>
        </p:blipFill>
        <p:spPr>
          <a:xfrm>
            <a:off x="8621969" y="1905000"/>
            <a:ext cx="3570031" cy="4953000"/>
          </a:xfrm>
          <a:prstGeom prst="rect">
            <a:avLst/>
          </a:prstGeom>
        </p:spPr>
      </p:pic>
    </p:spTree>
    <p:extLst>
      <p:ext uri="{BB962C8B-B14F-4D97-AF65-F5344CB8AC3E}">
        <p14:creationId xmlns:p14="http://schemas.microsoft.com/office/powerpoint/2010/main" val="19399666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1">
      <a:majorFont>
        <a:latin typeface="Consolas"/>
        <a:ea typeface="等线 Light"/>
        <a:cs typeface=""/>
      </a:majorFont>
      <a:minorFont>
        <a:latin typeface="Consolas"/>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5982</TotalTime>
  <Words>1528</Words>
  <Application>Microsoft Office PowerPoint</Application>
  <PresentationFormat>宽屏</PresentationFormat>
  <Paragraphs>279</Paragraphs>
  <Slides>19</Slides>
  <Notes>19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PingFang SC</vt:lpstr>
      <vt:lpstr>等线</vt:lpstr>
      <vt:lpstr>Arial</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老 甲鱼</dc:creator>
  <cp:lastModifiedBy>甲鱼 老</cp:lastModifiedBy>
  <cp:revision>9276</cp:revision>
  <dcterms:created xsi:type="dcterms:W3CDTF">2023-07-30T03:21:28Z</dcterms:created>
  <dcterms:modified xsi:type="dcterms:W3CDTF">2023-11-06T10:41:10Z</dcterms:modified>
</cp:coreProperties>
</file>