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345" r:id="rId5"/>
    <p:sldId id="349" r:id="rId6"/>
    <p:sldId id="350" r:id="rId7"/>
    <p:sldId id="346" r:id="rId8"/>
    <p:sldId id="263" r:id="rId9"/>
    <p:sldId id="344" r:id="rId10"/>
    <p:sldId id="347" r:id="rId11"/>
    <p:sldId id="348" r:id="rId12"/>
    <p:sldId id="277" r:id="rId13"/>
    <p:sldId id="279" r:id="rId14"/>
    <p:sldId id="264" r:id="rId15"/>
    <p:sldId id="267" r:id="rId16"/>
    <p:sldId id="269" r:id="rId17"/>
    <p:sldId id="272" r:id="rId18"/>
    <p:sldId id="275" r:id="rId19"/>
    <p:sldId id="27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7319" autoAdjust="0"/>
  </p:normalViewPr>
  <p:slideViewPr>
    <p:cSldViewPr snapToGrid="0">
      <p:cViewPr varScale="1">
        <p:scale>
          <a:sx n="67" d="100"/>
          <a:sy n="67" d="100"/>
        </p:scale>
        <p:origin x="65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71580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4836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45" name="Google Shape;2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散点图，表示</a:t>
            </a:r>
            <a:r>
              <a:rPr lang="en-US" altLang="zh-CN" dirty="0"/>
              <a:t>D</a:t>
            </a:r>
            <a:r>
              <a:rPr lang="zh-CN" altLang="en-US" dirty="0"/>
              <a:t>这个特征和他对应特征之间的相关性。</a:t>
            </a:r>
            <a:r>
              <a:rPr lang="en-US" altLang="zh-CN" dirty="0"/>
              <a:t> </a:t>
            </a:r>
            <a:r>
              <a:rPr lang="zh-CN" altLang="en-US" dirty="0"/>
              <a:t>特征就是 大峰的幅度 </a:t>
            </a:r>
            <a:r>
              <a:rPr lang="en-US" altLang="zh-CN" dirty="0"/>
              <a:t>/ </a:t>
            </a:r>
            <a:r>
              <a:rPr lang="zh-CN" altLang="en-US" dirty="0"/>
              <a:t>小峰的幅度。</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如果这些散点都落在了两条黄色的虚线之间，那说明特征提取的非常好</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但是呢，我们可以看到，就是说，蓝色的散点，普遍落在了左侧的区域中。</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特征的分母是小峰的高度，这个我们已经测得非常非常准了，但是测出来的特征偏小，说明我门大峰的高度，有问题。</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这个红色的点，它理想中应该出现在绿色的这个地方。我们结合右边的图来看，</a:t>
            </a:r>
            <a:r>
              <a:rPr lang="en-US" altLang="zh-CN" dirty="0"/>
              <a:t>DBA</a:t>
            </a:r>
            <a:r>
              <a:rPr lang="zh-CN" altLang="en-US" dirty="0"/>
              <a:t>获取得到的</a:t>
            </a:r>
            <a:r>
              <a:rPr lang="en-US" altLang="zh-CN" dirty="0"/>
              <a:t>template</a:t>
            </a:r>
            <a:r>
              <a:rPr lang="zh-CN" altLang="en-US" dirty="0"/>
              <a:t>它是偏小的。</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误差的来源，在于</a:t>
            </a:r>
            <a:r>
              <a:rPr lang="en-US" altLang="zh-CN" sz="1200" dirty="0">
                <a:solidFill>
                  <a:schemeClr val="dk1"/>
                </a:solidFill>
                <a:latin typeface="Consolas"/>
                <a:ea typeface="Consolas"/>
                <a:cs typeface="Consolas"/>
                <a:sym typeface="Consolas"/>
              </a:rPr>
              <a:t>Large peaks have more time points than small peaks, leading to inevitable errors in matching due to DTW misalignment.</a:t>
            </a:r>
          </a:p>
          <a:p>
            <a:pPr marL="0" lvl="0" indent="0" algn="l" rtl="0">
              <a:spcBef>
                <a:spcPts val="0"/>
              </a:spcBef>
              <a:spcAft>
                <a:spcPts val="0"/>
              </a:spcAft>
              <a:buNone/>
            </a:pPr>
            <a:endParaRPr lang="en-US" altLang="zh-CN" dirty="0"/>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530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2877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6533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7248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46827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2023.12.12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Part_4</a:t>
            </a:r>
            <a:endParaRPr dirty="0"/>
          </a:p>
        </p:txBody>
      </p:sp>
    </p:spTree>
    <p:extLst>
      <p:ext uri="{BB962C8B-B14F-4D97-AF65-F5344CB8AC3E}">
        <p14:creationId xmlns:p14="http://schemas.microsoft.com/office/powerpoint/2010/main" val="128315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Part_5</a:t>
            </a:r>
            <a:endParaRPr dirty="0"/>
          </a:p>
        </p:txBody>
      </p:sp>
    </p:spTree>
    <p:extLst>
      <p:ext uri="{BB962C8B-B14F-4D97-AF65-F5344CB8AC3E}">
        <p14:creationId xmlns:p14="http://schemas.microsoft.com/office/powerpoint/2010/main" val="212456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9"/>
          <p:cNvGraphicFramePr/>
          <p:nvPr>
            <p:extLst>
              <p:ext uri="{D42A27DB-BD31-4B8C-83A1-F6EECF244321}">
                <p14:modId xmlns:p14="http://schemas.microsoft.com/office/powerpoint/2010/main" val="2408159070"/>
              </p:ext>
            </p:extLst>
          </p:nvPr>
        </p:nvGraphicFramePr>
        <p:xfrm>
          <a:off x="781684" y="1133365"/>
          <a:ext cx="10754075" cy="51868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gridCol w="1311600">
                  <a:extLst>
                    <a:ext uri="{9D8B030D-6E8A-4147-A177-3AD203B41FA5}">
                      <a16:colId xmlns:a16="http://schemas.microsoft.com/office/drawing/2014/main" val="20003"/>
                    </a:ext>
                  </a:extLst>
                </a:gridCol>
                <a:gridCol w="1938675">
                  <a:extLst>
                    <a:ext uri="{9D8B030D-6E8A-4147-A177-3AD203B41FA5}">
                      <a16:colId xmlns:a16="http://schemas.microsoft.com/office/drawing/2014/main" val="20004"/>
                    </a:ext>
                  </a:extLst>
                </a:gridCol>
                <a:gridCol w="1813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tc gridSpan="3">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New</a:t>
                      </a:r>
                      <a:endParaRPr sz="1800" b="0" u="none" strike="noStrike" cap="none" dirty="0"/>
                    </a:p>
                  </a:txBody>
                  <a:tcPr marL="91450" marR="91450" marT="45725" marB="45725"/>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u="none" strike="noStrike" cap="none"/>
                        <a:t>Median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1.42 / 1.45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4.07 / 4.49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PCA</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K-shape 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2.20 / 2.74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4.85 / 5.88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Weighted Avg</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1.95 / 1.98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4.63 / 4.74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K-SC</a:t>
                      </a:r>
                      <a:endParaRPr sz="1800" b="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K-shape 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2.18 / 1.79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4.76 / 5.24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PSA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2.27 / 19.05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5.40 / 8.89</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dirty="0"/>
                        <a:t>Kalman Filter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  1.45 / 1.37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4.82 / 4.60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ICDTW</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2.66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5.08 / -</a:t>
                      </a:r>
                      <a:endParaRPr sz="1800" u="none" strike="noStrike" cap="none" dirty="0"/>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3319496339"/>
                  </a:ext>
                </a:extLst>
              </a:tr>
              <a:tr h="370850">
                <a:tc>
                  <a:txBody>
                    <a:bodyPr/>
                    <a:lstStyle/>
                    <a:p>
                      <a:pPr marL="0" marR="0" lvl="0" indent="0" algn="ctr" rtl="0">
                        <a:spcBef>
                          <a:spcPts val="0"/>
                        </a:spcBef>
                        <a:spcAft>
                          <a:spcPts val="0"/>
                        </a:spcAft>
                        <a:buNone/>
                      </a:pPr>
                      <a:r>
                        <a:rPr lang="en-US" sz="1800" b="0" u="none" strike="noStrike" cap="none" dirty="0"/>
                        <a:t>DWRT</a:t>
                      </a:r>
                      <a:endParaRPr sz="1800" b="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800" u="none" strike="noStrike" cap="none" dirty="0"/>
                        <a:t>2.78 / </a:t>
                      </a:r>
                    </a:p>
                  </a:txBody>
                  <a:tcPr marL="91450" marR="91450" marT="45725" marB="45725"/>
                </a:tc>
                <a:tc>
                  <a:txBody>
                    <a:bodyPr/>
                    <a:lstStyle/>
                    <a:p>
                      <a:pPr marL="0" marR="0" lvl="0" indent="0" algn="ctr" rtl="0">
                        <a:spcBef>
                          <a:spcPts val="0"/>
                        </a:spcBef>
                        <a:spcAft>
                          <a:spcPts val="0"/>
                        </a:spcAft>
                        <a:buNone/>
                      </a:pPr>
                      <a:r>
                        <a:rPr lang="en-US" sz="1800" u="none" strike="noStrike" cap="none" dirty="0"/>
                        <a:t>4.50 /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229795644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353505303"/>
                  </a:ext>
                </a:extLst>
              </a:tr>
              <a:tr h="370850">
                <a:tc>
                  <a:txBody>
                    <a:bodyPr/>
                    <a:lstStyle/>
                    <a:p>
                      <a:pPr marL="0" marR="0" lvl="0" indent="0" algn="ctr" rtl="0">
                        <a:spcBef>
                          <a:spcPts val="0"/>
                        </a:spcBef>
                        <a:spcAft>
                          <a:spcPts val="0"/>
                        </a:spcAft>
                        <a:buNone/>
                      </a:pPr>
                      <a:endParaRPr sz="1800" b="1" u="none"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spcBef>
                          <a:spcPts val="0"/>
                        </a:spcBef>
                        <a:spcAft>
                          <a:spcPts val="0"/>
                        </a:spcAft>
                        <a:buNone/>
                      </a:pP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a16="http://schemas.microsoft.com/office/drawing/2014/main" val="1099644258"/>
                  </a:ext>
                </a:extLst>
              </a:tr>
            </a:tbl>
          </a:graphicData>
        </a:graphic>
      </p:graphicFrame>
      <p:sp>
        <p:nvSpPr>
          <p:cNvPr id="248" name="Google Shape;248;p9"/>
          <p:cNvSpPr txBox="1"/>
          <p:nvPr/>
        </p:nvSpPr>
        <p:spPr>
          <a:xfrm>
            <a:off x="609600" y="567916"/>
            <a:ext cx="695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All Experiment Results</a:t>
            </a:r>
            <a:endParaRPr sz="1800">
              <a:solidFill>
                <a:schemeClr val="dk1"/>
              </a:solidFill>
              <a:latin typeface="Consolas"/>
              <a:ea typeface="Consolas"/>
              <a:cs typeface="Consolas"/>
              <a:sym typeface="Consolas"/>
            </a:endParaRPr>
          </a:p>
        </p:txBody>
      </p:sp>
      <p:sp>
        <p:nvSpPr>
          <p:cNvPr id="250" name="Google Shape;250;p9"/>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12"/>
          <p:cNvPicPr preferRelativeResize="0"/>
          <p:nvPr/>
        </p:nvPicPr>
        <p:blipFill rotWithShape="1">
          <a:blip r:embed="rId3">
            <a:alphaModFix/>
          </a:blip>
          <a:srcRect/>
          <a:stretch/>
        </p:blipFill>
        <p:spPr>
          <a:xfrm>
            <a:off x="239613" y="3180233"/>
            <a:ext cx="6191899" cy="2738885"/>
          </a:xfrm>
          <a:prstGeom prst="rect">
            <a:avLst/>
          </a:prstGeom>
          <a:noFill/>
          <a:ln>
            <a:noFill/>
          </a:ln>
        </p:spPr>
      </p:pic>
      <p:graphicFrame>
        <p:nvGraphicFramePr>
          <p:cNvPr id="281" name="Google Shape;281;p12"/>
          <p:cNvGraphicFramePr/>
          <p:nvPr/>
        </p:nvGraphicFramePr>
        <p:xfrm>
          <a:off x="490287" y="1451409"/>
          <a:ext cx="5690550" cy="14783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22860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82" name="Google Shape;282;p12"/>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283" name="Google Shape;283;p12"/>
          <p:cNvSpPr txBox="1"/>
          <p:nvPr/>
        </p:nvSpPr>
        <p:spPr>
          <a:xfrm>
            <a:off x="609599" y="474515"/>
            <a:ext cx="11582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Source of Error of DBA</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Why, despite the template looking very similar, is the error in </a:t>
            </a:r>
            <a:r>
              <a:rPr lang="en-US" altLang="zh-CN" sz="1800" dirty="0">
                <a:solidFill>
                  <a:schemeClr val="dk1"/>
                </a:solidFill>
                <a:latin typeface="Consolas"/>
                <a:ea typeface="Consolas"/>
                <a:cs typeface="Consolas"/>
                <a:sym typeface="Consolas"/>
              </a:rPr>
              <a:t>D</a:t>
            </a:r>
            <a:r>
              <a:rPr lang="en-US" sz="1800" dirty="0">
                <a:solidFill>
                  <a:schemeClr val="dk1"/>
                </a:solidFill>
                <a:latin typeface="Consolas"/>
                <a:ea typeface="Consolas"/>
                <a:cs typeface="Consolas"/>
                <a:sym typeface="Consolas"/>
              </a:rPr>
              <a:t> unsatisfactory (3.43)?</a:t>
            </a:r>
            <a:endParaRPr sz="1800" dirty="0">
              <a:solidFill>
                <a:schemeClr val="dk1"/>
              </a:solidFill>
              <a:latin typeface="Consolas"/>
              <a:ea typeface="Consolas"/>
              <a:cs typeface="Consolas"/>
              <a:sym typeface="Consolas"/>
            </a:endParaRPr>
          </a:p>
        </p:txBody>
      </p:sp>
      <p:pic>
        <p:nvPicPr>
          <p:cNvPr id="284" name="Google Shape;284;p12"/>
          <p:cNvPicPr preferRelativeResize="0"/>
          <p:nvPr/>
        </p:nvPicPr>
        <p:blipFill rotWithShape="1">
          <a:blip r:embed="rId4">
            <a:alphaModFix/>
          </a:blip>
          <a:srcRect t="4206"/>
          <a:stretch/>
        </p:blipFill>
        <p:spPr>
          <a:xfrm>
            <a:off x="6743337" y="1120845"/>
            <a:ext cx="5138057" cy="3275555"/>
          </a:xfrm>
          <a:prstGeom prst="rect">
            <a:avLst/>
          </a:prstGeom>
          <a:noFill/>
          <a:ln>
            <a:noFill/>
          </a:ln>
        </p:spPr>
      </p:pic>
      <p:cxnSp>
        <p:nvCxnSpPr>
          <p:cNvPr id="285" name="Google Shape;285;p12"/>
          <p:cNvCxnSpPr/>
          <p:nvPr/>
        </p:nvCxnSpPr>
        <p:spPr>
          <a:xfrm>
            <a:off x="7389222" y="1238049"/>
            <a:ext cx="1923143" cy="2605314"/>
          </a:xfrm>
          <a:prstGeom prst="straightConnector1">
            <a:avLst/>
          </a:prstGeom>
          <a:noFill/>
          <a:ln w="28575" cap="flat" cmpd="sng">
            <a:solidFill>
              <a:schemeClr val="accent2"/>
            </a:solidFill>
            <a:prstDash val="dash"/>
            <a:miter lim="800000"/>
            <a:headEnd type="none" w="sm" len="sm"/>
            <a:tailEnd type="none" w="sm" len="sm"/>
          </a:ln>
        </p:spPr>
      </p:cxnSp>
      <p:cxnSp>
        <p:nvCxnSpPr>
          <p:cNvPr id="286" name="Google Shape;286;p12"/>
          <p:cNvCxnSpPr/>
          <p:nvPr/>
        </p:nvCxnSpPr>
        <p:spPr>
          <a:xfrm>
            <a:off x="7113451" y="1492807"/>
            <a:ext cx="1923143" cy="2605314"/>
          </a:xfrm>
          <a:prstGeom prst="straightConnector1">
            <a:avLst/>
          </a:prstGeom>
          <a:noFill/>
          <a:ln w="28575" cap="flat" cmpd="sng">
            <a:solidFill>
              <a:schemeClr val="accent2"/>
            </a:solidFill>
            <a:prstDash val="dash"/>
            <a:miter lim="800000"/>
            <a:headEnd type="none" w="sm" len="sm"/>
            <a:tailEnd type="none" w="sm" len="sm"/>
          </a:ln>
        </p:spPr>
      </p:cxnSp>
      <p:sp>
        <p:nvSpPr>
          <p:cNvPr id="287" name="Google Shape;287;p12"/>
          <p:cNvSpPr txBox="1"/>
          <p:nvPr/>
        </p:nvSpPr>
        <p:spPr>
          <a:xfrm>
            <a:off x="6362932" y="4513603"/>
            <a:ext cx="58290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onsolas"/>
                <a:ea typeface="Consolas"/>
                <a:cs typeface="Consolas"/>
                <a:sym typeface="Consolas"/>
              </a:rPr>
              <a:t>Feature</a:t>
            </a:r>
            <a:r>
              <a:rPr lang="en-US" sz="1800" dirty="0">
                <a:solidFill>
                  <a:schemeClr val="dk1"/>
                </a:solidFill>
                <a:latin typeface="Consolas"/>
                <a:ea typeface="Consolas"/>
                <a:cs typeface="Consolas"/>
                <a:sym typeface="Consolas"/>
              </a:rPr>
              <a:t> = Amp(Large Peak) / Amp(Small Peak)</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Source of Errors:</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Amplitudes of large peak are underestimated.</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Large peaks have more </a:t>
            </a:r>
            <a:r>
              <a:rPr lang="en-US" altLang="zh-CN" sz="1800" dirty="0">
                <a:solidFill>
                  <a:schemeClr val="dk1"/>
                </a:solidFill>
                <a:latin typeface="Consolas"/>
                <a:ea typeface="Consolas"/>
                <a:cs typeface="Consolas"/>
                <a:sym typeface="Consolas"/>
              </a:rPr>
              <a:t>time </a:t>
            </a:r>
            <a:r>
              <a:rPr lang="en-US" sz="1800" dirty="0">
                <a:solidFill>
                  <a:schemeClr val="dk1"/>
                </a:solidFill>
                <a:latin typeface="Consolas"/>
                <a:ea typeface="Consolas"/>
                <a:cs typeface="Consolas"/>
                <a:sym typeface="Consolas"/>
              </a:rPr>
              <a:t>points than small peaks, leading to inevitable errors in matching due to DTW misalignment.</a:t>
            </a:r>
            <a:endParaRPr sz="1800" dirty="0">
              <a:solidFill>
                <a:schemeClr val="dk1"/>
              </a:solidFill>
              <a:latin typeface="Consolas"/>
              <a:ea typeface="Consolas"/>
              <a:cs typeface="Consolas"/>
              <a:sym typeface="Consolas"/>
            </a:endParaRPr>
          </a:p>
        </p:txBody>
      </p:sp>
      <p:sp>
        <p:nvSpPr>
          <p:cNvPr id="288" name="Google Shape;288;p12"/>
          <p:cNvSpPr/>
          <p:nvPr/>
        </p:nvSpPr>
        <p:spPr>
          <a:xfrm>
            <a:off x="8672036" y="3326616"/>
            <a:ext cx="119063" cy="114300"/>
          </a:xfrm>
          <a:prstGeom prst="ellipse">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289" name="Google Shape;289;p12"/>
          <p:cNvCxnSpPr/>
          <p:nvPr/>
        </p:nvCxnSpPr>
        <p:spPr>
          <a:xfrm>
            <a:off x="8112443" y="3383766"/>
            <a:ext cx="559593" cy="0"/>
          </a:xfrm>
          <a:prstGeom prst="straightConnector1">
            <a:avLst/>
          </a:prstGeom>
          <a:noFill/>
          <a:ln w="19050" cap="flat" cmpd="sng">
            <a:solidFill>
              <a:schemeClr val="accent6"/>
            </a:solidFill>
            <a:prstDash val="solid"/>
            <a:miter lim="800000"/>
            <a:headEnd type="none" w="sm" len="sm"/>
            <a:tailEnd type="triangle" w="med" len="med"/>
          </a:ln>
        </p:spPr>
      </p:cxnSp>
      <p:sp>
        <p:nvSpPr>
          <p:cNvPr id="290" name="Google Shape;290;p12"/>
          <p:cNvSpPr/>
          <p:nvPr/>
        </p:nvSpPr>
        <p:spPr>
          <a:xfrm>
            <a:off x="3760446" y="3462703"/>
            <a:ext cx="766763" cy="212543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91" name="Google Shape;291;p12"/>
          <p:cNvSpPr txBox="1"/>
          <p:nvPr/>
        </p:nvSpPr>
        <p:spPr>
          <a:xfrm>
            <a:off x="422516" y="5984590"/>
            <a:ext cx="592783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Error from small peaks’ misalignment has been solved successfully.</a:t>
            </a:r>
            <a:endParaRPr sz="1800">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1C866461-BEF5-9C3A-C37A-647F0F867312}"/>
              </a:ext>
            </a:extLst>
          </p:cNvPr>
          <p:cNvSpPr txBox="1"/>
          <p:nvPr/>
        </p:nvSpPr>
        <p:spPr>
          <a:xfrm>
            <a:off x="6516086" y="2138417"/>
            <a:ext cx="316115"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D</a:t>
            </a:r>
            <a:endParaRPr lang="zh-CN" altLang="en-US" dirty="0"/>
          </a:p>
        </p:txBody>
      </p:sp>
      <p:sp>
        <p:nvSpPr>
          <p:cNvPr id="4" name="文本框 3">
            <a:extLst>
              <a:ext uri="{FF2B5EF4-FFF2-40B4-BE49-F238E27FC236}">
                <a16:creationId xmlns:a16="http://schemas.microsoft.com/office/drawing/2014/main" id="{A54F8A4C-3FC6-E30C-41CC-DA9C208858E3}"/>
              </a:ext>
            </a:extLst>
          </p:cNvPr>
          <p:cNvSpPr txBox="1"/>
          <p:nvPr/>
        </p:nvSpPr>
        <p:spPr>
          <a:xfrm>
            <a:off x="11147926" y="2843887"/>
            <a:ext cx="553787" cy="430887"/>
          </a:xfrm>
          <a:prstGeom prst="rect">
            <a:avLst/>
          </a:prstGeom>
          <a:noFill/>
        </p:spPr>
        <p:txBody>
          <a:bodyPr wrap="square" rtlCol="0">
            <a:spAutoFit/>
          </a:bodyPr>
          <a:lstStyle/>
          <a:p>
            <a:r>
              <a:rPr lang="en-US" altLang="zh-CN" sz="1050" dirty="0">
                <a:solidFill>
                  <a:schemeClr val="accent1"/>
                </a:solidFill>
              </a:rPr>
              <a:t>Mean</a:t>
            </a:r>
          </a:p>
          <a:p>
            <a:r>
              <a:rPr lang="en-US" altLang="zh-CN" sz="1050" dirty="0">
                <a:solidFill>
                  <a:srgbClr val="FF0000"/>
                </a:solidFill>
              </a:rPr>
              <a:t>DBA</a:t>
            </a:r>
            <a:endParaRPr lang="zh-CN" altLang="en-US" sz="1050" dirty="0">
              <a:solidFill>
                <a:srgbClr val="FF0000"/>
              </a:solidFill>
            </a:endParaRPr>
          </a:p>
        </p:txBody>
      </p:sp>
      <p:sp>
        <p:nvSpPr>
          <p:cNvPr id="5" name="文本框 4">
            <a:extLst>
              <a:ext uri="{FF2B5EF4-FFF2-40B4-BE49-F238E27FC236}">
                <a16:creationId xmlns:a16="http://schemas.microsoft.com/office/drawing/2014/main" id="{724CB4A7-95BF-B315-9D6D-CBFA3E81667F}"/>
              </a:ext>
            </a:extLst>
          </p:cNvPr>
          <p:cNvSpPr txBox="1"/>
          <p:nvPr/>
        </p:nvSpPr>
        <p:spPr>
          <a:xfrm>
            <a:off x="10615863" y="1197493"/>
            <a:ext cx="1085850" cy="253916"/>
          </a:xfrm>
          <a:prstGeom prst="rect">
            <a:avLst/>
          </a:prstGeom>
          <a:noFill/>
        </p:spPr>
        <p:txBody>
          <a:bodyPr wrap="square" rtlCol="0">
            <a:spAutoFit/>
          </a:bodyPr>
          <a:lstStyle/>
          <a:p>
            <a:r>
              <a:rPr lang="en-US" altLang="zh-CN" sz="1050" dirty="0">
                <a:solidFill>
                  <a:srgbClr val="FF0000"/>
                </a:solidFill>
              </a:rPr>
              <a:t>DBA Template</a:t>
            </a:r>
            <a:endParaRPr lang="zh-CN" altLang="en-US" sz="1050" dirty="0">
              <a:solidFill>
                <a:srgbClr val="FF0000"/>
              </a:solidFill>
            </a:endParaRPr>
          </a:p>
        </p:txBody>
      </p:sp>
      <p:sp>
        <p:nvSpPr>
          <p:cNvPr id="7" name="文本框 6">
            <a:extLst>
              <a:ext uri="{FF2B5EF4-FFF2-40B4-BE49-F238E27FC236}">
                <a16:creationId xmlns:a16="http://schemas.microsoft.com/office/drawing/2014/main" id="{29029E6D-5CBC-A133-C364-E6ACCE847A97}"/>
              </a:ext>
            </a:extLst>
          </p:cNvPr>
          <p:cNvSpPr txBox="1"/>
          <p:nvPr/>
        </p:nvSpPr>
        <p:spPr>
          <a:xfrm>
            <a:off x="7816331" y="4205826"/>
            <a:ext cx="996950"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Feature</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 Trainable Method</a:t>
            </a:r>
            <a:endParaRPr sz="1800">
              <a:solidFill>
                <a:schemeClr val="dk1"/>
              </a:solidFill>
              <a:latin typeface="Consolas"/>
              <a:ea typeface="Consolas"/>
              <a:cs typeface="Consolas"/>
              <a:sym typeface="Consolas"/>
            </a:endParaRPr>
          </a:p>
        </p:txBody>
      </p:sp>
      <p:sp>
        <p:nvSpPr>
          <p:cNvPr id="309" name="Google Shape;309;p14"/>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310" name="Google Shape;310;p14"/>
          <p:cNvGraphicFramePr/>
          <p:nvPr/>
        </p:nvGraphicFramePr>
        <p:xfrm>
          <a:off x="3626960" y="1182370"/>
          <a:ext cx="4938100" cy="1854250"/>
        </p:xfrm>
        <a:graphic>
          <a:graphicData uri="http://schemas.openxmlformats.org/drawingml/2006/table">
            <a:tbl>
              <a:tblPr firstRow="1" bandRow="1">
                <a:noFill/>
                <a:tableStyleId>{AB4F9DF2-0438-42AD-B170-30067649D97E}</a:tableStyleId>
              </a:tblPr>
              <a:tblGrid>
                <a:gridCol w="1311600">
                  <a:extLst>
                    <a:ext uri="{9D8B030D-6E8A-4147-A177-3AD203B41FA5}">
                      <a16:colId xmlns:a16="http://schemas.microsoft.com/office/drawing/2014/main" val="20000"/>
                    </a:ext>
                  </a:extLst>
                </a:gridCol>
                <a:gridCol w="18132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311" name="Google Shape;311;p14"/>
          <p:cNvSpPr txBox="1"/>
          <p:nvPr/>
        </p:nvSpPr>
        <p:spPr>
          <a:xfrm>
            <a:off x="2056461" y="3603616"/>
            <a:ext cx="868867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These models all have available libraries. Currently, the trainable methods don't seem effective.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these papers involve a lot of mathematical theory, and I'll need some time to understand it.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As of now (up to papers from 2018), there‘s a trend in Time Series Average method shifting </a:t>
            </a:r>
            <a:r>
              <a:rPr lang="en-US" sz="1800" b="1">
                <a:solidFill>
                  <a:schemeClr val="dk1"/>
                </a:solidFill>
                <a:latin typeface="Consolas"/>
                <a:ea typeface="Consolas"/>
                <a:cs typeface="Consolas"/>
                <a:sym typeface="Consolas"/>
              </a:rPr>
              <a:t>from intuitive to counterintuitive</a:t>
            </a:r>
            <a:r>
              <a:rPr lang="en-US" sz="1800">
                <a:solidFill>
                  <a:schemeClr val="dk1"/>
                </a:solidFill>
                <a:latin typeface="Consolas"/>
                <a:ea typeface="Consolas"/>
                <a:cs typeface="Consolas"/>
                <a:sym typeface="Consolas"/>
              </a:rPr>
              <a:t>(Gradient related), which we need to pay attention to.</a:t>
            </a:r>
            <a:endParaRPr sz="18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1"/>
          <p:cNvSpPr txBox="1"/>
          <p:nvPr/>
        </p:nvSpPr>
        <p:spPr>
          <a:xfrm>
            <a:off x="609599" y="106251"/>
            <a:ext cx="64008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Work_3: </a:t>
            </a:r>
            <a:r>
              <a:rPr lang="en-US" sz="1400">
                <a:solidFill>
                  <a:schemeClr val="dk1"/>
                </a:solidFill>
                <a:latin typeface="Consolas"/>
                <a:ea typeface="Consolas"/>
                <a:cs typeface="Consolas"/>
                <a:sym typeface="Consolas"/>
              </a:rPr>
              <a:t>Learning Progress and Future Learning Plan</a:t>
            </a:r>
            <a:endParaRPr/>
          </a:p>
        </p:txBody>
      </p:sp>
      <p:sp>
        <p:nvSpPr>
          <p:cNvPr id="378" name="Google Shape;378;p21"/>
          <p:cNvSpPr txBox="1"/>
          <p:nvPr/>
        </p:nvSpPr>
        <p:spPr>
          <a:xfrm>
            <a:off x="703943" y="776514"/>
            <a:ext cx="10522857" cy="2369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Theoretical Studies:</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1. </a:t>
            </a:r>
            <a:r>
              <a:rPr lang="en-US" sz="1800" dirty="0" err="1">
                <a:solidFill>
                  <a:schemeClr val="dk1"/>
                </a:solidFill>
                <a:latin typeface="Consolas"/>
                <a:ea typeface="Consolas"/>
                <a:cs typeface="Consolas"/>
                <a:sym typeface="Consolas"/>
              </a:rPr>
              <a:t>现代数字信号处理I</a:t>
            </a:r>
            <a:r>
              <a:rPr lang="en-US" sz="1800" dirty="0">
                <a:solidFill>
                  <a:schemeClr val="dk1"/>
                </a:solidFill>
                <a:latin typeface="Consolas"/>
                <a:ea typeface="Consolas"/>
                <a:cs typeface="Consolas"/>
                <a:sym typeface="Consolas"/>
              </a:rPr>
              <a:t>/II  </a:t>
            </a:r>
            <a:r>
              <a:rPr lang="en-US" sz="1800" b="0" i="0" dirty="0" err="1">
                <a:solidFill>
                  <a:schemeClr val="dk1"/>
                </a:solidFill>
                <a:latin typeface="Arial"/>
                <a:ea typeface="Arial"/>
                <a:cs typeface="Arial"/>
                <a:sym typeface="Arial"/>
              </a:rPr>
              <a:t>张颢</a:t>
            </a:r>
            <a:r>
              <a:rPr lang="en-US" sz="1800" b="0" i="0" dirty="0">
                <a:solidFill>
                  <a:schemeClr val="dk1"/>
                </a:solidFill>
                <a:latin typeface="Arial"/>
                <a:ea typeface="Arial"/>
                <a:cs typeface="Arial"/>
                <a:sym typeface="Arial"/>
              </a:rPr>
              <a:t> </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Too difficult, omitted too many relevant foundations of traditional filter design.</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a:t>
            </a:r>
            <a:r>
              <a:rPr lang="en-US" sz="1800" b="1" dirty="0">
                <a:solidFill>
                  <a:schemeClr val="dk1"/>
                </a:solidFill>
                <a:latin typeface="Consolas"/>
                <a:ea typeface="Consolas"/>
                <a:cs typeface="Consolas"/>
                <a:sym typeface="Consolas"/>
              </a:rPr>
              <a:t>EE123</a:t>
            </a:r>
            <a:r>
              <a:rPr lang="en-US" sz="1800" b="1" i="0" dirty="0">
                <a:solidFill>
                  <a:schemeClr val="dk1"/>
                </a:solidFill>
                <a:latin typeface="Arial"/>
                <a:ea typeface="Arial"/>
                <a:cs typeface="Arial"/>
                <a:sym typeface="Arial"/>
              </a:rPr>
              <a:t>  Digital Signal Processing, UCB</a:t>
            </a:r>
            <a:endParaRPr b="1" dirty="0"/>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More inclined towards traditional methods, more suitable for laying a solid foundation.</a:t>
            </a:r>
            <a:endParaRPr b="1" dirty="0"/>
          </a:p>
        </p:txBody>
      </p:sp>
      <p:sp>
        <p:nvSpPr>
          <p:cNvPr id="379" name="Google Shape;379;p21"/>
          <p:cNvSpPr txBox="1"/>
          <p:nvPr/>
        </p:nvSpPr>
        <p:spPr>
          <a:xfrm>
            <a:off x="703943" y="3429000"/>
            <a:ext cx="10205795"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Next Research Directions: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more papers in the relevant field between 2018-2023.</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and contemplate papers you sent me that are related to </a:t>
            </a:r>
            <a:r>
              <a:rPr lang="en-US" sz="1800" dirty="0">
                <a:solidFill>
                  <a:schemeClr val="dk1"/>
                </a:solidFill>
                <a:highlight>
                  <a:srgbClr val="FFFF00"/>
                </a:highlight>
                <a:latin typeface="Consolas"/>
                <a:ea typeface="Consolas"/>
                <a:cs typeface="Consolas"/>
                <a:sym typeface="Consolas"/>
              </a:rPr>
              <a:t>blood pressure</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3. When evaluating algorithm performance, make extensive use of real datasets, or explore the effects on different types of signals.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4. Prioritize knowledge in DSP and if there's additional capacity, delve into Li Mu's hands-on deep learning series.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216536" y="1443841"/>
            <a:ext cx="8692764"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a:t>
            </a:r>
            <a:r>
              <a:rPr lang="zh-CN" altLang="en-US" sz="1800" b="1" i="0" u="none" strike="noStrike" cap="none" dirty="0">
                <a:solidFill>
                  <a:schemeClr val="dk1"/>
                </a:solidFill>
                <a:latin typeface="Consolas"/>
                <a:ea typeface="Consolas"/>
                <a:cs typeface="Consolas"/>
                <a:sym typeface="Consolas"/>
              </a:rPr>
              <a:t>直接先看一下</a:t>
            </a:r>
            <a:r>
              <a:rPr lang="en-US" altLang="zh-CN" sz="1800" b="1" i="0" u="none" strike="noStrike" cap="none" dirty="0">
                <a:solidFill>
                  <a:schemeClr val="dk1"/>
                </a:solidFill>
                <a:latin typeface="Consolas"/>
                <a:ea typeface="Consolas"/>
                <a:cs typeface="Consolas"/>
                <a:sym typeface="Consolas"/>
              </a:rPr>
              <a:t>tutorial</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Part_2: </a:t>
            </a:r>
            <a:r>
              <a:rPr lang="en-US" sz="1800" b="1" dirty="0">
                <a:solidFill>
                  <a:schemeClr val="dk1"/>
                </a:solidFill>
                <a:latin typeface="Consolas"/>
                <a:ea typeface="Consolas"/>
                <a:cs typeface="Consolas"/>
                <a:sym typeface="Consolas"/>
              </a:rPr>
              <a:t>Why </a:t>
            </a:r>
            <a:r>
              <a:rPr lang="en-US" altLang="zh-CN" sz="1800" b="1" dirty="0">
                <a:solidFill>
                  <a:schemeClr val="dk1"/>
                </a:solidFill>
                <a:latin typeface="Consolas"/>
                <a:ea typeface="Consolas"/>
                <a:cs typeface="Consolas"/>
                <a:sym typeface="Consolas"/>
              </a:rPr>
              <a:t>doesn’t </a:t>
            </a:r>
            <a:r>
              <a:rPr lang="en-US" sz="1800" b="1" dirty="0">
                <a:solidFill>
                  <a:schemeClr val="dk1"/>
                </a:solidFill>
                <a:latin typeface="Consolas"/>
                <a:ea typeface="Consolas"/>
                <a:cs typeface="Consolas"/>
                <a:sym typeface="Consolas"/>
              </a:rPr>
              <a:t>FMM work?</a:t>
            </a: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t>
            </a:r>
            <a:r>
              <a:rPr lang="en-US" sz="1800" dirty="0">
                <a:solidFill>
                  <a:schemeClr val="dk1"/>
                </a:solidFill>
                <a:latin typeface="Consolas"/>
                <a:ea typeface="Consolas"/>
                <a:cs typeface="Consolas"/>
                <a:sym typeface="Consolas"/>
              </a:rPr>
              <a:t>An easy experiment about sampling rate.</a:t>
            </a:r>
            <a:endParaRPr lang="en-US"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a:t>
            </a:r>
            <a:r>
              <a:rPr lang="zh-CN" altLang="en-US" sz="1800" b="1" dirty="0">
                <a:solidFill>
                  <a:schemeClr val="dk1"/>
                </a:solidFill>
                <a:latin typeface="Consolas"/>
                <a:ea typeface="Consolas"/>
                <a:cs typeface="Consolas"/>
                <a:sym typeface="Consolas"/>
              </a:rPr>
              <a:t>对真实信号近些切分，重对齐和模板提取</a:t>
            </a:r>
            <a:endParaRPr lang="en-US" altLang="zh-CN" sz="1800" b="1" dirty="0">
              <a:solidFill>
                <a:schemeClr val="dk1"/>
              </a:solidFill>
              <a:latin typeface="Consolas"/>
              <a:ea typeface="Consolas"/>
              <a:cs typeface="Consolas"/>
              <a:sym typeface="Consolas"/>
            </a:endParaRPr>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Part_5: </a:t>
            </a:r>
            <a:r>
              <a:rPr lang="zh-CN" altLang="en-US" sz="1800" b="1" dirty="0">
                <a:solidFill>
                  <a:schemeClr val="dk1"/>
                </a:solidFill>
                <a:latin typeface="Consolas"/>
                <a:ea typeface="Consolas"/>
                <a:cs typeface="Consolas"/>
                <a:sym typeface="Consolas"/>
              </a:rPr>
              <a:t>接下来的一些研究方向</a:t>
            </a:r>
            <a:endParaRPr lang="en-US" altLang="zh-CN" sz="1800" b="1"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1" dirty="0">
              <a:solidFill>
                <a:schemeClr val="dk1"/>
              </a:solidFill>
              <a:latin typeface="Consolas"/>
              <a:sym typeface="Consolas"/>
            </a:endParaRPr>
          </a:p>
          <a:p>
            <a:pPr marL="0" marR="0" lvl="0" indent="0" algn="l" rtl="0">
              <a:spcBef>
                <a:spcPts val="0"/>
              </a:spcBef>
              <a:spcAft>
                <a:spcPts val="0"/>
              </a:spcAft>
              <a:buNone/>
            </a:pPr>
            <a:r>
              <a:rPr lang="en-US" altLang="zh-CN" sz="1800" b="1" dirty="0">
                <a:solidFill>
                  <a:schemeClr val="dk1"/>
                </a:solidFill>
                <a:latin typeface="Consolas"/>
                <a:sym typeface="Consolas"/>
              </a:rPr>
              <a:t>Part_6: 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69257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sp>
        <p:nvSpPr>
          <p:cNvPr id="224" name="Google Shape;224;p8"/>
          <p:cNvSpPr txBox="1"/>
          <p:nvPr/>
        </p:nvSpPr>
        <p:spPr>
          <a:xfrm>
            <a:off x="609600" y="598181"/>
            <a:ext cx="9861030" cy="15080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Advantages of FMM (from emails):</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“particularly when dealing with </a:t>
            </a:r>
            <a:r>
              <a:rPr lang="en-US" sz="1800" u="sng" dirty="0">
                <a:solidFill>
                  <a:schemeClr val="dk1"/>
                </a:solidFill>
                <a:latin typeface="Consolas"/>
                <a:ea typeface="Consolas"/>
                <a:cs typeface="Consolas"/>
                <a:sym typeface="Consolas"/>
              </a:rPr>
              <a:t>pronounced spike waves</a:t>
            </a:r>
            <a:r>
              <a:rPr lang="en-US" sz="1800" dirty="0">
                <a:solidFill>
                  <a:schemeClr val="dk1"/>
                </a:solidFill>
                <a:latin typeface="Consolas"/>
                <a:ea typeface="Consolas"/>
                <a:cs typeface="Consolas"/>
                <a:sym typeface="Consolas"/>
              </a:rPr>
              <a:t>”</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“The FMM model is specifically effective at </a:t>
            </a:r>
            <a:r>
              <a:rPr lang="en-US" sz="1800" u="sng" dirty="0">
                <a:solidFill>
                  <a:schemeClr val="dk1"/>
                </a:solidFill>
                <a:latin typeface="Consolas"/>
                <a:ea typeface="Consolas"/>
                <a:cs typeface="Consolas"/>
                <a:sym typeface="Consolas"/>
              </a:rPr>
              <a:t>identifying high peaks </a:t>
            </a:r>
            <a:r>
              <a:rPr lang="en-US" sz="1800" dirty="0">
                <a:solidFill>
                  <a:schemeClr val="dk1"/>
                </a:solidFill>
                <a:latin typeface="Consolas"/>
                <a:ea typeface="Consolas"/>
                <a:cs typeface="Consolas"/>
                <a:sym typeface="Consolas"/>
              </a:rPr>
              <a:t>against the background noise”</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“to detect other less prominent  peaks more components could be added.”</a:t>
            </a:r>
            <a:endParaRPr sz="1800" dirty="0">
              <a:solidFill>
                <a:schemeClr val="dk1"/>
              </a:solidFill>
              <a:latin typeface="Consolas"/>
              <a:ea typeface="Consolas"/>
              <a:cs typeface="Consolas"/>
              <a:sym typeface="Consolas"/>
            </a:endParaRPr>
          </a:p>
        </p:txBody>
      </p:sp>
      <p:sp>
        <p:nvSpPr>
          <p:cNvPr id="2" name="Google Shape;224;p8">
            <a:extLst>
              <a:ext uri="{FF2B5EF4-FFF2-40B4-BE49-F238E27FC236}">
                <a16:creationId xmlns:a16="http://schemas.microsoft.com/office/drawing/2014/main" id="{F9FC8074-AC14-0497-BD8A-C133F369523E}"/>
              </a:ext>
            </a:extLst>
          </p:cNvPr>
          <p:cNvSpPr txBox="1"/>
          <p:nvPr/>
        </p:nvSpPr>
        <p:spPr>
          <a:xfrm>
            <a:off x="609600" y="2451965"/>
            <a:ext cx="986103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Disadvantages of FMM (from the demo code):</a:t>
            </a:r>
          </a:p>
          <a:p>
            <a:pPr marL="457200" marR="0" lvl="0" indent="-457200" algn="l" rtl="0">
              <a:spcBef>
                <a:spcPts val="0"/>
              </a:spcBef>
              <a:spcAft>
                <a:spcPts val="0"/>
              </a:spcAft>
              <a:buAutoNum type="arabicPeriod"/>
            </a:pPr>
            <a:r>
              <a:rPr lang="zh-CN" altLang="en-US" sz="2000" b="1" dirty="0">
                <a:solidFill>
                  <a:schemeClr val="dk1"/>
                </a:solidFill>
                <a:latin typeface="Consolas"/>
                <a:ea typeface="Consolas"/>
                <a:cs typeface="Consolas"/>
                <a:sym typeface="Consolas"/>
              </a:rPr>
              <a:t>必须将单周期信号分解成足够多的分解量后，才能关注到较小的峰</a:t>
            </a:r>
            <a:endParaRPr lang="en-US" altLang="zh-CN" sz="2000" b="1" dirty="0">
              <a:solidFill>
                <a:schemeClr val="dk1"/>
              </a:solidFill>
              <a:latin typeface="Consolas"/>
              <a:ea typeface="Consolas"/>
              <a:cs typeface="Consolas"/>
              <a:sym typeface="Consolas"/>
            </a:endParaRPr>
          </a:p>
          <a:p>
            <a:pPr marL="457200" marR="0" lvl="0" indent="-457200" algn="l" rtl="0">
              <a:spcBef>
                <a:spcPts val="0"/>
              </a:spcBef>
              <a:spcAft>
                <a:spcPts val="0"/>
              </a:spcAft>
              <a:buAutoNum type="arabicPeriod"/>
            </a:pPr>
            <a:r>
              <a:rPr lang="zh-CN" altLang="en-US" sz="2000" b="1" dirty="0">
                <a:solidFill>
                  <a:schemeClr val="dk1"/>
                </a:solidFill>
                <a:latin typeface="Consolas"/>
                <a:ea typeface="Consolas"/>
                <a:cs typeface="Consolas"/>
                <a:sym typeface="Consolas"/>
              </a:rPr>
              <a:t>经过分解后，各个分量之间比较混乱，分解过后已经没有可解释性了。</a:t>
            </a:r>
            <a:endParaRPr lang="en-US" altLang="zh-CN" sz="2000" b="1"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lang="en-US" altLang="zh-CN" sz="1800"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sz="18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334657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pic>
        <p:nvPicPr>
          <p:cNvPr id="3" name="图片 2">
            <a:extLst>
              <a:ext uri="{FF2B5EF4-FFF2-40B4-BE49-F238E27FC236}">
                <a16:creationId xmlns:a16="http://schemas.microsoft.com/office/drawing/2014/main" id="{65F3FB5C-7647-2E11-799E-E8A897B027D8}"/>
              </a:ext>
            </a:extLst>
          </p:cNvPr>
          <p:cNvPicPr>
            <a:picLocks noChangeAspect="1"/>
          </p:cNvPicPr>
          <p:nvPr/>
        </p:nvPicPr>
        <p:blipFill>
          <a:blip r:embed="rId3"/>
          <a:stretch>
            <a:fillRect/>
          </a:stretch>
        </p:blipFill>
        <p:spPr>
          <a:xfrm>
            <a:off x="2978943" y="1395412"/>
            <a:ext cx="6234113" cy="4067175"/>
          </a:xfrm>
          <a:prstGeom prst="rect">
            <a:avLst/>
          </a:prstGeom>
        </p:spPr>
      </p:pic>
      <p:pic>
        <p:nvPicPr>
          <p:cNvPr id="5" name="图片 4">
            <a:extLst>
              <a:ext uri="{FF2B5EF4-FFF2-40B4-BE49-F238E27FC236}">
                <a16:creationId xmlns:a16="http://schemas.microsoft.com/office/drawing/2014/main" id="{F3DE8524-0DF2-D4B0-C537-D383018B52AC}"/>
              </a:ext>
            </a:extLst>
          </p:cNvPr>
          <p:cNvPicPr>
            <a:picLocks noChangeAspect="1"/>
          </p:cNvPicPr>
          <p:nvPr/>
        </p:nvPicPr>
        <p:blipFill>
          <a:blip r:embed="rId4"/>
          <a:stretch>
            <a:fillRect/>
          </a:stretch>
        </p:blipFill>
        <p:spPr>
          <a:xfrm>
            <a:off x="2357418" y="1550175"/>
            <a:ext cx="7777163" cy="4057650"/>
          </a:xfrm>
          <a:prstGeom prst="rect">
            <a:avLst/>
          </a:prstGeom>
        </p:spPr>
      </p:pic>
      <p:pic>
        <p:nvPicPr>
          <p:cNvPr id="7" name="图片 6">
            <a:extLst>
              <a:ext uri="{FF2B5EF4-FFF2-40B4-BE49-F238E27FC236}">
                <a16:creationId xmlns:a16="http://schemas.microsoft.com/office/drawing/2014/main" id="{B239EBEF-50B5-E376-632D-9463DAEA86AF}"/>
              </a:ext>
            </a:extLst>
          </p:cNvPr>
          <p:cNvPicPr>
            <a:picLocks noChangeAspect="1"/>
          </p:cNvPicPr>
          <p:nvPr/>
        </p:nvPicPr>
        <p:blipFill>
          <a:blip r:embed="rId5"/>
          <a:stretch>
            <a:fillRect/>
          </a:stretch>
        </p:blipFill>
        <p:spPr>
          <a:xfrm>
            <a:off x="3362287" y="1700175"/>
            <a:ext cx="6067425" cy="4057650"/>
          </a:xfrm>
          <a:prstGeom prst="rect">
            <a:avLst/>
          </a:prstGeom>
        </p:spPr>
      </p:pic>
      <p:pic>
        <p:nvPicPr>
          <p:cNvPr id="9" name="图片 8">
            <a:extLst>
              <a:ext uri="{FF2B5EF4-FFF2-40B4-BE49-F238E27FC236}">
                <a16:creationId xmlns:a16="http://schemas.microsoft.com/office/drawing/2014/main" id="{124A94D5-772E-FE6D-2958-6D64836E3E17}"/>
              </a:ext>
            </a:extLst>
          </p:cNvPr>
          <p:cNvPicPr>
            <a:picLocks noChangeAspect="1"/>
          </p:cNvPicPr>
          <p:nvPr/>
        </p:nvPicPr>
        <p:blipFill>
          <a:blip r:embed="rId6"/>
          <a:stretch>
            <a:fillRect/>
          </a:stretch>
        </p:blipFill>
        <p:spPr>
          <a:xfrm>
            <a:off x="3512287" y="1840650"/>
            <a:ext cx="6067425" cy="4076700"/>
          </a:xfrm>
          <a:prstGeom prst="rect">
            <a:avLst/>
          </a:prstGeom>
        </p:spPr>
      </p:pic>
    </p:spTree>
    <p:extLst>
      <p:ext uri="{BB962C8B-B14F-4D97-AF65-F5344CB8AC3E}">
        <p14:creationId xmlns:p14="http://schemas.microsoft.com/office/powerpoint/2010/main" val="739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Part_3</a:t>
            </a:r>
            <a:endParaRPr dirty="0"/>
          </a:p>
        </p:txBody>
      </p:sp>
    </p:spTree>
    <p:extLst>
      <p:ext uri="{BB962C8B-B14F-4D97-AF65-F5344CB8AC3E}">
        <p14:creationId xmlns:p14="http://schemas.microsoft.com/office/powerpoint/2010/main" val="38819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0"/>
            <a:ext cx="51411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An easy experiment about sampling rate.</a:t>
            </a:r>
            <a:endParaRPr lang="en-US" altLang="zh-CN" sz="1800" b="1" dirty="0"/>
          </a:p>
        </p:txBody>
      </p:sp>
      <p:graphicFrame>
        <p:nvGraphicFramePr>
          <p:cNvPr id="223" name="Google Shape;223;p8"/>
          <p:cNvGraphicFramePr/>
          <p:nvPr>
            <p:extLst>
              <p:ext uri="{D42A27DB-BD31-4B8C-83A1-F6EECF244321}">
                <p14:modId xmlns:p14="http://schemas.microsoft.com/office/powerpoint/2010/main" val="752457277"/>
              </p:ext>
            </p:extLst>
          </p:nvPr>
        </p:nvGraphicFramePr>
        <p:xfrm>
          <a:off x="1109315" y="3317813"/>
          <a:ext cx="9369899" cy="184917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0.70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2.47</a:t>
                      </a:r>
                      <a:endParaRPr sz="1800" u="none" strike="noStrike" cap="none" dirty="0"/>
                    </a:p>
                  </a:txBody>
                  <a:tcPr marL="91450" marR="91450" marT="45725" marB="45725"/>
                </a:tc>
                <a:extLst>
                  <a:ext uri="{0D108BD9-81ED-4DB2-BD59-A6C34878D82A}">
                    <a16:rowId xmlns:a16="http://schemas.microsoft.com/office/drawing/2014/main" val="2956886552"/>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1" u="sng" strike="noStrike" cap="none" dirty="0"/>
                        <a:t>0.64</a:t>
                      </a:r>
                      <a:endParaRPr sz="1800" b="1" u="sng"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2.07</a:t>
                      </a:r>
                      <a:endParaRPr sz="1800" u="none" strike="noStrike" cap="none" dirty="0"/>
                    </a:p>
                  </a:txBody>
                  <a:tcPr marL="91450" marR="91450" marT="45725" marB="45725"/>
                </a:tc>
                <a:extLst>
                  <a:ext uri="{0D108BD9-81ED-4DB2-BD59-A6C34878D82A}">
                    <a16:rowId xmlns:a16="http://schemas.microsoft.com/office/drawing/2014/main" val="4028608685"/>
                  </a:ext>
                </a:extLst>
              </a:tr>
              <a:tr h="231823">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200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0.65</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1" i="0" u="sng" strike="noStrike" cap="none" dirty="0"/>
                        <a:t>1.75</a:t>
                      </a:r>
                      <a:endParaRPr sz="1800" b="1" i="0" u="sng"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1023938" y="593330"/>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graphicFrame>
        <p:nvGraphicFramePr>
          <p:cNvPr id="2" name="Google Shape;223;p8">
            <a:extLst>
              <a:ext uri="{FF2B5EF4-FFF2-40B4-BE49-F238E27FC236}">
                <a16:creationId xmlns:a16="http://schemas.microsoft.com/office/drawing/2014/main" id="{7DBDC2FF-7D04-9901-C96A-228E909B5F0D}"/>
              </a:ext>
            </a:extLst>
          </p:cNvPr>
          <p:cNvGraphicFramePr/>
          <p:nvPr>
            <p:extLst>
              <p:ext uri="{D42A27DB-BD31-4B8C-83A1-F6EECF244321}">
                <p14:modId xmlns:p14="http://schemas.microsoft.com/office/powerpoint/2010/main" val="541158630"/>
              </p:ext>
            </p:extLst>
          </p:nvPr>
        </p:nvGraphicFramePr>
        <p:xfrm>
          <a:off x="1109315" y="1269242"/>
          <a:ext cx="9369899" cy="1864486"/>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81086">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3.24</a:t>
                      </a:r>
                      <a:endParaRPr sz="1800" u="none" strike="noStrike" cap="none" dirty="0"/>
                    </a:p>
                  </a:txBody>
                  <a:tcPr marL="91450" marR="91450" marT="45725" marB="45725"/>
                </a:tc>
                <a:extLst>
                  <a:ext uri="{0D108BD9-81ED-4DB2-BD59-A6C34878D82A}">
                    <a16:rowId xmlns:a16="http://schemas.microsoft.com/office/drawing/2014/main" val="4168479858"/>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2.98</a:t>
                      </a:r>
                      <a:endParaRPr sz="1800" u="none" strike="noStrike" cap="none" dirty="0"/>
                    </a:p>
                  </a:txBody>
                  <a:tcPr marL="91450" marR="91450" marT="45725" marB="45725"/>
                </a:tc>
                <a:extLst>
                  <a:ext uri="{0D108BD9-81ED-4DB2-BD59-A6C34878D82A}">
                    <a16:rowId xmlns:a16="http://schemas.microsoft.com/office/drawing/2014/main" val="1217251757"/>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150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0.92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2.36</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ADB6A530-F0B8-2322-8EF4-89E68ABC5CA9}"/>
              </a:ext>
            </a:extLst>
          </p:cNvPr>
          <p:cNvSpPr txBox="1"/>
          <p:nvPr/>
        </p:nvSpPr>
        <p:spPr>
          <a:xfrm>
            <a:off x="835819" y="5372100"/>
            <a:ext cx="10086975" cy="738664"/>
          </a:xfrm>
          <a:prstGeom prst="rect">
            <a:avLst/>
          </a:prstGeom>
          <a:noFill/>
        </p:spPr>
        <p:txBody>
          <a:bodyPr wrap="square" rtlCol="0">
            <a:spAutoFit/>
          </a:bodyPr>
          <a:lstStyle/>
          <a:p>
            <a:r>
              <a:rPr lang="en-US" altLang="zh-CN" dirty="0"/>
              <a:t>Conclusion:</a:t>
            </a:r>
          </a:p>
          <a:p>
            <a:pPr marL="342900" indent="-342900">
              <a:buAutoNum type="arabicPeriod"/>
            </a:pPr>
            <a:r>
              <a:rPr lang="zh-CN" altLang="en-US" dirty="0"/>
              <a:t>对低采样率的信号重采样，能够大幅度的提升模型效果。一定范围内，采样率越高越好。</a:t>
            </a:r>
            <a:endParaRPr lang="en-US" altLang="zh-CN" dirty="0"/>
          </a:p>
          <a:p>
            <a:pPr marL="342900" indent="-342900">
              <a:buAutoNum type="arabicPeriod"/>
            </a:pPr>
            <a:r>
              <a:rPr lang="zh-CN" altLang="en-US" dirty="0"/>
              <a:t>重采样模式对结果有重大的影响，</a:t>
            </a:r>
            <a:r>
              <a:rPr lang="en-US" altLang="zh-CN" dirty="0"/>
              <a:t>FFT</a:t>
            </a:r>
            <a:r>
              <a:rPr lang="zh-CN" altLang="en-US" dirty="0"/>
              <a:t>和</a:t>
            </a:r>
            <a:r>
              <a:rPr lang="en-US" altLang="zh-CN" dirty="0"/>
              <a:t>POLY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3947050669"/>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latin typeface="Consolas" panose="020B0609020204030204" pitchFamily="49" charset="0"/>
                        </a:rPr>
                        <a:t>No Noise</a:t>
                      </a:r>
                      <a:endParaRPr lang="zh-CN" altLang="en-US" dirty="0">
                        <a:latin typeface="Consolas" panose="020B0609020204030204" pitchFamily="49" charset="0"/>
                      </a:endParaRP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00775" y="2670133"/>
            <a:ext cx="5991225" cy="3970318"/>
          </a:xfrm>
          <a:prstGeom prst="rect">
            <a:avLst/>
          </a:prstGeom>
          <a:noFill/>
        </p:spPr>
        <p:txBody>
          <a:bodyPr wrap="square" rtlCol="0">
            <a:spAutoFit/>
          </a:bodyPr>
          <a:lstStyle/>
          <a:p>
            <a:r>
              <a:rPr lang="en-US" altLang="zh-CN" sz="1800" b="1" dirty="0">
                <a:solidFill>
                  <a:schemeClr val="dk1"/>
                </a:solidFill>
                <a:latin typeface="Consolas"/>
              </a:rPr>
              <a:t>For D Prediction:</a:t>
            </a:r>
          </a:p>
          <a:p>
            <a:r>
              <a:rPr lang="en-US" altLang="zh-CN" sz="1800" dirty="0">
                <a:solidFill>
                  <a:schemeClr val="dk1"/>
                </a:solidFill>
                <a:latin typeface="Consolas"/>
              </a:rPr>
              <a:t>Small peaks are not aligned properly. Both mean and median methods significantly affect height of small peaks, leading to a decrease in accuracy.</a:t>
            </a:r>
          </a:p>
          <a:p>
            <a:endParaRPr lang="en-US" altLang="zh-CN" sz="1800" dirty="0">
              <a:solidFill>
                <a:schemeClr val="dk1"/>
              </a:solidFill>
              <a:latin typeface="Consolas"/>
            </a:endParaRPr>
          </a:p>
          <a:p>
            <a:r>
              <a:rPr lang="en-US" altLang="zh-CN" sz="1800" b="1" dirty="0">
                <a:solidFill>
                  <a:schemeClr val="dk1"/>
                </a:solidFill>
                <a:latin typeface="Consolas"/>
              </a:rPr>
              <a:t>For S Prediction:</a:t>
            </a:r>
          </a:p>
          <a:p>
            <a:r>
              <a:rPr lang="en-US" altLang="zh-CN" sz="1800" dirty="0">
                <a:solidFill>
                  <a:schemeClr val="dk1"/>
                </a:solidFill>
                <a:latin typeface="Consolas"/>
              </a:rPr>
              <a:t>Due to the limitation of the sampling rate, even with a perfect "Get Template" algorithm, the S prediction result is still not as good as that of the "No Template" algorithm.</a:t>
            </a:r>
          </a:p>
          <a:p>
            <a:r>
              <a:rPr lang="en-US" altLang="zh-CN" sz="1800" dirty="0">
                <a:solidFill>
                  <a:schemeClr val="dk1"/>
                </a:solidFill>
                <a:latin typeface="Consolas"/>
              </a:rPr>
              <a:t>e.g.</a:t>
            </a:r>
          </a:p>
          <a:p>
            <a:r>
              <a:rPr lang="en-US" altLang="zh-CN" sz="1800" dirty="0">
                <a:solidFill>
                  <a:schemeClr val="dk1"/>
                </a:solidFill>
                <a:latin typeface="Consolas"/>
              </a:rPr>
              <a:t>No Template: d12 = 12.5 (can be a decimal)</a:t>
            </a:r>
          </a:p>
          <a:p>
            <a:r>
              <a:rPr lang="en-US" altLang="zh-CN" sz="1800" dirty="0">
                <a:solidFill>
                  <a:schemeClr val="dk1"/>
                </a:solidFill>
                <a:latin typeface="Consolas"/>
              </a:rPr>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latin typeface="Consolas" panose="020B0609020204030204" pitchFamily="49" charset="0"/>
              </a:rPr>
              <a:t>2 Why does methods of getting the template result in poor performances for both S and D prediction, even in noise-free signals?</a:t>
            </a:r>
          </a:p>
          <a:p>
            <a:r>
              <a:rPr lang="en-US" altLang="zh-CN" sz="2000" b="1" dirty="0">
                <a:latin typeface="Consolas" panose="020B0609020204030204" pitchFamily="49" charset="0"/>
              </a:rPr>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713174" y="121874"/>
            <a:ext cx="2363130" cy="369332"/>
          </a:xfrm>
          <a:prstGeom prst="rect">
            <a:avLst/>
          </a:prstGeom>
          <a:noFill/>
          <a:ln>
            <a:solidFill>
              <a:srgbClr val="FF0000"/>
            </a:solidFill>
          </a:ln>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algn="ctr"/>
            <a:r>
              <a:rPr lang="en-US" altLang="zh-CN" sz="1800" b="1" dirty="0">
                <a:solidFill>
                  <a:srgbClr val="FF0000"/>
                </a:solidFill>
              </a:rPr>
              <a:t>Previous Slides</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1275</Words>
  <Application>Microsoft Office PowerPoint</Application>
  <PresentationFormat>宽屏</PresentationFormat>
  <Paragraphs>289</Paragraphs>
  <Slides>19</Slides>
  <Notes>19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178</cp:revision>
  <dcterms:created xsi:type="dcterms:W3CDTF">2023-07-30T03:21:28Z</dcterms:created>
  <dcterms:modified xsi:type="dcterms:W3CDTF">2023-12-12T05:43:14Z</dcterms:modified>
</cp:coreProperties>
</file>