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376" r:id="rId5"/>
    <p:sldId id="380" r:id="rId6"/>
    <p:sldId id="379" r:id="rId7"/>
    <p:sldId id="381" r:id="rId8"/>
    <p:sldId id="382" r:id="rId9"/>
    <p:sldId id="383" r:id="rId10"/>
    <p:sldId id="384" r:id="rId11"/>
    <p:sldId id="385" r:id="rId12"/>
    <p:sldId id="345" r:id="rId13"/>
    <p:sldId id="386" r:id="rId14"/>
    <p:sldId id="389" r:id="rId15"/>
    <p:sldId id="387" r:id="rId16"/>
    <p:sldId id="388" r:id="rId17"/>
    <p:sldId id="390" r:id="rId18"/>
    <p:sldId id="277" r:id="rId19"/>
    <p:sldId id="27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1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979" autoAdjust="0"/>
  </p:normalViewPr>
  <p:slideViewPr>
    <p:cSldViewPr snapToGrid="0">
      <p:cViewPr varScale="1">
        <p:scale>
          <a:sx n="68" d="100"/>
          <a:sy n="68" d="100"/>
        </p:scale>
        <p:origin x="53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2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806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90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8756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94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73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383" name="Google Shape;38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242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598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51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195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37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1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2024.01.29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9E90D0-3681-6355-DEFE-FB2954E0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98" y="664468"/>
            <a:ext cx="5191850" cy="34390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502846-89B4-4260-3C7F-C820DFCF076B}"/>
              </a:ext>
            </a:extLst>
          </p:cNvPr>
          <p:cNvSpPr txBox="1"/>
          <p:nvPr/>
        </p:nvSpPr>
        <p:spPr>
          <a:xfrm>
            <a:off x="1390650" y="4103473"/>
            <a:ext cx="5686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Template-Based IBI Estimation</a:t>
            </a:r>
            <a:r>
              <a:rPr lang="zh-CN" altLang="en-US" dirty="0"/>
              <a:t>并不是完全完美，</a:t>
            </a:r>
            <a:endParaRPr lang="en-US" altLang="zh-CN" dirty="0"/>
          </a:p>
          <a:p>
            <a:r>
              <a:rPr lang="zh-CN" altLang="en-US" dirty="0"/>
              <a:t>唯一害怕的就是这种信号连接处信号和心跳信号很接近的。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我觉得，你上次给我的思路，大概就是</a:t>
            </a:r>
            <a:r>
              <a:rPr lang="en-US" altLang="zh-CN" dirty="0"/>
              <a:t>Fuzzy Matched Filter</a:t>
            </a:r>
            <a:r>
              <a:rPr lang="zh-CN" altLang="en-US" dirty="0"/>
              <a:t>如果真的能够实现，可能能够解决这个问题</a:t>
            </a:r>
          </a:p>
        </p:txBody>
      </p:sp>
    </p:spTree>
    <p:extLst>
      <p:ext uri="{BB962C8B-B14F-4D97-AF65-F5344CB8AC3E}">
        <p14:creationId xmlns:p14="http://schemas.microsoft.com/office/powerpoint/2010/main" val="331154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2B3BD-CDD0-1DBC-FE09-A675850B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9"/>
          <a:stretch/>
        </p:blipFill>
        <p:spPr>
          <a:xfrm>
            <a:off x="1363256" y="3092462"/>
            <a:ext cx="9465488" cy="20092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871FAC-7E88-E085-73B9-8A35D26F8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813" y="1098902"/>
            <a:ext cx="9465488" cy="19935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A27D26-F7E9-B2F1-9424-F1BDA234A3A0}"/>
              </a:ext>
            </a:extLst>
          </p:cNvPr>
          <p:cNvSpPr txBox="1"/>
          <p:nvPr/>
        </p:nvSpPr>
        <p:spPr>
          <a:xfrm>
            <a:off x="0" y="698792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Low Rank Approximation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63098A-C4BE-0646-80E5-1F2B3DF46ED2}"/>
              </a:ext>
            </a:extLst>
          </p:cNvPr>
          <p:cNvSpPr txBox="1"/>
          <p:nvPr/>
        </p:nvSpPr>
        <p:spPr>
          <a:xfrm>
            <a:off x="695325" y="526732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mean template of circles is roughly equally to the low rank approximation of circles.</a:t>
            </a:r>
          </a:p>
          <a:p>
            <a:r>
              <a:rPr lang="en-US" altLang="zh-CN" dirty="0"/>
              <a:t>What’s more, we can get a set of templates with different amplitudes corresponding one-to-one with the original circles’ amplitudes.</a:t>
            </a:r>
          </a:p>
          <a:p>
            <a:endParaRPr lang="en-US" altLang="zh-CN" dirty="0"/>
          </a:p>
          <a:p>
            <a:r>
              <a:rPr lang="en-US" altLang="zh-CN" dirty="0"/>
              <a:t>This might be helpful to design a fuzzy matched filter.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10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6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-1" y="0"/>
            <a:ext cx="70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Attempts to S and D Prediction * Original Signal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2FD8CD-D359-9730-2F93-F4E092CC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794" y="1813577"/>
            <a:ext cx="4900614" cy="21526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3E690A-3050-D555-68B1-2281956ED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713" y="1813577"/>
            <a:ext cx="5099081" cy="216787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4FCE82A-20FD-5620-5BA3-D8C4966F7AC1}"/>
              </a:ext>
            </a:extLst>
          </p:cNvPr>
          <p:cNvSpPr txBox="1"/>
          <p:nvPr/>
        </p:nvSpPr>
        <p:spPr>
          <a:xfrm>
            <a:off x="1057275" y="904875"/>
            <a:ext cx="5448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Point_1</a:t>
            </a:r>
          </a:p>
          <a:p>
            <a:r>
              <a:rPr lang="en-US" altLang="zh-CN" dirty="0"/>
              <a:t>We can hardly get some useful information from signals after taking absolute values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B0154-E4AA-7C77-6D83-057F3602E932}"/>
              </a:ext>
            </a:extLst>
          </p:cNvPr>
          <p:cNvSpPr txBox="1"/>
          <p:nvPr/>
        </p:nvSpPr>
        <p:spPr>
          <a:xfrm>
            <a:off x="676274" y="4229100"/>
            <a:ext cx="6362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Point_2</a:t>
            </a:r>
          </a:p>
          <a:p>
            <a:r>
              <a:rPr lang="en-US" altLang="zh-CN" dirty="0"/>
              <a:t>We can hardly get hints from features extracted by </a:t>
            </a:r>
            <a:r>
              <a:rPr lang="en-US" altLang="zh-CN" dirty="0" err="1"/>
              <a:t>Tsfresh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2B2C2CF-0E54-4E35-75B1-9BCE69842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774" y="4872454"/>
            <a:ext cx="2221533" cy="14551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021F2FF-A4AA-7C72-B623-9832AFB26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" y="4872454"/>
            <a:ext cx="2228850" cy="14551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5A784B8-A3D3-A205-B177-6D01CC1C9529}"/>
              </a:ext>
            </a:extLst>
          </p:cNvPr>
          <p:cNvSpPr txBox="1"/>
          <p:nvPr/>
        </p:nvSpPr>
        <p:spPr>
          <a:xfrm>
            <a:off x="5950744" y="4718565"/>
            <a:ext cx="546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location_of_minimum, first &amp; last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time_reversal_asymmetry_statistic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autocorrelation__lag</a:t>
            </a:r>
            <a:r>
              <a:rPr lang="en-US" altLang="zh-CN" dirty="0"/>
              <a:t>_*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cwt_coefficients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agg_linear_trend</a:t>
            </a:r>
            <a:r>
              <a:rPr lang="de-DE" altLang="zh-CN" dirty="0"/>
              <a:t>_chunk_len_5__f_agg_</a:t>
            </a:r>
            <a:r>
              <a:rPr lang="zh-CN" altLang="en-US" dirty="0"/>
              <a:t>“</a:t>
            </a:r>
            <a:r>
              <a:rPr lang="en-US" altLang="zh-CN" dirty="0"/>
              <a:t>max\min\mean</a:t>
            </a:r>
            <a:r>
              <a:rPr lang="zh-CN" altLang="en-US" dirty="0"/>
              <a:t>”</a:t>
            </a:r>
            <a:endParaRPr lang="de-DE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fourier_entropy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4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-1" y="0"/>
            <a:ext cx="70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Attempts to S and D Prediction * Original Signal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BB3C9E-47E3-0A30-83FD-22CD1D5B8CCC}"/>
              </a:ext>
            </a:extLst>
          </p:cNvPr>
          <p:cNvSpPr txBox="1"/>
          <p:nvPr/>
        </p:nvSpPr>
        <p:spPr>
          <a:xfrm>
            <a:off x="762000" y="800100"/>
            <a:ext cx="96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[Top-k highest peaks, Top-k lowest valleys, Top-k highest peaks’ position, Top-k lowest valleys’ positions ]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E0FD4-3946-D301-0CCE-0284FB5195EC}"/>
              </a:ext>
            </a:extLst>
          </p:cNvPr>
          <p:cNvSpPr txBox="1"/>
          <p:nvPr/>
        </p:nvSpPr>
        <p:spPr>
          <a:xfrm>
            <a:off x="590549" y="3811428"/>
            <a:ext cx="1037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[Sorted(Top-k highest peaks, Top-k lowest valleys), Sorted(Top-k highest peaks’ position, Top-k lowest valleys’ positions) ]</a:t>
            </a:r>
          </a:p>
          <a:p>
            <a:r>
              <a:rPr lang="en-US" altLang="zh-CN" dirty="0"/>
              <a:t>Sorted by positions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FEA0BE-D30D-502F-3424-63B9B4CD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48" y="1474442"/>
            <a:ext cx="3030826" cy="202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A4060F-A3AF-C908-CB17-A1F67F00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60690"/>
            <a:ext cx="2996888" cy="1997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51A9D3-8583-9572-0829-F7EA40CA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5112" y="1507867"/>
            <a:ext cx="2996888" cy="19979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72D54C-6647-64A1-9664-6278AC88B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103" y="1507868"/>
            <a:ext cx="2996888" cy="19979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FCDE391-595B-F744-E969-367CA4A9F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398" y="4407402"/>
            <a:ext cx="2996889" cy="199792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F9E371C-EAD2-88BD-EEA6-72D8A4CAC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9" y="4407402"/>
            <a:ext cx="2996889" cy="199792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1903E8B-6EEF-F216-86A6-8E1CD66F5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7042" y="4407402"/>
            <a:ext cx="2996889" cy="19979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ED77D78-96FA-D863-18DA-AAAD597C5B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7713" y="4407402"/>
            <a:ext cx="2996889" cy="19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5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-1" y="0"/>
            <a:ext cx="791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Attempts to S and D Prediction * Differentiated Signal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BA60A3-3EE3-7A27-DE7F-0A0A3D9E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32" y="89889"/>
            <a:ext cx="3509511" cy="4465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A11134-6DFC-9561-5D40-8D3A03AE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01" y="1651394"/>
            <a:ext cx="2710503" cy="24200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BADFFA-F8EA-804A-51A7-449E0E0363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38" r="4838" b="3846"/>
          <a:stretch/>
        </p:blipFill>
        <p:spPr>
          <a:xfrm>
            <a:off x="3289511" y="1582074"/>
            <a:ext cx="2758496" cy="24629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708BA9-5CEE-9338-26C8-4AEFD4946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01" y="4468651"/>
            <a:ext cx="5655585" cy="17463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D75709-92AD-EF58-D06D-8136489E32D1}"/>
              </a:ext>
            </a:extLst>
          </p:cNvPr>
          <p:cNvSpPr txBox="1"/>
          <p:nvPr/>
        </p:nvSpPr>
        <p:spPr>
          <a:xfrm>
            <a:off x="7038974" y="5016521"/>
            <a:ext cx="5153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fourier_entropy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9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-1" y="0"/>
            <a:ext cx="70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Attempts to S and D Prediction * Filtered Signal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E4DD9-50FC-1DF6-E637-26BBFA1B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7" y="754440"/>
            <a:ext cx="6528787" cy="56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-1" y="0"/>
            <a:ext cx="70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Attempts to S and D Prediction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438C8C-78F2-DA58-75E9-E4A2AFA5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585" y="1009526"/>
            <a:ext cx="2421308" cy="5219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2C2024-F592-52BE-7C55-7C002957A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175" y="1002446"/>
            <a:ext cx="2287467" cy="5207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BAA175-F6FC-5EB7-3464-9F74C50D0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952" y="990275"/>
            <a:ext cx="2323969" cy="52198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7D9E74-3D32-2176-FE51-E39A0CBAA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928" y="1009527"/>
            <a:ext cx="2238798" cy="52198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BFAB00-F931-9F20-8AB8-16BE1E750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358" y="1009526"/>
            <a:ext cx="2348304" cy="521980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9824041-901B-09A9-A334-8FA01AE714A9}"/>
              </a:ext>
            </a:extLst>
          </p:cNvPr>
          <p:cNvCxnSpPr>
            <a:cxnSpLocks/>
          </p:cNvCxnSpPr>
          <p:nvPr/>
        </p:nvCxnSpPr>
        <p:spPr>
          <a:xfrm flipV="1">
            <a:off x="2484662" y="400110"/>
            <a:ext cx="55678" cy="64578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B9C992-ECC6-9A0E-AF55-2743BC7AAADE}"/>
              </a:ext>
            </a:extLst>
          </p:cNvPr>
          <p:cNvCxnSpPr>
            <a:cxnSpLocks/>
          </p:cNvCxnSpPr>
          <p:nvPr/>
        </p:nvCxnSpPr>
        <p:spPr>
          <a:xfrm flipV="1">
            <a:off x="4870133" y="400110"/>
            <a:ext cx="55678" cy="64578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B23385B-F31A-97CE-1817-DC42CDDE5F2A}"/>
              </a:ext>
            </a:extLst>
          </p:cNvPr>
          <p:cNvCxnSpPr>
            <a:cxnSpLocks/>
          </p:cNvCxnSpPr>
          <p:nvPr/>
        </p:nvCxnSpPr>
        <p:spPr>
          <a:xfrm flipV="1">
            <a:off x="7266191" y="400110"/>
            <a:ext cx="55678" cy="64578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9252CF-6B1C-31C8-B740-EFAEF917E9C0}"/>
              </a:ext>
            </a:extLst>
          </p:cNvPr>
          <p:cNvCxnSpPr>
            <a:cxnSpLocks/>
          </p:cNvCxnSpPr>
          <p:nvPr/>
        </p:nvCxnSpPr>
        <p:spPr>
          <a:xfrm flipV="1">
            <a:off x="9680585" y="421767"/>
            <a:ext cx="37342" cy="643623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C6AC03-6393-78EB-A619-C1D4C13B3373}"/>
              </a:ext>
            </a:extLst>
          </p:cNvPr>
          <p:cNvSpPr txBox="1"/>
          <p:nvPr/>
        </p:nvSpPr>
        <p:spPr>
          <a:xfrm>
            <a:off x="539015" y="500514"/>
            <a:ext cx="174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People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4A632B-81B7-4610-AA5A-5726D9BC3A54}"/>
              </a:ext>
            </a:extLst>
          </p:cNvPr>
          <p:cNvSpPr txBox="1"/>
          <p:nvPr/>
        </p:nvSpPr>
        <p:spPr>
          <a:xfrm>
            <a:off x="2868808" y="497898"/>
            <a:ext cx="174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People 2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E889B7-CB88-BEA4-075B-B7BA49784685}"/>
              </a:ext>
            </a:extLst>
          </p:cNvPr>
          <p:cNvSpPr txBox="1"/>
          <p:nvPr/>
        </p:nvSpPr>
        <p:spPr>
          <a:xfrm>
            <a:off x="5296802" y="497898"/>
            <a:ext cx="174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People 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F5E34-15A6-2363-C854-612E0920CC81}"/>
              </a:ext>
            </a:extLst>
          </p:cNvPr>
          <p:cNvSpPr txBox="1"/>
          <p:nvPr/>
        </p:nvSpPr>
        <p:spPr>
          <a:xfrm>
            <a:off x="7581020" y="500514"/>
            <a:ext cx="174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People 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079C8E-0383-A8F1-F4B8-D7C528A59CE6}"/>
              </a:ext>
            </a:extLst>
          </p:cNvPr>
          <p:cNvSpPr txBox="1"/>
          <p:nvPr/>
        </p:nvSpPr>
        <p:spPr>
          <a:xfrm>
            <a:off x="10047052" y="497897"/>
            <a:ext cx="174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People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52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/>
        </p:nvSpPr>
        <p:spPr>
          <a:xfrm>
            <a:off x="0" y="0"/>
            <a:ext cx="24064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Problems</a:t>
            </a:r>
            <a:endParaRPr lang="en-US"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343597" y="1720860"/>
            <a:ext cx="11504806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The research we are doing doesn’t meet the requirement of the graduation project.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* 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sym typeface="Consolas"/>
              </a:rPr>
              <a:t>没有</a:t>
            </a: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Baseline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sym typeface="Consolas"/>
              </a:rPr>
              <a:t>，几乎没法对比 </a:t>
            </a: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* </a:t>
            </a:r>
            <a:r>
              <a:rPr lang="zh-CN" altLang="en-US" sz="1800" dirty="0">
                <a:solidFill>
                  <a:schemeClr val="dk1"/>
                </a:solidFill>
                <a:latin typeface="Consolas"/>
                <a:sym typeface="Consolas"/>
              </a:rPr>
              <a:t>完整的工作</a:t>
            </a: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2">
              <a:buClr>
                <a:schemeClr val="dk1"/>
              </a:buClr>
              <a:buSzPts val="1800"/>
            </a:pP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lvl="2">
              <a:buClr>
                <a:schemeClr val="dk1"/>
              </a:buClr>
              <a:buSzPts val="1800"/>
            </a:pP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I totally have no idea how to extract features from S and 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endParaRPr lang="en-US" altLang="zh-CN" sz="1800" dirty="0">
              <a:solidFill>
                <a:schemeClr val="dk1"/>
              </a:solidFill>
              <a:latin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AutoNum type="arabicPeriod"/>
            </a:pPr>
            <a:r>
              <a:rPr lang="en-US" altLang="zh-CN" sz="1800" dirty="0">
                <a:solidFill>
                  <a:schemeClr val="dk1"/>
                </a:solidFill>
                <a:latin typeface="Consolas"/>
                <a:sym typeface="Consolas"/>
              </a:rPr>
              <a:t>I previously collaborated with Professor Xie on a paper. Now, I might need to spend some time completing the paper.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 Description</a:t>
            </a:r>
            <a:endParaRPr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3552013" y="1701036"/>
            <a:ext cx="508797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 Template-based IBI Prediction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Attempts to S and D Prediction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* Original Signal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* Differentiated Signal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* Filtered Signal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Part_3: 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5188343-BCBD-B99F-2C04-51B65D8C90FA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4A77F-2580-883D-5AD3-59FEEAA6A918}"/>
              </a:ext>
            </a:extLst>
          </p:cNvPr>
          <p:cNvSpPr txBox="1"/>
          <p:nvPr/>
        </p:nvSpPr>
        <p:spPr>
          <a:xfrm>
            <a:off x="314325" y="666750"/>
            <a:ext cx="9772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Attempts on More Real data:</a:t>
            </a:r>
          </a:p>
          <a:p>
            <a:r>
              <a:rPr lang="en-US" altLang="zh-CN" dirty="0"/>
              <a:t>I’m sure the IBI could be accurately calculated, by applying Matched Filter to the 10 second signal and its template.</a:t>
            </a:r>
          </a:p>
          <a:p>
            <a:r>
              <a:rPr lang="en-US" altLang="zh-CN" dirty="0"/>
              <a:t>If we can first roughly calculate the Heart Rate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956BE8-8CA4-DF9F-A4D6-480D15795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0"/>
          <a:stretch/>
        </p:blipFill>
        <p:spPr>
          <a:xfrm>
            <a:off x="6096000" y="2273859"/>
            <a:ext cx="5010849" cy="3324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E94A1E-3648-4749-2612-016BCC3C9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46"/>
          <a:stretch/>
        </p:blipFill>
        <p:spPr>
          <a:xfrm>
            <a:off x="504040" y="2273859"/>
            <a:ext cx="5159116" cy="32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7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5188343-BCBD-B99F-2C04-51B65D8C90FA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76A3B4-9402-C7B4-567B-C78CB15CCB3D}"/>
              </a:ext>
            </a:extLst>
          </p:cNvPr>
          <p:cNvSpPr txBox="1"/>
          <p:nvPr/>
        </p:nvSpPr>
        <p:spPr>
          <a:xfrm>
            <a:off x="1085856" y="2930844"/>
            <a:ext cx="155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Template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1AB85A-E673-9792-5D8C-93BAA4C4037B}"/>
              </a:ext>
            </a:extLst>
          </p:cNvPr>
          <p:cNvSpPr txBox="1"/>
          <p:nvPr/>
        </p:nvSpPr>
        <p:spPr>
          <a:xfrm>
            <a:off x="1085856" y="1444169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Original Signal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50B5CE-9EB4-B67A-23E6-7EBE794DECD9}"/>
              </a:ext>
            </a:extLst>
          </p:cNvPr>
          <p:cNvSpPr txBox="1"/>
          <p:nvPr/>
        </p:nvSpPr>
        <p:spPr>
          <a:xfrm>
            <a:off x="3857631" y="2530972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Matched Filter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72A5A87-5EFF-CC87-5149-051E94F86F28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638432" y="2684861"/>
            <a:ext cx="1219199" cy="399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102A0E8-2DF6-AD61-312F-DD869E3070C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38431" y="1598058"/>
            <a:ext cx="1219200" cy="1086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A56AC65-CEA6-B9A4-754B-D4DED091FC6E}"/>
              </a:ext>
            </a:extLst>
          </p:cNvPr>
          <p:cNvSpPr txBox="1"/>
          <p:nvPr/>
        </p:nvSpPr>
        <p:spPr>
          <a:xfrm>
            <a:off x="5757868" y="2530972"/>
            <a:ext cx="1552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Filtered Signal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FE22AF-5BE0-0C2D-B3C9-FE74A1C56F9B}"/>
              </a:ext>
            </a:extLst>
          </p:cNvPr>
          <p:cNvSpPr txBox="1"/>
          <p:nvPr/>
        </p:nvSpPr>
        <p:spPr>
          <a:xfrm>
            <a:off x="4381504" y="1444168"/>
            <a:ext cx="1709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Rough Heart Rate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A2DFF54-7F9A-8103-9BED-645FF888D1A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2638431" y="1598057"/>
            <a:ext cx="17430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ED8817C-92B0-F5B0-DC66-7DA707D93A8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410206" y="2684861"/>
            <a:ext cx="347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DA2F292-C7BE-38C8-3E94-408D62C2BAD2}"/>
              </a:ext>
            </a:extLst>
          </p:cNvPr>
          <p:cNvSpPr txBox="1"/>
          <p:nvPr/>
        </p:nvSpPr>
        <p:spPr>
          <a:xfrm>
            <a:off x="8529646" y="1858864"/>
            <a:ext cx="111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Peaks</a:t>
            </a:r>
          </a:p>
          <a:p>
            <a:r>
              <a:rPr lang="en-US" altLang="zh-CN" dirty="0"/>
              <a:t>(Local Max</a:t>
            </a:r>
            <a:r>
              <a:rPr lang="zh-CN" altLang="en-US" dirty="0"/>
              <a:t>）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B87C95-F076-3BA2-1F7C-F56E4FE44D7B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>
            <a:off x="6091243" y="1598057"/>
            <a:ext cx="2438403" cy="522417"/>
          </a:xfrm>
          <a:prstGeom prst="bentConnector3">
            <a:avLst>
              <a:gd name="adj1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AE93CB1-F0B4-D965-FB33-9560533F26B1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7310444" y="2120474"/>
            <a:ext cx="1219202" cy="564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41172FD-4CF2-94D1-3A8F-E9FD263B12CE}"/>
              </a:ext>
            </a:extLst>
          </p:cNvPr>
          <p:cNvSpPr txBox="1"/>
          <p:nvPr/>
        </p:nvSpPr>
        <p:spPr>
          <a:xfrm>
            <a:off x="10248911" y="1966585"/>
            <a:ext cx="1438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IBI Prediction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94C79C-197C-7172-1DC7-8DB3FB4556F7}"/>
              </a:ext>
            </a:extLst>
          </p:cNvPr>
          <p:cNvCxnSpPr>
            <a:stCxn id="37" idx="3"/>
            <a:endCxn id="54" idx="1"/>
          </p:cNvCxnSpPr>
          <p:nvPr/>
        </p:nvCxnSpPr>
        <p:spPr>
          <a:xfrm>
            <a:off x="9648821" y="2120474"/>
            <a:ext cx="60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374CCFF-5418-3533-BF11-9589C236EA2C}"/>
              </a:ext>
            </a:extLst>
          </p:cNvPr>
          <p:cNvSpPr txBox="1"/>
          <p:nvPr/>
        </p:nvSpPr>
        <p:spPr>
          <a:xfrm>
            <a:off x="1081093" y="6286500"/>
            <a:ext cx="467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easy and useful way for rough heart rate</a:t>
            </a:r>
            <a:r>
              <a:rPr lang="zh-CN" altLang="en-US" dirty="0"/>
              <a:t> </a:t>
            </a:r>
            <a:r>
              <a:rPr lang="en-US" altLang="zh-CN" dirty="0"/>
              <a:t>will be introduced in next pages</a:t>
            </a:r>
          </a:p>
        </p:txBody>
      </p:sp>
    </p:spTree>
    <p:extLst>
      <p:ext uri="{BB962C8B-B14F-4D97-AF65-F5344CB8AC3E}">
        <p14:creationId xmlns:p14="http://schemas.microsoft.com/office/powerpoint/2010/main" val="35377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88DF35D-2F6F-A7E8-2004-C13ADDF71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4"/>
          <a:stretch/>
        </p:blipFill>
        <p:spPr>
          <a:xfrm>
            <a:off x="333381" y="1616953"/>
            <a:ext cx="4878977" cy="30136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B3DF422-1140-5C22-D289-FC25A4DDE368}"/>
              </a:ext>
            </a:extLst>
          </p:cNvPr>
          <p:cNvSpPr txBox="1"/>
          <p:nvPr/>
        </p:nvSpPr>
        <p:spPr>
          <a:xfrm>
            <a:off x="333381" y="4847784"/>
            <a:ext cx="50625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However, errors can arise when the incoming signal displays </a:t>
            </a:r>
            <a:r>
              <a:rPr lang="en-US" altLang="zh-CN" sz="1600" b="1" u="sng" dirty="0">
                <a:latin typeface="Consolas" panose="020B0609020204030204" pitchFamily="49" charset="0"/>
              </a:rPr>
              <a:t>two distinct peaks within a single heartbeat cycle</a:t>
            </a:r>
            <a:r>
              <a:rPr lang="en-US" altLang="zh-CN" sz="1600" dirty="0">
                <a:latin typeface="Consolas" panose="020B0609020204030204" pitchFamily="49" charset="0"/>
              </a:rPr>
              <a:t>, as illustrated on the right side of fig.9. The first of these peaks is termed the systolic peak, while the second is the diastolic peak.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50B6C4-2E6F-B000-40D0-3D340B05B465}"/>
              </a:ext>
            </a:extLst>
          </p:cNvPr>
          <p:cNvCxnSpPr>
            <a:cxnSpLocks/>
          </p:cNvCxnSpPr>
          <p:nvPr/>
        </p:nvCxnSpPr>
        <p:spPr>
          <a:xfrm flipV="1">
            <a:off x="5571723" y="400110"/>
            <a:ext cx="55678" cy="64578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8EC7514-F94F-92C6-7142-59322301410E}"/>
              </a:ext>
            </a:extLst>
          </p:cNvPr>
          <p:cNvSpPr txBox="1"/>
          <p:nvPr/>
        </p:nvSpPr>
        <p:spPr>
          <a:xfrm>
            <a:off x="570529" y="1030452"/>
            <a:ext cx="427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Consolas" panose="020B0609020204030204" pitchFamily="49" charset="0"/>
              </a:rPr>
              <a:t>Material From </a:t>
            </a:r>
            <a:r>
              <a:rPr lang="en-US" altLang="zh-CN" sz="1800" dirty="0" err="1">
                <a:latin typeface="Consolas" panose="020B0609020204030204" pitchFamily="49" charset="0"/>
              </a:rPr>
              <a:t>Yingjian’s</a:t>
            </a:r>
            <a:r>
              <a:rPr lang="en-US" altLang="zh-CN" sz="1800" dirty="0">
                <a:latin typeface="Consolas" panose="020B0609020204030204" pitchFamily="49" charset="0"/>
              </a:rPr>
              <a:t> Paper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45DF20-F9A2-5550-AB1A-520E74BBC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81" y="37659"/>
            <a:ext cx="4878977" cy="40658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2127715-B416-9499-9A44-03980CD9ADE5}"/>
              </a:ext>
            </a:extLst>
          </p:cNvPr>
          <p:cNvSpPr txBox="1"/>
          <p:nvPr/>
        </p:nvSpPr>
        <p:spPr>
          <a:xfrm>
            <a:off x="6564601" y="4524375"/>
            <a:ext cx="4954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</a:t>
            </a:r>
            <a:endParaRPr lang="en-US" altLang="zh-CN" dirty="0"/>
          </a:p>
          <a:p>
            <a:r>
              <a:rPr lang="zh-CN" altLang="en-US" dirty="0"/>
              <a:t>目前来看，信号特别明显（有特别显著的大峰，和模式），</a:t>
            </a:r>
            <a:r>
              <a:rPr lang="en-US" altLang="zh-CN" dirty="0"/>
              <a:t>IBI</a:t>
            </a:r>
            <a:r>
              <a:rPr lang="zh-CN" altLang="en-US" dirty="0"/>
              <a:t>的计算效果越好，反而是对于模糊不清的信号，会出现不小的问题。</a:t>
            </a:r>
          </a:p>
        </p:txBody>
      </p:sp>
    </p:spTree>
    <p:extLst>
      <p:ext uri="{BB962C8B-B14F-4D97-AF65-F5344CB8AC3E}">
        <p14:creationId xmlns:p14="http://schemas.microsoft.com/office/powerpoint/2010/main" val="8141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696D84-2ABB-346E-0C89-68B113E7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" y="3524250"/>
            <a:ext cx="4972744" cy="1057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F534C1-1FD5-FEC3-903D-641FD77EF654}"/>
              </a:ext>
            </a:extLst>
          </p:cNvPr>
          <p:cNvSpPr txBox="1"/>
          <p:nvPr/>
        </p:nvSpPr>
        <p:spPr>
          <a:xfrm>
            <a:off x="257175" y="574000"/>
            <a:ext cx="9772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Question: At which frequencies of signals can we observe the heartbeat cycle?</a:t>
            </a:r>
          </a:p>
          <a:p>
            <a:endParaRPr lang="en-US" altLang="zh-CN" dirty="0"/>
          </a:p>
          <a:p>
            <a:r>
              <a:rPr lang="zh-CN" altLang="en-US" dirty="0"/>
              <a:t>一定在低频吗？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根据我们的观察：黏连的心跳是一个很大的问题。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但是心跳周期的连接部分，原则上来说应该是接近于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心跳时的信号，原则上信号在非常多的频率，频域的范围会更大。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实际上：观察到大部分造成的黏连情况是低频。去掉低频信号，只看心跳的高频部分。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035EA8-0050-C344-F48F-BCF53FC597E3}"/>
              </a:ext>
            </a:extLst>
          </p:cNvPr>
          <p:cNvSpPr/>
          <p:nvPr/>
        </p:nvSpPr>
        <p:spPr>
          <a:xfrm>
            <a:off x="1981200" y="3524250"/>
            <a:ext cx="142875" cy="1177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240487-B34D-43CF-208A-102771AD8C19}"/>
              </a:ext>
            </a:extLst>
          </p:cNvPr>
          <p:cNvSpPr/>
          <p:nvPr/>
        </p:nvSpPr>
        <p:spPr>
          <a:xfrm>
            <a:off x="2324100" y="3590925"/>
            <a:ext cx="142875" cy="1177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6F0573-F6E5-EF1E-4E0B-CE72D68F4E81}"/>
              </a:ext>
            </a:extLst>
          </p:cNvPr>
          <p:cNvSpPr/>
          <p:nvPr/>
        </p:nvSpPr>
        <p:spPr>
          <a:xfrm>
            <a:off x="2733675" y="3590925"/>
            <a:ext cx="142875" cy="1177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EFCCF2-4CC0-410D-F3B1-423D65333779}"/>
              </a:ext>
            </a:extLst>
          </p:cNvPr>
          <p:cNvSpPr/>
          <p:nvPr/>
        </p:nvSpPr>
        <p:spPr>
          <a:xfrm>
            <a:off x="3819525" y="3524250"/>
            <a:ext cx="142875" cy="1177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6B53AE-F0DD-7C13-B91B-573FCEA528FB}"/>
              </a:ext>
            </a:extLst>
          </p:cNvPr>
          <p:cNvSpPr/>
          <p:nvPr/>
        </p:nvSpPr>
        <p:spPr>
          <a:xfrm>
            <a:off x="4229100" y="3524250"/>
            <a:ext cx="142875" cy="1177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6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F57F2-C279-FF1D-431E-1F55A951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66" y="857814"/>
            <a:ext cx="3557080" cy="29802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9D433-6B8D-EDD4-816C-26E2593E1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488" y="905883"/>
            <a:ext cx="3515878" cy="2884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B3EC58-BEE8-C863-8B82-1BA8636B7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871549"/>
            <a:ext cx="3625749" cy="29527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6E0930-C52C-7AD8-E023-A18E4A0FE897}"/>
              </a:ext>
            </a:extLst>
          </p:cNvPr>
          <p:cNvSpPr txBox="1"/>
          <p:nvPr/>
        </p:nvSpPr>
        <p:spPr>
          <a:xfrm>
            <a:off x="866775" y="4295776"/>
            <a:ext cx="6219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Advantage: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原本的心跳黏连，能被有效区分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去掉信号的低频后（低频能量高），反而在能量域上，更加的均匀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192CD4-A223-97B3-0287-23EAA21B5659}"/>
              </a:ext>
            </a:extLst>
          </p:cNvPr>
          <p:cNvSpPr/>
          <p:nvPr/>
        </p:nvSpPr>
        <p:spPr>
          <a:xfrm>
            <a:off x="2988875" y="857814"/>
            <a:ext cx="619806" cy="29184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2563D4-DE11-842D-AAAC-229F982BF179}"/>
              </a:ext>
            </a:extLst>
          </p:cNvPr>
          <p:cNvSpPr/>
          <p:nvPr/>
        </p:nvSpPr>
        <p:spPr>
          <a:xfrm>
            <a:off x="6372225" y="857814"/>
            <a:ext cx="928688" cy="29184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7C189E-4DDB-FC58-EBA4-B06B8C9CB3A3}"/>
              </a:ext>
            </a:extLst>
          </p:cNvPr>
          <p:cNvSpPr/>
          <p:nvPr/>
        </p:nvSpPr>
        <p:spPr>
          <a:xfrm>
            <a:off x="8244366" y="871549"/>
            <a:ext cx="619125" cy="29184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4FCFA7-661A-C380-C1EC-2BB9ED3FA046}"/>
              </a:ext>
            </a:extLst>
          </p:cNvPr>
          <p:cNvSpPr/>
          <p:nvPr/>
        </p:nvSpPr>
        <p:spPr>
          <a:xfrm>
            <a:off x="9392944" y="871549"/>
            <a:ext cx="619125" cy="29184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6AB180-EF98-3EF9-A4DF-240D0A1E900C}"/>
              </a:ext>
            </a:extLst>
          </p:cNvPr>
          <p:cNvSpPr txBox="1"/>
          <p:nvPr/>
        </p:nvSpPr>
        <p:spPr>
          <a:xfrm>
            <a:off x="0" y="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4pPr>
              <a:defRPr sz="2000">
                <a:latin typeface="Consolas" panose="020B0609020204030204" pitchFamily="49" charset="0"/>
              </a:defRPr>
            </a:lvl4pPr>
          </a:lstStyle>
          <a:p>
            <a:pPr lvl="3"/>
            <a:r>
              <a:rPr lang="en-US" altLang="zh-CN" dirty="0"/>
              <a:t>Template-based IBI Prediction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B772FF-5C58-A7F2-09AC-B79676239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2" y="488432"/>
            <a:ext cx="3601448" cy="45572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656D16-9733-8FF3-F063-F58191D4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02286"/>
            <a:ext cx="3546041" cy="4543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354441-103C-BF69-183F-581E3A9A2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288" y="495359"/>
            <a:ext cx="3629151" cy="45433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5EB901E-2A17-CE24-022A-1ED7D5B54B40}"/>
              </a:ext>
            </a:extLst>
          </p:cNvPr>
          <p:cNvSpPr txBox="1"/>
          <p:nvPr/>
        </p:nvSpPr>
        <p:spPr>
          <a:xfrm>
            <a:off x="990600" y="5324475"/>
            <a:ext cx="6822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把低频信号抽掉了，对包络线进行自回归，就不会出现双峰了。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one word, </a:t>
            </a:r>
            <a:r>
              <a:rPr lang="zh-CN" altLang="en-US" dirty="0"/>
              <a:t>高频信号用于</a:t>
            </a:r>
            <a:r>
              <a:rPr lang="en-US" altLang="zh-CN" dirty="0"/>
              <a:t>HR Estimation</a:t>
            </a:r>
            <a:r>
              <a:rPr lang="zh-CN" altLang="en-US" dirty="0"/>
              <a:t>有奇效。</a:t>
            </a:r>
          </a:p>
        </p:txBody>
      </p:sp>
    </p:spTree>
    <p:extLst>
      <p:ext uri="{BB962C8B-B14F-4D97-AF65-F5344CB8AC3E}">
        <p14:creationId xmlns:p14="http://schemas.microsoft.com/office/powerpoint/2010/main" val="27404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760</Words>
  <Application>Microsoft Office PowerPoint</Application>
  <PresentationFormat>宽屏</PresentationFormat>
  <Paragraphs>119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1926</cp:revision>
  <dcterms:created xsi:type="dcterms:W3CDTF">2023-07-30T03:21:28Z</dcterms:created>
  <dcterms:modified xsi:type="dcterms:W3CDTF">2024-01-28T13:12:37Z</dcterms:modified>
</cp:coreProperties>
</file>