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91" r:id="rId3"/>
    <p:sldId id="265" r:id="rId4"/>
    <p:sldId id="339" r:id="rId5"/>
    <p:sldId id="324" r:id="rId6"/>
    <p:sldId id="333" r:id="rId7"/>
    <p:sldId id="327" r:id="rId8"/>
    <p:sldId id="328" r:id="rId9"/>
    <p:sldId id="325" r:id="rId10"/>
    <p:sldId id="337" r:id="rId11"/>
    <p:sldId id="329" r:id="rId12"/>
    <p:sldId id="334" r:id="rId13"/>
    <p:sldId id="330" r:id="rId14"/>
    <p:sldId id="331" r:id="rId15"/>
    <p:sldId id="326" r:id="rId16"/>
    <p:sldId id="336" r:id="rId17"/>
    <p:sldId id="332" r:id="rId18"/>
    <p:sldId id="338" r:id="rId19"/>
    <p:sldId id="323" r:id="rId20"/>
    <p:sldId id="263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老 甲鱼" initials="老" lastIdx="3" clrIdx="0">
    <p:extLst>
      <p:ext uri="{19B8F6BF-5375-455C-9EA6-DF929625EA0E}">
        <p15:presenceInfo xmlns:p15="http://schemas.microsoft.com/office/powerpoint/2012/main" userId="8e706fe32cce49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D8E5"/>
    <a:srgbClr val="F1F52D"/>
    <a:srgbClr val="51788B"/>
    <a:srgbClr val="426A82"/>
    <a:srgbClr val="307DAE"/>
    <a:srgbClr val="EA821C"/>
    <a:srgbClr val="F6C894"/>
    <a:srgbClr val="FF7F0E"/>
    <a:srgbClr val="1F77B4"/>
    <a:srgbClr val="D0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5" autoAdjust="0"/>
    <p:restoredTop sz="51319" autoAdjust="0"/>
  </p:normalViewPr>
  <p:slideViewPr>
    <p:cSldViewPr snapToGrid="0">
      <p:cViewPr varScale="1">
        <p:scale>
          <a:sx n="41" d="100"/>
          <a:sy n="41" d="100"/>
        </p:scale>
        <p:origin x="1521" y="27"/>
      </p:cViewPr>
      <p:guideLst/>
    </p:cSldViewPr>
  </p:slideViewPr>
  <p:outlineViewPr>
    <p:cViewPr>
      <p:scale>
        <a:sx n="100" d="100"/>
        <a:sy n="100" d="100"/>
      </p:scale>
      <p:origin x="0" y="-4686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24740E-8F52-4821-8A8D-03DDEC038A3B}" type="datetimeFigureOut">
              <a:rPr lang="zh-CN" altLang="en-US" smtClean="0"/>
              <a:t>2023-09-11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FA662-60CA-45D5-8BB1-0A7D21FB8F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15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Ok, I will begin my weekly Presentation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4260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9073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 this situation, We cannot get the trend exactly, so the SSA don’t work well.</a:t>
            </a:r>
          </a:p>
          <a:p>
            <a:endParaRPr lang="en-US" altLang="zh-CN" dirty="0"/>
          </a:p>
          <a:p>
            <a:r>
              <a:rPr lang="en-US" altLang="zh-CN" dirty="0"/>
              <a:t>You can see the below picture. The signal after SSA is still very noisy.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5210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So I design a combination of filters to remove this kind of noise.</a:t>
            </a:r>
          </a:p>
          <a:p>
            <a:endParaRPr lang="en-US" altLang="zh-CN" dirty="0"/>
          </a:p>
          <a:p>
            <a:r>
              <a:rPr lang="en-US" altLang="zh-CN" dirty="0"/>
              <a:t>First one is the wiener filter. But  wiener filter need to know the statistical information about the noise. </a:t>
            </a:r>
          </a:p>
          <a:p>
            <a:r>
              <a:rPr lang="en-US" altLang="zh-CN" dirty="0"/>
              <a:t>So I try to use the local features to get statistical feature of the noise. Just as the picture  shows, I get the noise between these peaks. </a:t>
            </a:r>
          </a:p>
          <a:p>
            <a:endParaRPr lang="en-US" altLang="zh-CN" dirty="0"/>
          </a:p>
          <a:p>
            <a:r>
              <a:rPr lang="en-US" altLang="zh-CN" dirty="0"/>
              <a:t>Then I can roughly calculate the SNR and apply Wiener Filter.</a:t>
            </a:r>
          </a:p>
          <a:p>
            <a:endParaRPr lang="en-US" altLang="zh-CN" dirty="0"/>
          </a:p>
          <a:p>
            <a:r>
              <a:rPr lang="en-US" altLang="zh-CN" dirty="0"/>
              <a:t>The Apply  FFT-denoising to remove the Res</a:t>
            </a:r>
          </a:p>
          <a:p>
            <a:endParaRPr lang="en-US" altLang="zh-CN" dirty="0"/>
          </a:p>
          <a:p>
            <a:r>
              <a:rPr lang="en-US" altLang="zh-CN" dirty="0"/>
              <a:t>Then extract the features and predict S and D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0101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4884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2430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5974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1113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4878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7809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028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2644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493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本周：</a:t>
            </a: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dirty="0"/>
              <a:t>完成了对于</a:t>
            </a:r>
            <a:r>
              <a:rPr lang="en-US" altLang="zh-CN" dirty="0"/>
              <a:t>Generate waves(7), Add Noise(10), Filter(4), decompose(8)</a:t>
            </a:r>
            <a:r>
              <a:rPr lang="zh-CN" altLang="en-US" dirty="0"/>
              <a:t>完成了全部的重构，包括接口，作图等</a:t>
            </a: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dirty="0"/>
              <a:t>目前基本的功能已经实现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直接进行展示</a:t>
            </a:r>
            <a:r>
              <a:rPr lang="en-US" altLang="zh-CN" dirty="0"/>
              <a:t>3</a:t>
            </a:r>
            <a:r>
              <a:rPr lang="zh-CN" altLang="en-US" dirty="0"/>
              <a:t>个指令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下周需要改进的：</a:t>
            </a: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dirty="0"/>
              <a:t>有一些细节仍然不太到位：对于输入的字符串，如果有空格会出问题</a:t>
            </a: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dirty="0"/>
              <a:t>还没有进行充分的测试</a:t>
            </a: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CN" dirty="0"/>
              <a:t>Save</a:t>
            </a:r>
            <a:r>
              <a:rPr lang="zh-CN" altLang="en-US" dirty="0"/>
              <a:t>功能仍然没有想好如何实现</a:t>
            </a:r>
            <a:endParaRPr lang="en-US" altLang="zh-CN" dirty="0"/>
          </a:p>
          <a:p>
            <a:pPr marL="228600" indent="-228600">
              <a:buAutoNum type="arabicPeriod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367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073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My second work is removing the impact of </a:t>
            </a:r>
            <a:r>
              <a:rPr lang="en-US" altLang="zh-CN" sz="1200" dirty="0"/>
              <a:t>Respiration by </a:t>
            </a:r>
            <a:r>
              <a:rPr lang="en-US" altLang="zh-CN" sz="1200" dirty="0" err="1"/>
              <a:t>fft-denosing</a:t>
            </a:r>
            <a:r>
              <a:rPr lang="en-US" altLang="zh-CN" sz="1200" dirty="0"/>
              <a:t>.</a:t>
            </a:r>
          </a:p>
          <a:p>
            <a:endParaRPr lang="en-US" altLang="zh-CN" sz="1200" dirty="0"/>
          </a:p>
          <a:p>
            <a:r>
              <a:rPr lang="en-US" altLang="zh-CN" sz="1200" dirty="0"/>
              <a:t>I transform the signal into </a:t>
            </a:r>
            <a:r>
              <a:rPr lang="en-US" altLang="zh-CN" sz="1200" dirty="0" err="1"/>
              <a:t>freq</a:t>
            </a:r>
            <a:r>
              <a:rPr lang="en-US" altLang="zh-CN" sz="1200" dirty="0"/>
              <a:t> domain and make observation. </a:t>
            </a:r>
          </a:p>
          <a:p>
            <a:endParaRPr lang="en-US" altLang="zh-CN" sz="1200" dirty="0"/>
          </a:p>
          <a:p>
            <a:r>
              <a:rPr lang="en-US" altLang="zh-CN" sz="1200" dirty="0"/>
              <a:t>The first figure is the signal with Respiration and second figure is the signal without Respiration</a:t>
            </a:r>
          </a:p>
          <a:p>
            <a:endParaRPr lang="en-US" altLang="zh-CN" sz="1200" dirty="0"/>
          </a:p>
          <a:p>
            <a:r>
              <a:rPr lang="en-US" altLang="zh-CN" sz="1200" dirty="0"/>
              <a:t>we can clearly see the difference between them.</a:t>
            </a:r>
          </a:p>
          <a:p>
            <a:endParaRPr lang="en-US" altLang="zh-CN" sz="1200" dirty="0"/>
          </a:p>
          <a:p>
            <a:r>
              <a:rPr lang="en-US" altLang="zh-CN" sz="1200" dirty="0"/>
              <a:t>For Signal with respiratory, peaks in frequency domain are between 2 small peaks.</a:t>
            </a:r>
          </a:p>
          <a:p>
            <a:endParaRPr lang="en-US" altLang="zh-CN" sz="1200" dirty="0"/>
          </a:p>
          <a:p>
            <a:r>
              <a:rPr lang="en-US" altLang="zh-CN" sz="1200" dirty="0"/>
              <a:t>But I haven't fully understood the mathematical principles yet.</a:t>
            </a:r>
            <a:endParaRPr lang="zh-CN" altLang="en-US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655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FFT Denoising is very suitable for this task.</a:t>
            </a:r>
          </a:p>
          <a:p>
            <a:endParaRPr lang="en-US" altLang="zh-CN" dirty="0"/>
          </a:p>
          <a:p>
            <a:r>
              <a:rPr lang="en-US" altLang="zh-CN" dirty="0"/>
              <a:t>If we can set the suitable threshold for the </a:t>
            </a:r>
            <a:r>
              <a:rPr lang="en-US" altLang="zh-CN" dirty="0" err="1"/>
              <a:t>fft</a:t>
            </a:r>
            <a:r>
              <a:rPr lang="en-US" altLang="zh-CN" dirty="0"/>
              <a:t> denoising, the small peaks can be removed clearly.</a:t>
            </a:r>
          </a:p>
          <a:p>
            <a:endParaRPr lang="en-US" altLang="zh-CN" dirty="0"/>
          </a:p>
          <a:p>
            <a:r>
              <a:rPr lang="en-US" altLang="zh-CN" dirty="0"/>
              <a:t>I just set the threshold as the equation below. It works well.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392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Let’s look at the result.</a:t>
            </a:r>
          </a:p>
          <a:p>
            <a:endParaRPr lang="en-US" altLang="zh-CN" dirty="0"/>
          </a:p>
          <a:p>
            <a:r>
              <a:rPr lang="en-US" altLang="zh-CN" dirty="0"/>
              <a:t>The left two picture </a:t>
            </a:r>
            <a:r>
              <a:rPr lang="en-US" altLang="zh-CN" dirty="0" err="1"/>
              <a:t>ares</a:t>
            </a:r>
            <a:r>
              <a:rPr lang="en-US" altLang="zh-CN" dirty="0"/>
              <a:t> the comparison of original signal and filtered signal. The impact of resp has been removed from the signal.</a:t>
            </a:r>
          </a:p>
          <a:p>
            <a:endParaRPr lang="en-US" altLang="zh-CN" dirty="0"/>
          </a:p>
          <a:p>
            <a:r>
              <a:rPr lang="en-US" altLang="zh-CN" dirty="0"/>
              <a:t>The right 3 pictures are the comparison of signal in frequency domain. You can see. Although small peaks next to large peaks are removed, some high-frequency, low-amplitude components are removed either. This will result in slight  </a:t>
            </a:r>
            <a:r>
              <a:rPr lang="en-US" altLang="zh-CN" dirty="0" err="1"/>
              <a:t>flunctuations</a:t>
            </a:r>
            <a:r>
              <a:rPr lang="en-US" altLang="zh-CN" dirty="0"/>
              <a:t> in signal.</a:t>
            </a:r>
          </a:p>
          <a:p>
            <a:endParaRPr lang="en-US" altLang="zh-CN" dirty="0"/>
          </a:p>
          <a:p>
            <a:r>
              <a:rPr lang="en-US" altLang="zh-CN" dirty="0"/>
              <a:t>But I think the result is acceptable.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369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Ok, my second work is over.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321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Last week, Prof song, you told me that I should Add the noise that mean is equal to 0</a:t>
            </a:r>
          </a:p>
          <a:p>
            <a:r>
              <a:rPr lang="en-US" altLang="zh-CN" dirty="0"/>
              <a:t>So I try to add the Normal noise directly.</a:t>
            </a:r>
          </a:p>
          <a:p>
            <a:endParaRPr lang="en-US" altLang="zh-CN" dirty="0"/>
          </a:p>
          <a:p>
            <a:r>
              <a:rPr lang="en-US" altLang="zh-CN" dirty="0"/>
              <a:t>AND the effect of add noise directly is like the picture below. The mean value is 0.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948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BD226F-0FDE-ADCA-B981-0737D9DC43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84ABB8-FEC8-D6C3-AF75-A249BCA471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9362A6-18C2-41E4-9ACE-B39C1F2BE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2023-09-11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68CED4-2D82-18BF-3EE3-F1E04EFA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9C9BD4-0F60-1E5C-8899-6CB9D052B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916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42D37-FC51-BC1F-CFE1-652AD9776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A9D527-128B-C07A-BBE0-978418525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AC53FE-9029-6241-CD11-FF843697A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2023-09-11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A72D27-072D-2561-9A8C-6A89ECF4C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50EB72-67F8-9663-80D5-C5F41473E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864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1D18C15-0487-9772-DD3C-4EE8DE493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19F9B8-B02B-8761-B7FD-1A5A4CE91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AA57CA-2F73-4FD8-5775-0B0A001F5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2023-09-11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DEA151-1EF8-017C-91EC-C8D93FF45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C598E3-6F79-E83E-B33C-8D793C44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61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5D8E04-D209-3C4C-9965-1A9935D35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15DA00-1781-D5ED-51FF-504382AD0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70773E-4E1B-CA9F-2B09-1D350653D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2023-09-11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0AF8FB-65F4-1B1E-284F-526D5FC30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D579CA-2077-7F33-D1B2-612949384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253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E27B6-FE66-0601-66C7-C6AC486F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D7878E-40C4-EBC3-22F5-6F8F8A804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FAB066-B532-2BD5-D2B5-6AD27DA1F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2023-09-11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11A1E0-664F-B975-B4D3-49BDB09DC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864908-3D90-70BB-944E-9485F0E41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78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449205-86A2-92D0-B772-3BCDDE11A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EB6F7E-6BAB-FC0A-F189-A81BD8F061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E0D600-C072-A404-0F50-D6F408A54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1749D0-1E54-0679-5F53-4DAD703C7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2023-09-11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02CCC7-E63E-6148-4B31-24485E2C2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0FC7AC-77D2-F96A-2A64-036FD1B79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229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027A3-4356-3CF2-E8C1-2E3282394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0C3975-8154-4011-0D93-AE2AE1E07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036807-7B14-F8B4-7686-FCB078914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1F7D2F-9A1E-475C-4359-C47497F3CA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5A76DD0-8C82-179D-1E33-C079E01D68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E19BF26-A3BF-6A72-9795-671707400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2023-09-11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C64E86-5447-674B-18FE-4EF08C522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F3A91C-0205-9E3E-1805-D35AEA739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59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3D167-A1B5-3B26-4DFF-C07242A5E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1C883D-0D9A-CE53-7EF7-79408E992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2023-09-11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2305E8-5115-78D3-7565-EBFCE5A07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A55DAC-9F26-B6BB-1435-44342C730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072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6DA0EA-9E66-4BCF-5830-69D52FAED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2023-09-11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96243A-C677-C2CA-C0CA-856636EB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2D3CCC-B8BE-8B51-6415-680996976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799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F03FB-7198-053E-39D0-C659624F1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C53A62-7BE4-5FE9-EE85-D6277D30D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8596C5-2EE7-BB5F-3193-DAB2C478B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10BAF1-95B1-0C2A-B593-8E24DAC70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2023-09-11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862598-5738-8DE2-1D9C-6ADF08F7D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04FD61-713A-DE87-B32D-A780C0920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787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C8BED-EF9A-927F-B5C9-64D91E511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B1DA5D9-48B9-B85F-1162-FDB05B5D3B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F2ED3F-791A-28FA-5ED0-D7C471CC7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CDF28C-0D1B-4D1B-9CE7-D58D04F4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2023-09-11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AFD2B8-7442-04C4-DF52-E73728140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22EBE4-6CBB-E2F1-A614-252DD0FF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164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3409B96-826E-6F21-E565-18ACC1C03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E8153E-782F-9F38-B76E-3B4EC127A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41F551-E645-70FA-9CCA-DAB4A2AD36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7DC1B-4743-47FE-A400-A2B750CAD470}" type="datetimeFigureOut">
              <a:rPr lang="zh-CN" altLang="en-US" smtClean="0"/>
              <a:t>2023-09-11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209E3B-87F5-A773-48A2-52ABC59EF6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778694-5FFA-C370-8A8E-5A1E97C6D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951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1574963" y="3105834"/>
            <a:ext cx="9042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Consolas" panose="020B0609020204030204" pitchFamily="49" charset="0"/>
                <a:cs typeface="Times New Roman" panose="02020603050405020304" pitchFamily="18" charset="0"/>
              </a:rPr>
              <a:t>Weekly Presentation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1974E84-A295-73A6-F451-ABDE3F1A1C08}"/>
              </a:ext>
            </a:extLst>
          </p:cNvPr>
          <p:cNvSpPr txBox="1"/>
          <p:nvPr/>
        </p:nvSpPr>
        <p:spPr>
          <a:xfrm>
            <a:off x="5044440" y="5292959"/>
            <a:ext cx="2103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Jiayu</a:t>
            </a:r>
            <a:r>
              <a:rPr lang="en-US" altLang="zh-CN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 Chen</a:t>
            </a:r>
          </a:p>
          <a:p>
            <a:pPr algn="ctr"/>
            <a:r>
              <a:rPr lang="en-US" altLang="zh-CN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2023.9.11</a:t>
            </a:r>
          </a:p>
        </p:txBody>
      </p:sp>
    </p:spTree>
    <p:extLst>
      <p:ext uri="{BB962C8B-B14F-4D97-AF65-F5344CB8AC3E}">
        <p14:creationId xmlns:p14="http://schemas.microsoft.com/office/powerpoint/2010/main" val="5765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599" y="106251"/>
            <a:ext cx="5382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Work_3: </a:t>
            </a:r>
            <a:r>
              <a:rPr lang="en-US" altLang="zh-CN" sz="1400" dirty="0"/>
              <a:t>Remove</a:t>
            </a:r>
            <a:r>
              <a:rPr lang="zh-CN" altLang="en-US" sz="1400" dirty="0"/>
              <a:t> </a:t>
            </a:r>
            <a:r>
              <a:rPr lang="en-US" altLang="zh-CN" sz="1400" dirty="0"/>
              <a:t>Normal</a:t>
            </a:r>
            <a:r>
              <a:rPr lang="zh-CN" altLang="en-US" sz="1400" dirty="0"/>
              <a:t> </a:t>
            </a:r>
            <a:r>
              <a:rPr lang="en-US" altLang="zh-CN" sz="1400" dirty="0"/>
              <a:t>Nosie</a:t>
            </a:r>
            <a:r>
              <a:rPr lang="zh-CN" altLang="en-US" sz="1400" dirty="0"/>
              <a:t> </a:t>
            </a:r>
            <a:r>
              <a:rPr lang="en-US" altLang="zh-CN" sz="1400" dirty="0"/>
              <a:t>and respiratory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0F6751-D50D-4A6C-081C-2432B28BD8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84" r="7278" b="8254"/>
          <a:stretch/>
        </p:blipFill>
        <p:spPr>
          <a:xfrm>
            <a:off x="5814255" y="522513"/>
            <a:ext cx="6374602" cy="581297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6A092C9-5E88-AB08-A5CE-F1B013523A69}"/>
              </a:ext>
            </a:extLst>
          </p:cNvPr>
          <p:cNvSpPr txBox="1"/>
          <p:nvPr/>
        </p:nvSpPr>
        <p:spPr>
          <a:xfrm>
            <a:off x="119996" y="2713037"/>
            <a:ext cx="618386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Noisy Signal = Clean Signal + </a:t>
            </a:r>
            <a:r>
              <a:rPr lang="en-US" altLang="zh-CN" dirty="0" err="1"/>
              <a:t>np.random.normal</a:t>
            </a:r>
            <a:r>
              <a:rPr lang="en-US" altLang="zh-CN" dirty="0"/>
              <a:t>()</a:t>
            </a:r>
          </a:p>
          <a:p>
            <a:endParaRPr lang="en-US" altLang="zh-CN" dirty="0"/>
          </a:p>
          <a:p>
            <a:r>
              <a:rPr lang="en-US" altLang="zh-CN" dirty="0"/>
              <a:t>When normal(mean=0, std=1), we can hardly detect the small peaks. Just as the right 4 figures.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1532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599" y="106251"/>
            <a:ext cx="5382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Work_3: </a:t>
            </a:r>
            <a:r>
              <a:rPr lang="en-US" altLang="zh-CN" sz="1400" dirty="0"/>
              <a:t>Remove</a:t>
            </a:r>
            <a:r>
              <a:rPr lang="zh-CN" altLang="en-US" sz="1400" dirty="0"/>
              <a:t> </a:t>
            </a:r>
            <a:r>
              <a:rPr lang="en-US" altLang="zh-CN" sz="1400" dirty="0"/>
              <a:t>Normal</a:t>
            </a:r>
            <a:r>
              <a:rPr lang="zh-CN" altLang="en-US" sz="1400" dirty="0"/>
              <a:t> </a:t>
            </a:r>
            <a:r>
              <a:rPr lang="en-US" altLang="zh-CN" sz="1400" dirty="0"/>
              <a:t>Nosie</a:t>
            </a:r>
            <a:r>
              <a:rPr lang="zh-CN" altLang="en-US" sz="1400" dirty="0"/>
              <a:t> </a:t>
            </a:r>
            <a:r>
              <a:rPr lang="en-US" altLang="zh-CN" sz="1400" dirty="0"/>
              <a:t>and respiratory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2C2E029-650C-8A32-6069-19A037A7F1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513114"/>
            <a:ext cx="9144000" cy="4572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7A328F2-5122-D9E7-B092-AC98AC5727D9}"/>
              </a:ext>
            </a:extLst>
          </p:cNvPr>
          <p:cNvSpPr txBox="1"/>
          <p:nvPr/>
        </p:nvSpPr>
        <p:spPr>
          <a:xfrm>
            <a:off x="2387600" y="855849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We cannot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trend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Noisy Signal.</a:t>
            </a:r>
          </a:p>
          <a:p>
            <a:endParaRPr lang="en-US" altLang="zh-CN" dirty="0"/>
          </a:p>
          <a:p>
            <a:r>
              <a:rPr lang="en-US" altLang="zh-CN" dirty="0"/>
              <a:t>SSA don’t work well at this situation.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0181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599" y="106251"/>
            <a:ext cx="5382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Work_3: </a:t>
            </a:r>
            <a:r>
              <a:rPr lang="en-US" altLang="zh-CN" sz="1400" dirty="0"/>
              <a:t>Remove</a:t>
            </a:r>
            <a:r>
              <a:rPr lang="zh-CN" altLang="en-US" sz="1400" dirty="0"/>
              <a:t> </a:t>
            </a:r>
            <a:r>
              <a:rPr lang="en-US" altLang="zh-CN" sz="1400" dirty="0"/>
              <a:t>Normal</a:t>
            </a:r>
            <a:r>
              <a:rPr lang="zh-CN" altLang="en-US" sz="1400" dirty="0"/>
              <a:t> </a:t>
            </a:r>
            <a:r>
              <a:rPr lang="en-US" altLang="zh-CN" sz="1400" dirty="0"/>
              <a:t>Nosie</a:t>
            </a:r>
            <a:r>
              <a:rPr lang="zh-CN" altLang="en-US" sz="1400" dirty="0"/>
              <a:t> </a:t>
            </a:r>
            <a:r>
              <a:rPr lang="en-US" altLang="zh-CN" sz="1400" dirty="0"/>
              <a:t>and respiratory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5FD87AD-2443-66F4-2BCB-BE40E558016A}"/>
              </a:ext>
            </a:extLst>
          </p:cNvPr>
          <p:cNvSpPr/>
          <p:nvPr/>
        </p:nvSpPr>
        <p:spPr>
          <a:xfrm>
            <a:off x="3855123" y="1521074"/>
            <a:ext cx="3441682" cy="9941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Local features are used to obtain statistical information about noise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C40701D-C256-9E0B-3A78-BA768EA2F6CE}"/>
              </a:ext>
            </a:extLst>
          </p:cNvPr>
          <p:cNvSpPr/>
          <p:nvPr/>
        </p:nvSpPr>
        <p:spPr>
          <a:xfrm>
            <a:off x="3855123" y="2832133"/>
            <a:ext cx="3441682" cy="5034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Roughly calculate the SNR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3F068EF-3A08-52AA-7CA1-1889C8948D01}"/>
              </a:ext>
            </a:extLst>
          </p:cNvPr>
          <p:cNvSpPr/>
          <p:nvPr/>
        </p:nvSpPr>
        <p:spPr>
          <a:xfrm>
            <a:off x="3846016" y="4444196"/>
            <a:ext cx="3443388" cy="457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Apply FFT Denoising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AC62DB6-99C0-A72F-AECC-C272A8F29F02}"/>
              </a:ext>
            </a:extLst>
          </p:cNvPr>
          <p:cNvSpPr/>
          <p:nvPr/>
        </p:nvSpPr>
        <p:spPr>
          <a:xfrm>
            <a:off x="3846016" y="6078228"/>
            <a:ext cx="3440921" cy="457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S, D Prediction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4C96554-632D-E75D-0488-9A2A944D0CEE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5575964" y="2515198"/>
            <a:ext cx="0" cy="3169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588BFCE-9FE6-ECD6-51AB-40C8AD45E26B}"/>
              </a:ext>
            </a:extLst>
          </p:cNvPr>
          <p:cNvCxnSpPr>
            <a:cxnSpLocks/>
            <a:stCxn id="6" idx="2"/>
            <a:endCxn id="19" idx="0"/>
          </p:cNvCxnSpPr>
          <p:nvPr/>
        </p:nvCxnSpPr>
        <p:spPr>
          <a:xfrm>
            <a:off x="5567710" y="4901691"/>
            <a:ext cx="0" cy="3595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F487F6D-D756-D7E1-6F92-2B2DDA9D943D}"/>
              </a:ext>
            </a:extLst>
          </p:cNvPr>
          <p:cNvCxnSpPr>
            <a:cxnSpLocks/>
            <a:stCxn id="12" idx="2"/>
            <a:endCxn id="2" idx="0"/>
          </p:cNvCxnSpPr>
          <p:nvPr/>
        </p:nvCxnSpPr>
        <p:spPr>
          <a:xfrm>
            <a:off x="5570177" y="970632"/>
            <a:ext cx="5787" cy="5504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ED03767-0B8F-B6BB-55CE-0DB836ED1DC7}"/>
              </a:ext>
            </a:extLst>
          </p:cNvPr>
          <p:cNvCxnSpPr>
            <a:cxnSpLocks/>
            <a:stCxn id="13" idx="2"/>
            <a:endCxn id="6" idx="0"/>
          </p:cNvCxnSpPr>
          <p:nvPr/>
        </p:nvCxnSpPr>
        <p:spPr>
          <a:xfrm flipH="1">
            <a:off x="5567710" y="4080897"/>
            <a:ext cx="3320" cy="3632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EED85F8F-AF3A-C321-C1A4-88FF168D3CEB}"/>
              </a:ext>
            </a:extLst>
          </p:cNvPr>
          <p:cNvSpPr txBox="1"/>
          <p:nvPr/>
        </p:nvSpPr>
        <p:spPr>
          <a:xfrm>
            <a:off x="4275179" y="570522"/>
            <a:ext cx="25899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Noisy Signals</a:t>
            </a:r>
            <a:endParaRPr lang="zh-CN" altLang="en-US" sz="20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2A3A103-43D2-27D8-948F-ACBBE8F8C615}"/>
              </a:ext>
            </a:extLst>
          </p:cNvPr>
          <p:cNvSpPr/>
          <p:nvPr/>
        </p:nvSpPr>
        <p:spPr>
          <a:xfrm>
            <a:off x="3850189" y="3577465"/>
            <a:ext cx="3441682" cy="5034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Apply</a:t>
            </a: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Wiener Filter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77CF9C5-8A0D-580E-126B-DADC4C2D811B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 flipH="1">
            <a:off x="5571030" y="3335566"/>
            <a:ext cx="4934" cy="2418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8A699B35-8AEE-E2C5-1449-15F022CA357F}"/>
              </a:ext>
            </a:extLst>
          </p:cNvPr>
          <p:cNvSpPr/>
          <p:nvPr/>
        </p:nvSpPr>
        <p:spPr>
          <a:xfrm>
            <a:off x="3847249" y="5261212"/>
            <a:ext cx="3440921" cy="457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Extract Features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D1A515E3-699D-C128-A199-037F560CEA79}"/>
              </a:ext>
            </a:extLst>
          </p:cNvPr>
          <p:cNvCxnSpPr>
            <a:cxnSpLocks/>
            <a:stCxn id="19" idx="2"/>
            <a:endCxn id="7" idx="0"/>
          </p:cNvCxnSpPr>
          <p:nvPr/>
        </p:nvCxnSpPr>
        <p:spPr>
          <a:xfrm flipH="1">
            <a:off x="5566477" y="5718707"/>
            <a:ext cx="1233" cy="3595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AD8F4177-28A3-4D59-DF91-CDD49DFD3BCC}"/>
              </a:ext>
            </a:extLst>
          </p:cNvPr>
          <p:cNvSpPr/>
          <p:nvPr/>
        </p:nvSpPr>
        <p:spPr>
          <a:xfrm>
            <a:off x="3621315" y="1368963"/>
            <a:ext cx="3911600" cy="283901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54B3ED6-B7F4-4C96-CCC7-F9214F58AC42}"/>
              </a:ext>
            </a:extLst>
          </p:cNvPr>
          <p:cNvSpPr txBox="1"/>
          <p:nvPr/>
        </p:nvSpPr>
        <p:spPr>
          <a:xfrm>
            <a:off x="6117772" y="1051255"/>
            <a:ext cx="1901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Wiener Filter</a:t>
            </a:r>
            <a:endParaRPr lang="zh-CN" altLang="en-US" dirty="0"/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44274100-D37B-12B7-15FD-8D2EE4DAE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8623" y="1701201"/>
            <a:ext cx="1343212" cy="1171739"/>
          </a:xfrm>
          <a:prstGeom prst="rect">
            <a:avLst/>
          </a:prstGeom>
        </p:spPr>
      </p:pic>
      <p:sp>
        <p:nvSpPr>
          <p:cNvPr id="35" name="矩形 34">
            <a:extLst>
              <a:ext uri="{FF2B5EF4-FFF2-40B4-BE49-F238E27FC236}">
                <a16:creationId xmlns:a16="http://schemas.microsoft.com/office/drawing/2014/main" id="{9A759242-02B5-11EE-04C2-B044F7EB16AC}"/>
              </a:ext>
            </a:extLst>
          </p:cNvPr>
          <p:cNvSpPr/>
          <p:nvPr/>
        </p:nvSpPr>
        <p:spPr>
          <a:xfrm>
            <a:off x="10123715" y="2217611"/>
            <a:ext cx="178120" cy="2975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10BAB31-9454-428A-3DEA-FE5A21E1A903}"/>
              </a:ext>
            </a:extLst>
          </p:cNvPr>
          <p:cNvSpPr/>
          <p:nvPr/>
        </p:nvSpPr>
        <p:spPr>
          <a:xfrm>
            <a:off x="9804401" y="2217610"/>
            <a:ext cx="108857" cy="2975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1F1B635-E437-5102-3554-7C826569D3CA}"/>
              </a:ext>
            </a:extLst>
          </p:cNvPr>
          <p:cNvSpPr/>
          <p:nvPr/>
        </p:nvSpPr>
        <p:spPr>
          <a:xfrm>
            <a:off x="9452109" y="2217611"/>
            <a:ext cx="178120" cy="2975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7F4D46E-0E41-40CC-C19C-9F7D7C6FE421}"/>
              </a:ext>
            </a:extLst>
          </p:cNvPr>
          <p:cNvSpPr/>
          <p:nvPr/>
        </p:nvSpPr>
        <p:spPr>
          <a:xfrm>
            <a:off x="9132795" y="2217610"/>
            <a:ext cx="108857" cy="2975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35FE8A27-6DAE-4B4F-C105-BFBC3049BCB3}"/>
              </a:ext>
            </a:extLst>
          </p:cNvPr>
          <p:cNvCxnSpPr>
            <a:cxnSpLocks/>
            <a:stCxn id="2" idx="3"/>
            <a:endCxn id="38" idx="0"/>
          </p:cNvCxnSpPr>
          <p:nvPr/>
        </p:nvCxnSpPr>
        <p:spPr>
          <a:xfrm>
            <a:off x="7296805" y="2018136"/>
            <a:ext cx="1890419" cy="1994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FEC13709-5EBB-1EB8-2BFF-3AF6BD711C1E}"/>
              </a:ext>
            </a:extLst>
          </p:cNvPr>
          <p:cNvCxnSpPr>
            <a:cxnSpLocks/>
            <a:stCxn id="2" idx="3"/>
            <a:endCxn id="37" idx="0"/>
          </p:cNvCxnSpPr>
          <p:nvPr/>
        </p:nvCxnSpPr>
        <p:spPr>
          <a:xfrm>
            <a:off x="7296805" y="2018136"/>
            <a:ext cx="2244364" cy="19947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57A0754F-DA15-8B40-3FDC-B086AA4973EE}"/>
              </a:ext>
            </a:extLst>
          </p:cNvPr>
          <p:cNvCxnSpPr>
            <a:cxnSpLocks/>
            <a:stCxn id="2" idx="3"/>
            <a:endCxn id="36" idx="0"/>
          </p:cNvCxnSpPr>
          <p:nvPr/>
        </p:nvCxnSpPr>
        <p:spPr>
          <a:xfrm>
            <a:off x="7296805" y="2018136"/>
            <a:ext cx="2562025" cy="1994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A4430379-582F-EF78-BC19-A7D4DCFBA5FE}"/>
              </a:ext>
            </a:extLst>
          </p:cNvPr>
          <p:cNvCxnSpPr>
            <a:cxnSpLocks/>
            <a:stCxn id="2" idx="3"/>
            <a:endCxn id="35" idx="0"/>
          </p:cNvCxnSpPr>
          <p:nvPr/>
        </p:nvCxnSpPr>
        <p:spPr>
          <a:xfrm>
            <a:off x="7296805" y="2018136"/>
            <a:ext cx="2915970" cy="19947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750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599" y="106251"/>
            <a:ext cx="5382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Work_3: </a:t>
            </a:r>
            <a:r>
              <a:rPr lang="en-US" altLang="zh-CN" sz="1400" dirty="0"/>
              <a:t>Remove</a:t>
            </a:r>
            <a:r>
              <a:rPr lang="zh-CN" altLang="en-US" sz="1400" dirty="0"/>
              <a:t> </a:t>
            </a:r>
            <a:r>
              <a:rPr lang="en-US" altLang="zh-CN" sz="1400" dirty="0"/>
              <a:t>Normal</a:t>
            </a:r>
            <a:r>
              <a:rPr lang="zh-CN" altLang="en-US" sz="1400" dirty="0"/>
              <a:t> </a:t>
            </a:r>
            <a:r>
              <a:rPr lang="en-US" altLang="zh-CN" sz="1400" dirty="0"/>
              <a:t>Nosie</a:t>
            </a:r>
            <a:r>
              <a:rPr lang="zh-CN" altLang="en-US" sz="1400" dirty="0"/>
              <a:t> </a:t>
            </a:r>
            <a:r>
              <a:rPr lang="en-US" altLang="zh-CN" sz="1400" dirty="0"/>
              <a:t>and respiratory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4D789DF-5CC6-31A8-53C0-C3DA3A6BCC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414837"/>
            <a:ext cx="9144000" cy="27432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C54AAB7-9248-D32D-E70E-167B20E4F5D2}"/>
              </a:ext>
            </a:extLst>
          </p:cNvPr>
          <p:cNvSpPr txBox="1"/>
          <p:nvPr/>
        </p:nvSpPr>
        <p:spPr>
          <a:xfrm>
            <a:off x="2580446" y="1166754"/>
            <a:ext cx="7383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Wiener Filter can preliminarily suppress noise. </a:t>
            </a:r>
          </a:p>
          <a:p>
            <a:r>
              <a:rPr lang="en-US" altLang="zh-CN" dirty="0"/>
              <a:t>It works better than SSA, but this signal is still noisy.</a:t>
            </a:r>
          </a:p>
          <a:p>
            <a:r>
              <a:rPr lang="en-US" altLang="zh-CN" dirty="0"/>
              <a:t>So </a:t>
            </a:r>
            <a:r>
              <a:rPr lang="en-US" altLang="zh-CN" dirty="0" err="1"/>
              <a:t>fft</a:t>
            </a:r>
            <a:r>
              <a:rPr lang="en-US" altLang="zh-CN" dirty="0"/>
              <a:t>-denoising should be used too.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2709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599" y="106251"/>
            <a:ext cx="5382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Work_3: </a:t>
            </a:r>
            <a:r>
              <a:rPr lang="en-US" altLang="zh-CN" sz="1400" dirty="0"/>
              <a:t>Remove</a:t>
            </a:r>
            <a:r>
              <a:rPr lang="zh-CN" altLang="en-US" sz="1400" dirty="0"/>
              <a:t> </a:t>
            </a:r>
            <a:r>
              <a:rPr lang="en-US" altLang="zh-CN" sz="1400" dirty="0"/>
              <a:t>Normal</a:t>
            </a:r>
            <a:r>
              <a:rPr lang="zh-CN" altLang="en-US" sz="1400" dirty="0"/>
              <a:t> </a:t>
            </a:r>
            <a:r>
              <a:rPr lang="en-US" altLang="zh-CN" sz="1400" dirty="0"/>
              <a:t>Nosie</a:t>
            </a:r>
            <a:r>
              <a:rPr lang="zh-CN" altLang="en-US" sz="1400" dirty="0"/>
              <a:t> </a:t>
            </a:r>
            <a:r>
              <a:rPr lang="en-US" altLang="zh-CN" sz="1400" dirty="0"/>
              <a:t>and respiratory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F300836A-0B35-6A75-D36A-5D722D3DDE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822095"/>
              </p:ext>
            </p:extLst>
          </p:nvPr>
        </p:nvGraphicFramePr>
        <p:xfrm>
          <a:off x="1322455" y="1004752"/>
          <a:ext cx="9339942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3314">
                  <a:extLst>
                    <a:ext uri="{9D8B030D-6E8A-4147-A177-3AD203B41FA5}">
                      <a16:colId xmlns:a16="http://schemas.microsoft.com/office/drawing/2014/main" val="3090301889"/>
                    </a:ext>
                  </a:extLst>
                </a:gridCol>
                <a:gridCol w="3113314">
                  <a:extLst>
                    <a:ext uri="{9D8B030D-6E8A-4147-A177-3AD203B41FA5}">
                      <a16:colId xmlns:a16="http://schemas.microsoft.com/office/drawing/2014/main" val="753851221"/>
                    </a:ext>
                  </a:extLst>
                </a:gridCol>
                <a:gridCol w="3113314">
                  <a:extLst>
                    <a:ext uri="{9D8B030D-6E8A-4147-A177-3AD203B41FA5}">
                      <a16:colId xmlns:a16="http://schemas.microsoft.com/office/drawing/2014/main" val="2611627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Noise Level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896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Normal(mean=0, std=0.1)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3.50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563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Normal(mean=0, std=0.2)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3.73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206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Normal(mean=0, std=0.3)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4.02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990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Normal(mean=0, std=0.4)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4.31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09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Normal(mean=0, std=0.5)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1.06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4.70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84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Normal(mean=0, std=0.6)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1.06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5.13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595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Normal(mean=0, std=0.7)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5.56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840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Normal(mean=0, std=0.8)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6.03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05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Normal(mean=0, std=0.9)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6.46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412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Normal(mean=0, std=1.0)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6.55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959818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62ED0F16-7429-1A15-0438-E8B949BD57FB}"/>
              </a:ext>
            </a:extLst>
          </p:cNvPr>
          <p:cNvSpPr txBox="1"/>
          <p:nvPr/>
        </p:nvSpPr>
        <p:spPr>
          <a:xfrm>
            <a:off x="1322455" y="5432192"/>
            <a:ext cx="99331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When the standard deviation of noise increases,</a:t>
            </a:r>
            <a:endParaRPr lang="en-US" altLang="zh-CN" dirty="0"/>
          </a:p>
          <a:p>
            <a:r>
              <a:rPr lang="zh-CN" altLang="en-US" dirty="0"/>
              <a:t>the </a:t>
            </a:r>
            <a:r>
              <a:rPr lang="en-US" altLang="zh-CN" dirty="0"/>
              <a:t>value </a:t>
            </a:r>
            <a:r>
              <a:rPr lang="zh-CN" altLang="en-US" dirty="0"/>
              <a:t>of S grows slowly, indicating peaks </a:t>
            </a:r>
            <a:r>
              <a:rPr lang="en-US" altLang="zh-CN" dirty="0"/>
              <a:t>detection is </a:t>
            </a:r>
            <a:r>
              <a:rPr lang="zh-CN" altLang="en-US" dirty="0"/>
              <a:t>accurate.</a:t>
            </a:r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</a:p>
          <a:p>
            <a:r>
              <a:rPr lang="en-US" altLang="zh-CN" dirty="0"/>
              <a:t>However, the value of D increases rapidly, indicating the noise added to peaks cannot be effectively eliminated.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9A4859E-42AA-3E74-0A51-24C906DB6373}"/>
              </a:ext>
            </a:extLst>
          </p:cNvPr>
          <p:cNvSpPr txBox="1"/>
          <p:nvPr/>
        </p:nvSpPr>
        <p:spPr>
          <a:xfrm>
            <a:off x="6834432" y="244750"/>
            <a:ext cx="5165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All output pictures can be found in my presentation’s </a:t>
            </a:r>
            <a:r>
              <a:rPr lang="en-US" altLang="zh-CN" dirty="0" err="1"/>
              <a:t>github</a:t>
            </a:r>
            <a:r>
              <a:rPr lang="en-US" altLang="zh-CN" dirty="0"/>
              <a:t> repository.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6693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599" y="106251"/>
            <a:ext cx="7673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Work_4: </a:t>
            </a:r>
            <a:r>
              <a:rPr lang="en-US" altLang="zh-CN" sz="1400" dirty="0"/>
              <a:t>Remove</a:t>
            </a:r>
            <a:r>
              <a:rPr lang="zh-CN" altLang="en-US" sz="1400" dirty="0"/>
              <a:t> </a:t>
            </a:r>
            <a:r>
              <a:rPr lang="en-US" altLang="zh-CN" sz="1400" dirty="0"/>
              <a:t>Laplace Noise and Normal Noise added by Neurokit2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6D361E-EF19-ADB4-B8B0-16B162347A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9" r="8329"/>
          <a:stretch/>
        </p:blipFill>
        <p:spPr>
          <a:xfrm>
            <a:off x="0" y="2048131"/>
            <a:ext cx="5610687" cy="396166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D2F8546-A6CD-ED66-0BA1-E79558222E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233" y="2130458"/>
            <a:ext cx="6602767" cy="396166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9199C39-ECFB-1874-E11B-D924FC5A9C24}"/>
              </a:ext>
            </a:extLst>
          </p:cNvPr>
          <p:cNvSpPr txBox="1"/>
          <p:nvPr/>
        </p:nvSpPr>
        <p:spPr>
          <a:xfrm>
            <a:off x="617455" y="1037471"/>
            <a:ext cx="10957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Noises added by Neurokit2 are different from these added manually(</a:t>
            </a:r>
            <a:r>
              <a:rPr lang="en-US" altLang="zh-CN" dirty="0" err="1"/>
              <a:t>np.random.normal</a:t>
            </a:r>
            <a:r>
              <a:rPr lang="en-US" altLang="zh-CN" dirty="0"/>
              <a:t>())</a:t>
            </a:r>
          </a:p>
          <a:p>
            <a:r>
              <a:rPr lang="en-US" altLang="zh-CN" dirty="0"/>
              <a:t>Noises from Nk2 will make signal have trend, which means noises are low-frequent.</a:t>
            </a:r>
          </a:p>
        </p:txBody>
      </p:sp>
    </p:spTree>
    <p:extLst>
      <p:ext uri="{BB962C8B-B14F-4D97-AF65-F5344CB8AC3E}">
        <p14:creationId xmlns:p14="http://schemas.microsoft.com/office/powerpoint/2010/main" val="3901107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599" y="106251"/>
            <a:ext cx="7673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Work_4: </a:t>
            </a:r>
            <a:r>
              <a:rPr lang="en-US" altLang="zh-CN" sz="1400" dirty="0"/>
              <a:t>Remove</a:t>
            </a:r>
            <a:r>
              <a:rPr lang="zh-CN" altLang="en-US" sz="1400" dirty="0"/>
              <a:t> </a:t>
            </a:r>
            <a:r>
              <a:rPr lang="en-US" altLang="zh-CN" sz="1400" dirty="0"/>
              <a:t>Laplace Noise and Normal Noise added by Neurokit2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9199C39-ECFB-1874-E11B-D924FC5A9C24}"/>
              </a:ext>
            </a:extLst>
          </p:cNvPr>
          <p:cNvSpPr txBox="1"/>
          <p:nvPr/>
        </p:nvSpPr>
        <p:spPr>
          <a:xfrm>
            <a:off x="75414" y="1942590"/>
            <a:ext cx="568436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SSA is primarily used to get low-frequency signals (trends). However, there are many similar methods can achieve results.</a:t>
            </a:r>
          </a:p>
          <a:p>
            <a:endParaRPr lang="en-US" altLang="zh-CN" dirty="0"/>
          </a:p>
          <a:p>
            <a:r>
              <a:rPr lang="en-US" altLang="zh-CN" b="1" dirty="0"/>
              <a:t>Decomposition and reconstruction to get low-frequency signals </a:t>
            </a:r>
            <a:r>
              <a:rPr lang="en-US" altLang="zh-CN" dirty="0"/>
              <a:t>is equivalent to </a:t>
            </a:r>
            <a:r>
              <a:rPr lang="en-US" altLang="zh-CN" b="1" dirty="0"/>
              <a:t>directly smoothing the signal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For the same signal, here is a comparison of the effectiveness of SSA and </a:t>
            </a:r>
            <a:r>
              <a:rPr lang="en-US" altLang="zh-CN" dirty="0" err="1"/>
              <a:t>Savgol</a:t>
            </a:r>
            <a:r>
              <a:rPr lang="en-US" altLang="zh-CN" dirty="0"/>
              <a:t> filter.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04442B1-2FB5-FB25-D5E5-572AACC038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6" r="8457"/>
          <a:stretch/>
        </p:blipFill>
        <p:spPr>
          <a:xfrm>
            <a:off x="5476973" y="189501"/>
            <a:ext cx="6715027" cy="3406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37DBC10-04F5-336E-2AC7-32D5E10519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6" r="8457"/>
          <a:stretch/>
        </p:blipFill>
        <p:spPr>
          <a:xfrm>
            <a:off x="5476973" y="3429000"/>
            <a:ext cx="6715027" cy="34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868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599" y="106251"/>
            <a:ext cx="7673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Work_4: </a:t>
            </a:r>
            <a:r>
              <a:rPr lang="en-US" altLang="zh-CN" sz="1400" dirty="0"/>
              <a:t>Remove</a:t>
            </a:r>
            <a:r>
              <a:rPr lang="zh-CN" altLang="en-US" sz="1400" dirty="0"/>
              <a:t> </a:t>
            </a:r>
            <a:r>
              <a:rPr lang="en-US" altLang="zh-CN" sz="1400" dirty="0"/>
              <a:t>Laplace Noise and Normal Noise added by Neurokit2 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20C51D87-2685-7CDE-C6C9-978BC4436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775341"/>
              </p:ext>
            </p:extLst>
          </p:nvPr>
        </p:nvGraphicFramePr>
        <p:xfrm>
          <a:off x="1430784" y="1142522"/>
          <a:ext cx="933043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0144">
                  <a:extLst>
                    <a:ext uri="{9D8B030D-6E8A-4147-A177-3AD203B41FA5}">
                      <a16:colId xmlns:a16="http://schemas.microsoft.com/office/drawing/2014/main" val="1906271150"/>
                    </a:ext>
                  </a:extLst>
                </a:gridCol>
                <a:gridCol w="3110144">
                  <a:extLst>
                    <a:ext uri="{9D8B030D-6E8A-4147-A177-3AD203B41FA5}">
                      <a16:colId xmlns:a16="http://schemas.microsoft.com/office/drawing/2014/main" val="3303584018"/>
                    </a:ext>
                  </a:extLst>
                </a:gridCol>
                <a:gridCol w="3110144">
                  <a:extLst>
                    <a:ext uri="{9D8B030D-6E8A-4147-A177-3AD203B41FA5}">
                      <a16:colId xmlns:a16="http://schemas.microsoft.com/office/drawing/2014/main" val="1302448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Noise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15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Normal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Noise_level</a:t>
                      </a:r>
                      <a:r>
                        <a:rPr lang="en-US" altLang="zh-CN" dirty="0"/>
                        <a:t> 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4.99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463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Normal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Noise_level</a:t>
                      </a:r>
                      <a:r>
                        <a:rPr lang="en-US" altLang="zh-CN" dirty="0"/>
                        <a:t> 0.4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5.11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800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Normal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Noise_level</a:t>
                      </a:r>
                      <a:r>
                        <a:rPr lang="en-US" altLang="zh-CN" dirty="0"/>
                        <a:t> 0.8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5.47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254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Laplace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Noise_level</a:t>
                      </a:r>
                      <a:r>
                        <a:rPr lang="en-US" altLang="zh-CN" dirty="0"/>
                        <a:t> 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4.91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96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Laplace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Noise_level</a:t>
                      </a:r>
                      <a:r>
                        <a:rPr lang="en-US" altLang="zh-CN" dirty="0"/>
                        <a:t> 0.4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5.18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273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highlight>
                            <a:srgbClr val="FFFF00"/>
                          </a:highlight>
                        </a:rPr>
                        <a:t>Laplace</a:t>
                      </a:r>
                      <a:r>
                        <a:rPr lang="en-US" altLang="zh-CN" dirty="0"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altLang="zh-CN" dirty="0" err="1">
                          <a:highlight>
                            <a:srgbClr val="FFFF00"/>
                          </a:highlight>
                        </a:rPr>
                        <a:t>Noise_level</a:t>
                      </a:r>
                      <a:r>
                        <a:rPr lang="en-US" altLang="zh-CN" dirty="0">
                          <a:highlight>
                            <a:srgbClr val="FFFF00"/>
                          </a:highlight>
                        </a:rPr>
                        <a:t> 0.8</a:t>
                      </a:r>
                      <a:endParaRPr lang="zh-CN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1.15</a:t>
                      </a:r>
                      <a:endParaRPr lang="zh-CN" altLang="en-US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highlight>
                            <a:srgbClr val="FFFF00"/>
                          </a:highlight>
                        </a:rPr>
                        <a:t>6.11</a:t>
                      </a:r>
                      <a:endParaRPr lang="zh-CN" altLang="en-US" b="1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375935"/>
                  </a:ext>
                </a:extLst>
              </a:tr>
            </a:tbl>
          </a:graphicData>
        </a:graphic>
      </p:graphicFrame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0A90587E-FE87-0E65-8B3E-678F65899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931227"/>
              </p:ext>
            </p:extLst>
          </p:nvPr>
        </p:nvGraphicFramePr>
        <p:xfrm>
          <a:off x="1430784" y="4452575"/>
          <a:ext cx="933043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0144">
                  <a:extLst>
                    <a:ext uri="{9D8B030D-6E8A-4147-A177-3AD203B41FA5}">
                      <a16:colId xmlns:a16="http://schemas.microsoft.com/office/drawing/2014/main" val="151857536"/>
                    </a:ext>
                  </a:extLst>
                </a:gridCol>
                <a:gridCol w="3110144">
                  <a:extLst>
                    <a:ext uri="{9D8B030D-6E8A-4147-A177-3AD203B41FA5}">
                      <a16:colId xmlns:a16="http://schemas.microsoft.com/office/drawing/2014/main" val="1563335852"/>
                    </a:ext>
                  </a:extLst>
                </a:gridCol>
                <a:gridCol w="3110144">
                  <a:extLst>
                    <a:ext uri="{9D8B030D-6E8A-4147-A177-3AD203B41FA5}">
                      <a16:colId xmlns:a16="http://schemas.microsoft.com/office/drawing/2014/main" val="653401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Noise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649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highlight>
                            <a:srgbClr val="FFFF00"/>
                          </a:highlight>
                        </a:rPr>
                        <a:t>Laplace </a:t>
                      </a:r>
                      <a:r>
                        <a:rPr lang="en-US" altLang="zh-CN" dirty="0" err="1">
                          <a:highlight>
                            <a:srgbClr val="FFFF00"/>
                          </a:highlight>
                        </a:rPr>
                        <a:t>Noise_level</a:t>
                      </a:r>
                      <a:r>
                        <a:rPr lang="en-US" altLang="zh-CN" dirty="0">
                          <a:highlight>
                            <a:srgbClr val="FFFF00"/>
                          </a:highlight>
                        </a:rPr>
                        <a:t> 0.8</a:t>
                      </a:r>
                      <a:endParaRPr lang="zh-CN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highlight>
                            <a:srgbClr val="FFFF00"/>
                          </a:highlight>
                        </a:rPr>
                        <a:t>1.64</a:t>
                      </a:r>
                      <a:endParaRPr lang="zh-CN" altLang="en-US" b="1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highlight>
                            <a:srgbClr val="FFFF00"/>
                          </a:highlight>
                        </a:rPr>
                        <a:t>6.28</a:t>
                      </a:r>
                      <a:endParaRPr lang="zh-CN" altLang="en-US" b="1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996060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B9B048CC-AED6-DC16-54DD-59BBE354DFD4}"/>
              </a:ext>
            </a:extLst>
          </p:cNvPr>
          <p:cNvSpPr txBox="1"/>
          <p:nvPr/>
        </p:nvSpPr>
        <p:spPr>
          <a:xfrm>
            <a:off x="1430784" y="4028105"/>
            <a:ext cx="66827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SSA + Template for Noisy Signal </a:t>
            </a:r>
            <a:r>
              <a:rPr lang="en-US" altLang="zh-CN" b="1" dirty="0"/>
              <a:t>without </a:t>
            </a:r>
            <a:r>
              <a:rPr lang="en-US" altLang="zh-CN" sz="1800" dirty="0"/>
              <a:t>Respiration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D2927F2-E329-D31C-61DB-7F13959C0AA1}"/>
              </a:ext>
            </a:extLst>
          </p:cNvPr>
          <p:cNvSpPr txBox="1"/>
          <p:nvPr/>
        </p:nvSpPr>
        <p:spPr>
          <a:xfrm>
            <a:off x="1350954" y="723483"/>
            <a:ext cx="82139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Savgol</a:t>
            </a:r>
            <a:r>
              <a:rPr lang="en-US" altLang="zh-CN" dirty="0"/>
              <a:t> filter + </a:t>
            </a:r>
            <a:r>
              <a:rPr lang="en-US" altLang="zh-CN" dirty="0" err="1"/>
              <a:t>fft</a:t>
            </a:r>
            <a:r>
              <a:rPr lang="en-US" altLang="zh-CN" dirty="0"/>
              <a:t>-denoising for Noisy Signal </a:t>
            </a:r>
            <a:r>
              <a:rPr lang="en-US" altLang="zh-CN" b="1" dirty="0"/>
              <a:t>with </a:t>
            </a:r>
            <a:r>
              <a:rPr lang="en-US" altLang="zh-CN" sz="1800" dirty="0"/>
              <a:t>Respiration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96BD1F2-1C86-318A-EB35-6DD26544868F}"/>
              </a:ext>
            </a:extLst>
          </p:cNvPr>
          <p:cNvSpPr txBox="1"/>
          <p:nvPr/>
        </p:nvSpPr>
        <p:spPr>
          <a:xfrm>
            <a:off x="9587507" y="4092776"/>
            <a:ext cx="2612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Time: About </a:t>
            </a:r>
            <a:r>
              <a:rPr lang="en-US" altLang="zh-CN" b="1" dirty="0">
                <a:highlight>
                  <a:srgbClr val="FFFF00"/>
                </a:highlight>
              </a:rPr>
              <a:t>170 min</a:t>
            </a:r>
            <a:endParaRPr lang="zh-CN" altLang="en-US" b="1" dirty="0">
              <a:highlight>
                <a:srgbClr val="FFFF00"/>
              </a:highlight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E25FDFB-E341-FE06-EBDC-8DC03C74023B}"/>
              </a:ext>
            </a:extLst>
          </p:cNvPr>
          <p:cNvSpPr txBox="1"/>
          <p:nvPr/>
        </p:nvSpPr>
        <p:spPr>
          <a:xfrm>
            <a:off x="9587507" y="745621"/>
            <a:ext cx="2481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Time: About </a:t>
            </a:r>
            <a:r>
              <a:rPr lang="en-US" altLang="zh-CN" b="1" dirty="0">
                <a:highlight>
                  <a:srgbClr val="FFFF00"/>
                </a:highlight>
              </a:rPr>
              <a:t>5 sec</a:t>
            </a:r>
            <a:endParaRPr lang="zh-CN" altLang="en-US" b="1" dirty="0">
              <a:highlight>
                <a:srgbClr val="FFFF00"/>
              </a:highlight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CA26D2C-2CA4-1CDB-6192-ACB9F12D3515}"/>
              </a:ext>
            </a:extLst>
          </p:cNvPr>
          <p:cNvSpPr txBox="1"/>
          <p:nvPr/>
        </p:nvSpPr>
        <p:spPr>
          <a:xfrm>
            <a:off x="1430784" y="5717635"/>
            <a:ext cx="100416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The combination of a Savitzky-Golay filter and FFT denoising on data with </a:t>
            </a:r>
            <a:r>
              <a:rPr lang="en-US" altLang="zh-CN" dirty="0"/>
              <a:t>r</a:t>
            </a:r>
            <a:r>
              <a:rPr lang="en-US" altLang="zh-CN" sz="1800" dirty="0"/>
              <a:t>espiration</a:t>
            </a:r>
            <a:r>
              <a:rPr lang="zh-CN" altLang="en-US" dirty="0"/>
              <a:t> achieved better results in less time compared to SSA </a:t>
            </a:r>
            <a:r>
              <a:rPr lang="en-US" altLang="zh-CN" dirty="0"/>
              <a:t>on data without respiration</a:t>
            </a:r>
            <a:r>
              <a:rPr lang="zh-CN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7775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599" y="106251"/>
            <a:ext cx="7673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Conclusion:</a:t>
            </a:r>
            <a:endParaRPr lang="en-US" altLang="zh-CN" sz="1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1F1E30C-04F7-FBB0-E134-6D0DAD1E7600}"/>
              </a:ext>
            </a:extLst>
          </p:cNvPr>
          <p:cNvSpPr txBox="1"/>
          <p:nvPr/>
        </p:nvSpPr>
        <p:spPr>
          <a:xfrm>
            <a:off x="1755743" y="2505670"/>
            <a:ext cx="89436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Regardless of whether FFT denoising, Wiener filter, or </a:t>
            </a:r>
            <a:r>
              <a:rPr lang="en-US" altLang="zh-CN" dirty="0" err="1"/>
              <a:t>Savitzky-Golay</a:t>
            </a:r>
            <a:r>
              <a:rPr lang="en-US" altLang="zh-CN" dirty="0"/>
              <a:t> filter is used, the noise added to the peaks cannot be effectively eliminated. I should spend more time on it.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836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1122219" y="423950"/>
            <a:ext cx="5931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Questions</a:t>
            </a:r>
            <a:endParaRPr lang="en-US" altLang="zh-CN" sz="1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D5647F8-916F-3014-8548-230CD924EB4F}"/>
              </a:ext>
            </a:extLst>
          </p:cNvPr>
          <p:cNvSpPr txBox="1"/>
          <p:nvPr/>
        </p:nvSpPr>
        <p:spPr>
          <a:xfrm>
            <a:off x="1122219" y="1220616"/>
            <a:ext cx="106762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0">
                <a:solidFill>
                  <a:srgbClr val="353535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altLang="zh-CN" dirty="0">
                <a:latin typeface="+mj-lt"/>
              </a:rPr>
              <a:t>1. You said in google doc: </a:t>
            </a:r>
            <a:r>
              <a:rPr lang="en-US" altLang="zh-CN" sz="1800" b="1" i="1" u="none" strike="noStrike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Zaid tried EEMD and found it can also decompose the simulated SCG signals well. </a:t>
            </a:r>
            <a:r>
              <a:rPr lang="en-US" altLang="zh-CN" b="1" i="1" dirty="0">
                <a:latin typeface="+mj-lt"/>
              </a:rPr>
              <a:t>Compare to EEMD. </a:t>
            </a:r>
            <a:r>
              <a:rPr lang="en-US" altLang="zh-CN" dirty="0">
                <a:latin typeface="+mj-lt"/>
              </a:rPr>
              <a:t>I have tried it before. Maybe you can tell me to what extent has this method achieved.</a:t>
            </a:r>
            <a:endParaRPr lang="en-US" altLang="zh-CN" u="sng" dirty="0">
              <a:latin typeface="+mj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5E958C1-A7A5-EE21-7B73-FDD753AE01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297" y="2338140"/>
            <a:ext cx="4138703" cy="275913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593C71C-0C9D-17B5-CA0F-7C5D42FC8B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38140"/>
            <a:ext cx="4199121" cy="279941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03AABE1-E1DE-EC94-6758-049EADFC1735}"/>
              </a:ext>
            </a:extLst>
          </p:cNvPr>
          <p:cNvSpPr txBox="1"/>
          <p:nvPr/>
        </p:nvSpPr>
        <p:spPr>
          <a:xfrm>
            <a:off x="1122219" y="5233721"/>
            <a:ext cx="106612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0">
                <a:solidFill>
                  <a:srgbClr val="353535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altLang="zh-CN" dirty="0">
                <a:latin typeface="+mj-lt"/>
              </a:rPr>
              <a:t>2. My current attempts with these methods may yield decent results, but they are all very conventional approaches and not innovative. Could you provide me with a few research papers that can give me an idea of the level of noise reduction achievable for SCG signals to be considered publishable?</a:t>
            </a:r>
            <a:endParaRPr lang="en-US" altLang="zh-CN" u="sng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4862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1725568" y="771425"/>
            <a:ext cx="9042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Work Description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9F62255-7A4A-1C35-FF69-9A58CEC1EDD3}"/>
              </a:ext>
            </a:extLst>
          </p:cNvPr>
          <p:cNvSpPr txBox="1"/>
          <p:nvPr/>
        </p:nvSpPr>
        <p:spPr>
          <a:xfrm>
            <a:off x="1725567" y="1419107"/>
            <a:ext cx="948692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Work_1: Tutorial Writing: finish the framework of the main function and try 2 filters(Wiener filter and </a:t>
            </a:r>
            <a:r>
              <a:rPr lang="en-US" altLang="zh-CN" dirty="0" err="1"/>
              <a:t>Savgol</a:t>
            </a:r>
            <a:r>
              <a:rPr lang="en-US" altLang="zh-CN" dirty="0"/>
              <a:t> filter)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Work_2: Preliminarily remove the impact of respiration by </a:t>
            </a:r>
            <a:r>
              <a:rPr lang="en-US" altLang="zh-CN" dirty="0" err="1"/>
              <a:t>fft</a:t>
            </a:r>
            <a:r>
              <a:rPr lang="en-US" altLang="zh-CN" dirty="0"/>
              <a:t>-denoising.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Work_3: Using the combination of Wiener filter and </a:t>
            </a:r>
            <a:r>
              <a:rPr lang="en-US" altLang="zh-CN" dirty="0" err="1"/>
              <a:t>fft</a:t>
            </a:r>
            <a:r>
              <a:rPr lang="en-US" altLang="zh-CN" dirty="0"/>
              <a:t> denoising to remove the normal noise (add </a:t>
            </a:r>
            <a:r>
              <a:rPr lang="en-US" altLang="zh-CN" dirty="0" err="1"/>
              <a:t>np.random.normal</a:t>
            </a:r>
            <a:r>
              <a:rPr lang="en-US" altLang="zh-CN" dirty="0"/>
              <a:t>() directly) and respiration. 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Work_4: Confronted with Laplace Noise and Normal Noise added by Neurokit2, the combination of </a:t>
            </a:r>
            <a:r>
              <a:rPr lang="en-US" altLang="zh-CN" dirty="0" err="1"/>
              <a:t>Savgol</a:t>
            </a:r>
            <a:r>
              <a:rPr lang="en-US" altLang="zh-CN" dirty="0"/>
              <a:t> filter and </a:t>
            </a:r>
            <a:r>
              <a:rPr lang="en-US" altLang="zh-CN" dirty="0" err="1"/>
              <a:t>fft</a:t>
            </a:r>
            <a:r>
              <a:rPr lang="en-US" altLang="zh-CN" dirty="0"/>
              <a:t> denoising-achieved better results, more accurate in prediction and much more faster, compared with the combination of SSA and Template.</a:t>
            </a:r>
          </a:p>
        </p:txBody>
      </p:sp>
    </p:spTree>
    <p:extLst>
      <p:ext uri="{BB962C8B-B14F-4D97-AF65-F5344CB8AC3E}">
        <p14:creationId xmlns:p14="http://schemas.microsoft.com/office/powerpoint/2010/main" val="3563862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5219007" y="3105834"/>
            <a:ext cx="1753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015943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600" y="106251"/>
            <a:ext cx="4584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Work_1: </a:t>
            </a:r>
            <a:r>
              <a:rPr lang="en-US" altLang="zh-CN" sz="1400" dirty="0"/>
              <a:t>Tutorial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7AA6D17-0F2B-B329-8B82-CCD6255FC0BD}"/>
              </a:ext>
            </a:extLst>
          </p:cNvPr>
          <p:cNvSpPr txBox="1"/>
          <p:nvPr/>
        </p:nvSpPr>
        <p:spPr>
          <a:xfrm>
            <a:off x="1434833" y="2921168"/>
            <a:ext cx="9900823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/>
              <a:t>For Main Function</a:t>
            </a:r>
          </a:p>
          <a:p>
            <a:pPr marL="228600" indent="-228600">
              <a:buFontTx/>
              <a:buAutoNum type="arabicPeriod"/>
              <a:defRPr/>
            </a:pP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CN" dirty="0"/>
              <a:t>I completed the reconstruction for Add Noise(10), Decompose(4), including interfaces, visualization, code comments and more.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CN" dirty="0"/>
              <a:t>Currently, the fundamental features of main function have been implemented.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F59A36D-30E2-045C-BCDC-564F42D0183E}"/>
              </a:ext>
            </a:extLst>
          </p:cNvPr>
          <p:cNvSpPr txBox="1"/>
          <p:nvPr/>
        </p:nvSpPr>
        <p:spPr>
          <a:xfrm>
            <a:off x="1434833" y="1027591"/>
            <a:ext cx="9900823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For Algorithm</a:t>
            </a:r>
          </a:p>
          <a:p>
            <a:endParaRPr lang="en-US" altLang="zh-CN" dirty="0"/>
          </a:p>
          <a:p>
            <a:r>
              <a:rPr lang="en-US" altLang="zh-CN" dirty="0"/>
              <a:t>Wiener filter and </a:t>
            </a:r>
            <a:r>
              <a:rPr lang="en-US" altLang="zh-CN" dirty="0" err="1"/>
              <a:t>Savgol</a:t>
            </a:r>
            <a:r>
              <a:rPr lang="en-US" altLang="zh-CN" dirty="0"/>
              <a:t> filter have been tried in SCG Signals. Both of these filters have shown good performance. I’ll explain it in Work_3 and Work_4.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AC36208-2F50-AA07-25B1-7A74E536E909}"/>
              </a:ext>
            </a:extLst>
          </p:cNvPr>
          <p:cNvSpPr txBox="1"/>
          <p:nvPr/>
        </p:nvSpPr>
        <p:spPr>
          <a:xfrm>
            <a:off x="1434833" y="5522913"/>
            <a:ext cx="70063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highlight>
                  <a:srgbClr val="FFFF00"/>
                </a:highlight>
              </a:rPr>
              <a:t>Use 4 core commands to show you the demo.</a:t>
            </a:r>
          </a:p>
        </p:txBody>
      </p:sp>
    </p:spTree>
    <p:extLst>
      <p:ext uri="{BB962C8B-B14F-4D97-AF65-F5344CB8AC3E}">
        <p14:creationId xmlns:p14="http://schemas.microsoft.com/office/powerpoint/2010/main" val="4256841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600" y="106251"/>
            <a:ext cx="4584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Work_1: </a:t>
            </a:r>
            <a:r>
              <a:rPr lang="en-US" altLang="zh-CN" sz="1400" dirty="0"/>
              <a:t>Tutorial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F59A36D-30E2-045C-BCDC-564F42D0183E}"/>
              </a:ext>
            </a:extLst>
          </p:cNvPr>
          <p:cNvSpPr txBox="1"/>
          <p:nvPr/>
        </p:nvSpPr>
        <p:spPr>
          <a:xfrm>
            <a:off x="1161456" y="2187087"/>
            <a:ext cx="1012242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There are still many details need to be resolved to improve the robustness of the code. </a:t>
            </a:r>
          </a:p>
          <a:p>
            <a:endParaRPr lang="en-US" altLang="zh-CN" sz="2400" dirty="0"/>
          </a:p>
          <a:p>
            <a:r>
              <a:rPr lang="en-US" altLang="zh-CN" sz="2400" dirty="0"/>
              <a:t>I will continue to spend time improving this main function next week.</a:t>
            </a:r>
          </a:p>
        </p:txBody>
      </p:sp>
    </p:spTree>
    <p:extLst>
      <p:ext uri="{BB962C8B-B14F-4D97-AF65-F5344CB8AC3E}">
        <p14:creationId xmlns:p14="http://schemas.microsoft.com/office/powerpoint/2010/main" val="939389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600" y="106251"/>
            <a:ext cx="6164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Work_2: </a:t>
            </a:r>
            <a:r>
              <a:rPr lang="en-US" altLang="zh-CN" sz="1400" dirty="0"/>
              <a:t>Remove the impact of Respiration by </a:t>
            </a:r>
            <a:r>
              <a:rPr lang="en-US" altLang="zh-CN" sz="1400" dirty="0" err="1"/>
              <a:t>fft</a:t>
            </a:r>
            <a:endParaRPr lang="en-US" altLang="zh-CN" sz="1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ACAC31F-141E-718A-C0AC-7C68483693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" y="843977"/>
            <a:ext cx="9144000" cy="5486400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CF4F169-33F5-A24D-A140-58899F49F2E7}"/>
              </a:ext>
            </a:extLst>
          </p:cNvPr>
          <p:cNvCxnSpPr/>
          <p:nvPr/>
        </p:nvCxnSpPr>
        <p:spPr>
          <a:xfrm flipH="1">
            <a:off x="10582183" y="1047565"/>
            <a:ext cx="159798" cy="1216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324CCFE-4432-5F1E-B02C-22DF5D49BD63}"/>
              </a:ext>
            </a:extLst>
          </p:cNvPr>
          <p:cNvCxnSpPr>
            <a:cxnSpLocks/>
          </p:cNvCxnSpPr>
          <p:nvPr/>
        </p:nvCxnSpPr>
        <p:spPr>
          <a:xfrm>
            <a:off x="10741981" y="1047565"/>
            <a:ext cx="106532" cy="1216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E30E5E3-6108-A631-448C-83B7E1E4FB4B}"/>
              </a:ext>
            </a:extLst>
          </p:cNvPr>
          <p:cNvCxnSpPr/>
          <p:nvPr/>
        </p:nvCxnSpPr>
        <p:spPr>
          <a:xfrm flipH="1">
            <a:off x="10582183" y="2753558"/>
            <a:ext cx="159798" cy="1216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8C4C3D8-BFE0-58D0-D642-DB3439BF37A5}"/>
              </a:ext>
            </a:extLst>
          </p:cNvPr>
          <p:cNvCxnSpPr>
            <a:cxnSpLocks/>
          </p:cNvCxnSpPr>
          <p:nvPr/>
        </p:nvCxnSpPr>
        <p:spPr>
          <a:xfrm>
            <a:off x="10741981" y="2753558"/>
            <a:ext cx="106532" cy="1216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72369E6-AA6F-6430-DEA8-0F03075067A8}"/>
              </a:ext>
            </a:extLst>
          </p:cNvPr>
          <p:cNvCxnSpPr>
            <a:cxnSpLocks/>
          </p:cNvCxnSpPr>
          <p:nvPr/>
        </p:nvCxnSpPr>
        <p:spPr>
          <a:xfrm flipH="1">
            <a:off x="10848513" y="3752850"/>
            <a:ext cx="53266" cy="216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CDB24E3-B27D-FDBD-26C5-2EDB34FBD66A}"/>
              </a:ext>
            </a:extLst>
          </p:cNvPr>
          <p:cNvCxnSpPr>
            <a:cxnSpLocks/>
          </p:cNvCxnSpPr>
          <p:nvPr/>
        </p:nvCxnSpPr>
        <p:spPr>
          <a:xfrm>
            <a:off x="10901779" y="3752850"/>
            <a:ext cx="53266" cy="216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B191814C-D0AE-6DEA-139C-E98BE9735A2A}"/>
              </a:ext>
            </a:extLst>
          </p:cNvPr>
          <p:cNvCxnSpPr>
            <a:cxnSpLocks/>
          </p:cNvCxnSpPr>
          <p:nvPr/>
        </p:nvCxnSpPr>
        <p:spPr>
          <a:xfrm flipH="1">
            <a:off x="10475651" y="3752850"/>
            <a:ext cx="53266" cy="216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B80FF7D5-3ED3-E2BF-BD18-413FE317AA78}"/>
              </a:ext>
            </a:extLst>
          </p:cNvPr>
          <p:cNvCxnSpPr>
            <a:cxnSpLocks/>
          </p:cNvCxnSpPr>
          <p:nvPr/>
        </p:nvCxnSpPr>
        <p:spPr>
          <a:xfrm>
            <a:off x="10528917" y="3752850"/>
            <a:ext cx="53266" cy="216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0950C7D-31C2-8F7F-5FEA-402E9A2A9C14}"/>
              </a:ext>
            </a:extLst>
          </p:cNvPr>
          <p:cNvSpPr txBox="1"/>
          <p:nvPr/>
        </p:nvSpPr>
        <p:spPr>
          <a:xfrm>
            <a:off x="9331328" y="4304681"/>
            <a:ext cx="28213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For Signal with respiration, peaks in frequency domain are between 2 small peaks.</a:t>
            </a:r>
          </a:p>
          <a:p>
            <a:endParaRPr lang="en-US" altLang="zh-CN" sz="1600" dirty="0"/>
          </a:p>
          <a:p>
            <a:r>
              <a:rPr lang="en-US" altLang="zh-CN" sz="1600" dirty="0"/>
              <a:t>But I haven't fully understood the mathematical principles yet.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7941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600" y="106251"/>
            <a:ext cx="6164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Work_2: </a:t>
            </a:r>
            <a:r>
              <a:rPr lang="en-US" altLang="zh-CN" sz="1400" dirty="0"/>
              <a:t>Remove the impact of respiratory by </a:t>
            </a:r>
            <a:r>
              <a:rPr lang="en-US" altLang="zh-CN" sz="1400" dirty="0" err="1"/>
              <a:t>fft</a:t>
            </a:r>
            <a:endParaRPr lang="en-US" altLang="zh-CN" sz="1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ACAC31F-141E-718A-C0AC-7C68483693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431"/>
          <a:stretch/>
        </p:blipFill>
        <p:spPr>
          <a:xfrm>
            <a:off x="76939" y="836720"/>
            <a:ext cx="9144000" cy="3597394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CF4F169-33F5-A24D-A140-58899F49F2E7}"/>
              </a:ext>
            </a:extLst>
          </p:cNvPr>
          <p:cNvCxnSpPr/>
          <p:nvPr/>
        </p:nvCxnSpPr>
        <p:spPr>
          <a:xfrm flipH="1">
            <a:off x="10582183" y="1047565"/>
            <a:ext cx="159798" cy="1216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324CCFE-4432-5F1E-B02C-22DF5D49BD63}"/>
              </a:ext>
            </a:extLst>
          </p:cNvPr>
          <p:cNvCxnSpPr>
            <a:cxnSpLocks/>
          </p:cNvCxnSpPr>
          <p:nvPr/>
        </p:nvCxnSpPr>
        <p:spPr>
          <a:xfrm>
            <a:off x="10741981" y="1047565"/>
            <a:ext cx="106532" cy="1216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E30E5E3-6108-A631-448C-83B7E1E4FB4B}"/>
              </a:ext>
            </a:extLst>
          </p:cNvPr>
          <p:cNvCxnSpPr/>
          <p:nvPr/>
        </p:nvCxnSpPr>
        <p:spPr>
          <a:xfrm flipH="1">
            <a:off x="10582183" y="2753558"/>
            <a:ext cx="159798" cy="1216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8C4C3D8-BFE0-58D0-D642-DB3439BF37A5}"/>
              </a:ext>
            </a:extLst>
          </p:cNvPr>
          <p:cNvCxnSpPr>
            <a:cxnSpLocks/>
          </p:cNvCxnSpPr>
          <p:nvPr/>
        </p:nvCxnSpPr>
        <p:spPr>
          <a:xfrm>
            <a:off x="10741981" y="2753558"/>
            <a:ext cx="106532" cy="1216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72369E6-AA6F-6430-DEA8-0F03075067A8}"/>
              </a:ext>
            </a:extLst>
          </p:cNvPr>
          <p:cNvCxnSpPr>
            <a:cxnSpLocks/>
          </p:cNvCxnSpPr>
          <p:nvPr/>
        </p:nvCxnSpPr>
        <p:spPr>
          <a:xfrm flipH="1">
            <a:off x="10848513" y="3752850"/>
            <a:ext cx="53266" cy="216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CDB24E3-B27D-FDBD-26C5-2EDB34FBD66A}"/>
              </a:ext>
            </a:extLst>
          </p:cNvPr>
          <p:cNvCxnSpPr>
            <a:cxnSpLocks/>
          </p:cNvCxnSpPr>
          <p:nvPr/>
        </p:nvCxnSpPr>
        <p:spPr>
          <a:xfrm>
            <a:off x="10901779" y="3752850"/>
            <a:ext cx="53266" cy="216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B191814C-D0AE-6DEA-139C-E98BE9735A2A}"/>
              </a:ext>
            </a:extLst>
          </p:cNvPr>
          <p:cNvCxnSpPr>
            <a:cxnSpLocks/>
          </p:cNvCxnSpPr>
          <p:nvPr/>
        </p:nvCxnSpPr>
        <p:spPr>
          <a:xfrm flipH="1">
            <a:off x="10475651" y="3752850"/>
            <a:ext cx="53266" cy="216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B80FF7D5-3ED3-E2BF-BD18-413FE317AA78}"/>
              </a:ext>
            </a:extLst>
          </p:cNvPr>
          <p:cNvCxnSpPr>
            <a:cxnSpLocks/>
          </p:cNvCxnSpPr>
          <p:nvPr/>
        </p:nvCxnSpPr>
        <p:spPr>
          <a:xfrm>
            <a:off x="10528917" y="3752850"/>
            <a:ext cx="53266" cy="216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32E69E6A-4DBA-6D2F-7703-23E15DD4C532}"/>
              </a:ext>
            </a:extLst>
          </p:cNvPr>
          <p:cNvCxnSpPr/>
          <p:nvPr/>
        </p:nvCxnSpPr>
        <p:spPr>
          <a:xfrm>
            <a:off x="1124857" y="3651964"/>
            <a:ext cx="1045028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73F4B21-EF7C-A053-FD01-560DAA21E344}"/>
              </a:ext>
            </a:extLst>
          </p:cNvPr>
          <p:cNvCxnSpPr>
            <a:cxnSpLocks/>
          </p:cNvCxnSpPr>
          <p:nvPr/>
        </p:nvCxnSpPr>
        <p:spPr>
          <a:xfrm>
            <a:off x="1320800" y="3643086"/>
            <a:ext cx="0" cy="105983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1EB578E6-4251-B110-4A19-34CCC4E9D5CE}"/>
              </a:ext>
            </a:extLst>
          </p:cNvPr>
          <p:cNvSpPr txBox="1"/>
          <p:nvPr/>
        </p:nvSpPr>
        <p:spPr>
          <a:xfrm>
            <a:off x="791029" y="4702918"/>
            <a:ext cx="669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>
                <a:solidFill>
                  <a:srgbClr val="FF0000"/>
                </a:solidFill>
              </a:rPr>
              <a:t>Threshold of FFT Denoising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= </a:t>
            </a:r>
            <a:r>
              <a:rPr lang="en-US" altLang="zh-CN" u="sng" dirty="0"/>
              <a:t>(Max Amplitude * 0.35)</a:t>
            </a:r>
            <a:r>
              <a:rPr lang="en-US" altLang="zh-CN" u="sng" baseline="30000" dirty="0"/>
              <a:t>2</a:t>
            </a:r>
            <a:endParaRPr lang="zh-CN" altLang="en-US" u="sng" baseline="30000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A20C5C4-B506-8649-3CD1-D64D4AFFF648}"/>
              </a:ext>
            </a:extLst>
          </p:cNvPr>
          <p:cNvCxnSpPr>
            <a:cxnSpLocks/>
          </p:cNvCxnSpPr>
          <p:nvPr/>
        </p:nvCxnSpPr>
        <p:spPr>
          <a:xfrm>
            <a:off x="4928339" y="5015399"/>
            <a:ext cx="275033" cy="398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DBC930D1-2F67-9315-976F-C6DBF6EE80F2}"/>
              </a:ext>
            </a:extLst>
          </p:cNvPr>
          <p:cNvSpPr txBox="1"/>
          <p:nvPr/>
        </p:nvSpPr>
        <p:spPr>
          <a:xfrm>
            <a:off x="4796971" y="5414118"/>
            <a:ext cx="1589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Energy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7216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600" y="106251"/>
            <a:ext cx="6164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Work_2: </a:t>
            </a:r>
            <a:r>
              <a:rPr lang="en-US" altLang="zh-CN" sz="1400" dirty="0"/>
              <a:t>Remove the impact of respiratory by </a:t>
            </a:r>
            <a:r>
              <a:rPr lang="en-US" altLang="zh-CN" sz="1400" dirty="0" err="1"/>
              <a:t>fft</a:t>
            </a:r>
            <a:endParaRPr lang="en-US" altLang="zh-CN" sz="1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90513FA-530C-CF43-D6DD-6FECDFA2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3" r="6624"/>
          <a:stretch/>
        </p:blipFill>
        <p:spPr>
          <a:xfrm>
            <a:off x="68062" y="1462475"/>
            <a:ext cx="6096000" cy="353997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43E21CE-D33A-08AE-292D-72470FA5F0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687" y="1383243"/>
            <a:ext cx="6164062" cy="369843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8388E4E-9C9D-B26C-7C72-A8F3D1C7EF34}"/>
              </a:ext>
            </a:extLst>
          </p:cNvPr>
          <p:cNvSpPr txBox="1"/>
          <p:nvPr/>
        </p:nvSpPr>
        <p:spPr>
          <a:xfrm>
            <a:off x="442686" y="863600"/>
            <a:ext cx="4383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Result of FFT-</a:t>
            </a:r>
            <a:r>
              <a:rPr lang="en-US" altLang="zh-CN" sz="2000" dirty="0" err="1"/>
              <a:t>Denosing</a:t>
            </a:r>
            <a:endParaRPr lang="zh-CN" altLang="en-US" sz="2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C6FCBF8-DC7A-C4FD-F171-445C42B2E27A}"/>
              </a:ext>
            </a:extLst>
          </p:cNvPr>
          <p:cNvSpPr/>
          <p:nvPr/>
        </p:nvSpPr>
        <p:spPr>
          <a:xfrm>
            <a:off x="8718579" y="4463143"/>
            <a:ext cx="587828" cy="3338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DD28365D-617A-3703-7C52-5AC7B82AE35E}"/>
              </a:ext>
            </a:extLst>
          </p:cNvPr>
          <p:cNvCxnSpPr>
            <a:cxnSpLocks/>
            <a:stCxn id="4" idx="2"/>
            <a:endCxn id="8" idx="2"/>
          </p:cNvCxnSpPr>
          <p:nvPr/>
        </p:nvCxnSpPr>
        <p:spPr>
          <a:xfrm rot="5400000" flipH="1">
            <a:off x="5727041" y="1511520"/>
            <a:ext cx="558800" cy="6012105"/>
          </a:xfrm>
          <a:prstGeom prst="bentConnector3">
            <a:avLst>
              <a:gd name="adj1" fmla="val -5909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2F9E345B-BB25-E4E1-E82E-210903AEB727}"/>
              </a:ext>
            </a:extLst>
          </p:cNvPr>
          <p:cNvSpPr/>
          <p:nvPr/>
        </p:nvSpPr>
        <p:spPr>
          <a:xfrm>
            <a:off x="2818519" y="4064000"/>
            <a:ext cx="363737" cy="1741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593459E-378A-CB28-3D9B-A9B3BDBE487D}"/>
              </a:ext>
            </a:extLst>
          </p:cNvPr>
          <p:cNvSpPr txBox="1"/>
          <p:nvPr/>
        </p:nvSpPr>
        <p:spPr>
          <a:xfrm>
            <a:off x="2610096" y="5381900"/>
            <a:ext cx="79082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Removing high-frequency, low-amplitude components from the signal can result in the appearance of subtle fluctuations.</a:t>
            </a:r>
          </a:p>
          <a:p>
            <a:endParaRPr lang="en-US" altLang="zh-CN" dirty="0"/>
          </a:p>
          <a:p>
            <a:r>
              <a:rPr lang="en-US" altLang="zh-CN" b="1" dirty="0"/>
              <a:t>But the result is acceptable. </a:t>
            </a:r>
            <a:endParaRPr lang="zh-CN" altLang="en-US" b="1" dirty="0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2B407867-6470-EEAB-F0E6-85CC5DC1192F}"/>
              </a:ext>
            </a:extLst>
          </p:cNvPr>
          <p:cNvSpPr/>
          <p:nvPr/>
        </p:nvSpPr>
        <p:spPr>
          <a:xfrm>
            <a:off x="428171" y="1849536"/>
            <a:ext cx="5464629" cy="683207"/>
          </a:xfrm>
          <a:custGeom>
            <a:avLst/>
            <a:gdLst>
              <a:gd name="connsiteX0" fmla="*/ 0 w 5464629"/>
              <a:gd name="connsiteY0" fmla="*/ 683207 h 683207"/>
              <a:gd name="connsiteX1" fmla="*/ 732972 w 5464629"/>
              <a:gd name="connsiteY1" fmla="*/ 1035 h 683207"/>
              <a:gd name="connsiteX2" fmla="*/ 1690915 w 5464629"/>
              <a:gd name="connsiteY2" fmla="*/ 516293 h 683207"/>
              <a:gd name="connsiteX3" fmla="*/ 2830286 w 5464629"/>
              <a:gd name="connsiteY3" fmla="*/ 8293 h 683207"/>
              <a:gd name="connsiteX4" fmla="*/ 3722915 w 5464629"/>
              <a:gd name="connsiteY4" fmla="*/ 501778 h 683207"/>
              <a:gd name="connsiteX5" fmla="*/ 4782458 w 5464629"/>
              <a:gd name="connsiteY5" fmla="*/ 44578 h 683207"/>
              <a:gd name="connsiteX6" fmla="*/ 5464629 w 5464629"/>
              <a:gd name="connsiteY6" fmla="*/ 313093 h 683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64629" h="683207">
                <a:moveTo>
                  <a:pt x="0" y="683207"/>
                </a:moveTo>
                <a:cubicBezTo>
                  <a:pt x="225576" y="356030"/>
                  <a:pt x="451153" y="28854"/>
                  <a:pt x="732972" y="1035"/>
                </a:cubicBezTo>
                <a:cubicBezTo>
                  <a:pt x="1014791" y="-26784"/>
                  <a:pt x="1341363" y="515083"/>
                  <a:pt x="1690915" y="516293"/>
                </a:cubicBezTo>
                <a:cubicBezTo>
                  <a:pt x="2040467" y="517503"/>
                  <a:pt x="2491619" y="10712"/>
                  <a:pt x="2830286" y="8293"/>
                </a:cubicBezTo>
                <a:cubicBezTo>
                  <a:pt x="3168953" y="5874"/>
                  <a:pt x="3397553" y="495731"/>
                  <a:pt x="3722915" y="501778"/>
                </a:cubicBezTo>
                <a:cubicBezTo>
                  <a:pt x="4048277" y="507825"/>
                  <a:pt x="4492172" y="76026"/>
                  <a:pt x="4782458" y="44578"/>
                </a:cubicBezTo>
                <a:cubicBezTo>
                  <a:pt x="5072744" y="13130"/>
                  <a:pt x="5268686" y="163111"/>
                  <a:pt x="5464629" y="313093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6DB6D8B-306B-DC8B-325C-2C2D1195D9C6}"/>
              </a:ext>
            </a:extLst>
          </p:cNvPr>
          <p:cNvCxnSpPr/>
          <p:nvPr/>
        </p:nvCxnSpPr>
        <p:spPr>
          <a:xfrm>
            <a:off x="544286" y="3429000"/>
            <a:ext cx="5268685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9E1A56F-27C8-273E-CEBE-60D8BEDE83A3}"/>
              </a:ext>
            </a:extLst>
          </p:cNvPr>
          <p:cNvCxnSpPr/>
          <p:nvPr/>
        </p:nvCxnSpPr>
        <p:spPr>
          <a:xfrm>
            <a:off x="544286" y="3828143"/>
            <a:ext cx="5268685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476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600" y="106251"/>
            <a:ext cx="6164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Work_2: </a:t>
            </a:r>
            <a:r>
              <a:rPr lang="en-US" altLang="zh-CN" sz="1400" dirty="0"/>
              <a:t>Remove the impact of respiratory by </a:t>
            </a:r>
            <a:r>
              <a:rPr lang="en-US" altLang="zh-CN" sz="1400" dirty="0" err="1"/>
              <a:t>fft</a:t>
            </a:r>
            <a:endParaRPr lang="en-US" altLang="zh-CN" sz="1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E150550-D12A-7598-5EF9-A82A4592D54A}"/>
              </a:ext>
            </a:extLst>
          </p:cNvPr>
          <p:cNvSpPr txBox="1"/>
          <p:nvPr/>
        </p:nvSpPr>
        <p:spPr>
          <a:xfrm>
            <a:off x="878113" y="1192962"/>
            <a:ext cx="6865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Result of S and D Prediction, when the signal's noise level is 0 and influenced by breathing.</a:t>
            </a:r>
            <a:endParaRPr lang="zh-CN" altLang="en-US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061DCEB-B703-1FF8-4C88-D3A8F55312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2772"/>
            <a:ext cx="5486400" cy="36576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6803215-2A99-3A62-AF58-A23297648E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22772"/>
            <a:ext cx="5486400" cy="36576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2B437B5-D641-CE38-FD98-0FBF91F11ECD}"/>
              </a:ext>
            </a:extLst>
          </p:cNvPr>
          <p:cNvSpPr txBox="1"/>
          <p:nvPr/>
        </p:nvSpPr>
        <p:spPr>
          <a:xfrm>
            <a:off x="6261755" y="5480372"/>
            <a:ext cx="5486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The prediction result for D indicate that at least this denoising effect can barely be acceptable.</a:t>
            </a:r>
          </a:p>
        </p:txBody>
      </p:sp>
    </p:spTree>
    <p:extLst>
      <p:ext uri="{BB962C8B-B14F-4D97-AF65-F5344CB8AC3E}">
        <p14:creationId xmlns:p14="http://schemas.microsoft.com/office/powerpoint/2010/main" val="1257740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599" y="106251"/>
            <a:ext cx="5382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Work_3: </a:t>
            </a:r>
            <a:r>
              <a:rPr lang="en-US" altLang="zh-CN" sz="1400" dirty="0"/>
              <a:t>Remove</a:t>
            </a:r>
            <a:r>
              <a:rPr lang="zh-CN" altLang="en-US" sz="1400" dirty="0"/>
              <a:t> </a:t>
            </a:r>
            <a:r>
              <a:rPr lang="en-US" altLang="zh-CN" sz="1400" dirty="0"/>
              <a:t>Normal</a:t>
            </a:r>
            <a:r>
              <a:rPr lang="zh-CN" altLang="en-US" sz="1400" dirty="0"/>
              <a:t> </a:t>
            </a:r>
            <a:r>
              <a:rPr lang="en-US" altLang="zh-CN" sz="1400" dirty="0"/>
              <a:t>Nosie</a:t>
            </a:r>
            <a:r>
              <a:rPr lang="zh-CN" altLang="en-US" sz="1400" dirty="0"/>
              <a:t> </a:t>
            </a:r>
            <a:r>
              <a:rPr lang="en-US" altLang="zh-CN" sz="1400" dirty="0"/>
              <a:t>and respiratory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3162402-2550-1C19-8F88-8EC33905F9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006600"/>
            <a:ext cx="9144000" cy="4572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84204FE-6E96-FBD9-7502-BFC26656D187}"/>
              </a:ext>
            </a:extLst>
          </p:cNvPr>
          <p:cNvSpPr txBox="1"/>
          <p:nvPr/>
        </p:nvSpPr>
        <p:spPr>
          <a:xfrm>
            <a:off x="1524000" y="95833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Noisy Signal = Clean Signal + </a:t>
            </a:r>
            <a:r>
              <a:rPr lang="en-US" altLang="zh-CN" dirty="0" err="1"/>
              <a:t>np.random.normal</a:t>
            </a:r>
            <a:r>
              <a:rPr lang="en-US" altLang="zh-CN" dirty="0"/>
              <a:t>()</a:t>
            </a:r>
          </a:p>
          <a:p>
            <a:endParaRPr lang="en-US" altLang="zh-CN" dirty="0"/>
          </a:p>
          <a:p>
            <a:r>
              <a:rPr lang="en-US" altLang="zh-CN" dirty="0"/>
              <a:t>Mean value of Noisy Signal is 0.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9803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 1">
      <a:majorFont>
        <a:latin typeface="Consolas"/>
        <a:ea typeface="等线 Light"/>
        <a:cs typeface=""/>
      </a:majorFont>
      <a:minorFont>
        <a:latin typeface="Consolas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4616</TotalTime>
  <Words>1620</Words>
  <Application>Microsoft Office PowerPoint</Application>
  <PresentationFormat>宽屏</PresentationFormat>
  <Paragraphs>227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Söhne</vt:lpstr>
      <vt:lpstr>等线</vt:lpstr>
      <vt:lpstr>Arial</vt:lpstr>
      <vt:lpstr>Consolas</vt:lpstr>
      <vt:lpstr>Roboto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老 甲鱼</dc:creator>
  <cp:lastModifiedBy>老 甲鱼</cp:lastModifiedBy>
  <cp:revision>7601</cp:revision>
  <dcterms:created xsi:type="dcterms:W3CDTF">2023-07-30T03:21:28Z</dcterms:created>
  <dcterms:modified xsi:type="dcterms:W3CDTF">2023-09-11T12:54:38Z</dcterms:modified>
</cp:coreProperties>
</file>