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91" r:id="rId3"/>
    <p:sldId id="340" r:id="rId4"/>
    <p:sldId id="349" r:id="rId5"/>
    <p:sldId id="351" r:id="rId6"/>
    <p:sldId id="324" r:id="rId7"/>
    <p:sldId id="353" r:id="rId8"/>
    <p:sldId id="352" r:id="rId9"/>
    <p:sldId id="346" r:id="rId10"/>
    <p:sldId id="348" r:id="rId11"/>
    <p:sldId id="342" r:id="rId12"/>
    <p:sldId id="343" r:id="rId13"/>
    <p:sldId id="344" r:id="rId14"/>
    <p:sldId id="345" r:id="rId15"/>
    <p:sldId id="325" r:id="rId16"/>
    <p:sldId id="347" r:id="rId17"/>
    <p:sldId id="26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老 甲鱼" initials="老" lastIdx="3" clrIdx="0">
    <p:extLst>
      <p:ext uri="{19B8F6BF-5375-455C-9EA6-DF929625EA0E}">
        <p15:presenceInfo xmlns:p15="http://schemas.microsoft.com/office/powerpoint/2012/main" userId="8e706fe32cce49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D8E5"/>
    <a:srgbClr val="F1F52D"/>
    <a:srgbClr val="51788B"/>
    <a:srgbClr val="426A82"/>
    <a:srgbClr val="307DAE"/>
    <a:srgbClr val="EA821C"/>
    <a:srgbClr val="F6C894"/>
    <a:srgbClr val="FF7F0E"/>
    <a:srgbClr val="1F77B4"/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5" autoAdjust="0"/>
    <p:restoredTop sz="81787" autoAdjust="0"/>
  </p:normalViewPr>
  <p:slideViewPr>
    <p:cSldViewPr snapToGrid="0">
      <p:cViewPr>
        <p:scale>
          <a:sx n="66" d="100"/>
          <a:sy n="66" d="100"/>
        </p:scale>
        <p:origin x="561" y="24"/>
      </p:cViewPr>
      <p:guideLst/>
    </p:cSldViewPr>
  </p:slideViewPr>
  <p:outlineViewPr>
    <p:cViewPr>
      <p:scale>
        <a:sx n="100" d="100"/>
        <a:sy n="100" d="100"/>
      </p:scale>
      <p:origin x="0" y="-4686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24740E-8F52-4821-8A8D-03DDEC038A3B}" type="datetimeFigureOut">
              <a:rPr lang="zh-CN" altLang="en-US" smtClean="0"/>
              <a:t>2023-11-05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FA662-60CA-45D5-8BB1-0A7D21FB8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15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Ok, I will begin my weekly Presentation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4260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0352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6428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5832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For D Prediction:</a:t>
            </a:r>
          </a:p>
          <a:p>
            <a:r>
              <a:rPr lang="en-US" altLang="zh-CN" dirty="0"/>
              <a:t>The reason is peaks are not aligned properly. Both mean and median methods significantly affect height of small peaks, leading to a decrease in their accuracy.</a:t>
            </a:r>
          </a:p>
          <a:p>
            <a:endParaRPr lang="en-US" altLang="zh-CN" dirty="0"/>
          </a:p>
          <a:p>
            <a:r>
              <a:rPr lang="en-US" altLang="zh-CN" dirty="0"/>
              <a:t>For S prediction:</a:t>
            </a:r>
          </a:p>
          <a:p>
            <a:r>
              <a:rPr lang="en-US" altLang="zh-CN" dirty="0"/>
              <a:t>Due to the limitation of the sampling rate, even with a perfect "Get Template" algorithm, the S prediction result is still not as good as that of the "No Template" algorithm.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2776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6141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5867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6189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493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264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649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298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620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655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288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989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980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BD226F-0FDE-ADCA-B981-0737D9DC4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84ABB8-FEC8-D6C3-AF75-A249BCA471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9362A6-18C2-41E4-9ACE-B39C1F2BE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2023-11-05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68CED4-2D82-18BF-3EE3-F1E04EFA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9C9BD4-0F60-1E5C-8899-6CB9D052B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91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42D37-FC51-BC1F-CFE1-652AD9776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A9D527-128B-C07A-BBE0-978418525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AC53FE-9029-6241-CD11-FF843697A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2023-11-05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A72D27-072D-2561-9A8C-6A89ECF4C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50EB72-67F8-9663-80D5-C5F41473E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864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D18C15-0487-9772-DD3C-4EE8DE493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19F9B8-B02B-8761-B7FD-1A5A4CE91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AA57CA-2F73-4FD8-5775-0B0A001F5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2023-11-05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DEA151-1EF8-017C-91EC-C8D93FF45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C598E3-6F79-E83E-B33C-8D793C44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61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D8E04-D209-3C4C-9965-1A9935D35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15DA00-1781-D5ED-51FF-504382AD0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70773E-4E1B-CA9F-2B09-1D350653D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2023-11-05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0AF8FB-65F4-1B1E-284F-526D5FC30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D579CA-2077-7F33-D1B2-612949384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253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E27B6-FE66-0601-66C7-C6AC486F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D7878E-40C4-EBC3-22F5-6F8F8A804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FAB066-B532-2BD5-D2B5-6AD27DA1F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2023-11-05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11A1E0-664F-B975-B4D3-49BDB09DC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864908-3D90-70BB-944E-9485F0E41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78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449205-86A2-92D0-B772-3BCDDE11A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EB6F7E-6BAB-FC0A-F189-A81BD8F06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E0D600-C072-A404-0F50-D6F408A54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1749D0-1E54-0679-5F53-4DAD703C7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2023-11-05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02CCC7-E63E-6148-4B31-24485E2C2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0FC7AC-77D2-F96A-2A64-036FD1B79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229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027A3-4356-3CF2-E8C1-2E3282394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0C3975-8154-4011-0D93-AE2AE1E07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036807-7B14-F8B4-7686-FCB078914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1F7D2F-9A1E-475C-4359-C47497F3CA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5A76DD0-8C82-179D-1E33-C079E01D68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E19BF26-A3BF-6A72-9795-671707400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2023-11-05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C64E86-5447-674B-18FE-4EF08C522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F3A91C-0205-9E3E-1805-D35AEA739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59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3D167-A1B5-3B26-4DFF-C07242A5E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1C883D-0D9A-CE53-7EF7-79408E992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2023-11-05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2305E8-5115-78D3-7565-EBFCE5A07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A55DAC-9F26-B6BB-1435-44342C730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072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6DA0EA-9E66-4BCF-5830-69D52FAED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2023-11-05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96243A-C677-C2CA-C0CA-856636EB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2D3CCC-B8BE-8B51-6415-680996976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799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F03FB-7198-053E-39D0-C659624F1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C53A62-7BE4-5FE9-EE85-D6277D30D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8596C5-2EE7-BB5F-3193-DAB2C478B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10BAF1-95B1-0C2A-B593-8E24DAC70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2023-11-05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862598-5738-8DE2-1D9C-6ADF08F7D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04FD61-713A-DE87-B32D-A780C0920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787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C8BED-EF9A-927F-B5C9-64D91E511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B1DA5D9-48B9-B85F-1162-FDB05B5D3B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F2ED3F-791A-28FA-5ED0-D7C471CC7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CDF28C-0D1B-4D1B-9CE7-D58D04F4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2023-11-05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AFD2B8-7442-04C4-DF52-E73728140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22EBE4-6CBB-E2F1-A614-252DD0FF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164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3409B96-826E-6F21-E565-18ACC1C03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E8153E-782F-9F38-B76E-3B4EC127A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41F551-E645-70FA-9CCA-DAB4A2AD36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7DC1B-4743-47FE-A400-A2B750CAD470}" type="datetimeFigureOut">
              <a:rPr lang="zh-CN" altLang="en-US" smtClean="0"/>
              <a:t>2023-11-05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209E3B-87F5-A773-48A2-52ABC59EF6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778694-5FFA-C370-8A8E-5A1E97C6D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951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574963" y="3105834"/>
            <a:ext cx="9042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Consolas" panose="020B0609020204030204" pitchFamily="49" charset="0"/>
                <a:cs typeface="Times New Roman" panose="02020603050405020304" pitchFamily="18" charset="0"/>
              </a:rPr>
              <a:t>Weekly Presentation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1974E84-A295-73A6-F451-ABDE3F1A1C08}"/>
              </a:ext>
            </a:extLst>
          </p:cNvPr>
          <p:cNvSpPr txBox="1"/>
          <p:nvPr/>
        </p:nvSpPr>
        <p:spPr>
          <a:xfrm>
            <a:off x="5044440" y="5292959"/>
            <a:ext cx="2103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Jiayu</a:t>
            </a:r>
            <a:r>
              <a:rPr lang="en-US" altLang="zh-CN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 Chen</a:t>
            </a:r>
          </a:p>
          <a:p>
            <a:pPr algn="ctr"/>
            <a:r>
              <a:rPr lang="en-US" altLang="zh-CN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2023.9.18</a:t>
            </a:r>
          </a:p>
        </p:txBody>
      </p:sp>
    </p:spTree>
    <p:extLst>
      <p:ext uri="{BB962C8B-B14F-4D97-AF65-F5344CB8AC3E}">
        <p14:creationId xmlns:p14="http://schemas.microsoft.com/office/powerpoint/2010/main" val="5765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122219" y="423950"/>
            <a:ext cx="5931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Questions</a:t>
            </a:r>
            <a:endParaRPr lang="en-US" altLang="zh-CN" sz="1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7F3CD36-4875-6579-F682-A0B365B9CD16}"/>
              </a:ext>
            </a:extLst>
          </p:cNvPr>
          <p:cNvSpPr txBox="1"/>
          <p:nvPr/>
        </p:nvSpPr>
        <p:spPr>
          <a:xfrm>
            <a:off x="1122219" y="1228397"/>
            <a:ext cx="1011183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/>
            </a:lvl1pPr>
          </a:lstStyle>
          <a:p>
            <a:pPr marL="342900" indent="-342900">
              <a:buAutoNum type="arabicPeriod"/>
            </a:pPr>
            <a:r>
              <a:rPr lang="en-US" altLang="zh-CN" dirty="0"/>
              <a:t>In our laboratory paper, does the deep learning model also have data shift in its dataset? I have built an identical model, but it doesn't work.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r>
              <a:rPr lang="en-US" altLang="zh-CN" dirty="0"/>
              <a:t>2. Regarding the proposal presentation, Professor Xie's advice is to approach it from a more general perspective. For instance, what I should write about is how to perform the extraction of a standard template from a periodic physical signal, then elucidate my methodology, and in the experimental section, validate it using our SCG signal or BCG signal.</a:t>
            </a:r>
          </a:p>
          <a:p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>
                <a:solidFill>
                  <a:srgbClr val="FF0000"/>
                </a:solidFill>
              </a:rPr>
              <a:t>我对最后效果的设想是这样的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目前论文中提及</a:t>
            </a:r>
            <a:r>
              <a:rPr lang="en-US" altLang="zh-CN" dirty="0"/>
              <a:t>Time Alignment</a:t>
            </a:r>
            <a:r>
              <a:rPr lang="zh-CN" altLang="en-US" dirty="0"/>
              <a:t>或者</a:t>
            </a:r>
            <a:r>
              <a:rPr lang="en-US" altLang="zh-CN" dirty="0"/>
              <a:t>DTW</a:t>
            </a:r>
            <a:r>
              <a:rPr lang="zh-CN" altLang="en-US" dirty="0"/>
              <a:t>，常常的用途是</a:t>
            </a:r>
            <a:r>
              <a:rPr lang="en-US" altLang="zh-CN" dirty="0"/>
              <a:t>Clustering</a:t>
            </a:r>
            <a:r>
              <a:rPr lang="en-US" altLang="zh-CN" sz="1600" dirty="0"/>
              <a:t>, Classification, Data Argument</a:t>
            </a:r>
            <a:r>
              <a:rPr lang="zh-CN" altLang="en-US" sz="1600" dirty="0"/>
              <a:t>。我们能不能把目前的这个工作称为</a:t>
            </a:r>
            <a:r>
              <a:rPr lang="en-US" altLang="zh-CN" sz="1600" dirty="0"/>
              <a:t>DTW for Regression?</a:t>
            </a:r>
          </a:p>
          <a:p>
            <a:endParaRPr lang="en-US" altLang="zh-CN" sz="1600" dirty="0"/>
          </a:p>
          <a:p>
            <a:r>
              <a:rPr lang="zh-CN" altLang="en-US" sz="1600" dirty="0"/>
              <a:t>我们的研究重点在于，如何从粗糙的用于分类的</a:t>
            </a:r>
            <a:r>
              <a:rPr lang="en-US" altLang="zh-CN" sz="1600" dirty="0"/>
              <a:t>Time Alignment</a:t>
            </a:r>
            <a:r>
              <a:rPr lang="zh-CN" altLang="en-US" sz="1600" dirty="0"/>
              <a:t>，变成能够在其中提取特征的精细的</a:t>
            </a:r>
            <a:r>
              <a:rPr lang="en-US" altLang="zh-CN" sz="1600" dirty="0"/>
              <a:t>Time Alignment.</a:t>
            </a:r>
          </a:p>
        </p:txBody>
      </p:sp>
    </p:spTree>
    <p:extLst>
      <p:ext uri="{BB962C8B-B14F-4D97-AF65-F5344CB8AC3E}">
        <p14:creationId xmlns:p14="http://schemas.microsoft.com/office/powerpoint/2010/main" val="1125496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599" y="106251"/>
            <a:ext cx="5382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Work_3: </a:t>
            </a:r>
            <a:r>
              <a:rPr lang="en-US" altLang="zh-CN" sz="1400" dirty="0"/>
              <a:t>Obtaining Template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B57B3DA-EA77-30D0-42EE-7EE902C6E4E9}"/>
              </a:ext>
            </a:extLst>
          </p:cNvPr>
          <p:cNvSpPr txBox="1"/>
          <p:nvPr/>
        </p:nvSpPr>
        <p:spPr>
          <a:xfrm>
            <a:off x="1633999" y="833120"/>
            <a:ext cx="892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 Work 3, an attempt has been made to define what constitutes a good algorithm for obtaining an SCG signal template. </a:t>
            </a:r>
          </a:p>
          <a:p>
            <a:endParaRPr lang="en-US" altLang="zh-CN" dirty="0"/>
          </a:p>
          <a:p>
            <a:r>
              <a:rPr lang="en-US" altLang="zh-CN" dirty="0"/>
              <a:t>Let’s begin with a comparison of algorithms that can recover a single-cycle signal, evaluating their performances on both noise-free and slightly noisy data.</a:t>
            </a:r>
          </a:p>
          <a:p>
            <a:endParaRPr lang="en-US" altLang="zh-CN" dirty="0"/>
          </a:p>
          <a:p>
            <a:r>
              <a:rPr lang="en-US" altLang="zh-CN" dirty="0"/>
              <a:t>I will give analyses on this table in detail. 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553BDD7C-46C9-BDFE-EA8F-C4F7F31A59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909468"/>
              </p:ext>
            </p:extLst>
          </p:nvPr>
        </p:nvGraphicFramePr>
        <p:xfrm>
          <a:off x="2032000" y="3429000"/>
          <a:ext cx="8127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62198604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1892148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43961580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No Noise / Noise Level of 0.1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774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Method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 Prediction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 Prediction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75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 Template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0.79 / 1.64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1.79 / 4.31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028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Median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1.42 / 1.45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4.07 / 4.49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239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1.35 / 1.38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4.53 / 4.44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206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K-shape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2.20 / 2.74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4.85 / 5.88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611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PCA-based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 / 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 / -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56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8799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B57B3DA-EA77-30D0-42EE-7EE902C6E4E9}"/>
              </a:ext>
            </a:extLst>
          </p:cNvPr>
          <p:cNvSpPr txBox="1"/>
          <p:nvPr/>
        </p:nvSpPr>
        <p:spPr>
          <a:xfrm>
            <a:off x="1690881" y="841683"/>
            <a:ext cx="89675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 Comparison of ‘No Template’ method and ‘Get Template’ method</a:t>
            </a:r>
          </a:p>
          <a:p>
            <a:endParaRPr lang="en-US" altLang="zh-CN" dirty="0"/>
          </a:p>
          <a:p>
            <a:r>
              <a:rPr lang="en-US" altLang="zh-CN" dirty="0"/>
              <a:t>The ‘No Template’ method is not robust and is heavily affected by noise. </a:t>
            </a:r>
          </a:p>
          <a:p>
            <a:endParaRPr lang="en-US" altLang="zh-CN" dirty="0"/>
          </a:p>
          <a:p>
            <a:r>
              <a:rPr lang="en-US" altLang="zh-CN" dirty="0"/>
              <a:t>However, the ‘Get Template’ methods, while not very accurate on clean signals(this part will be explained later), are less affected by noise.</a:t>
            </a: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FF5A2F4E-179C-87FA-89F5-A96C23526E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16509"/>
              </p:ext>
            </p:extLst>
          </p:nvPr>
        </p:nvGraphicFramePr>
        <p:xfrm>
          <a:off x="1928426" y="3454552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62198604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1892148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43961580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No Noise / Noise Level of 0.1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774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Method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 Prediction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 Prediction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75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 Template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0.79 / 1.64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1.79 / 4.31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028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Median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1.42 / 1.45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4.07 / 4.49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239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u="sng" dirty="0"/>
                        <a:t>Mean</a:t>
                      </a:r>
                      <a:endParaRPr lang="zh-CN" alt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u="sng" dirty="0"/>
                        <a:t>1.35 / 1.38</a:t>
                      </a:r>
                      <a:endParaRPr lang="zh-CN" alt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u="sng" dirty="0"/>
                        <a:t>4.53 / 4.44</a:t>
                      </a:r>
                      <a:endParaRPr lang="zh-CN" altLang="en-US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206082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AED2396D-B8D5-E6F7-60A0-E25B721A6298}"/>
              </a:ext>
            </a:extLst>
          </p:cNvPr>
          <p:cNvSpPr txBox="1"/>
          <p:nvPr/>
        </p:nvSpPr>
        <p:spPr>
          <a:xfrm>
            <a:off x="609599" y="106251"/>
            <a:ext cx="5382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Work_3: </a:t>
            </a:r>
            <a:r>
              <a:rPr lang="en-US" altLang="zh-CN" sz="1400" dirty="0"/>
              <a:t>Obtaining Template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B72C898-50A7-AB6B-6EA5-3115D1591377}"/>
              </a:ext>
            </a:extLst>
          </p:cNvPr>
          <p:cNvSpPr txBox="1"/>
          <p:nvPr/>
        </p:nvSpPr>
        <p:spPr>
          <a:xfrm>
            <a:off x="10056425" y="4196986"/>
            <a:ext cx="202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Raise Rapidly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CD47907-CA6C-F5F7-82BA-FBF5C26188EF}"/>
              </a:ext>
            </a:extLst>
          </p:cNvPr>
          <p:cNvSpPr txBox="1"/>
          <p:nvPr/>
        </p:nvSpPr>
        <p:spPr>
          <a:xfrm>
            <a:off x="10056425" y="4568203"/>
            <a:ext cx="202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Raise Slightly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4DADE95-D09A-7CA9-2A48-C44CB1AC496C}"/>
              </a:ext>
            </a:extLst>
          </p:cNvPr>
          <p:cNvSpPr txBox="1"/>
          <p:nvPr/>
        </p:nvSpPr>
        <p:spPr>
          <a:xfrm>
            <a:off x="10056425" y="4937535"/>
            <a:ext cx="202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Raise Slightly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BC03467-F7A7-B716-C72F-CB4F4DD8A11A}"/>
              </a:ext>
            </a:extLst>
          </p:cNvPr>
          <p:cNvSpPr txBox="1"/>
          <p:nvPr/>
        </p:nvSpPr>
        <p:spPr>
          <a:xfrm>
            <a:off x="1690881" y="5693151"/>
            <a:ext cx="89675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From results of Mean Method, we could say recovering a single cycle signal can help us to achieve noise reduction.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3A5A95D-A7BB-F202-23B9-CE05FA5E2E1A}"/>
              </a:ext>
            </a:extLst>
          </p:cNvPr>
          <p:cNvCxnSpPr/>
          <p:nvPr/>
        </p:nvCxnSpPr>
        <p:spPr>
          <a:xfrm>
            <a:off x="3219450" y="5238750"/>
            <a:ext cx="0" cy="454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683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BA87E177-7C8A-25BD-2C7A-DC873E9DC6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811204"/>
              </p:ext>
            </p:extLst>
          </p:nvPr>
        </p:nvGraphicFramePr>
        <p:xfrm>
          <a:off x="99606" y="640653"/>
          <a:ext cx="752508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8361">
                  <a:extLst>
                    <a:ext uri="{9D8B030D-6E8A-4147-A177-3AD203B41FA5}">
                      <a16:colId xmlns:a16="http://schemas.microsoft.com/office/drawing/2014/main" val="2621986043"/>
                    </a:ext>
                  </a:extLst>
                </a:gridCol>
                <a:gridCol w="2362150">
                  <a:extLst>
                    <a:ext uri="{9D8B030D-6E8A-4147-A177-3AD203B41FA5}">
                      <a16:colId xmlns:a16="http://schemas.microsoft.com/office/drawing/2014/main" val="518921487"/>
                    </a:ext>
                  </a:extLst>
                </a:gridCol>
                <a:gridCol w="2654572">
                  <a:extLst>
                    <a:ext uri="{9D8B030D-6E8A-4147-A177-3AD203B41FA5}">
                      <a16:colId xmlns:a16="http://schemas.microsoft.com/office/drawing/2014/main" val="843961580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 Noise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774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Method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 Prediction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 Prediction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75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 Template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0" u="sng" dirty="0"/>
                        <a:t>1.79</a:t>
                      </a:r>
                      <a:endParaRPr lang="zh-CN" altLang="en-US" b="1" i="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028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Median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1.42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0" u="sng" dirty="0"/>
                        <a:t>4.07</a:t>
                      </a:r>
                      <a:endParaRPr lang="zh-CN" altLang="en-US" b="1" i="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239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1.35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0" u="sng" dirty="0"/>
                        <a:t>4.53</a:t>
                      </a:r>
                      <a:endParaRPr lang="zh-CN" altLang="en-US" b="1" i="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206082"/>
                  </a:ext>
                </a:extLst>
              </a:tr>
            </a:tbl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4BB75359-18BE-D824-6D7A-3F0ED49A93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88" t="3365" r="9380"/>
          <a:stretch/>
        </p:blipFill>
        <p:spPr>
          <a:xfrm>
            <a:off x="0" y="3101523"/>
            <a:ext cx="6136888" cy="365022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4310260-81A8-8496-0281-6F4800D680CE}"/>
              </a:ext>
            </a:extLst>
          </p:cNvPr>
          <p:cNvSpPr txBox="1"/>
          <p:nvPr/>
        </p:nvSpPr>
        <p:spPr>
          <a:xfrm>
            <a:off x="6200775" y="2670133"/>
            <a:ext cx="59912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For D Prediction:</a:t>
            </a:r>
          </a:p>
          <a:p>
            <a:r>
              <a:rPr lang="en-US" altLang="zh-CN" dirty="0"/>
              <a:t>Small peaks are not aligned properly. Both mean and median methods significantly affect height of small peaks, leading to a decrease in accuracy.</a:t>
            </a:r>
          </a:p>
          <a:p>
            <a:endParaRPr lang="en-US" altLang="zh-CN" dirty="0"/>
          </a:p>
          <a:p>
            <a:r>
              <a:rPr lang="en-US" altLang="zh-CN" dirty="0"/>
              <a:t>For S Prediction:</a:t>
            </a:r>
          </a:p>
          <a:p>
            <a:r>
              <a:rPr lang="en-US" altLang="zh-CN" dirty="0"/>
              <a:t>Due to the limitation of the </a:t>
            </a:r>
            <a:r>
              <a:rPr lang="en-US" altLang="zh-CN" b="1" dirty="0"/>
              <a:t>sampling rate</a:t>
            </a:r>
            <a:r>
              <a:rPr lang="en-US" altLang="zh-CN" dirty="0"/>
              <a:t>, even with a perfect "Get Template" algorithm, the S prediction result is still not as good as that of the "No Template" algorithm.</a:t>
            </a:r>
          </a:p>
          <a:p>
            <a:r>
              <a:rPr lang="en-US" altLang="zh-CN" dirty="0"/>
              <a:t>e.g.</a:t>
            </a:r>
          </a:p>
          <a:p>
            <a:r>
              <a:rPr lang="en-US" altLang="zh-CN" dirty="0"/>
              <a:t>No Template: d12 = 12.5 (can</a:t>
            </a: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altLang="zh-CN" dirty="0"/>
              <a:t>be</a:t>
            </a: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altLang="zh-CN" dirty="0"/>
              <a:t>a</a:t>
            </a: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altLang="zh-CN" dirty="0"/>
              <a:t>decimal)</a:t>
            </a:r>
          </a:p>
          <a:p>
            <a:r>
              <a:rPr lang="en-US" altLang="zh-CN" dirty="0"/>
              <a:t>Get Template: d12 = 12/13 (can only be int)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85EE123-7AB0-1A33-EF12-34A69A59F3F3}"/>
              </a:ext>
            </a:extLst>
          </p:cNvPr>
          <p:cNvSpPr/>
          <p:nvPr/>
        </p:nvSpPr>
        <p:spPr>
          <a:xfrm>
            <a:off x="3431141" y="5319713"/>
            <a:ext cx="1071562" cy="635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F9D33C4-A4FE-2EE5-FAC1-FE7160D1A940}"/>
              </a:ext>
            </a:extLst>
          </p:cNvPr>
          <p:cNvSpPr txBox="1"/>
          <p:nvPr/>
        </p:nvSpPr>
        <p:spPr>
          <a:xfrm>
            <a:off x="7698753" y="567916"/>
            <a:ext cx="449324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2 Why does methods of getting the template result in poor performances for both S and D prediction, even in noise-free signals?</a:t>
            </a:r>
          </a:p>
          <a:p>
            <a:r>
              <a:rPr lang="en-US" altLang="zh-CN" sz="2000" b="1" dirty="0"/>
              <a:t>I think I find the reason.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6F071-5A00-42B0-AAD5-FE3632B74030}"/>
              </a:ext>
            </a:extLst>
          </p:cNvPr>
          <p:cNvSpPr txBox="1"/>
          <p:nvPr/>
        </p:nvSpPr>
        <p:spPr>
          <a:xfrm>
            <a:off x="609599" y="106251"/>
            <a:ext cx="5382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Work_3: </a:t>
            </a:r>
            <a:r>
              <a:rPr lang="en-US" altLang="zh-CN" sz="1400" dirty="0"/>
              <a:t>Obtaining Template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5597499-5A5B-3E83-A315-D3C67CA8A88A}"/>
              </a:ext>
            </a:extLst>
          </p:cNvPr>
          <p:cNvSpPr txBox="1"/>
          <p:nvPr/>
        </p:nvSpPr>
        <p:spPr>
          <a:xfrm>
            <a:off x="1534124" y="2916857"/>
            <a:ext cx="3533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Example of Segmentation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6599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B24DB881-6F3A-7407-1861-8BF681DAB3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595192"/>
              </p:ext>
            </p:extLst>
          </p:nvPr>
        </p:nvGraphicFramePr>
        <p:xfrm>
          <a:off x="1928426" y="971535"/>
          <a:ext cx="8127999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62198604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1892148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43961580"/>
                    </a:ext>
                  </a:extLst>
                </a:gridCol>
              </a:tblGrid>
              <a:tr h="336709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No Noise / Noise Level of 0.1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774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Method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 Prediction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 Prediction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75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 Template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0.79 / 1.64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1.79 / 4.31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028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Median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1.42 / 1.45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4.07 / 4.49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239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0" u="sng" dirty="0"/>
                        <a:t>K-shape</a:t>
                      </a:r>
                      <a:endParaRPr lang="zh-CN" altLang="en-US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i="0" u="sng" dirty="0"/>
                        <a:t>2.20 / 2.74</a:t>
                      </a:r>
                      <a:endParaRPr lang="zh-CN" altLang="en-US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i="0" u="sng" dirty="0"/>
                        <a:t>4.85 / 5.88</a:t>
                      </a:r>
                      <a:endParaRPr lang="zh-CN" altLang="en-US" b="1" i="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611913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CCD5C708-541E-7A6C-2981-64F38493D00B}"/>
              </a:ext>
            </a:extLst>
          </p:cNvPr>
          <p:cNvSpPr txBox="1"/>
          <p:nvPr/>
        </p:nvSpPr>
        <p:spPr>
          <a:xfrm>
            <a:off x="1625392" y="3497367"/>
            <a:ext cx="8941215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3 Why the performance of K-shape is not satisfactory? </a:t>
            </a:r>
          </a:p>
          <a:p>
            <a:endParaRPr lang="en-US" altLang="zh-CN" dirty="0"/>
          </a:p>
          <a:p>
            <a:r>
              <a:rPr lang="en-US" altLang="zh-CN" dirty="0"/>
              <a:t>The K-shape algorithm generates a new signal during clustering. The issue lies in the clustering rather than the underlying Time-Warping concept. </a:t>
            </a:r>
          </a:p>
          <a:p>
            <a:endParaRPr lang="en-US" altLang="zh-CN" dirty="0"/>
          </a:p>
          <a:p>
            <a:r>
              <a:rPr lang="en-US" altLang="zh-CN" dirty="0"/>
              <a:t>We should discard clustering and focus on researching how to apply </a:t>
            </a:r>
            <a:r>
              <a:rPr lang="en-US" altLang="zh-CN" b="1" dirty="0"/>
              <a:t>Time-Warping</a:t>
            </a:r>
            <a:r>
              <a:rPr lang="en-US" altLang="zh-CN" dirty="0"/>
              <a:t> effectively.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6C70534-A73B-D60A-35C0-919FBC370C39}"/>
              </a:ext>
            </a:extLst>
          </p:cNvPr>
          <p:cNvSpPr txBox="1"/>
          <p:nvPr/>
        </p:nvSpPr>
        <p:spPr>
          <a:xfrm>
            <a:off x="609599" y="106251"/>
            <a:ext cx="5382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Work_3: </a:t>
            </a:r>
            <a:r>
              <a:rPr lang="en-US" altLang="zh-CN" sz="1400" dirty="0"/>
              <a:t>Obtaining Template</a:t>
            </a:r>
          </a:p>
        </p:txBody>
      </p:sp>
    </p:spTree>
    <p:extLst>
      <p:ext uri="{BB962C8B-B14F-4D97-AF65-F5344CB8AC3E}">
        <p14:creationId xmlns:p14="http://schemas.microsoft.com/office/powerpoint/2010/main" val="4131804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B57B3DA-EA77-30D0-42EE-7EE902C6E4E9}"/>
              </a:ext>
            </a:extLst>
          </p:cNvPr>
          <p:cNvSpPr txBox="1"/>
          <p:nvPr/>
        </p:nvSpPr>
        <p:spPr>
          <a:xfrm>
            <a:off x="6391276" y="418062"/>
            <a:ext cx="545306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What features should a good algorithm for obtaining a template have?</a:t>
            </a:r>
          </a:p>
          <a:p>
            <a:endParaRPr lang="en-US" altLang="zh-CN" b="1" dirty="0"/>
          </a:p>
          <a:p>
            <a:r>
              <a:rPr lang="en-US" altLang="zh-CN" b="1" dirty="0"/>
              <a:t>Feature 1</a:t>
            </a:r>
            <a:r>
              <a:rPr lang="en-US" altLang="zh-CN" dirty="0"/>
              <a:t>: The highest points of both large and small peaks for each piece should be aligned after applying the algorithm.</a:t>
            </a:r>
          </a:p>
          <a:p>
            <a:endParaRPr lang="en-US" altLang="zh-CN" dirty="0"/>
          </a:p>
          <a:p>
            <a:r>
              <a:rPr lang="en-US" altLang="zh-CN" b="1" dirty="0"/>
              <a:t>Feature 2</a:t>
            </a:r>
            <a:r>
              <a:rPr lang="en-US" altLang="zh-CN" dirty="0"/>
              <a:t>: The distance between two peaks of the template should be the rounded average of distances between two peaks for all pieces.</a:t>
            </a:r>
          </a:p>
          <a:p>
            <a:endParaRPr lang="en-US" altLang="zh-CN" dirty="0"/>
          </a:p>
          <a:p>
            <a:r>
              <a:rPr lang="en-US" altLang="zh-CN" b="1" dirty="0"/>
              <a:t>Feature</a:t>
            </a:r>
            <a:r>
              <a:rPr lang="zh-CN" altLang="en-US" b="1" dirty="0"/>
              <a:t> </a:t>
            </a:r>
            <a:r>
              <a:rPr lang="en-US" altLang="zh-CN" b="1" dirty="0"/>
              <a:t>3</a:t>
            </a:r>
            <a:r>
              <a:rPr lang="en-US" altLang="zh-CN" dirty="0"/>
              <a:t>: The ability to handle time shifts (possibly essential in real data but less critical in simulated signals).</a:t>
            </a:r>
          </a:p>
          <a:p>
            <a:endParaRPr lang="en-US" altLang="zh-CN" dirty="0"/>
          </a:p>
          <a:p>
            <a:r>
              <a:rPr lang="en-US" altLang="zh-CN" dirty="0"/>
              <a:t>The primary focus of research should indeed be on </a:t>
            </a:r>
            <a:r>
              <a:rPr lang="en-US" altLang="zh-CN" b="1" dirty="0"/>
              <a:t>Time Warping </a:t>
            </a:r>
            <a:r>
              <a:rPr lang="en-US" altLang="zh-CN" dirty="0"/>
              <a:t>to get perfect template of SCG signals.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A4D642C-9BAB-C695-348A-3425F89A7A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6" t="1824" r="8366"/>
          <a:stretch/>
        </p:blipFill>
        <p:spPr>
          <a:xfrm>
            <a:off x="152399" y="3515631"/>
            <a:ext cx="5700713" cy="269319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85B2939-9B1A-831C-56E0-4FB6DE1A914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9" t="52719" r="8150" b="5674"/>
          <a:stretch/>
        </p:blipFill>
        <p:spPr>
          <a:xfrm>
            <a:off x="152400" y="914400"/>
            <a:ext cx="5700713" cy="242796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46A60DB-76E0-1A8D-37CB-7F58BF45E21F}"/>
              </a:ext>
            </a:extLst>
          </p:cNvPr>
          <p:cNvSpPr txBox="1"/>
          <p:nvPr/>
        </p:nvSpPr>
        <p:spPr>
          <a:xfrm>
            <a:off x="609599" y="106251"/>
            <a:ext cx="5382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Work_3: </a:t>
            </a:r>
            <a:r>
              <a:rPr lang="en-US" altLang="zh-CN" sz="1400" dirty="0"/>
              <a:t>Obtaining Template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A79CCAC-3E6C-C981-A276-CDDEE553D7B8}"/>
              </a:ext>
            </a:extLst>
          </p:cNvPr>
          <p:cNvCxnSpPr>
            <a:cxnSpLocks/>
          </p:cNvCxnSpPr>
          <p:nvPr/>
        </p:nvCxnSpPr>
        <p:spPr>
          <a:xfrm>
            <a:off x="3614739" y="1314450"/>
            <a:ext cx="0" cy="52149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FA95417-0035-B4C7-9B52-B399BBB1CD0B}"/>
              </a:ext>
            </a:extLst>
          </p:cNvPr>
          <p:cNvCxnSpPr>
            <a:cxnSpLocks/>
          </p:cNvCxnSpPr>
          <p:nvPr/>
        </p:nvCxnSpPr>
        <p:spPr>
          <a:xfrm>
            <a:off x="3724276" y="1314450"/>
            <a:ext cx="0" cy="52149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DE0FC6C-D5A7-0F93-40F9-480C916DAC80}"/>
              </a:ext>
            </a:extLst>
          </p:cNvPr>
          <p:cNvCxnSpPr/>
          <p:nvPr/>
        </p:nvCxnSpPr>
        <p:spPr>
          <a:xfrm>
            <a:off x="920750" y="1054100"/>
            <a:ext cx="0" cy="1841500"/>
          </a:xfrm>
          <a:prstGeom prst="line">
            <a:avLst/>
          </a:prstGeom>
          <a:ln w="952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73DC5DC-5075-6B32-FC19-8DBD85DACA95}"/>
              </a:ext>
            </a:extLst>
          </p:cNvPr>
          <p:cNvCxnSpPr>
            <a:cxnSpLocks/>
          </p:cNvCxnSpPr>
          <p:nvPr/>
        </p:nvCxnSpPr>
        <p:spPr>
          <a:xfrm>
            <a:off x="3656014" y="2105931"/>
            <a:ext cx="0" cy="789669"/>
          </a:xfrm>
          <a:prstGeom prst="line">
            <a:avLst/>
          </a:prstGeom>
          <a:ln w="952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05F8071-7485-9E4A-C10A-08C5D14552FE}"/>
              </a:ext>
            </a:extLst>
          </p:cNvPr>
          <p:cNvCxnSpPr/>
          <p:nvPr/>
        </p:nvCxnSpPr>
        <p:spPr>
          <a:xfrm>
            <a:off x="920750" y="2628896"/>
            <a:ext cx="2735264" cy="0"/>
          </a:xfrm>
          <a:prstGeom prst="straightConnector1">
            <a:avLst/>
          </a:prstGeom>
          <a:ln w="9525">
            <a:solidFill>
              <a:srgbClr val="C0000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B4CE1AE-5459-A292-4A71-2443A3B18017}"/>
              </a:ext>
            </a:extLst>
          </p:cNvPr>
          <p:cNvCxnSpPr>
            <a:cxnSpLocks/>
          </p:cNvCxnSpPr>
          <p:nvPr/>
        </p:nvCxnSpPr>
        <p:spPr>
          <a:xfrm>
            <a:off x="3803650" y="1431922"/>
            <a:ext cx="25352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27F874C5-0D53-3DBD-4A96-4A667333C494}"/>
              </a:ext>
            </a:extLst>
          </p:cNvPr>
          <p:cNvCxnSpPr/>
          <p:nvPr/>
        </p:nvCxnSpPr>
        <p:spPr>
          <a:xfrm>
            <a:off x="2288382" y="2628896"/>
            <a:ext cx="4050507" cy="158754"/>
          </a:xfrm>
          <a:prstGeom prst="bentConnector3">
            <a:avLst>
              <a:gd name="adj1" fmla="val 93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3990D89-AC1A-B39C-FFDA-F4624905C1FA}"/>
              </a:ext>
            </a:extLst>
          </p:cNvPr>
          <p:cNvCxnSpPr>
            <a:cxnSpLocks/>
          </p:cNvCxnSpPr>
          <p:nvPr/>
        </p:nvCxnSpPr>
        <p:spPr>
          <a:xfrm>
            <a:off x="1873250" y="4165600"/>
            <a:ext cx="44656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366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741EF86-FB50-A5CE-DE0C-867C763EA9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7" r="6565" b="4475"/>
          <a:stretch/>
        </p:blipFill>
        <p:spPr>
          <a:xfrm>
            <a:off x="1330682" y="988622"/>
            <a:ext cx="5688316" cy="27432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63C334F-51ED-70E6-E258-A6D9D793E646}"/>
              </a:ext>
            </a:extLst>
          </p:cNvPr>
          <p:cNvSpPr txBox="1"/>
          <p:nvPr/>
        </p:nvSpPr>
        <p:spPr>
          <a:xfrm>
            <a:off x="1540072" y="642031"/>
            <a:ext cx="9360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The results I have obtained regarding SCG signal are as follows: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2C60012-ACEC-D9D4-5300-F08CA1424642}"/>
              </a:ext>
            </a:extLst>
          </p:cNvPr>
          <p:cNvSpPr txBox="1"/>
          <p:nvPr/>
        </p:nvSpPr>
        <p:spPr>
          <a:xfrm>
            <a:off x="1540072" y="3731822"/>
            <a:ext cx="98679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Reason 1: </a:t>
            </a:r>
          </a:p>
          <a:p>
            <a:r>
              <a:rPr lang="en-US" altLang="zh-CN" dirty="0"/>
              <a:t>The method is based on derivations. However, ECG signals are relatively smooth, but simulated SCG signals are much sharper.</a:t>
            </a:r>
          </a:p>
          <a:p>
            <a:endParaRPr lang="en-US" altLang="zh-CN" dirty="0"/>
          </a:p>
          <a:p>
            <a:r>
              <a:rPr lang="en-US" altLang="zh-CN" dirty="0"/>
              <a:t>Reason 2: </a:t>
            </a:r>
          </a:p>
          <a:p>
            <a:r>
              <a:rPr lang="en-US" altLang="zh-CN" dirty="0"/>
              <a:t>In the paper, after stretching the time axis, missing parts need to be interpolated. </a:t>
            </a:r>
          </a:p>
          <a:p>
            <a:r>
              <a:rPr lang="en-US" altLang="zh-CN" dirty="0"/>
              <a:t>The ECG signals in the paper have a sampling rate of </a:t>
            </a:r>
            <a:r>
              <a:rPr lang="en-US" altLang="zh-CN" b="1" dirty="0"/>
              <a:t>1 </a:t>
            </a:r>
            <a:r>
              <a:rPr lang="en-US" altLang="zh-CN" b="1" dirty="0" err="1"/>
              <a:t>KHz</a:t>
            </a:r>
            <a:r>
              <a:rPr lang="en-US" altLang="zh-CN" dirty="0"/>
              <a:t>, while our signals have a sampling rate of only </a:t>
            </a:r>
            <a:r>
              <a:rPr lang="en-US" altLang="zh-CN" b="1" dirty="0"/>
              <a:t>100 Hz</a:t>
            </a:r>
            <a:r>
              <a:rPr lang="en-US" altLang="zh-CN" dirty="0"/>
              <a:t>. The length of our templates is often in the range of 40-80. Interpolation will introduce significant errors which result in distortion.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BD578A8-F942-DCAC-1B02-923A844B7EB8}"/>
              </a:ext>
            </a:extLst>
          </p:cNvPr>
          <p:cNvSpPr txBox="1"/>
          <p:nvPr/>
        </p:nvSpPr>
        <p:spPr>
          <a:xfrm>
            <a:off x="7018998" y="1483059"/>
            <a:ext cx="50896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Big peaks are aligned.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The alignment effect for small peaks is not noticeable.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The signal distortion is significant.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E69BF1B-8319-8912-5438-077981E5D5C8}"/>
              </a:ext>
            </a:extLst>
          </p:cNvPr>
          <p:cNvSpPr txBox="1"/>
          <p:nvPr/>
        </p:nvSpPr>
        <p:spPr>
          <a:xfrm>
            <a:off x="609599" y="106251"/>
            <a:ext cx="5382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Work_3: </a:t>
            </a:r>
            <a:r>
              <a:rPr lang="en-US" altLang="zh-CN" sz="1400" dirty="0"/>
              <a:t>Obtaining Template</a:t>
            </a:r>
          </a:p>
        </p:txBody>
      </p:sp>
    </p:spTree>
    <p:extLst>
      <p:ext uri="{BB962C8B-B14F-4D97-AF65-F5344CB8AC3E}">
        <p14:creationId xmlns:p14="http://schemas.microsoft.com/office/powerpoint/2010/main" val="1004711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5114486" y="3105834"/>
            <a:ext cx="1963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015943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574963" y="537330"/>
            <a:ext cx="9042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Work Description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9F62255-7A4A-1C35-FF69-9A58CEC1EDD3}"/>
              </a:ext>
            </a:extLst>
          </p:cNvPr>
          <p:cNvSpPr txBox="1"/>
          <p:nvPr/>
        </p:nvSpPr>
        <p:spPr>
          <a:xfrm>
            <a:off x="2415715" y="1706472"/>
            <a:ext cx="861607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Part_1: </a:t>
            </a:r>
          </a:p>
          <a:p>
            <a:pPr marL="800100" lvl="1" indent="-342900">
              <a:buAutoNum type="arabicPeriod"/>
            </a:pPr>
            <a:r>
              <a:rPr lang="en-US" altLang="zh-CN" dirty="0"/>
              <a:t>About Getting Template (Weighted Average, Kalman Filter, DTW)</a:t>
            </a:r>
          </a:p>
          <a:p>
            <a:pPr marL="800100" lvl="1" indent="-342900">
              <a:buFontTx/>
              <a:buAutoNum type="arabicPeriod"/>
            </a:pPr>
            <a:r>
              <a:rPr lang="en-US" altLang="zh-CN" dirty="0"/>
              <a:t>Some Thoughts about Removing Breathing Effect</a:t>
            </a:r>
          </a:p>
          <a:p>
            <a:pPr marL="800100" lvl="1" indent="-342900">
              <a:buAutoNum type="arabicPeriod"/>
            </a:pPr>
            <a:endParaRPr lang="en-US" altLang="zh-CN" dirty="0"/>
          </a:p>
          <a:p>
            <a:pPr marL="800100" lvl="1" indent="-342900">
              <a:buAutoNum type="arabicPeriod"/>
            </a:pPr>
            <a:endParaRPr lang="en-US" altLang="zh-CN" dirty="0"/>
          </a:p>
          <a:p>
            <a:r>
              <a:rPr lang="en-US" altLang="zh-CN" dirty="0"/>
              <a:t>Part_2: </a:t>
            </a:r>
          </a:p>
          <a:p>
            <a:pPr marL="800100" lvl="1" indent="-342900">
              <a:buAutoNum type="arabicPeriod"/>
            </a:pPr>
            <a:r>
              <a:rPr lang="en-US" altLang="zh-CN" dirty="0"/>
              <a:t>Paper_1: A global averaging method for DTW</a:t>
            </a:r>
          </a:p>
          <a:p>
            <a:pPr marL="800100" lvl="1" indent="-342900">
              <a:buAutoNum type="arabicPeriod"/>
            </a:pPr>
            <a:r>
              <a:rPr lang="en-US" altLang="zh-CN" dirty="0"/>
              <a:t>Paper_2: </a:t>
            </a:r>
            <a:r>
              <a:rPr lang="en-US" altLang="zh-CN" dirty="0" err="1"/>
              <a:t>shapeDTW</a:t>
            </a:r>
            <a:r>
              <a:rPr lang="en-US" altLang="zh-CN" dirty="0"/>
              <a:t>: shape Dynamic Time Warping</a:t>
            </a:r>
          </a:p>
          <a:p>
            <a:pPr marL="800100" lvl="1" indent="-342900">
              <a:buAutoNum type="arabicPeriod"/>
            </a:pPr>
            <a:r>
              <a:rPr lang="en-US" altLang="zh-CN" dirty="0"/>
              <a:t>Paper_3: k-Shape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Part_3: Learning Progress and Future Learning Plan</a:t>
            </a:r>
          </a:p>
          <a:p>
            <a:endParaRPr lang="en-US" altLang="zh-CN" dirty="0"/>
          </a:p>
          <a:p>
            <a:r>
              <a:rPr lang="en-US" altLang="zh-CN" dirty="0"/>
              <a:t>Part_4: Questions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3862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600" y="106251"/>
            <a:ext cx="4584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Part_1: </a:t>
            </a:r>
            <a:r>
              <a:rPr lang="en-US" altLang="zh-CN" sz="1400" dirty="0"/>
              <a:t>Research - Getting Template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D0D1EB8-1FAD-5C0B-58E9-E5CE0A283F64}"/>
              </a:ext>
            </a:extLst>
          </p:cNvPr>
          <p:cNvSpPr txBox="1"/>
          <p:nvPr/>
        </p:nvSpPr>
        <p:spPr>
          <a:xfrm>
            <a:off x="707923" y="870155"/>
            <a:ext cx="8708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Previous</a:t>
            </a:r>
            <a:r>
              <a:rPr lang="zh-CN" altLang="en-US" dirty="0"/>
              <a:t>的研究情况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D4C1A41-B2E6-E35F-C397-BDA2A8D11293}"/>
              </a:ext>
            </a:extLst>
          </p:cNvPr>
          <p:cNvSpPr txBox="1"/>
          <p:nvPr/>
        </p:nvSpPr>
        <p:spPr>
          <a:xfrm>
            <a:off x="707923" y="2431260"/>
            <a:ext cx="87089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最新的进展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KF</a:t>
            </a:r>
            <a:r>
              <a:rPr lang="zh-CN" altLang="en-US" dirty="0"/>
              <a:t>已经</a:t>
            </a:r>
            <a:r>
              <a:rPr lang="en-US" altLang="zh-CN" dirty="0"/>
              <a:t>try</a:t>
            </a:r>
            <a:r>
              <a:rPr lang="zh-CN" altLang="en-US" dirty="0"/>
              <a:t>出来了，但是调参还是没有很熟练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使用</a:t>
            </a:r>
            <a:r>
              <a:rPr lang="en-US" altLang="zh-CN" dirty="0"/>
              <a:t>DBA</a:t>
            </a:r>
            <a:r>
              <a:rPr lang="zh-CN" altLang="en-US" dirty="0"/>
              <a:t>的算法，</a:t>
            </a:r>
            <a:r>
              <a:rPr lang="en-US" altLang="zh-CN" dirty="0"/>
              <a:t>D</a:t>
            </a:r>
            <a:r>
              <a:rPr lang="zh-CN" altLang="en-US" dirty="0"/>
              <a:t>的效果已经从原来的</a:t>
            </a:r>
            <a:r>
              <a:rPr lang="en-US" altLang="zh-CN" dirty="0"/>
              <a:t>4.5-&gt;3.5</a:t>
            </a:r>
            <a:r>
              <a:rPr lang="zh-CN" altLang="en-US" dirty="0"/>
              <a:t>了</a:t>
            </a:r>
            <a:endParaRPr lang="en-US" altLang="zh-CN" dirty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7058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600" y="106251"/>
            <a:ext cx="4584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Part_1: </a:t>
            </a:r>
            <a:r>
              <a:rPr lang="en-US" altLang="zh-CN" sz="1400" dirty="0"/>
              <a:t>Research - Breath Removal</a:t>
            </a:r>
          </a:p>
        </p:txBody>
      </p:sp>
    </p:spTree>
    <p:extLst>
      <p:ext uri="{BB962C8B-B14F-4D97-AF65-F5344CB8AC3E}">
        <p14:creationId xmlns:p14="http://schemas.microsoft.com/office/powerpoint/2010/main" val="3229242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599" y="106251"/>
            <a:ext cx="6898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Part_2: </a:t>
            </a:r>
            <a:r>
              <a:rPr lang="en-US" altLang="zh-CN" sz="1400" dirty="0"/>
              <a:t>Paper Reading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3ECD4F3-F35E-2206-FF84-688217EDEE5A}"/>
              </a:ext>
            </a:extLst>
          </p:cNvPr>
          <p:cNvSpPr txBox="1"/>
          <p:nvPr/>
        </p:nvSpPr>
        <p:spPr>
          <a:xfrm>
            <a:off x="171448" y="745012"/>
            <a:ext cx="9680473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zh-CN" dirty="0"/>
              <a:t>Paper_1: A global averaging method for DTW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论文的目的</a:t>
            </a:r>
            <a:r>
              <a:rPr lang="en-US" altLang="zh-CN" dirty="0"/>
              <a:t>: the computation of an average of a set of sequences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解决的问题</a:t>
            </a:r>
            <a:endParaRPr lang="en-US" altLang="zh-CN" dirty="0"/>
          </a:p>
          <a:p>
            <a:pPr marL="800100" lvl="1" indent="-342900">
              <a:buAutoNum type="arabicPeriod"/>
            </a:pPr>
            <a:r>
              <a:rPr lang="en-US" altLang="zh-CN" dirty="0"/>
              <a:t>They develop a global technique for averaging a set of sequences, which avoids using iterative pairwise averaging.</a:t>
            </a:r>
          </a:p>
          <a:p>
            <a:pPr marL="800100" lvl="1" indent="-342900">
              <a:buAutoNum type="arabicPeriod"/>
            </a:pPr>
            <a:endParaRPr lang="en-US" altLang="zh-CN" dirty="0"/>
          </a:p>
          <a:p>
            <a:pPr lvl="1"/>
            <a:r>
              <a:rPr lang="en-US" altLang="zh-CN" dirty="0"/>
              <a:t>2. They describe a new strategy to reduce the length of the resulting average sequence.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使用的方法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9038295-602A-BFFF-951C-4EBA4AF61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570" y="3287116"/>
            <a:ext cx="6306430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960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599" y="106251"/>
            <a:ext cx="6898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Part_2: </a:t>
            </a:r>
            <a:r>
              <a:rPr lang="en-US" altLang="zh-CN" sz="1400" dirty="0"/>
              <a:t>Paper Reading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3ECD4F3-F35E-2206-FF84-688217EDEE5A}"/>
              </a:ext>
            </a:extLst>
          </p:cNvPr>
          <p:cNvSpPr txBox="1"/>
          <p:nvPr/>
        </p:nvSpPr>
        <p:spPr>
          <a:xfrm>
            <a:off x="149325" y="766604"/>
            <a:ext cx="6898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zh-CN" dirty="0"/>
              <a:t>Paper_2: </a:t>
            </a:r>
            <a:r>
              <a:rPr lang="en-US" altLang="zh-CN" dirty="0" err="1"/>
              <a:t>shapeDTW</a:t>
            </a:r>
            <a:r>
              <a:rPr lang="en-US" altLang="zh-CN" dirty="0"/>
              <a:t>: shape Dynamic Time Warping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6A6FE53-CD6F-3661-88B7-280C4DD98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1334624"/>
            <a:ext cx="9065344" cy="503041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331A1B9-8A70-9607-2BA3-C39B3D3F1E85}"/>
              </a:ext>
            </a:extLst>
          </p:cNvPr>
          <p:cNvSpPr txBox="1"/>
          <p:nvPr/>
        </p:nvSpPr>
        <p:spPr>
          <a:xfrm>
            <a:off x="9207297" y="2690336"/>
            <a:ext cx="298470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zh-CN" dirty="0"/>
              <a:t>Shape Descriptors:</a:t>
            </a:r>
          </a:p>
          <a:p>
            <a:pPr lvl="1"/>
            <a:r>
              <a:rPr lang="en-US" altLang="zh-CN" dirty="0"/>
              <a:t>Raw-</a:t>
            </a:r>
            <a:r>
              <a:rPr lang="en-US" altLang="zh-CN" dirty="0" err="1"/>
              <a:t>Subseq</a:t>
            </a:r>
            <a:r>
              <a:rPr lang="en-US" altLang="zh-CN" dirty="0"/>
              <a:t>, </a:t>
            </a:r>
          </a:p>
          <a:p>
            <a:pPr lvl="1"/>
            <a:r>
              <a:rPr lang="en-US" altLang="zh-CN" dirty="0"/>
              <a:t>PAA, DWT, </a:t>
            </a:r>
          </a:p>
          <a:p>
            <a:pPr lvl="1"/>
            <a:r>
              <a:rPr lang="en-US" altLang="zh-CN" dirty="0"/>
              <a:t>Slope, HOG1d</a:t>
            </a:r>
          </a:p>
          <a:p>
            <a:pPr lvl="1"/>
            <a:r>
              <a:rPr lang="en-US" altLang="zh-CN" dirty="0"/>
              <a:t>Derivative</a:t>
            </a:r>
          </a:p>
        </p:txBody>
      </p:sp>
    </p:spTree>
    <p:extLst>
      <p:ext uri="{BB962C8B-B14F-4D97-AF65-F5344CB8AC3E}">
        <p14:creationId xmlns:p14="http://schemas.microsoft.com/office/powerpoint/2010/main" val="407941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599" y="106251"/>
            <a:ext cx="6898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Part_2: </a:t>
            </a:r>
            <a:r>
              <a:rPr lang="en-US" altLang="zh-CN" sz="1400" dirty="0"/>
              <a:t>Paper Reading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3ECD4F3-F35E-2206-FF84-688217EDEE5A}"/>
              </a:ext>
            </a:extLst>
          </p:cNvPr>
          <p:cNvSpPr txBox="1"/>
          <p:nvPr/>
        </p:nvSpPr>
        <p:spPr>
          <a:xfrm>
            <a:off x="149325" y="766604"/>
            <a:ext cx="68984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zh-CN" dirty="0"/>
              <a:t>Paper_2: </a:t>
            </a:r>
            <a:r>
              <a:rPr lang="en-US" altLang="zh-CN" dirty="0" err="1"/>
              <a:t>shapeDTW</a:t>
            </a:r>
            <a:r>
              <a:rPr lang="en-US" altLang="zh-CN" dirty="0"/>
              <a:t>: shape Dynamic Time Warping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F094601-D591-B9C0-8940-A7AA1C807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31469"/>
            <a:ext cx="12192000" cy="454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012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599" y="106251"/>
            <a:ext cx="6898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Part_2: </a:t>
            </a:r>
            <a:r>
              <a:rPr lang="en-US" altLang="zh-CN" sz="1400" dirty="0"/>
              <a:t>Paper Reading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3ECD4F3-F35E-2206-FF84-688217EDEE5A}"/>
              </a:ext>
            </a:extLst>
          </p:cNvPr>
          <p:cNvSpPr txBox="1"/>
          <p:nvPr/>
        </p:nvSpPr>
        <p:spPr>
          <a:xfrm>
            <a:off x="134577" y="737107"/>
            <a:ext cx="9524679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zh-CN" dirty="0"/>
              <a:t>Paper_3: k-Shape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NLAAF: Nonlinear alignment and averaging filters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PSA: Prioritized shape averaging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RSTMF: Ranking Shape-based Template Matching Framework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DBA: Dynamic Time Warping Barycenter Averaging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KSC: K-Spectral Centroid Clustering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Matrix Decomposition</a:t>
            </a:r>
            <a:endParaRPr lang="zh-CN" altLang="en-US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9194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62">
            <a:extLst>
              <a:ext uri="{FF2B5EF4-FFF2-40B4-BE49-F238E27FC236}">
                <a16:creationId xmlns:a16="http://schemas.microsoft.com/office/drawing/2014/main" id="{204AE680-9190-FAD6-3CF8-9C593C260F05}"/>
              </a:ext>
            </a:extLst>
          </p:cNvPr>
          <p:cNvSpPr txBox="1"/>
          <p:nvPr/>
        </p:nvSpPr>
        <p:spPr>
          <a:xfrm>
            <a:off x="609599" y="106251"/>
            <a:ext cx="6400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Work_3: </a:t>
            </a:r>
            <a:r>
              <a:rPr lang="en-US" altLang="zh-CN" sz="1400" dirty="0"/>
              <a:t>Learning Progress and Future Learning Plan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3F21988-D9C8-EEB1-82D8-632A3509FA1C}"/>
              </a:ext>
            </a:extLst>
          </p:cNvPr>
          <p:cNvSpPr txBox="1"/>
          <p:nvPr/>
        </p:nvSpPr>
        <p:spPr>
          <a:xfrm>
            <a:off x="703943" y="776514"/>
            <a:ext cx="105228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已经完成的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EE120 (all videos and lectures)</a:t>
            </a:r>
          </a:p>
          <a:p>
            <a:pPr marL="342900" indent="-342900">
              <a:buAutoNum type="arabicPeriod"/>
            </a:pPr>
            <a:r>
              <a:rPr lang="en-US" altLang="zh-CN" dirty="0"/>
              <a:t>Complex Functions and Integral Transforms (completed half of the exercise book)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接下来打算做的：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现代数字信号处理</a:t>
            </a:r>
            <a:r>
              <a:rPr lang="en-US" altLang="zh-CN" dirty="0"/>
              <a:t>I</a:t>
            </a:r>
          </a:p>
          <a:p>
            <a:pPr marL="342900" indent="-342900">
              <a:buAutoNum type="arabicPeriod"/>
            </a:pPr>
            <a:r>
              <a:rPr lang="zh-CN" altLang="en-US" dirty="0"/>
              <a:t>现在数字信号处理</a:t>
            </a:r>
            <a:r>
              <a:rPr lang="en-US" altLang="zh-CN" dirty="0"/>
              <a:t>II (</a:t>
            </a:r>
            <a:r>
              <a:rPr lang="zh-CN" altLang="en-US" dirty="0"/>
              <a:t>好处是和</a:t>
            </a:r>
            <a:r>
              <a:rPr lang="en-US" altLang="zh-CN" dirty="0"/>
              <a:t>ADSP</a:t>
            </a:r>
            <a:r>
              <a:rPr lang="zh-CN" altLang="en-US" dirty="0"/>
              <a:t>的内容很接近</a:t>
            </a:r>
            <a:r>
              <a:rPr lang="en-US" altLang="zh-CN" dirty="0"/>
              <a:t>)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F0DF3EA-DF71-889D-DC00-CFFA65C68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998" y="3780971"/>
            <a:ext cx="2690351" cy="274099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79C41A8-3A07-F1CB-D9E5-058891249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0349" y="3780970"/>
            <a:ext cx="2786568" cy="274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982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 1">
      <a:majorFont>
        <a:latin typeface="Consolas"/>
        <a:ea typeface="等线 Light"/>
        <a:cs typeface=""/>
      </a:majorFont>
      <a:minorFont>
        <a:latin typeface="Consolas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5713</TotalTime>
  <Words>1335</Words>
  <Application>Microsoft Office PowerPoint</Application>
  <PresentationFormat>宽屏</PresentationFormat>
  <Paragraphs>224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Söhne</vt:lpstr>
      <vt:lpstr>等线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老 甲鱼</dc:creator>
  <cp:lastModifiedBy>甲鱼 老</cp:lastModifiedBy>
  <cp:revision>8987</cp:revision>
  <dcterms:created xsi:type="dcterms:W3CDTF">2023-07-30T03:21:28Z</dcterms:created>
  <dcterms:modified xsi:type="dcterms:W3CDTF">2023-11-05T15:15:13Z</dcterms:modified>
</cp:coreProperties>
</file>