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D4A90-5C80-B22C-B6E4-05BC0AEFE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78C28-CE46-4A84-B57F-087CF8B54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5AC6B-1C90-41F0-BAB9-EE146125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815CD-7208-F89C-6955-BC6DA24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5064-3DA3-59E5-DE56-ABCE0A3E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1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646B-2B8C-4821-E51D-493E945E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D2BFD-45DE-295D-6CC0-1893E5A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4E587-767F-3AF6-2E35-93F09401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C1F5E-A783-FF18-50C7-21DF1F2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FA883-6F19-B4E7-FD46-E4DEB5B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6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60403-68DD-FE35-7FE8-F06E4A46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2559C-9D29-D7A6-52B1-83240399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F70AB-C632-824D-3895-A88FC85E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09AA1-0C8E-9ED9-69B8-A8A8D75D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AE215-410D-208B-702A-9355A5C5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1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41262-27E3-3F37-1494-2E0B0096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5D77C-028D-8803-9C14-3BC48868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692CD-39B1-B33B-5A4A-C1D1FB7A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68B8-D83E-441C-D594-311A2CC2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50154-C2AD-A228-1C09-999766A2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5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46D7-D2E3-2A89-9CF2-E937B3C4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48DCF-3BCC-E72B-42EC-7823D5B2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2BA68-433A-FC93-3492-3598A7D5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38CAF-E488-7C20-43B8-0473F96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A8B48-B3EF-93EF-C012-B2C6395C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3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6A8D-15CF-25DF-4E04-5B8B3A4C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AD379-CD7D-5476-2E59-A19BD5931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CF667-0FA1-00E2-E083-7ED12061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F226C-EC75-01CC-C939-974D234F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73BB6-D305-50A8-F856-28893FF1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12057-34CF-65EB-2525-CEF1C52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6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F1C9D-8AB9-BEC9-88BB-CFEE7543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5433E-7B91-7EDF-1924-1820CCC4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EAD02-0F4C-EAED-CB2A-28B7298A6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DFEAB-DC87-1A74-B0F6-22844CEBC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F2865-A16F-041C-01DE-72232F745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B5FCB-8A45-49E6-D1C1-75F0F336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414F3D-6362-9872-CFA6-96CEB496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461FA-60CD-2BA2-D77E-92777C52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3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823D0-44FA-3D52-CE72-EAE9AA1E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F39ACF-B1C1-8FCC-7551-39F34415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E3E49-2B96-B754-BA82-547F0826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BC155-B176-82CC-EFA8-AE21935E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3DC2DF-8272-4763-981B-5C48C034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E2E162-135C-1CB9-16F4-8721DC8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49B54-36D5-6EAA-BD69-B4A03139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3FF4-774E-84C1-3C23-CA5C652B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898E-0C8C-42A6-6214-D868EC84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2017C-8212-A50F-6E4F-B89E6803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1188-9F19-34FC-82A8-889AB237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8D402-1C6B-E65A-E8B6-3986C3E6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6B9BE-C389-2C33-247F-D0D59DD9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5CC0C-444A-36FB-D47C-1EA1226B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5D3787-EBA5-88EE-53CA-25F62454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0AD3E-F48D-9DFB-DC10-15CEBF31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7EBF2-0C7F-8973-11CC-240AC11F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A8F52-F472-A0F3-9166-53E89580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7FFC-1373-FCE6-5F5D-86B6E683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66570-8F97-3676-AF10-3E7A1F40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361E4-F491-2DB2-4D7E-61C22EF1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39C41-C3B1-382C-ECEF-ECA65D4D9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444E-F909-46D1-BDFD-49459CF1C2A7}" type="datetimeFigureOut">
              <a:rPr lang="zh-CN" altLang="en-US" smtClean="0"/>
              <a:t>2023-10-26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C5DC9-C2EE-68CE-3FA7-659DE2F6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E85F-3438-3E06-EFA6-428574E4A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B435-2394-4DB1-B1A6-EA637874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0256-3055-C65B-1E58-37D33CF7822F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Esay</a:t>
            </a:r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 Presentation of FMM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C4C650-1217-3B83-8AA6-02F31A960FAC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endParaRPr lang="en-US" altLang="zh-CN" sz="16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0256-3055-C65B-1E58-37D33CF7822F}"/>
              </a:ext>
            </a:extLst>
          </p:cNvPr>
          <p:cNvSpPr txBox="1"/>
          <p:nvPr/>
        </p:nvSpPr>
        <p:spPr>
          <a:xfrm>
            <a:off x="0" y="392516"/>
            <a:ext cx="195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Algo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0AE78E-B5BF-EF31-9351-59E99CD957F0}"/>
              </a:ext>
            </a:extLst>
          </p:cNvPr>
          <p:cNvSpPr/>
          <p:nvPr/>
        </p:nvSpPr>
        <p:spPr>
          <a:xfrm>
            <a:off x="4389292" y="1966798"/>
            <a:ext cx="2127623" cy="920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FMM Algo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7D3B089-7DE7-F30D-1C8F-E7392414912D}"/>
              </a:ext>
            </a:extLst>
          </p:cNvPr>
          <p:cNvSpPr/>
          <p:nvPr/>
        </p:nvSpPr>
        <p:spPr>
          <a:xfrm>
            <a:off x="1592302" y="1815389"/>
            <a:ext cx="1356659" cy="1223196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3C4F096-6CC7-874B-CEF2-088893346819}"/>
              </a:ext>
            </a:extLst>
          </p:cNvPr>
          <p:cNvSpPr/>
          <p:nvPr/>
        </p:nvSpPr>
        <p:spPr>
          <a:xfrm>
            <a:off x="1592302" y="4737310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BD6FF38-5054-CEB8-B038-9560A5808993}"/>
              </a:ext>
            </a:extLst>
          </p:cNvPr>
          <p:cNvSpPr/>
          <p:nvPr/>
        </p:nvSpPr>
        <p:spPr>
          <a:xfrm>
            <a:off x="1956866" y="4737309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841862D-B776-B630-D0AB-A1753978C046}"/>
              </a:ext>
            </a:extLst>
          </p:cNvPr>
          <p:cNvSpPr/>
          <p:nvPr/>
        </p:nvSpPr>
        <p:spPr>
          <a:xfrm>
            <a:off x="2321430" y="4737308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5A7AFA6-096E-E0B2-ECFB-513BADCEC7C7}"/>
              </a:ext>
            </a:extLst>
          </p:cNvPr>
          <p:cNvSpPr/>
          <p:nvPr/>
        </p:nvSpPr>
        <p:spPr>
          <a:xfrm>
            <a:off x="2685994" y="4735310"/>
            <a:ext cx="364564" cy="1023967"/>
          </a:xfrm>
          <a:custGeom>
            <a:avLst/>
            <a:gdLst>
              <a:gd name="connsiteX0" fmla="*/ 0 w 1356659"/>
              <a:gd name="connsiteY0" fmla="*/ 853653 h 1223196"/>
              <a:gd name="connsiteX1" fmla="*/ 203200 w 1356659"/>
              <a:gd name="connsiteY1" fmla="*/ 4995 h 1223196"/>
              <a:gd name="connsiteX2" fmla="*/ 251012 w 1356659"/>
              <a:gd name="connsiteY2" fmla="*/ 1200289 h 1223196"/>
              <a:gd name="connsiteX3" fmla="*/ 328706 w 1356659"/>
              <a:gd name="connsiteY3" fmla="*/ 787912 h 1223196"/>
              <a:gd name="connsiteX4" fmla="*/ 472141 w 1356659"/>
              <a:gd name="connsiteY4" fmla="*/ 740101 h 1223196"/>
              <a:gd name="connsiteX5" fmla="*/ 717177 w 1356659"/>
              <a:gd name="connsiteY5" fmla="*/ 764006 h 1223196"/>
              <a:gd name="connsiteX6" fmla="*/ 884518 w 1356659"/>
              <a:gd name="connsiteY6" fmla="*/ 734124 h 1223196"/>
              <a:gd name="connsiteX7" fmla="*/ 944283 w 1356659"/>
              <a:gd name="connsiteY7" fmla="*/ 775959 h 1223196"/>
              <a:gd name="connsiteX8" fmla="*/ 992094 w 1356659"/>
              <a:gd name="connsiteY8" fmla="*/ 477136 h 1223196"/>
              <a:gd name="connsiteX9" fmla="*/ 1021977 w 1356659"/>
              <a:gd name="connsiteY9" fmla="*/ 949277 h 1223196"/>
              <a:gd name="connsiteX10" fmla="*/ 1087718 w 1356659"/>
              <a:gd name="connsiteY10" fmla="*/ 740101 h 1223196"/>
              <a:gd name="connsiteX11" fmla="*/ 1356659 w 1356659"/>
              <a:gd name="connsiteY11" fmla="*/ 716195 h 122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6659" h="1223196">
                <a:moveTo>
                  <a:pt x="0" y="853653"/>
                </a:moveTo>
                <a:cubicBezTo>
                  <a:pt x="80682" y="400437"/>
                  <a:pt x="161365" y="-52778"/>
                  <a:pt x="203200" y="4995"/>
                </a:cubicBezTo>
                <a:cubicBezTo>
                  <a:pt x="245035" y="62768"/>
                  <a:pt x="230094" y="1069803"/>
                  <a:pt x="251012" y="1200289"/>
                </a:cubicBezTo>
                <a:cubicBezTo>
                  <a:pt x="271930" y="1330775"/>
                  <a:pt x="291851" y="864610"/>
                  <a:pt x="328706" y="787912"/>
                </a:cubicBezTo>
                <a:cubicBezTo>
                  <a:pt x="365561" y="711214"/>
                  <a:pt x="407396" y="744085"/>
                  <a:pt x="472141" y="740101"/>
                </a:cubicBezTo>
                <a:cubicBezTo>
                  <a:pt x="536886" y="736117"/>
                  <a:pt x="648448" y="765002"/>
                  <a:pt x="717177" y="764006"/>
                </a:cubicBezTo>
                <a:cubicBezTo>
                  <a:pt x="785906" y="763010"/>
                  <a:pt x="846667" y="732132"/>
                  <a:pt x="884518" y="734124"/>
                </a:cubicBezTo>
                <a:cubicBezTo>
                  <a:pt x="922369" y="736116"/>
                  <a:pt x="926354" y="818790"/>
                  <a:pt x="944283" y="775959"/>
                </a:cubicBezTo>
                <a:cubicBezTo>
                  <a:pt x="962212" y="733128"/>
                  <a:pt x="979145" y="448250"/>
                  <a:pt x="992094" y="477136"/>
                </a:cubicBezTo>
                <a:cubicBezTo>
                  <a:pt x="1005043" y="506022"/>
                  <a:pt x="1006040" y="905450"/>
                  <a:pt x="1021977" y="949277"/>
                </a:cubicBezTo>
                <a:cubicBezTo>
                  <a:pt x="1037914" y="993105"/>
                  <a:pt x="1031938" y="778948"/>
                  <a:pt x="1087718" y="740101"/>
                </a:cubicBezTo>
                <a:cubicBezTo>
                  <a:pt x="1143498" y="701254"/>
                  <a:pt x="1250078" y="708724"/>
                  <a:pt x="1356659" y="71619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FBA585-EB6D-E6C9-244D-5CB7678E3FD2}"/>
              </a:ext>
            </a:extLst>
          </p:cNvPr>
          <p:cNvSpPr txBox="1"/>
          <p:nvPr/>
        </p:nvSpPr>
        <p:spPr>
          <a:xfrm>
            <a:off x="7553831" y="2103820"/>
            <a:ext cx="4189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Smoothed Template (One Circle)</a:t>
            </a:r>
          </a:p>
          <a:p>
            <a:pPr algn="ctr"/>
            <a:r>
              <a:rPr lang="en-US" altLang="zh-CN" dirty="0"/>
              <a:t> &amp;</a:t>
            </a:r>
          </a:p>
          <a:p>
            <a:pPr algn="ctr"/>
            <a:r>
              <a:rPr lang="en-US" altLang="zh-CN" dirty="0"/>
              <a:t>FMM Components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E4B277-A0BA-1064-EC8B-B75199B7FC5C}"/>
              </a:ext>
            </a:extLst>
          </p:cNvPr>
          <p:cNvSpPr/>
          <p:nvPr/>
        </p:nvSpPr>
        <p:spPr>
          <a:xfrm>
            <a:off x="4389292" y="4795582"/>
            <a:ext cx="2127623" cy="920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FMM Algo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1AC5B3-D579-0CDA-07E5-CABD6809ED95}"/>
              </a:ext>
            </a:extLst>
          </p:cNvPr>
          <p:cNvSpPr txBox="1"/>
          <p:nvPr/>
        </p:nvSpPr>
        <p:spPr>
          <a:xfrm>
            <a:off x="7553831" y="4932604"/>
            <a:ext cx="4189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Smoothed Template </a:t>
            </a:r>
            <a:r>
              <a:rPr lang="en-US" altLang="zh-CN" b="1" dirty="0"/>
              <a:t>(One circle) 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FMM Components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7E79292-386B-5B9A-505D-58F74E59BCDF}"/>
              </a:ext>
            </a:extLst>
          </p:cNvPr>
          <p:cNvSpPr/>
          <p:nvPr/>
        </p:nvSpPr>
        <p:spPr>
          <a:xfrm>
            <a:off x="3365241" y="2363755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55FCCFCB-5BC9-11A5-980B-FE6E9D00D25D}"/>
              </a:ext>
            </a:extLst>
          </p:cNvPr>
          <p:cNvSpPr/>
          <p:nvPr/>
        </p:nvSpPr>
        <p:spPr>
          <a:xfrm>
            <a:off x="6639431" y="2360211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29E04BA2-F866-A155-0CBA-097ADCC9C85E}"/>
              </a:ext>
            </a:extLst>
          </p:cNvPr>
          <p:cNvSpPr/>
          <p:nvPr/>
        </p:nvSpPr>
        <p:spPr>
          <a:xfrm>
            <a:off x="3365851" y="5215635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77985E6-13F3-C0D6-FA45-A276FE47B313}"/>
              </a:ext>
            </a:extLst>
          </p:cNvPr>
          <p:cNvSpPr/>
          <p:nvPr/>
        </p:nvSpPr>
        <p:spPr>
          <a:xfrm>
            <a:off x="6639431" y="5185885"/>
            <a:ext cx="914400" cy="2052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F2F99D-35DB-7E4C-A14B-A92E745DB838}"/>
              </a:ext>
            </a:extLst>
          </p:cNvPr>
          <p:cNvSpPr txBox="1"/>
          <p:nvPr/>
        </p:nvSpPr>
        <p:spPr>
          <a:xfrm>
            <a:off x="1309939" y="3091063"/>
            <a:ext cx="23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Periodical Signal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63D12A-7A85-D7D5-98BC-98A3729B3601}"/>
              </a:ext>
            </a:extLst>
          </p:cNvPr>
          <p:cNvSpPr txBox="1"/>
          <p:nvPr/>
        </p:nvSpPr>
        <p:spPr>
          <a:xfrm>
            <a:off x="1157700" y="5936722"/>
            <a:ext cx="23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Whole Signal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627A93-929C-9734-A72E-D232A728B935}"/>
              </a:ext>
            </a:extLst>
          </p:cNvPr>
          <p:cNvSpPr txBox="1"/>
          <p:nvPr/>
        </p:nvSpPr>
        <p:spPr>
          <a:xfrm>
            <a:off x="564324" y="1412535"/>
            <a:ext cx="195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Usage 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B106CD-1C9F-8AD2-085F-F5FF0BDA70AD}"/>
              </a:ext>
            </a:extLst>
          </p:cNvPr>
          <p:cNvSpPr txBox="1"/>
          <p:nvPr/>
        </p:nvSpPr>
        <p:spPr>
          <a:xfrm>
            <a:off x="522514" y="4288972"/>
            <a:ext cx="1951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Usage 2</a:t>
            </a:r>
          </a:p>
        </p:txBody>
      </p:sp>
    </p:spTree>
    <p:extLst>
      <p:ext uri="{BB962C8B-B14F-4D97-AF65-F5344CB8AC3E}">
        <p14:creationId xmlns:p14="http://schemas.microsoft.com/office/powerpoint/2010/main" val="22741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0256-3055-C65B-1E58-37D33CF7822F}"/>
              </a:ext>
            </a:extLst>
          </p:cNvPr>
          <p:cNvSpPr txBox="1"/>
          <p:nvPr/>
        </p:nvSpPr>
        <p:spPr>
          <a:xfrm>
            <a:off x="394607" y="362633"/>
            <a:ext cx="633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Use FMM to Denoise – </a:t>
            </a:r>
            <a:r>
              <a:rPr lang="en-US" altLang="zh-CN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White Noise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60118-4652-DED7-EA3A-6570F5FA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2"/>
          <a:stretch/>
        </p:blipFill>
        <p:spPr>
          <a:xfrm>
            <a:off x="0" y="1430196"/>
            <a:ext cx="12192000" cy="21216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EC0B12-91F2-A962-A811-4D63079C4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42" b="17069"/>
          <a:stretch/>
        </p:blipFill>
        <p:spPr>
          <a:xfrm>
            <a:off x="0" y="3928153"/>
            <a:ext cx="12138212" cy="2221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637BD7-710E-D33C-3C63-96198867F966}"/>
              </a:ext>
            </a:extLst>
          </p:cNvPr>
          <p:cNvSpPr txBox="1"/>
          <p:nvPr/>
        </p:nvSpPr>
        <p:spPr>
          <a:xfrm>
            <a:off x="4979048" y="934018"/>
            <a:ext cx="294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Clean 1-Cricle Signal 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FB5403-017D-9139-9359-D4E8D09514CC}"/>
              </a:ext>
            </a:extLst>
          </p:cNvPr>
          <p:cNvSpPr txBox="1"/>
          <p:nvPr/>
        </p:nvSpPr>
        <p:spPr>
          <a:xfrm>
            <a:off x="4078576" y="3655111"/>
            <a:ext cx="420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1-Cricle Signal with White Noise</a:t>
            </a:r>
            <a:endParaRPr lang="zh-CN" altLang="en-US" sz="20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A58710-6194-398A-6AB6-1D3917C3A64A}"/>
              </a:ext>
            </a:extLst>
          </p:cNvPr>
          <p:cNvSpPr/>
          <p:nvPr/>
        </p:nvSpPr>
        <p:spPr>
          <a:xfrm>
            <a:off x="2083837" y="2481943"/>
            <a:ext cx="3533192" cy="2674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FF2DF6C-C318-26C7-873A-E8C01A8B63AD}"/>
              </a:ext>
            </a:extLst>
          </p:cNvPr>
          <p:cNvSpPr/>
          <p:nvPr/>
        </p:nvSpPr>
        <p:spPr>
          <a:xfrm>
            <a:off x="2056943" y="5123738"/>
            <a:ext cx="3533192" cy="2674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8F1969-DF7B-EF28-DD61-A771C273A316}"/>
              </a:ext>
            </a:extLst>
          </p:cNvPr>
          <p:cNvSpPr txBox="1"/>
          <p:nvPr/>
        </p:nvSpPr>
        <p:spPr>
          <a:xfrm>
            <a:off x="4421735" y="1806496"/>
            <a:ext cx="7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Clean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214BB1-2DBE-066C-FC7A-FC5813A66230}"/>
              </a:ext>
            </a:extLst>
          </p:cNvPr>
          <p:cNvSpPr txBox="1"/>
          <p:nvPr/>
        </p:nvSpPr>
        <p:spPr>
          <a:xfrm>
            <a:off x="4193165" y="4472780"/>
            <a:ext cx="94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Noisy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DCD43A-9BD3-6471-2CC9-593A3526FD5A}"/>
              </a:ext>
            </a:extLst>
          </p:cNvPr>
          <p:cNvCxnSpPr>
            <a:cxnSpLocks/>
          </p:cNvCxnSpPr>
          <p:nvPr/>
        </p:nvCxnSpPr>
        <p:spPr>
          <a:xfrm flipH="1">
            <a:off x="4596882" y="2147387"/>
            <a:ext cx="93306" cy="3345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1AF6B3-9A23-4B7B-8A56-5A613F324A77}"/>
              </a:ext>
            </a:extLst>
          </p:cNvPr>
          <p:cNvCxnSpPr>
            <a:cxnSpLocks/>
          </p:cNvCxnSpPr>
          <p:nvPr/>
        </p:nvCxnSpPr>
        <p:spPr>
          <a:xfrm flipH="1">
            <a:off x="4394841" y="4782062"/>
            <a:ext cx="93306" cy="3345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7E994A8-A14B-3D23-B456-3841838D2DFA}"/>
              </a:ext>
            </a:extLst>
          </p:cNvPr>
          <p:cNvCxnSpPr>
            <a:cxnSpLocks/>
          </p:cNvCxnSpPr>
          <p:nvPr/>
        </p:nvCxnSpPr>
        <p:spPr>
          <a:xfrm flipH="1">
            <a:off x="920621" y="2491024"/>
            <a:ext cx="93306" cy="3741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800639-31DE-0003-054E-92EDFD6443E5}"/>
              </a:ext>
            </a:extLst>
          </p:cNvPr>
          <p:cNvCxnSpPr>
            <a:cxnSpLocks/>
          </p:cNvCxnSpPr>
          <p:nvPr/>
        </p:nvCxnSpPr>
        <p:spPr>
          <a:xfrm flipH="1">
            <a:off x="1287624" y="4940686"/>
            <a:ext cx="43544" cy="1292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42B94F1-8762-9D36-65D5-C31FA0864E44}"/>
              </a:ext>
            </a:extLst>
          </p:cNvPr>
          <p:cNvSpPr txBox="1"/>
          <p:nvPr/>
        </p:nvSpPr>
        <p:spPr>
          <a:xfrm>
            <a:off x="444820" y="6211669"/>
            <a:ext cx="428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Fitted FMM Model are very likely. Denoising Effect is nice.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7030E-9944-07E3-0058-6B215C67448C}"/>
              </a:ext>
            </a:extLst>
          </p:cNvPr>
          <p:cNvSpPr txBox="1"/>
          <p:nvPr/>
        </p:nvSpPr>
        <p:spPr>
          <a:xfrm>
            <a:off x="6851779" y="6232849"/>
            <a:ext cx="48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FMM Components are very likely.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129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0256-3055-C65B-1E58-37D33CF7822F}"/>
              </a:ext>
            </a:extLst>
          </p:cNvPr>
          <p:cNvSpPr txBox="1"/>
          <p:nvPr/>
        </p:nvSpPr>
        <p:spPr>
          <a:xfrm>
            <a:off x="394607" y="362633"/>
            <a:ext cx="633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Use FMM to Denoise – </a:t>
            </a:r>
            <a:r>
              <a:rPr lang="en-US" altLang="zh-CN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Echo Noise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D4791-09A0-CFE9-29F7-C17C6F8B1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57"/>
          <a:stretch/>
        </p:blipFill>
        <p:spPr>
          <a:xfrm>
            <a:off x="55983" y="1279904"/>
            <a:ext cx="12192000" cy="1876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C3B853-4BB7-74ED-F59A-FBEA4E00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64"/>
          <a:stretch/>
        </p:blipFill>
        <p:spPr>
          <a:xfrm>
            <a:off x="0" y="3892004"/>
            <a:ext cx="12192000" cy="19267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11E03E-E9F7-C3C9-F41A-16A1E44091AC}"/>
              </a:ext>
            </a:extLst>
          </p:cNvPr>
          <p:cNvSpPr txBox="1"/>
          <p:nvPr/>
        </p:nvSpPr>
        <p:spPr>
          <a:xfrm>
            <a:off x="4979048" y="934018"/>
            <a:ext cx="294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Clean 1-Cricle Signal 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6C400F-0E5C-1E77-7D7C-168915AC4B5C}"/>
              </a:ext>
            </a:extLst>
          </p:cNvPr>
          <p:cNvSpPr txBox="1"/>
          <p:nvPr/>
        </p:nvSpPr>
        <p:spPr>
          <a:xfrm>
            <a:off x="2126794" y="3285212"/>
            <a:ext cx="8050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1-Cricle Signal with One Echo </a:t>
            </a:r>
          </a:p>
          <a:p>
            <a:pPr algn="ctr"/>
            <a:r>
              <a:rPr lang="en-US" altLang="zh-CN" sz="2000" b="1" dirty="0"/>
              <a:t>(10 </a:t>
            </a:r>
            <a:r>
              <a:rPr lang="en-US" altLang="zh-CN" sz="2000" b="1" dirty="0" err="1"/>
              <a:t>ms</a:t>
            </a:r>
            <a:r>
              <a:rPr lang="en-US" altLang="zh-CN" sz="2000" b="1" dirty="0"/>
              <a:t> delay and 0.5 times Amplitude)</a:t>
            </a:r>
            <a:endParaRPr lang="zh-CN" altLang="en-US" sz="2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3D8E9B-7361-E192-AE52-697076639F8B}"/>
              </a:ext>
            </a:extLst>
          </p:cNvPr>
          <p:cNvSpPr/>
          <p:nvPr/>
        </p:nvSpPr>
        <p:spPr>
          <a:xfrm>
            <a:off x="8142514" y="4338306"/>
            <a:ext cx="628262" cy="919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B71765-02A0-142A-A294-E138F646FECF}"/>
              </a:ext>
            </a:extLst>
          </p:cNvPr>
          <p:cNvSpPr/>
          <p:nvPr/>
        </p:nvSpPr>
        <p:spPr>
          <a:xfrm>
            <a:off x="7296539" y="4182796"/>
            <a:ext cx="628261" cy="121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E93D98-B641-F345-7D1A-1AC79FFC4056}"/>
              </a:ext>
            </a:extLst>
          </p:cNvPr>
          <p:cNvSpPr txBox="1"/>
          <p:nvPr/>
        </p:nvSpPr>
        <p:spPr>
          <a:xfrm>
            <a:off x="6301273" y="5947370"/>
            <a:ext cx="594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Original peak and echo peak have the same pattern.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Echo’s small peaks are treated as noise and can’t be recognized.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549BA5-64EA-2D2B-566E-178787927295}"/>
              </a:ext>
            </a:extLst>
          </p:cNvPr>
          <p:cNvCxnSpPr/>
          <p:nvPr/>
        </p:nvCxnSpPr>
        <p:spPr>
          <a:xfrm>
            <a:off x="7610669" y="5401996"/>
            <a:ext cx="0" cy="61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91D2F2-362C-00AD-ECE3-E99EA4C492B0}"/>
              </a:ext>
            </a:extLst>
          </p:cNvPr>
          <p:cNvCxnSpPr/>
          <p:nvPr/>
        </p:nvCxnSpPr>
        <p:spPr>
          <a:xfrm>
            <a:off x="8474635" y="5301129"/>
            <a:ext cx="591671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7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7C0256-3055-C65B-1E58-37D33CF7822F}"/>
              </a:ext>
            </a:extLst>
          </p:cNvPr>
          <p:cNvSpPr txBox="1"/>
          <p:nvPr/>
        </p:nvSpPr>
        <p:spPr>
          <a:xfrm>
            <a:off x="394607" y="362633"/>
            <a:ext cx="633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Use FMM to Denoise – </a:t>
            </a:r>
            <a:r>
              <a:rPr lang="en-US" altLang="zh-CN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Breath Noise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E1471-F230-607D-71F9-25C1484B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54" y="4100987"/>
            <a:ext cx="4096076" cy="593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4D8165-11D4-0573-E8B4-FC6D5D23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18" y="1171448"/>
            <a:ext cx="4096076" cy="461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9116E4-8DD6-D907-B1A8-E768764D1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52"/>
          <a:stretch/>
        </p:blipFill>
        <p:spPr>
          <a:xfrm>
            <a:off x="2814918" y="1858448"/>
            <a:ext cx="9245760" cy="1761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1CCC6D-B24F-68E0-AAE3-4D4C0C79A3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805"/>
          <a:stretch/>
        </p:blipFill>
        <p:spPr>
          <a:xfrm>
            <a:off x="2814917" y="4853822"/>
            <a:ext cx="9245759" cy="17224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55A1443-A798-323E-7101-F9FE9055D860}"/>
              </a:ext>
            </a:extLst>
          </p:cNvPr>
          <p:cNvSpPr txBox="1"/>
          <p:nvPr/>
        </p:nvSpPr>
        <p:spPr>
          <a:xfrm>
            <a:off x="7028330" y="120414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Breath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56458B-F9E5-D4B6-8D60-EAADAE4C6F90}"/>
              </a:ext>
            </a:extLst>
          </p:cNvPr>
          <p:cNvSpPr txBox="1"/>
          <p:nvPr/>
        </p:nvSpPr>
        <p:spPr>
          <a:xfrm>
            <a:off x="7100047" y="421294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Breath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FB6A1C-0A9B-7BB2-ECE3-44C837F7F2BE}"/>
              </a:ext>
            </a:extLst>
          </p:cNvPr>
          <p:cNvSpPr/>
          <p:nvPr/>
        </p:nvSpPr>
        <p:spPr>
          <a:xfrm>
            <a:off x="2976282" y="2079812"/>
            <a:ext cx="388471" cy="1349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C1CB1A-AD33-275D-8688-331428E63703}"/>
              </a:ext>
            </a:extLst>
          </p:cNvPr>
          <p:cNvSpPr/>
          <p:nvPr/>
        </p:nvSpPr>
        <p:spPr>
          <a:xfrm>
            <a:off x="2976282" y="5040434"/>
            <a:ext cx="388471" cy="13491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50B949-36C0-3216-DEB8-4A8B1DDA4324}"/>
              </a:ext>
            </a:extLst>
          </p:cNvPr>
          <p:cNvCxnSpPr/>
          <p:nvPr/>
        </p:nvCxnSpPr>
        <p:spPr>
          <a:xfrm>
            <a:off x="3053976" y="3429000"/>
            <a:ext cx="0" cy="1611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3EABB7D-CCB2-7DF0-CD11-4F5F309A2417}"/>
              </a:ext>
            </a:extLst>
          </p:cNvPr>
          <p:cNvSpPr txBox="1"/>
          <p:nvPr/>
        </p:nvSpPr>
        <p:spPr>
          <a:xfrm>
            <a:off x="92476" y="2338690"/>
            <a:ext cx="2683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Amplitudes of Fitted FMM model are different. </a:t>
            </a:r>
          </a:p>
          <a:p>
            <a:endParaRPr lang="en-US" altLang="zh-CN" dirty="0"/>
          </a:p>
          <a:p>
            <a:r>
              <a:rPr lang="en-US" altLang="zh-CN" dirty="0"/>
              <a:t>But their shapes are likely and </a:t>
            </a:r>
            <a:r>
              <a:rPr lang="en-US" altLang="zh-CN" b="1" dirty="0"/>
              <a:t>the ratio of two peaks is the same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1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154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甲鱼 老</dc:creator>
  <cp:lastModifiedBy>甲鱼 老</cp:lastModifiedBy>
  <cp:revision>182</cp:revision>
  <dcterms:created xsi:type="dcterms:W3CDTF">2023-10-26T14:04:13Z</dcterms:created>
  <dcterms:modified xsi:type="dcterms:W3CDTF">2023-10-26T15:06:50Z</dcterms:modified>
</cp:coreProperties>
</file>