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340" r:id="rId4"/>
    <p:sldId id="265" r:id="rId5"/>
    <p:sldId id="339" r:id="rId6"/>
    <p:sldId id="324" r:id="rId7"/>
    <p:sldId id="341" r:id="rId8"/>
    <p:sldId id="342" r:id="rId9"/>
    <p:sldId id="343" r:id="rId10"/>
    <p:sldId id="344" r:id="rId11"/>
    <p:sldId id="345" r:id="rId12"/>
    <p:sldId id="325" r:id="rId13"/>
    <p:sldId id="346" r:id="rId14"/>
    <p:sldId id="347" r:id="rId15"/>
    <p:sldId id="323" r:id="rId16"/>
    <p:sldId id="348"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787" autoAdjust="0"/>
  </p:normalViewPr>
  <p:slideViewPr>
    <p:cSldViewPr snapToGrid="0">
      <p:cViewPr varScale="1">
        <p:scale>
          <a:sx n="65" d="100"/>
          <a:sy n="65" d="100"/>
        </p:scale>
        <p:origin x="600" y="48"/>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For D Prediction:</a:t>
            </a:r>
          </a:p>
          <a:p>
            <a:r>
              <a:rPr lang="en-US" altLang="zh-CN" dirty="0"/>
              <a:t>The reason is peaks are not aligned properly. Both mean and median methods significantly affect height of small peaks, leading to a decrease in their accuracy.</a:t>
            </a:r>
          </a:p>
          <a:p>
            <a:endParaRPr lang="en-US" altLang="zh-CN" dirty="0"/>
          </a:p>
          <a:p>
            <a:r>
              <a:rPr lang="en-US" altLang="zh-CN" dirty="0"/>
              <a:t>For S prediction:</a:t>
            </a:r>
          </a:p>
          <a:p>
            <a:r>
              <a:rPr lang="en-US" altLang="zh-CN" dirty="0"/>
              <a:t>Due to the limitation of the sampling rate, even with a perfect "Get Template" algorithm, the S prediction result is still not as good as that of the "No Template" algorithm.</a:t>
            </a:r>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46827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2993614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59158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374161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213302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15464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118207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see that the echo noise is very high, making it nearly impossible for us to effectively identify the large peaks and perform useful segmentation.</a:t>
            </a:r>
          </a:p>
          <a:p>
            <a:endParaRPr lang="en-US" altLang="zh-CN" dirty="0"/>
          </a:p>
          <a:p>
            <a:r>
              <a:rPr lang="en-US" altLang="zh-CN" dirty="0"/>
              <a:t>However, once we perform autocorrelation, we find that peaks of  </a:t>
            </a:r>
            <a:r>
              <a:rPr lang="en-US" altLang="zh-CN" dirty="0" err="1"/>
              <a:t>autocorrolation</a:t>
            </a:r>
            <a:r>
              <a:rPr lang="en-US" altLang="zh-CN" dirty="0"/>
              <a:t> of Noisy SCG signal is aligned with these of Clean signals.</a:t>
            </a:r>
          </a:p>
          <a:p>
            <a:endParaRPr lang="en-US" altLang="zh-CN" dirty="0"/>
          </a:p>
          <a:p>
            <a:r>
              <a:rPr lang="en-US" altLang="zh-CN" dirty="0"/>
              <a:t>Then, we can get the envelope of Autocorrelation. Finally, peaks detection can help us find the location of large peaks and we can perform segmentation.</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38739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344364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326958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2023.9.18</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1519811204"/>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t>No Noise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00775" y="2670133"/>
            <a:ext cx="5991225" cy="3970318"/>
          </a:xfrm>
          <a:prstGeom prst="rect">
            <a:avLst/>
          </a:prstGeom>
          <a:noFill/>
        </p:spPr>
        <p:txBody>
          <a:bodyPr wrap="square" rtlCol="0">
            <a:spAutoFit/>
          </a:bodyPr>
          <a:lstStyle/>
          <a:p>
            <a:r>
              <a:rPr lang="en-US" altLang="zh-CN" dirty="0"/>
              <a:t>For D Prediction:</a:t>
            </a:r>
          </a:p>
          <a:p>
            <a:r>
              <a:rPr lang="en-US" altLang="zh-CN" dirty="0"/>
              <a:t>Small peaks are not aligned properly. Both mean and median methods significantly affect height of small peaks, leading to a decrease in accuracy.</a:t>
            </a:r>
          </a:p>
          <a:p>
            <a:endParaRPr lang="en-US" altLang="zh-CN" dirty="0"/>
          </a:p>
          <a:p>
            <a:r>
              <a:rPr lang="en-US" altLang="zh-CN" dirty="0"/>
              <a:t>For S Prediction:</a:t>
            </a:r>
          </a:p>
          <a:p>
            <a:r>
              <a:rPr lang="en-US" altLang="zh-CN" dirty="0"/>
              <a:t>Due to the limitation of the </a:t>
            </a:r>
            <a:r>
              <a:rPr lang="en-US" altLang="zh-CN" b="1" dirty="0"/>
              <a:t>sampling rate</a:t>
            </a:r>
            <a:r>
              <a:rPr lang="en-US" altLang="zh-CN" dirty="0"/>
              <a:t>, even with a perfect "Get Template" algorithm, the S prediction result is still not as good as that of the "No Template" algorithm.</a:t>
            </a:r>
          </a:p>
          <a:p>
            <a:r>
              <a:rPr lang="en-US" altLang="zh-CN" dirty="0"/>
              <a:t>e.g.</a:t>
            </a:r>
          </a:p>
          <a:p>
            <a:r>
              <a:rPr lang="en-US" altLang="zh-CN" dirty="0"/>
              <a:t>No Template: d12 = 12.5 (can</a:t>
            </a:r>
            <a:r>
              <a:rPr lang="en-US" altLang="zh-CN" b="0" i="0" dirty="0">
                <a:solidFill>
                  <a:srgbClr val="D1D5DB"/>
                </a:solidFill>
                <a:effectLst/>
                <a:latin typeface="Söhne"/>
              </a:rPr>
              <a:t> </a:t>
            </a:r>
            <a:r>
              <a:rPr lang="en-US" altLang="zh-CN" dirty="0"/>
              <a:t>be</a:t>
            </a:r>
            <a:r>
              <a:rPr lang="en-US" altLang="zh-CN" b="0" i="0" dirty="0">
                <a:solidFill>
                  <a:srgbClr val="D1D5DB"/>
                </a:solidFill>
                <a:effectLst/>
                <a:latin typeface="Söhne"/>
              </a:rPr>
              <a:t> </a:t>
            </a:r>
            <a:r>
              <a:rPr lang="en-US" altLang="zh-CN" dirty="0"/>
              <a:t>a</a:t>
            </a:r>
            <a:r>
              <a:rPr lang="en-US" altLang="zh-CN" b="0" i="0" dirty="0">
                <a:solidFill>
                  <a:srgbClr val="D1D5DB"/>
                </a:solidFill>
                <a:effectLst/>
                <a:latin typeface="Söhne"/>
              </a:rPr>
              <a:t> </a:t>
            </a:r>
            <a:r>
              <a:rPr lang="en-US" altLang="zh-CN" dirty="0"/>
              <a:t>decimal)</a:t>
            </a:r>
          </a:p>
          <a:p>
            <a:r>
              <a:rPr lang="en-US" altLang="zh-CN" dirty="0"/>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t>2 Why does methods of getting the template result in poor performances for both S and D prediction, even in noise-free signals?</a:t>
            </a:r>
          </a:p>
          <a:p>
            <a:r>
              <a:rPr lang="en-US" altLang="zh-CN" sz="2000" b="1" dirty="0"/>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24DB881-6F3A-7407-1861-8BF681DAB37C}"/>
              </a:ext>
            </a:extLst>
          </p:cNvPr>
          <p:cNvGraphicFramePr>
            <a:graphicFrameLocks noGrp="1"/>
          </p:cNvGraphicFramePr>
          <p:nvPr>
            <p:extLst>
              <p:ext uri="{D42A27DB-BD31-4B8C-83A1-F6EECF244321}">
                <p14:modId xmlns:p14="http://schemas.microsoft.com/office/powerpoint/2010/main" val="922595192"/>
              </p:ext>
            </p:extLst>
          </p:nvPr>
        </p:nvGraphicFramePr>
        <p:xfrm>
          <a:off x="1928426" y="971535"/>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36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i="0" u="sng" dirty="0"/>
                        <a:t>K-shape</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2.20 / 2.74</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4.85 / 5.88</a:t>
                      </a:r>
                      <a:endParaRPr lang="zh-CN" altLang="en-US" b="1" i="0" u="sng" dirty="0"/>
                    </a:p>
                  </a:txBody>
                  <a:tcPr/>
                </a:tc>
                <a:extLst>
                  <a:ext uri="{0D108BD9-81ED-4DB2-BD59-A6C34878D82A}">
                    <a16:rowId xmlns:a16="http://schemas.microsoft.com/office/drawing/2014/main" val="1685611913"/>
                  </a:ext>
                </a:extLst>
              </a:tr>
            </a:tbl>
          </a:graphicData>
        </a:graphic>
      </p:graphicFrame>
      <p:sp>
        <p:nvSpPr>
          <p:cNvPr id="5" name="文本框 4">
            <a:extLst>
              <a:ext uri="{FF2B5EF4-FFF2-40B4-BE49-F238E27FC236}">
                <a16:creationId xmlns:a16="http://schemas.microsoft.com/office/drawing/2014/main" id="{CCD5C708-541E-7A6C-2981-64F38493D00B}"/>
              </a:ext>
            </a:extLst>
          </p:cNvPr>
          <p:cNvSpPr txBox="1"/>
          <p:nvPr/>
        </p:nvSpPr>
        <p:spPr>
          <a:xfrm>
            <a:off x="1625392" y="3497367"/>
            <a:ext cx="8941215" cy="2339102"/>
          </a:xfrm>
          <a:prstGeom prst="rect">
            <a:avLst/>
          </a:prstGeom>
          <a:noFill/>
        </p:spPr>
        <p:txBody>
          <a:bodyPr wrap="square" rtlCol="0">
            <a:spAutoFit/>
          </a:bodyPr>
          <a:lstStyle/>
          <a:p>
            <a:r>
              <a:rPr lang="en-US" altLang="zh-CN" sz="2000" b="1" dirty="0"/>
              <a:t>3 Why the performance of K-shape is not satisfactory? </a:t>
            </a:r>
          </a:p>
          <a:p>
            <a:endParaRPr lang="en-US" altLang="zh-CN" dirty="0"/>
          </a:p>
          <a:p>
            <a:r>
              <a:rPr lang="en-US" altLang="zh-CN" dirty="0"/>
              <a:t>The K-shape algorithm generates a new signal during clustering. The issue lies in the clustering rather than the underlying Time-Warping concept. </a:t>
            </a:r>
          </a:p>
          <a:p>
            <a:endParaRPr lang="en-US" altLang="zh-CN" dirty="0"/>
          </a:p>
          <a:p>
            <a:r>
              <a:rPr lang="en-US" altLang="zh-CN" dirty="0"/>
              <a:t>We should discard clustering and focus on researching how to apply </a:t>
            </a:r>
            <a:r>
              <a:rPr lang="en-US" altLang="zh-CN" b="1" dirty="0"/>
              <a:t>Time-Warping</a:t>
            </a:r>
            <a:r>
              <a:rPr lang="en-US" altLang="zh-CN" dirty="0"/>
              <a:t> effectively.</a:t>
            </a:r>
          </a:p>
        </p:txBody>
      </p:sp>
      <p:sp>
        <p:nvSpPr>
          <p:cNvPr id="3" name="文本框 2">
            <a:extLst>
              <a:ext uri="{FF2B5EF4-FFF2-40B4-BE49-F238E27FC236}">
                <a16:creationId xmlns:a16="http://schemas.microsoft.com/office/drawing/2014/main" id="{76C70534-A73B-D60A-35C0-919FBC370C39}"/>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413180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399" y="3515631"/>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sp>
        <p:nvSpPr>
          <p:cNvPr id="4" name="文本框 3">
            <a:extLst>
              <a:ext uri="{FF2B5EF4-FFF2-40B4-BE49-F238E27FC236}">
                <a16:creationId xmlns:a16="http://schemas.microsoft.com/office/drawing/2014/main" id="{F46A60DB-76E0-1A8D-37CB-7F58BF45E21F}"/>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6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812007" y="562940"/>
            <a:ext cx="11379993" cy="1200329"/>
          </a:xfrm>
          <a:prstGeom prst="rect">
            <a:avLst/>
          </a:prstGeom>
          <a:noFill/>
        </p:spPr>
        <p:txBody>
          <a:bodyPr wrap="square" rtlCol="0">
            <a:spAutoFit/>
          </a:bodyPr>
          <a:lstStyle/>
          <a:p>
            <a:r>
              <a:rPr lang="en-US" altLang="zh-CN" dirty="0"/>
              <a:t>I have tried one Time-Warping method this week.</a:t>
            </a:r>
          </a:p>
          <a:p>
            <a:r>
              <a:rPr lang="en-US" altLang="zh-CN" dirty="0"/>
              <a:t>I read a statistical paper</a:t>
            </a:r>
            <a:r>
              <a:rPr lang="en-US" altLang="zh-CN" baseline="30000" dirty="0"/>
              <a:t>[1]</a:t>
            </a:r>
            <a:r>
              <a:rPr lang="en-US" altLang="zh-CN" dirty="0"/>
              <a:t>. Its shown result is amazing.</a:t>
            </a:r>
          </a:p>
          <a:p>
            <a:r>
              <a:rPr lang="en-US" altLang="zh-CN" dirty="0"/>
              <a:t>Even the paper didn’t offer codes, I still spent 2 days implementing this paper. </a:t>
            </a:r>
          </a:p>
          <a:p>
            <a:r>
              <a:rPr lang="en-US" altLang="zh-CN" dirty="0"/>
              <a:t>The result on SCG is not satisfactory. I will offer a brief analysis of possible reasons.</a:t>
            </a:r>
          </a:p>
        </p:txBody>
      </p:sp>
      <p:sp>
        <p:nvSpPr>
          <p:cNvPr id="3" name="矩形 2">
            <a:extLst>
              <a:ext uri="{FF2B5EF4-FFF2-40B4-BE49-F238E27FC236}">
                <a16:creationId xmlns:a16="http://schemas.microsoft.com/office/drawing/2014/main" id="{F17BDD58-09AA-A7ED-235F-DC5F98250E29}"/>
              </a:ext>
            </a:extLst>
          </p:cNvPr>
          <p:cNvSpPr/>
          <p:nvPr/>
        </p:nvSpPr>
        <p:spPr>
          <a:xfrm>
            <a:off x="609600" y="2476572"/>
            <a:ext cx="4198372" cy="7725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Fisher–Rao distance is invariant to domain warping.</a:t>
            </a:r>
          </a:p>
        </p:txBody>
      </p:sp>
      <p:sp>
        <p:nvSpPr>
          <p:cNvPr id="4" name="矩形 3">
            <a:extLst>
              <a:ext uri="{FF2B5EF4-FFF2-40B4-BE49-F238E27FC236}">
                <a16:creationId xmlns:a16="http://schemas.microsoft.com/office/drawing/2014/main" id="{DDA9BDB8-C3D4-E057-76BF-D3EA1C2C7316}"/>
              </a:ext>
            </a:extLst>
          </p:cNvPr>
          <p:cNvSpPr/>
          <p:nvPr/>
        </p:nvSpPr>
        <p:spPr>
          <a:xfrm>
            <a:off x="609596" y="3605375"/>
            <a:ext cx="4198373" cy="8504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 segmented cycles are represented by square root velocity function(SRVFs).</a:t>
            </a:r>
          </a:p>
        </p:txBody>
      </p:sp>
      <p:cxnSp>
        <p:nvCxnSpPr>
          <p:cNvPr id="8" name="直接箭头连接符 7">
            <a:extLst>
              <a:ext uri="{FF2B5EF4-FFF2-40B4-BE49-F238E27FC236}">
                <a16:creationId xmlns:a16="http://schemas.microsoft.com/office/drawing/2014/main" id="{571E5B69-24C2-205D-A8F5-4EBC51D107BA}"/>
              </a:ext>
            </a:extLst>
          </p:cNvPr>
          <p:cNvCxnSpPr>
            <a:cxnSpLocks/>
            <a:stCxn id="3" idx="2"/>
            <a:endCxn id="4" idx="0"/>
          </p:cNvCxnSpPr>
          <p:nvPr/>
        </p:nvCxnSpPr>
        <p:spPr>
          <a:xfrm flipH="1">
            <a:off x="2708783" y="3249153"/>
            <a:ext cx="3" cy="356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04BBC73-4002-CBB8-CAD8-8F4DCE3472B2}"/>
              </a:ext>
            </a:extLst>
          </p:cNvPr>
          <p:cNvCxnSpPr>
            <a:cxnSpLocks/>
            <a:stCxn id="12" idx="2"/>
            <a:endCxn id="3" idx="0"/>
          </p:cNvCxnSpPr>
          <p:nvPr/>
        </p:nvCxnSpPr>
        <p:spPr>
          <a:xfrm>
            <a:off x="2708782" y="2139093"/>
            <a:ext cx="4" cy="337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2430EC9-90F7-BC94-998E-55E3F24DC0C2}"/>
              </a:ext>
            </a:extLst>
          </p:cNvPr>
          <p:cNvSpPr txBox="1"/>
          <p:nvPr/>
        </p:nvSpPr>
        <p:spPr>
          <a:xfrm>
            <a:off x="1413784" y="1738983"/>
            <a:ext cx="2589995" cy="400110"/>
          </a:xfrm>
          <a:prstGeom prst="rect">
            <a:avLst/>
          </a:prstGeom>
          <a:noFill/>
        </p:spPr>
        <p:txBody>
          <a:bodyPr wrap="square">
            <a:spAutoFit/>
          </a:bodyPr>
          <a:lstStyle/>
          <a:p>
            <a:pPr algn="ctr"/>
            <a:r>
              <a:rPr lang="en-US" altLang="zh-CN" sz="2000" dirty="0">
                <a:latin typeface="Consolas" panose="020B0609020204030204" pitchFamily="49" charset="0"/>
                <a:cs typeface="Times New Roman" panose="02020603050405020304" pitchFamily="18" charset="0"/>
              </a:rPr>
              <a:t>Sliced Signals</a:t>
            </a:r>
            <a:endParaRPr lang="zh-CN" altLang="en-US" sz="2000" dirty="0">
              <a:solidFill>
                <a:schemeClr val="tx1"/>
              </a:solidFill>
              <a:latin typeface="Consolas" panose="020B0609020204030204" pitchFamily="49" charset="0"/>
              <a:cs typeface="Times New Roman" panose="02020603050405020304" pitchFamily="18" charset="0"/>
            </a:endParaRPr>
          </a:p>
        </p:txBody>
      </p:sp>
      <p:sp>
        <p:nvSpPr>
          <p:cNvPr id="13" name="矩形 12">
            <a:extLst>
              <a:ext uri="{FF2B5EF4-FFF2-40B4-BE49-F238E27FC236}">
                <a16:creationId xmlns:a16="http://schemas.microsoft.com/office/drawing/2014/main" id="{1DC67D20-77B0-B67A-1D18-D82A26F0FBC7}"/>
              </a:ext>
            </a:extLst>
          </p:cNvPr>
          <p:cNvSpPr/>
          <p:nvPr/>
        </p:nvSpPr>
        <p:spPr>
          <a:xfrm>
            <a:off x="609597" y="4793320"/>
            <a:ext cx="4198373" cy="128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 the original problem into an optimization problem. Determine how to stretch the horizontal axis of the signal.</a:t>
            </a:r>
          </a:p>
        </p:txBody>
      </p:sp>
      <p:cxnSp>
        <p:nvCxnSpPr>
          <p:cNvPr id="14" name="直接箭头连接符 13">
            <a:extLst>
              <a:ext uri="{FF2B5EF4-FFF2-40B4-BE49-F238E27FC236}">
                <a16:creationId xmlns:a16="http://schemas.microsoft.com/office/drawing/2014/main" id="{DCA278DD-FB04-F5E8-8CD2-2550F6C2D579}"/>
              </a:ext>
            </a:extLst>
          </p:cNvPr>
          <p:cNvCxnSpPr>
            <a:cxnSpLocks/>
            <a:stCxn id="4" idx="2"/>
            <a:endCxn id="13" idx="0"/>
          </p:cNvCxnSpPr>
          <p:nvPr/>
        </p:nvCxnSpPr>
        <p:spPr>
          <a:xfrm>
            <a:off x="2708783" y="4455841"/>
            <a:ext cx="1" cy="337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639A6A8-87FF-8EFF-848D-6519F920CC60}"/>
              </a:ext>
            </a:extLst>
          </p:cNvPr>
          <p:cNvSpPr txBox="1"/>
          <p:nvPr/>
        </p:nvSpPr>
        <p:spPr>
          <a:xfrm>
            <a:off x="5475488" y="1944659"/>
            <a:ext cx="6534151" cy="369332"/>
          </a:xfrm>
          <a:prstGeom prst="rect">
            <a:avLst/>
          </a:prstGeom>
          <a:noFill/>
        </p:spPr>
        <p:txBody>
          <a:bodyPr wrap="square" rtlCol="0">
            <a:spAutoFit/>
          </a:bodyPr>
          <a:lstStyle/>
          <a:p>
            <a:r>
              <a:rPr lang="en-US" altLang="zh-CN" dirty="0"/>
              <a:t>The results presented in the paper:</a:t>
            </a:r>
          </a:p>
        </p:txBody>
      </p:sp>
      <p:pic>
        <p:nvPicPr>
          <p:cNvPr id="20" name="图片 19">
            <a:extLst>
              <a:ext uri="{FF2B5EF4-FFF2-40B4-BE49-F238E27FC236}">
                <a16:creationId xmlns:a16="http://schemas.microsoft.com/office/drawing/2014/main" id="{333A4C5C-B3D7-F227-CCEA-1CEB795FE27E}"/>
              </a:ext>
            </a:extLst>
          </p:cNvPr>
          <p:cNvPicPr>
            <a:picLocks noChangeAspect="1"/>
          </p:cNvPicPr>
          <p:nvPr/>
        </p:nvPicPr>
        <p:blipFill rotWithShape="1">
          <a:blip r:embed="rId3"/>
          <a:srcRect l="50000" t="13817" r="24270" b="13946"/>
          <a:stretch/>
        </p:blipFill>
        <p:spPr>
          <a:xfrm>
            <a:off x="9181738" y="2373333"/>
            <a:ext cx="2005013" cy="1472651"/>
          </a:xfrm>
          <a:prstGeom prst="rect">
            <a:avLst/>
          </a:prstGeom>
        </p:spPr>
      </p:pic>
      <p:pic>
        <p:nvPicPr>
          <p:cNvPr id="21" name="图片 20">
            <a:extLst>
              <a:ext uri="{FF2B5EF4-FFF2-40B4-BE49-F238E27FC236}">
                <a16:creationId xmlns:a16="http://schemas.microsoft.com/office/drawing/2014/main" id="{5DEDEC32-F865-F6C6-13E4-702029CD1944}"/>
              </a:ext>
            </a:extLst>
          </p:cNvPr>
          <p:cNvPicPr>
            <a:picLocks noChangeAspect="1"/>
          </p:cNvPicPr>
          <p:nvPr/>
        </p:nvPicPr>
        <p:blipFill rotWithShape="1">
          <a:blip r:embed="rId3"/>
          <a:srcRect t="13946" r="75638" b="10954"/>
          <a:stretch/>
        </p:blipFill>
        <p:spPr>
          <a:xfrm>
            <a:off x="6770168" y="2344155"/>
            <a:ext cx="1898401" cy="1531007"/>
          </a:xfrm>
          <a:prstGeom prst="rect">
            <a:avLst/>
          </a:prstGeom>
        </p:spPr>
      </p:pic>
      <p:pic>
        <p:nvPicPr>
          <p:cNvPr id="22" name="图片 21">
            <a:extLst>
              <a:ext uri="{FF2B5EF4-FFF2-40B4-BE49-F238E27FC236}">
                <a16:creationId xmlns:a16="http://schemas.microsoft.com/office/drawing/2014/main" id="{CF1E1670-B738-C9DF-9480-101B64543147}"/>
              </a:ext>
            </a:extLst>
          </p:cNvPr>
          <p:cNvPicPr>
            <a:picLocks noChangeAspect="1"/>
          </p:cNvPicPr>
          <p:nvPr/>
        </p:nvPicPr>
        <p:blipFill rotWithShape="1">
          <a:blip r:embed="rId4">
            <a:extLst>
              <a:ext uri="{28A0092B-C50C-407E-A947-70E740481C1C}">
                <a14:useLocalDpi xmlns:a14="http://schemas.microsoft.com/office/drawing/2010/main" val="0"/>
              </a:ext>
            </a:extLst>
          </a:blip>
          <a:srcRect t="7680" b="6621"/>
          <a:stretch/>
        </p:blipFill>
        <p:spPr>
          <a:xfrm>
            <a:off x="5909901" y="4462397"/>
            <a:ext cx="5276850" cy="2261087"/>
          </a:xfrm>
          <a:prstGeom prst="rect">
            <a:avLst/>
          </a:prstGeom>
        </p:spPr>
      </p:pic>
      <p:sp>
        <p:nvSpPr>
          <p:cNvPr id="23" name="文本框 22">
            <a:extLst>
              <a:ext uri="{FF2B5EF4-FFF2-40B4-BE49-F238E27FC236}">
                <a16:creationId xmlns:a16="http://schemas.microsoft.com/office/drawing/2014/main" id="{92260DDE-4056-95C2-ADF0-C5A57729CAE7}"/>
              </a:ext>
            </a:extLst>
          </p:cNvPr>
          <p:cNvSpPr txBox="1"/>
          <p:nvPr/>
        </p:nvSpPr>
        <p:spPr>
          <a:xfrm>
            <a:off x="5454979" y="4053849"/>
            <a:ext cx="6940347" cy="369332"/>
          </a:xfrm>
          <a:prstGeom prst="rect">
            <a:avLst/>
          </a:prstGeom>
          <a:noFill/>
        </p:spPr>
        <p:txBody>
          <a:bodyPr wrap="square">
            <a:spAutoFit/>
          </a:bodyPr>
          <a:lstStyle/>
          <a:p>
            <a:r>
              <a:rPr lang="en-US" altLang="zh-CN" dirty="0"/>
              <a:t>The results I have obtained regarding SCG signal:</a:t>
            </a:r>
            <a:endParaRPr lang="zh-CN" altLang="en-US" dirty="0"/>
          </a:p>
        </p:txBody>
      </p:sp>
      <p:sp>
        <p:nvSpPr>
          <p:cNvPr id="24" name="文本框 23">
            <a:extLst>
              <a:ext uri="{FF2B5EF4-FFF2-40B4-BE49-F238E27FC236}">
                <a16:creationId xmlns:a16="http://schemas.microsoft.com/office/drawing/2014/main" id="{E5EA808D-560D-B9FF-FB92-9684FCEF4150}"/>
              </a:ext>
            </a:extLst>
          </p:cNvPr>
          <p:cNvSpPr txBox="1"/>
          <p:nvPr/>
        </p:nvSpPr>
        <p:spPr>
          <a:xfrm>
            <a:off x="0" y="6119336"/>
            <a:ext cx="6207918" cy="738664"/>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[1] </a:t>
            </a:r>
            <a:r>
              <a:rPr lang="en-US" altLang="zh-CN" sz="1400" b="0" i="0" dirty="0" err="1">
                <a:solidFill>
                  <a:srgbClr val="222222"/>
                </a:solidFill>
                <a:effectLst/>
                <a:latin typeface="Arial" panose="020B0604020202020204" pitchFamily="34" charset="0"/>
              </a:rPr>
              <a:t>Kurtek</a:t>
            </a:r>
            <a:r>
              <a:rPr lang="en-US" altLang="zh-CN" sz="1400" b="0" i="0" dirty="0">
                <a:solidFill>
                  <a:srgbClr val="222222"/>
                </a:solidFill>
                <a:effectLst/>
                <a:latin typeface="Arial" panose="020B0604020202020204" pitchFamily="34" charset="0"/>
              </a:rPr>
              <a:t> S, Wu W, Christensen G E, et al. </a:t>
            </a:r>
            <a:r>
              <a:rPr lang="en-US" altLang="zh-CN" sz="1400" b="0" i="1" dirty="0">
                <a:solidFill>
                  <a:srgbClr val="222222"/>
                </a:solidFill>
                <a:effectLst/>
                <a:latin typeface="Arial" panose="020B0604020202020204" pitchFamily="34" charset="0"/>
              </a:rPr>
              <a:t>Segmentation, alignment and statistical analysis of </a:t>
            </a:r>
            <a:r>
              <a:rPr lang="en-US" altLang="zh-CN" sz="1400" b="0" i="1" dirty="0" err="1">
                <a:solidFill>
                  <a:srgbClr val="222222"/>
                </a:solidFill>
                <a:effectLst/>
                <a:latin typeface="Arial" panose="020B0604020202020204" pitchFamily="34" charset="0"/>
              </a:rPr>
              <a:t>biosignals</a:t>
            </a:r>
            <a:r>
              <a:rPr lang="en-US" altLang="zh-CN" sz="1400" b="0" i="1" dirty="0">
                <a:solidFill>
                  <a:srgbClr val="222222"/>
                </a:solidFill>
                <a:effectLst/>
                <a:latin typeface="Arial" panose="020B0604020202020204" pitchFamily="34" charset="0"/>
              </a:rPr>
              <a:t> with application to disease classification</a:t>
            </a:r>
            <a:r>
              <a:rPr lang="en-US" altLang="zh-CN" sz="1400" b="0" i="0" dirty="0">
                <a:solidFill>
                  <a:srgbClr val="222222"/>
                </a:solidFill>
                <a:effectLst/>
                <a:latin typeface="Arial" panose="020B0604020202020204" pitchFamily="34" charset="0"/>
              </a:rPr>
              <a:t>[J]. Journal of Applied Statistics, 2013, 40(6): 1270-1288.</a:t>
            </a:r>
            <a:endParaRPr lang="zh-CN" altLang="en-US" sz="1400" dirty="0"/>
          </a:p>
        </p:txBody>
      </p:sp>
      <p:cxnSp>
        <p:nvCxnSpPr>
          <p:cNvPr id="59" name="直接箭头连接符 58">
            <a:extLst>
              <a:ext uri="{FF2B5EF4-FFF2-40B4-BE49-F238E27FC236}">
                <a16:creationId xmlns:a16="http://schemas.microsoft.com/office/drawing/2014/main" id="{36D01D1C-01E7-F60A-ECB3-0E6744C9EAF1}"/>
              </a:ext>
            </a:extLst>
          </p:cNvPr>
          <p:cNvCxnSpPr>
            <a:stCxn id="21" idx="3"/>
            <a:endCxn id="20" idx="1"/>
          </p:cNvCxnSpPr>
          <p:nvPr/>
        </p:nvCxnSpPr>
        <p:spPr>
          <a:xfrm>
            <a:off x="8668569" y="3109659"/>
            <a:ext cx="5131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cxnSp>
        <p:nvCxnSpPr>
          <p:cNvPr id="18" name="连接符: 肘形 17">
            <a:extLst>
              <a:ext uri="{FF2B5EF4-FFF2-40B4-BE49-F238E27FC236}">
                <a16:creationId xmlns:a16="http://schemas.microsoft.com/office/drawing/2014/main" id="{7FEC9263-8388-9554-7648-1E36C3B8633E}"/>
              </a:ext>
            </a:extLst>
          </p:cNvPr>
          <p:cNvCxnSpPr>
            <a:endCxn id="19" idx="0"/>
          </p:cNvCxnSpPr>
          <p:nvPr/>
        </p:nvCxnSpPr>
        <p:spPr>
          <a:xfrm rot="16200000" flipH="1">
            <a:off x="7961428" y="1163522"/>
            <a:ext cx="935009" cy="627264"/>
          </a:xfrm>
          <a:prstGeom prst="bentConnector3">
            <a:avLst>
              <a:gd name="adj1" fmla="val -9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1C63D25-DB54-7A7E-33AA-EC37BB7A3B83}"/>
              </a:ext>
            </a:extLst>
          </p:cNvPr>
          <p:cNvSpPr txBox="1"/>
          <p:nvPr/>
        </p:nvSpPr>
        <p:spPr>
          <a:xfrm>
            <a:off x="10717871" y="4721039"/>
            <a:ext cx="1443113" cy="646331"/>
          </a:xfrm>
          <a:prstGeom prst="rect">
            <a:avLst/>
          </a:prstGeom>
          <a:noFill/>
        </p:spPr>
        <p:txBody>
          <a:bodyPr wrap="square" rtlCol="0">
            <a:spAutoFit/>
          </a:bodyPr>
          <a:lstStyle/>
          <a:p>
            <a:r>
              <a:rPr lang="en-US" altLang="zh-CN" dirty="0"/>
              <a:t>Before </a:t>
            </a:r>
          </a:p>
          <a:p>
            <a:r>
              <a:rPr lang="en-US" altLang="zh-CN" dirty="0"/>
              <a:t>Algorithm</a:t>
            </a:r>
            <a:endParaRPr lang="zh-CN" altLang="en-US" dirty="0"/>
          </a:p>
        </p:txBody>
      </p:sp>
      <p:sp>
        <p:nvSpPr>
          <p:cNvPr id="27" name="文本框 26">
            <a:extLst>
              <a:ext uri="{FF2B5EF4-FFF2-40B4-BE49-F238E27FC236}">
                <a16:creationId xmlns:a16="http://schemas.microsoft.com/office/drawing/2014/main" id="{32D0188D-10EB-9FFA-0D7A-A62199DE8EA1}"/>
              </a:ext>
            </a:extLst>
          </p:cNvPr>
          <p:cNvSpPr txBox="1"/>
          <p:nvPr/>
        </p:nvSpPr>
        <p:spPr>
          <a:xfrm>
            <a:off x="10717870" y="5811707"/>
            <a:ext cx="1443113" cy="646331"/>
          </a:xfrm>
          <a:prstGeom prst="rect">
            <a:avLst/>
          </a:prstGeom>
          <a:noFill/>
        </p:spPr>
        <p:txBody>
          <a:bodyPr wrap="square" rtlCol="0">
            <a:spAutoFit/>
          </a:bodyPr>
          <a:lstStyle/>
          <a:p>
            <a:r>
              <a:rPr lang="en-US" altLang="zh-CN" dirty="0"/>
              <a:t>After </a:t>
            </a:r>
          </a:p>
          <a:p>
            <a:r>
              <a:rPr lang="en-US" altLang="zh-CN" dirty="0"/>
              <a:t>Algorithm</a:t>
            </a:r>
            <a:endParaRPr lang="zh-CN" altLang="en-US" dirty="0"/>
          </a:p>
        </p:txBody>
      </p:sp>
    </p:spTree>
    <p:extLst>
      <p:ext uri="{BB962C8B-B14F-4D97-AF65-F5344CB8AC3E}">
        <p14:creationId xmlns:p14="http://schemas.microsoft.com/office/powerpoint/2010/main" val="151298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41EF86-FB50-A5CE-DE0C-867C763EA9F1}"/>
              </a:ext>
            </a:extLst>
          </p:cNvPr>
          <p:cNvPicPr>
            <a:picLocks noChangeAspect="1"/>
          </p:cNvPicPr>
          <p:nvPr/>
        </p:nvPicPr>
        <p:blipFill rotWithShape="1">
          <a:blip r:embed="rId3">
            <a:extLst>
              <a:ext uri="{28A0092B-C50C-407E-A947-70E740481C1C}">
                <a14:useLocalDpi xmlns:a14="http://schemas.microsoft.com/office/drawing/2010/main" val="0"/>
              </a:ext>
            </a:extLst>
          </a:blip>
          <a:srcRect t="5407" r="6565" b="4475"/>
          <a:stretch/>
        </p:blipFill>
        <p:spPr>
          <a:xfrm>
            <a:off x="1330682" y="988622"/>
            <a:ext cx="5688316" cy="2743200"/>
          </a:xfrm>
          <a:prstGeom prst="rect">
            <a:avLst/>
          </a:prstGeom>
        </p:spPr>
      </p:pic>
      <p:sp>
        <p:nvSpPr>
          <p:cNvPr id="9" name="文本框 8">
            <a:extLst>
              <a:ext uri="{FF2B5EF4-FFF2-40B4-BE49-F238E27FC236}">
                <a16:creationId xmlns:a16="http://schemas.microsoft.com/office/drawing/2014/main" id="{263C334F-51ED-70E6-E258-A6D9D793E646}"/>
              </a:ext>
            </a:extLst>
          </p:cNvPr>
          <p:cNvSpPr txBox="1"/>
          <p:nvPr/>
        </p:nvSpPr>
        <p:spPr>
          <a:xfrm>
            <a:off x="1540072" y="642031"/>
            <a:ext cx="9360099" cy="369332"/>
          </a:xfrm>
          <a:prstGeom prst="rect">
            <a:avLst/>
          </a:prstGeom>
          <a:noFill/>
        </p:spPr>
        <p:txBody>
          <a:bodyPr wrap="square">
            <a:spAutoFit/>
          </a:bodyPr>
          <a:lstStyle/>
          <a:p>
            <a:r>
              <a:rPr lang="en-US" altLang="zh-CN" dirty="0"/>
              <a:t>The results I have obtained regarding SCG signal are as follows:</a:t>
            </a:r>
            <a:endParaRPr lang="zh-CN" altLang="en-US" dirty="0"/>
          </a:p>
        </p:txBody>
      </p:sp>
      <p:sp>
        <p:nvSpPr>
          <p:cNvPr id="10" name="文本框 9">
            <a:extLst>
              <a:ext uri="{FF2B5EF4-FFF2-40B4-BE49-F238E27FC236}">
                <a16:creationId xmlns:a16="http://schemas.microsoft.com/office/drawing/2014/main" id="{52C60012-ACEC-D9D4-5300-F08CA1424642}"/>
              </a:ext>
            </a:extLst>
          </p:cNvPr>
          <p:cNvSpPr txBox="1"/>
          <p:nvPr/>
        </p:nvSpPr>
        <p:spPr>
          <a:xfrm>
            <a:off x="1540072" y="3731822"/>
            <a:ext cx="9867901" cy="3139321"/>
          </a:xfrm>
          <a:prstGeom prst="rect">
            <a:avLst/>
          </a:prstGeom>
          <a:noFill/>
        </p:spPr>
        <p:txBody>
          <a:bodyPr wrap="square" rtlCol="0">
            <a:spAutoFit/>
          </a:bodyPr>
          <a:lstStyle/>
          <a:p>
            <a:r>
              <a:rPr lang="en-US" altLang="zh-CN" dirty="0"/>
              <a:t>Reason 1: </a:t>
            </a:r>
          </a:p>
          <a:p>
            <a:r>
              <a:rPr lang="en-US" altLang="zh-CN" dirty="0"/>
              <a:t>The method is based on derivations. However, ECG signals are relatively smooth, but simulated SCG signals are much sharper.</a:t>
            </a:r>
          </a:p>
          <a:p>
            <a:endParaRPr lang="en-US" altLang="zh-CN" dirty="0"/>
          </a:p>
          <a:p>
            <a:r>
              <a:rPr lang="en-US" altLang="zh-CN" dirty="0"/>
              <a:t>Reason 2: </a:t>
            </a:r>
          </a:p>
          <a:p>
            <a:r>
              <a:rPr lang="en-US" altLang="zh-CN" dirty="0"/>
              <a:t>In the paper, after stretching the time axis, missing parts need to be interpolated. </a:t>
            </a:r>
          </a:p>
          <a:p>
            <a:r>
              <a:rPr lang="en-US" altLang="zh-CN" dirty="0"/>
              <a:t>The ECG signals in the paper have a sampling rate of </a:t>
            </a:r>
            <a:r>
              <a:rPr lang="en-US" altLang="zh-CN" b="1" dirty="0"/>
              <a:t>1 </a:t>
            </a:r>
            <a:r>
              <a:rPr lang="en-US" altLang="zh-CN" b="1" dirty="0" err="1"/>
              <a:t>KHz</a:t>
            </a:r>
            <a:r>
              <a:rPr lang="en-US" altLang="zh-CN" dirty="0"/>
              <a:t>, while our signals have a sampling rate of only </a:t>
            </a:r>
            <a:r>
              <a:rPr lang="en-US" altLang="zh-CN" b="1" dirty="0"/>
              <a:t>100 Hz</a:t>
            </a:r>
            <a:r>
              <a:rPr lang="en-US" altLang="zh-CN" dirty="0"/>
              <a:t>. The length of our templates is often in the range of 40-80. Interpolation will introduce significant errors which result in distortion.</a:t>
            </a:r>
          </a:p>
        </p:txBody>
      </p:sp>
      <p:sp>
        <p:nvSpPr>
          <p:cNvPr id="3" name="文本框 2">
            <a:extLst>
              <a:ext uri="{FF2B5EF4-FFF2-40B4-BE49-F238E27FC236}">
                <a16:creationId xmlns:a16="http://schemas.microsoft.com/office/drawing/2014/main" id="{1BD578A8-F942-DCAC-1B02-923A844B7EB8}"/>
              </a:ext>
            </a:extLst>
          </p:cNvPr>
          <p:cNvSpPr txBox="1"/>
          <p:nvPr/>
        </p:nvSpPr>
        <p:spPr>
          <a:xfrm>
            <a:off x="7018998" y="1483059"/>
            <a:ext cx="5089659" cy="1754326"/>
          </a:xfrm>
          <a:prstGeom prst="rect">
            <a:avLst/>
          </a:prstGeom>
          <a:noFill/>
        </p:spPr>
        <p:txBody>
          <a:bodyPr wrap="square" rtlCol="0">
            <a:spAutoFit/>
          </a:bodyPr>
          <a:lstStyle/>
          <a:p>
            <a:pPr marL="342900" indent="-342900">
              <a:buAutoNum type="arabicPeriod"/>
            </a:pPr>
            <a:r>
              <a:rPr lang="en-US" altLang="zh-CN" dirty="0"/>
              <a:t>Big peaks are aligned.</a:t>
            </a:r>
          </a:p>
          <a:p>
            <a:pPr marL="342900" indent="-342900">
              <a:buAutoNum type="arabicPeriod"/>
            </a:pPr>
            <a:endParaRPr lang="en-US" altLang="zh-CN" dirty="0"/>
          </a:p>
          <a:p>
            <a:pPr marL="342900" indent="-342900">
              <a:buAutoNum type="arabicPeriod"/>
            </a:pPr>
            <a:r>
              <a:rPr lang="en-US" altLang="zh-CN" dirty="0"/>
              <a:t>The alignment effect for small peaks is not noticeable.</a:t>
            </a:r>
          </a:p>
          <a:p>
            <a:pPr marL="342900" indent="-342900">
              <a:buAutoNum type="arabicPeriod"/>
            </a:pPr>
            <a:endParaRPr lang="en-US" altLang="zh-CN" dirty="0"/>
          </a:p>
          <a:p>
            <a:pPr marL="342900" indent="-342900">
              <a:buAutoNum type="arabicPeriod"/>
            </a:pPr>
            <a:r>
              <a:rPr lang="en-US" altLang="zh-CN" dirty="0"/>
              <a:t>The signal distortion is significant.</a:t>
            </a:r>
            <a:endParaRPr lang="zh-CN" altLang="en-US" dirty="0"/>
          </a:p>
        </p:txBody>
      </p:sp>
      <p:sp>
        <p:nvSpPr>
          <p:cNvPr id="4" name="文本框 3">
            <a:extLst>
              <a:ext uri="{FF2B5EF4-FFF2-40B4-BE49-F238E27FC236}">
                <a16:creationId xmlns:a16="http://schemas.microsoft.com/office/drawing/2014/main" id="{0E69BF1B-8319-8912-5438-077981E5D5C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100471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307777"/>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Conclusion</a:t>
            </a:r>
          </a:p>
        </p:txBody>
      </p:sp>
      <p:sp>
        <p:nvSpPr>
          <p:cNvPr id="3" name="文本框 2">
            <a:extLst>
              <a:ext uri="{FF2B5EF4-FFF2-40B4-BE49-F238E27FC236}">
                <a16:creationId xmlns:a16="http://schemas.microsoft.com/office/drawing/2014/main" id="{3E6C6EF8-E433-3787-4DF4-09E93E17487E}"/>
              </a:ext>
            </a:extLst>
          </p:cNvPr>
          <p:cNvSpPr txBox="1"/>
          <p:nvPr/>
        </p:nvSpPr>
        <p:spPr>
          <a:xfrm>
            <a:off x="1371925" y="1674674"/>
            <a:ext cx="9448150" cy="1754326"/>
          </a:xfrm>
          <a:prstGeom prst="rect">
            <a:avLst/>
          </a:prstGeom>
          <a:noFill/>
        </p:spPr>
        <p:txBody>
          <a:bodyPr wrap="square" rtlCol="0">
            <a:spAutoFit/>
          </a:bodyPr>
          <a:lstStyle>
            <a:defPPr>
              <a:defRPr lang="zh-CN"/>
            </a:defPPr>
            <a:lvl1pPr>
              <a:defRPr/>
            </a:lvl1pPr>
          </a:lstStyle>
          <a:p>
            <a:r>
              <a:rPr lang="en-US" altLang="zh-CN" dirty="0"/>
              <a:t>In conclusion, I believe the method for obtaining the perfect template should involve an overlay of all signal cycles after Time-Warping, rather than generating a template like K-shape or PCA.</a:t>
            </a:r>
          </a:p>
          <a:p>
            <a:endParaRPr lang="en-US" altLang="zh-CN" dirty="0"/>
          </a:p>
          <a:p>
            <a:r>
              <a:rPr lang="en-US" altLang="zh-CN" dirty="0"/>
              <a:t>The method I tried this week based on SRVF is not successful. Next week, I will attempt the Discrete Time Warping (DTW) algorithm behind K-shape.</a:t>
            </a:r>
          </a:p>
        </p:txBody>
      </p:sp>
    </p:spTree>
    <p:extLst>
      <p:ext uri="{BB962C8B-B14F-4D97-AF65-F5344CB8AC3E}">
        <p14:creationId xmlns:p14="http://schemas.microsoft.com/office/powerpoint/2010/main" val="32486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612193"/>
            <a:ext cx="10336356" cy="1477328"/>
          </a:xfrm>
          <a:prstGeom prst="rect">
            <a:avLst/>
          </a:prstGeom>
          <a:noFill/>
        </p:spPr>
        <p:txBody>
          <a:bodyPr wrap="square" rtlCol="0">
            <a:spAutoFit/>
          </a:bodyPr>
          <a:lstStyle>
            <a:defPPr>
              <a:defRPr lang="zh-CN"/>
            </a:defPPr>
            <a:lvl1pPr>
              <a:defRPr/>
            </a:lvl1pPr>
          </a:lstStyle>
          <a:p>
            <a:r>
              <a:rPr lang="en-US" altLang="zh-CN" dirty="0"/>
              <a:t>1. Regarding the idea of </a:t>
            </a:r>
            <a:r>
              <a:rPr lang="en-US" altLang="zh-CN" b="1" i="1" dirty="0"/>
              <a:t>increasing the Signal-to-Noise Ratio (SNR) of periodic (physiological) sensor signals to recover a single cycle signal in high fidelity</a:t>
            </a:r>
            <a:r>
              <a:rPr lang="en-US" altLang="zh-CN" dirty="0"/>
              <a:t>, what are our baseline experiments? Can you provide me with some papers on this topic? It seems that there are few papers in this category. Or are we comparing my ‘Get Template’ algorithm to methods previously used for predicting S and D?</a:t>
            </a:r>
          </a:p>
        </p:txBody>
      </p:sp>
    </p:spTree>
    <p:extLst>
      <p:ext uri="{BB962C8B-B14F-4D97-AF65-F5344CB8AC3E}">
        <p14:creationId xmlns:p14="http://schemas.microsoft.com/office/powerpoint/2010/main" val="112549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1280089" y="1315640"/>
            <a:ext cx="9933032" cy="4524315"/>
          </a:xfrm>
          <a:prstGeom prst="rect">
            <a:avLst/>
          </a:prstGeom>
          <a:noFill/>
        </p:spPr>
        <p:txBody>
          <a:bodyPr wrap="square" rtlCol="0">
            <a:spAutoFit/>
          </a:bodyPr>
          <a:lstStyle/>
          <a:p>
            <a:r>
              <a:rPr lang="en-US" altLang="zh-CN" dirty="0"/>
              <a:t>Work_1: </a:t>
            </a:r>
          </a:p>
          <a:p>
            <a:pPr lvl="1"/>
            <a:r>
              <a:rPr lang="en-US" altLang="zh-CN" dirty="0"/>
              <a:t>Tutorial Writing: </a:t>
            </a:r>
          </a:p>
          <a:p>
            <a:pPr lvl="1"/>
            <a:r>
              <a:rPr lang="en-US" altLang="zh-CN" dirty="0"/>
              <a:t>1. Refactor all functions in Generate Wave Module and Filter Module</a:t>
            </a:r>
          </a:p>
          <a:p>
            <a:pPr lvl="1"/>
            <a:r>
              <a:rPr lang="en-US" altLang="zh-CN" dirty="0"/>
              <a:t>2. Add new features to the framework of the main function</a:t>
            </a:r>
          </a:p>
          <a:p>
            <a:pPr lvl="1"/>
            <a:r>
              <a:rPr lang="en-US" altLang="zh-CN" dirty="0"/>
              <a:t>3. Write some notes in </a:t>
            </a:r>
            <a:r>
              <a:rPr lang="en-US" altLang="zh-CN" dirty="0" err="1"/>
              <a:t>ipynb</a:t>
            </a:r>
            <a:r>
              <a:rPr lang="en-US" altLang="zh-CN" dirty="0"/>
              <a:t> (</a:t>
            </a:r>
            <a:r>
              <a:rPr lang="en-US" altLang="zh-CN" dirty="0" err="1"/>
              <a:t>Jupyter</a:t>
            </a:r>
            <a:r>
              <a:rPr lang="en-US" altLang="zh-CN" dirty="0"/>
              <a:t>) file about algorithm details.</a:t>
            </a:r>
          </a:p>
          <a:p>
            <a:pPr lvl="1"/>
            <a:r>
              <a:rPr lang="en-US" altLang="zh-CN" dirty="0"/>
              <a:t>4. Learn 2 new filters (Matched Filer and Notch Filter)</a:t>
            </a:r>
          </a:p>
          <a:p>
            <a:endParaRPr lang="en-US" altLang="zh-CN" dirty="0"/>
          </a:p>
          <a:p>
            <a:endParaRPr lang="en-US" altLang="zh-CN" dirty="0"/>
          </a:p>
          <a:p>
            <a:r>
              <a:rPr lang="en-US" altLang="zh-CN" dirty="0"/>
              <a:t>Work_2: </a:t>
            </a:r>
          </a:p>
          <a:p>
            <a:pPr lvl="1"/>
            <a:r>
              <a:rPr lang="en-US" altLang="zh-CN" dirty="0"/>
              <a:t>In situations with heavy echoes, I find an potential segmentation method.</a:t>
            </a:r>
          </a:p>
          <a:p>
            <a:endParaRPr lang="en-US" altLang="zh-CN" dirty="0"/>
          </a:p>
          <a:p>
            <a:endParaRPr lang="en-US" altLang="zh-CN" dirty="0"/>
          </a:p>
          <a:p>
            <a:r>
              <a:rPr lang="en-US" altLang="zh-CN" dirty="0"/>
              <a:t>Work_3: </a:t>
            </a:r>
          </a:p>
          <a:p>
            <a:pPr lvl="1"/>
            <a:r>
              <a:rPr lang="en-US" altLang="zh-CN" dirty="0"/>
              <a:t>About Template. Based on observation, an attempt has been made to define what constitutes a good algorithm for obtaining an SCG signal template. It consists of three features, and some exploration has been carried out.</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1580144" y="1120676"/>
            <a:ext cx="9635068" cy="4893647"/>
          </a:xfrm>
          <a:prstGeom prst="rect">
            <a:avLst/>
          </a:prstGeom>
          <a:noFill/>
        </p:spPr>
        <p:txBody>
          <a:bodyPr wrap="square">
            <a:spAutoFit/>
          </a:bodyPr>
          <a:lstStyle/>
          <a:p>
            <a:pPr>
              <a:defRPr/>
            </a:pPr>
            <a:r>
              <a:rPr lang="en-US" altLang="zh-CN" sz="2000" dirty="0"/>
              <a:t>For Main Function</a:t>
            </a:r>
          </a:p>
          <a:p>
            <a:pPr>
              <a:defRPr/>
            </a:pPr>
            <a:endParaRPr lang="en-US" altLang="zh-CN" sz="2000" dirty="0"/>
          </a:p>
          <a:p>
            <a:pPr>
              <a:defRPr/>
            </a:pPr>
            <a:endParaRPr lang="en-US" altLang="zh-CN" sz="2000" dirty="0"/>
          </a:p>
          <a:p>
            <a:pPr marL="228600" indent="-228600">
              <a:buFontTx/>
              <a:buAutoNum type="arabicPeriod"/>
              <a:defRPr/>
            </a:pPr>
            <a:r>
              <a:rPr lang="en-US" altLang="zh-CN" dirty="0"/>
              <a:t>I refactor Generate Wave Module(7) and Filter Module(4), including interfaces, visualization, code comments and more.</a:t>
            </a:r>
          </a:p>
          <a:p>
            <a:pPr marL="228600" indent="-228600">
              <a:buFontTx/>
              <a:buAutoNum type="arabicPeriod"/>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I added the new feature that people can use the signal created by themselves as the input rather than only SCG signals.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We can save the results.</a:t>
            </a:r>
          </a:p>
          <a:p>
            <a:pPr>
              <a:defRPr/>
            </a:pPr>
            <a:endParaRPr lang="en-US" altLang="zh-CN" sz="1800" b="1" dirty="0">
              <a:highlight>
                <a:srgbClr val="FFFF00"/>
              </a:highlight>
            </a:endParaRPr>
          </a:p>
          <a:p>
            <a:pPr>
              <a:defRPr/>
            </a:pPr>
            <a:r>
              <a:rPr lang="en-US" altLang="zh-CN" sz="1800" b="1" dirty="0">
                <a:highlight>
                  <a:srgbClr val="FFFF00"/>
                </a:highlight>
              </a:rPr>
              <a:t>Use 5 commands to show you the demo.</a:t>
            </a:r>
          </a:p>
          <a:p>
            <a:pPr>
              <a:defRPr/>
            </a:pPr>
            <a:endParaRPr lang="en-US" altLang="zh-CN" b="1" dirty="0">
              <a:highlight>
                <a:srgbClr val="FFFF00"/>
              </a:highlight>
            </a:endParaRPr>
          </a:p>
          <a:p>
            <a:pPr>
              <a:defRPr/>
            </a:pPr>
            <a:endParaRPr lang="en-US" altLang="zh-CN" sz="1800" b="1" dirty="0">
              <a:highlight>
                <a:srgbClr val="FFFF00"/>
              </a:highlight>
            </a:endParaRPr>
          </a:p>
          <a:p>
            <a:pPr>
              <a:defRPr/>
            </a:pPr>
            <a:r>
              <a:rPr lang="en-US" altLang="zh-CN" b="1" dirty="0"/>
              <a:t>Next week I will spend time improving the robustness of codes. </a:t>
            </a:r>
          </a:p>
          <a:p>
            <a:pPr>
              <a:defRPr/>
            </a:pPr>
            <a:r>
              <a:rPr lang="en-US" altLang="zh-CN" b="1" dirty="0"/>
              <a:t>And you can reflect BUGs to me. Maybe I can create a google-doc. And you can post issues.</a:t>
            </a:r>
            <a:endParaRPr lang="en-US" altLang="zh-CN" sz="1800" b="1" dirty="0"/>
          </a:p>
        </p:txBody>
      </p:sp>
    </p:spTree>
    <p:extLst>
      <p:ext uri="{BB962C8B-B14F-4D97-AF65-F5344CB8AC3E}">
        <p14:creationId xmlns:p14="http://schemas.microsoft.com/office/powerpoint/2010/main" val="113705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977634" y="927737"/>
            <a:ext cx="10080892" cy="4555093"/>
          </a:xfrm>
          <a:prstGeom prst="rect">
            <a:avLst/>
          </a:prstGeom>
          <a:noFill/>
        </p:spPr>
        <p:txBody>
          <a:bodyPr wrap="square">
            <a:spAutoFit/>
          </a:bodyPr>
          <a:lstStyle/>
          <a:p>
            <a:pPr>
              <a:defRPr/>
            </a:pPr>
            <a:r>
              <a:rPr lang="en-US" altLang="zh-CN" sz="2000" dirty="0"/>
              <a:t>For Notes</a:t>
            </a:r>
          </a:p>
          <a:p>
            <a:pPr>
              <a:defRPr/>
            </a:pPr>
            <a:endParaRPr lang="en-US" altLang="zh-CN" dirty="0"/>
          </a:p>
          <a:p>
            <a:pPr>
              <a:defRPr/>
            </a:pPr>
            <a:endParaRPr lang="en-US" altLang="zh-CN" dirty="0"/>
          </a:p>
          <a:p>
            <a:pPr>
              <a:defRPr/>
            </a:pPr>
            <a:r>
              <a:rPr lang="en-US" altLang="zh-CN" dirty="0"/>
              <a:t>Start studying and documenting theoretical aspects of the tutorial content (some parts may be included in the docstring of functions in the future). </a:t>
            </a:r>
          </a:p>
          <a:p>
            <a:pPr>
              <a:defRPr/>
            </a:pPr>
            <a:endParaRPr lang="en-US" altLang="zh-CN" dirty="0"/>
          </a:p>
          <a:p>
            <a:pPr>
              <a:defRPr/>
            </a:pPr>
            <a:r>
              <a:rPr lang="en-US" altLang="zh-CN" dirty="0"/>
              <a:t>This week I mainly focus on Wavelet denoising.</a:t>
            </a:r>
          </a:p>
          <a:p>
            <a:pPr>
              <a:defRPr/>
            </a:pPr>
            <a:endParaRPr lang="en-US" altLang="zh-CN" dirty="0"/>
          </a:p>
          <a:p>
            <a:pPr marL="457200" indent="-457200">
              <a:buAutoNum type="arabicPeriod"/>
              <a:defRPr/>
            </a:pPr>
            <a:r>
              <a:rPr lang="en-US" altLang="zh-CN" dirty="0"/>
              <a:t>Unique properties and shapes of different wavelets.</a:t>
            </a:r>
          </a:p>
          <a:p>
            <a:pPr marL="457200" indent="-457200">
              <a:buAutoNum type="arabicPeriod"/>
              <a:defRPr/>
            </a:pPr>
            <a:endParaRPr lang="en-US" altLang="zh-CN" dirty="0"/>
          </a:p>
          <a:p>
            <a:pPr marL="457200" indent="-457200">
              <a:buAutoNum type="arabicPeriod"/>
              <a:defRPr/>
            </a:pPr>
            <a:r>
              <a:rPr lang="en-US" altLang="zh-CN" dirty="0"/>
              <a:t>I turned my attempts with certain algorithms into a playground, such as differences in SCG signals using different wavelets and distinctions between discrete wavelet transform(DWT) and empirical wavelet transform(EWT).</a:t>
            </a:r>
          </a:p>
          <a:p>
            <a:pPr>
              <a:defRPr/>
            </a:pPr>
            <a:endParaRPr lang="en-US" altLang="zh-CN" dirty="0"/>
          </a:p>
          <a:p>
            <a:pPr>
              <a:defRPr/>
            </a:pPr>
            <a:r>
              <a:rPr lang="en-US" altLang="zh-CN" b="1" dirty="0">
                <a:highlight>
                  <a:srgbClr val="FFFF00"/>
                </a:highlight>
              </a:rPr>
              <a:t>Show notes easily.</a:t>
            </a:r>
          </a:p>
        </p:txBody>
      </p:sp>
    </p:spTree>
    <p:extLst>
      <p:ext uri="{BB962C8B-B14F-4D97-AF65-F5344CB8AC3E}">
        <p14:creationId xmlns:p14="http://schemas.microsoft.com/office/powerpoint/2010/main" val="425684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2" name="文本框 1">
            <a:extLst>
              <a:ext uri="{FF2B5EF4-FFF2-40B4-BE49-F238E27FC236}">
                <a16:creationId xmlns:a16="http://schemas.microsoft.com/office/drawing/2014/main" id="{88CF5AD0-BD8D-D90B-99FB-81031E032071}"/>
              </a:ext>
            </a:extLst>
          </p:cNvPr>
          <p:cNvSpPr txBox="1"/>
          <p:nvPr/>
        </p:nvSpPr>
        <p:spPr>
          <a:xfrm>
            <a:off x="1145588" y="1854905"/>
            <a:ext cx="9900823" cy="2616101"/>
          </a:xfrm>
          <a:prstGeom prst="rect">
            <a:avLst/>
          </a:prstGeom>
          <a:noFill/>
        </p:spPr>
        <p:txBody>
          <a:bodyPr wrap="square">
            <a:spAutoFit/>
          </a:bodyPr>
          <a:lstStyle/>
          <a:p>
            <a:r>
              <a:rPr lang="en-US" altLang="zh-CN" sz="2000" dirty="0"/>
              <a:t>For Algorithm</a:t>
            </a:r>
          </a:p>
          <a:p>
            <a:endParaRPr lang="en-US" altLang="zh-CN" dirty="0"/>
          </a:p>
          <a:p>
            <a:endParaRPr lang="en-US" altLang="zh-CN" dirty="0"/>
          </a:p>
          <a:p>
            <a:r>
              <a:rPr lang="en-US" altLang="zh-CN" dirty="0"/>
              <a:t>Matched Filter and Notch Filter have been tested on SCG signals. </a:t>
            </a:r>
          </a:p>
          <a:p>
            <a:endParaRPr lang="en-US" altLang="zh-CN" dirty="0"/>
          </a:p>
          <a:p>
            <a:r>
              <a:rPr lang="en-US" altLang="zh-CN" dirty="0"/>
              <a:t>Unlike last week’s 2 filters (Wiener and </a:t>
            </a:r>
            <a:r>
              <a:rPr lang="en-US" altLang="zh-CN" dirty="0" err="1"/>
              <a:t>Savitzky-Golay</a:t>
            </a:r>
            <a:r>
              <a:rPr lang="en-US" altLang="zh-CN" dirty="0"/>
              <a:t>), they didn't produce unexpectedly good results. </a:t>
            </a:r>
          </a:p>
          <a:p>
            <a:endParaRPr lang="en-US" altLang="zh-CN" dirty="0"/>
          </a:p>
          <a:p>
            <a:r>
              <a:rPr lang="en-US" altLang="zh-CN" dirty="0"/>
              <a:t>It seems challenging to apply them for noise reduction in SCG signals.</a:t>
            </a:r>
          </a:p>
        </p:txBody>
      </p:sp>
    </p:spTree>
    <p:extLst>
      <p:ext uri="{BB962C8B-B14F-4D97-AF65-F5344CB8AC3E}">
        <p14:creationId xmlns:p14="http://schemas.microsoft.com/office/powerpoint/2010/main" val="93938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2" name="文本框 1">
            <a:extLst>
              <a:ext uri="{FF2B5EF4-FFF2-40B4-BE49-F238E27FC236}">
                <a16:creationId xmlns:a16="http://schemas.microsoft.com/office/drawing/2014/main" id="{863E4C32-5FB1-0127-EAF3-DE047AAB40FD}"/>
              </a:ext>
            </a:extLst>
          </p:cNvPr>
          <p:cNvSpPr txBox="1"/>
          <p:nvPr/>
        </p:nvSpPr>
        <p:spPr>
          <a:xfrm>
            <a:off x="609599" y="926048"/>
            <a:ext cx="11227593" cy="2862322"/>
          </a:xfrm>
          <a:prstGeom prst="rect">
            <a:avLst/>
          </a:prstGeom>
          <a:noFill/>
        </p:spPr>
        <p:txBody>
          <a:bodyPr wrap="square" rtlCol="0">
            <a:spAutoFit/>
          </a:bodyPr>
          <a:lstStyle/>
          <a:p>
            <a:r>
              <a:rPr lang="en-US" altLang="zh-CN" dirty="0"/>
              <a:t>I added 5 echoes to the clean signal, and attenuation coefficients for these echoes are [0.9, 0.7, 0.6, 0.5, 0.4], with delays of [5, 10, 15, 20, 25] time points, respectively.</a:t>
            </a:r>
          </a:p>
          <a:p>
            <a:endParaRPr lang="en-US" altLang="zh-CN" dirty="0"/>
          </a:p>
          <a:p>
            <a:endParaRPr lang="en-US" altLang="zh-CN" dirty="0"/>
          </a:p>
          <a:p>
            <a:r>
              <a:rPr lang="en-US" altLang="zh-CN" dirty="0"/>
              <a:t>In data with strong echoes, it’s impossible to perform cycle segmentation by locating large peaks,</a:t>
            </a:r>
            <a:r>
              <a:rPr lang="zh-CN" altLang="en-US" dirty="0"/>
              <a:t> </a:t>
            </a:r>
            <a:r>
              <a:rPr lang="en-US" altLang="zh-CN" dirty="0"/>
              <a:t>as</a:t>
            </a:r>
            <a:r>
              <a:rPr lang="zh-CN" altLang="en-US" dirty="0"/>
              <a:t> </a:t>
            </a:r>
            <a:r>
              <a:rPr lang="en-US" altLang="zh-CN" dirty="0"/>
              <a:t>it</a:t>
            </a:r>
            <a:r>
              <a:rPr lang="zh-CN" altLang="en-US" dirty="0"/>
              <a:t> </a:t>
            </a:r>
            <a:r>
              <a:rPr lang="en-US" altLang="zh-CN" dirty="0"/>
              <a:t>is hard to locate large peaks. </a:t>
            </a:r>
            <a:r>
              <a:rPr lang="en-US" altLang="zh-CN" dirty="0">
                <a:solidFill>
                  <a:srgbClr val="C00000"/>
                </a:solidFill>
              </a:rPr>
              <a:t>X</a:t>
            </a:r>
          </a:p>
          <a:p>
            <a:endParaRPr lang="en-US" altLang="zh-CN" dirty="0"/>
          </a:p>
          <a:p>
            <a:endParaRPr lang="en-US" altLang="zh-CN" dirty="0"/>
          </a:p>
          <a:p>
            <a:r>
              <a:rPr lang="en-US" altLang="zh-CN" dirty="0"/>
              <a:t>At the same time, directly using Heart Rate to calculate the cycle length for segmentation will result in a significant time shift (as shown in the figure below). </a:t>
            </a:r>
            <a:r>
              <a:rPr lang="en-US" altLang="zh-CN" dirty="0">
                <a:solidFill>
                  <a:srgbClr val="C00000"/>
                </a:solidFill>
              </a:rPr>
              <a:t>X</a:t>
            </a:r>
          </a:p>
        </p:txBody>
      </p:sp>
      <p:pic>
        <p:nvPicPr>
          <p:cNvPr id="4" name="图片 3">
            <a:extLst>
              <a:ext uri="{FF2B5EF4-FFF2-40B4-BE49-F238E27FC236}">
                <a16:creationId xmlns:a16="http://schemas.microsoft.com/office/drawing/2014/main" id="{7993BA3C-F46D-4309-6E7E-2EEB6D7CD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387" y="4008549"/>
            <a:ext cx="7315200" cy="2743200"/>
          </a:xfrm>
          <a:prstGeom prst="rect">
            <a:avLst/>
          </a:prstGeom>
        </p:spPr>
      </p:pic>
    </p:spTree>
    <p:extLst>
      <p:ext uri="{BB962C8B-B14F-4D97-AF65-F5344CB8AC3E}">
        <p14:creationId xmlns:p14="http://schemas.microsoft.com/office/powerpoint/2010/main" val="40794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1C64E3-933D-9360-E103-13AAFAE5702E}"/>
              </a:ext>
            </a:extLst>
          </p:cNvPr>
          <p:cNvSpPr txBox="1"/>
          <p:nvPr/>
        </p:nvSpPr>
        <p:spPr>
          <a:xfrm>
            <a:off x="1117108" y="697590"/>
            <a:ext cx="10348610" cy="2031325"/>
          </a:xfrm>
          <a:prstGeom prst="rect">
            <a:avLst/>
          </a:prstGeom>
          <a:noFill/>
        </p:spPr>
        <p:txBody>
          <a:bodyPr wrap="square">
            <a:spAutoFit/>
          </a:bodyPr>
          <a:lstStyle/>
          <a:p>
            <a:r>
              <a:rPr lang="en-US" altLang="zh-CN" dirty="0"/>
              <a:t>I find, within a relatively short time, like 10 sec, patterns of echoes remain relatively consistent and don't exhibit significant variations.</a:t>
            </a:r>
          </a:p>
          <a:p>
            <a:endParaRPr lang="en-US" altLang="zh-CN" dirty="0"/>
          </a:p>
          <a:p>
            <a:r>
              <a:rPr lang="en-US" altLang="zh-CN" dirty="0"/>
              <a:t>So, using autocorrelation for separation is a good idea. </a:t>
            </a:r>
          </a:p>
          <a:p>
            <a:endParaRPr lang="en-US" altLang="zh-CN" dirty="0"/>
          </a:p>
          <a:p>
            <a:r>
              <a:rPr lang="en-US" altLang="zh-CN" dirty="0"/>
              <a:t>Below are two examples: left one with a high number of circles and right one with very few circles.</a:t>
            </a:r>
          </a:p>
        </p:txBody>
      </p:sp>
      <p:pic>
        <p:nvPicPr>
          <p:cNvPr id="4" name="图片 3">
            <a:extLst>
              <a:ext uri="{FF2B5EF4-FFF2-40B4-BE49-F238E27FC236}">
                <a16:creationId xmlns:a16="http://schemas.microsoft.com/office/drawing/2014/main" id="{4BD927F5-BAD3-8D7C-25F5-B12A52CC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08" y="2737843"/>
            <a:ext cx="5491163" cy="4118372"/>
          </a:xfrm>
          <a:prstGeom prst="rect">
            <a:avLst/>
          </a:prstGeom>
        </p:spPr>
      </p:pic>
      <p:pic>
        <p:nvPicPr>
          <p:cNvPr id="6" name="图片 5">
            <a:extLst>
              <a:ext uri="{FF2B5EF4-FFF2-40B4-BE49-F238E27FC236}">
                <a16:creationId xmlns:a16="http://schemas.microsoft.com/office/drawing/2014/main" id="{4B7C6FBA-755F-065A-198F-E0E8298ED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071" y="2777133"/>
            <a:ext cx="5441156" cy="4080867"/>
          </a:xfrm>
          <a:prstGeom prst="rect">
            <a:avLst/>
          </a:prstGeom>
        </p:spPr>
      </p:pic>
      <p:sp>
        <p:nvSpPr>
          <p:cNvPr id="2" name="文本框 1">
            <a:extLst>
              <a:ext uri="{FF2B5EF4-FFF2-40B4-BE49-F238E27FC236}">
                <a16:creationId xmlns:a16="http://schemas.microsoft.com/office/drawing/2014/main" id="{647DA9CA-6F20-8E26-7A9A-E9EDD8C55980}"/>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5" name="椭圆 4">
            <a:extLst>
              <a:ext uri="{FF2B5EF4-FFF2-40B4-BE49-F238E27FC236}">
                <a16:creationId xmlns:a16="http://schemas.microsoft.com/office/drawing/2014/main" id="{CE9C57E7-94F9-51CA-7919-8F3577EF7E80}"/>
              </a:ext>
            </a:extLst>
          </p:cNvPr>
          <p:cNvSpPr/>
          <p:nvPr/>
        </p:nvSpPr>
        <p:spPr>
          <a:xfrm>
            <a:off x="3567416" y="568880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 name="椭圆 6">
            <a:extLst>
              <a:ext uri="{FF2B5EF4-FFF2-40B4-BE49-F238E27FC236}">
                <a16:creationId xmlns:a16="http://schemas.microsoft.com/office/drawing/2014/main" id="{EF3409B4-FC02-8639-70F9-82BB27BDB78F}"/>
              </a:ext>
            </a:extLst>
          </p:cNvPr>
          <p:cNvSpPr/>
          <p:nvPr/>
        </p:nvSpPr>
        <p:spPr>
          <a:xfrm>
            <a:off x="3666476" y="571499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椭圆 7">
            <a:extLst>
              <a:ext uri="{FF2B5EF4-FFF2-40B4-BE49-F238E27FC236}">
                <a16:creationId xmlns:a16="http://schemas.microsoft.com/office/drawing/2014/main" id="{D436B723-E0D2-6B70-D754-F98BCBE5FB4D}"/>
              </a:ext>
            </a:extLst>
          </p:cNvPr>
          <p:cNvSpPr/>
          <p:nvPr/>
        </p:nvSpPr>
        <p:spPr>
          <a:xfrm>
            <a:off x="3765536" y="5737443"/>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椭圆 8">
            <a:extLst>
              <a:ext uri="{FF2B5EF4-FFF2-40B4-BE49-F238E27FC236}">
                <a16:creationId xmlns:a16="http://schemas.microsoft.com/office/drawing/2014/main" id="{08BAB822-F0F3-14D5-BE11-2071B4D28368}"/>
              </a:ext>
            </a:extLst>
          </p:cNvPr>
          <p:cNvSpPr/>
          <p:nvPr/>
        </p:nvSpPr>
        <p:spPr>
          <a:xfrm>
            <a:off x="3856976"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椭圆 9">
            <a:extLst>
              <a:ext uri="{FF2B5EF4-FFF2-40B4-BE49-F238E27FC236}">
                <a16:creationId xmlns:a16="http://schemas.microsoft.com/office/drawing/2014/main" id="{6203833E-284B-F3A4-ECB3-23C646B3A990}"/>
              </a:ext>
            </a:extLst>
          </p:cNvPr>
          <p:cNvSpPr/>
          <p:nvPr/>
        </p:nvSpPr>
        <p:spPr>
          <a:xfrm>
            <a:off x="3959846" y="593597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 name="椭圆 10">
            <a:extLst>
              <a:ext uri="{FF2B5EF4-FFF2-40B4-BE49-F238E27FC236}">
                <a16:creationId xmlns:a16="http://schemas.microsoft.com/office/drawing/2014/main" id="{247C279C-8F1A-D0C6-EB26-EDD9FC3AEFBD}"/>
              </a:ext>
            </a:extLst>
          </p:cNvPr>
          <p:cNvSpPr/>
          <p:nvPr/>
        </p:nvSpPr>
        <p:spPr>
          <a:xfrm>
            <a:off x="4063904"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椭圆 11">
            <a:extLst>
              <a:ext uri="{FF2B5EF4-FFF2-40B4-BE49-F238E27FC236}">
                <a16:creationId xmlns:a16="http://schemas.microsoft.com/office/drawing/2014/main" id="{F4368F3B-B5B5-8308-C3C6-7D1F17AF45DD}"/>
              </a:ext>
            </a:extLst>
          </p:cNvPr>
          <p:cNvSpPr/>
          <p:nvPr/>
        </p:nvSpPr>
        <p:spPr>
          <a:xfrm>
            <a:off x="4161776" y="60807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 name="椭圆 12">
            <a:extLst>
              <a:ext uri="{FF2B5EF4-FFF2-40B4-BE49-F238E27FC236}">
                <a16:creationId xmlns:a16="http://schemas.microsoft.com/office/drawing/2014/main" id="{8159703C-0756-3DCF-9D12-A35A88ACD494}"/>
              </a:ext>
            </a:extLst>
          </p:cNvPr>
          <p:cNvSpPr/>
          <p:nvPr/>
        </p:nvSpPr>
        <p:spPr>
          <a:xfrm>
            <a:off x="4259648" y="60543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4" name="椭圆 13">
            <a:extLst>
              <a:ext uri="{FF2B5EF4-FFF2-40B4-BE49-F238E27FC236}">
                <a16:creationId xmlns:a16="http://schemas.microsoft.com/office/drawing/2014/main" id="{1C242830-8EFB-E51A-F5C7-3D23683CAE6B}"/>
              </a:ext>
            </a:extLst>
          </p:cNvPr>
          <p:cNvSpPr/>
          <p:nvPr/>
        </p:nvSpPr>
        <p:spPr>
          <a:xfrm>
            <a:off x="4357520" y="60807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5" name="椭圆 14">
            <a:extLst>
              <a:ext uri="{FF2B5EF4-FFF2-40B4-BE49-F238E27FC236}">
                <a16:creationId xmlns:a16="http://schemas.microsoft.com/office/drawing/2014/main" id="{45FCE239-04A8-BEF9-801B-1ECE93B34897}"/>
              </a:ext>
            </a:extLst>
          </p:cNvPr>
          <p:cNvSpPr/>
          <p:nvPr/>
        </p:nvSpPr>
        <p:spPr>
          <a:xfrm>
            <a:off x="4455392" y="613754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6" name="椭圆 15">
            <a:extLst>
              <a:ext uri="{FF2B5EF4-FFF2-40B4-BE49-F238E27FC236}">
                <a16:creationId xmlns:a16="http://schemas.microsoft.com/office/drawing/2014/main" id="{BA0B0BBF-3ABD-6190-945A-E85BFFBCC66C}"/>
              </a:ext>
            </a:extLst>
          </p:cNvPr>
          <p:cNvSpPr/>
          <p:nvPr/>
        </p:nvSpPr>
        <p:spPr>
          <a:xfrm>
            <a:off x="4535403"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椭圆 16">
            <a:extLst>
              <a:ext uri="{FF2B5EF4-FFF2-40B4-BE49-F238E27FC236}">
                <a16:creationId xmlns:a16="http://schemas.microsoft.com/office/drawing/2014/main" id="{9DB20952-52C8-C3A5-2149-55B7065B8F29}"/>
              </a:ext>
            </a:extLst>
          </p:cNvPr>
          <p:cNvSpPr/>
          <p:nvPr/>
        </p:nvSpPr>
        <p:spPr>
          <a:xfrm>
            <a:off x="4646612"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8" name="椭圆 17">
            <a:extLst>
              <a:ext uri="{FF2B5EF4-FFF2-40B4-BE49-F238E27FC236}">
                <a16:creationId xmlns:a16="http://schemas.microsoft.com/office/drawing/2014/main" id="{29EB7BA3-50B8-8E8B-D605-D0695E236454}"/>
              </a:ext>
            </a:extLst>
          </p:cNvPr>
          <p:cNvSpPr/>
          <p:nvPr/>
        </p:nvSpPr>
        <p:spPr>
          <a:xfrm>
            <a:off x="4746388" y="611076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椭圆 18">
            <a:extLst>
              <a:ext uri="{FF2B5EF4-FFF2-40B4-BE49-F238E27FC236}">
                <a16:creationId xmlns:a16="http://schemas.microsoft.com/office/drawing/2014/main" id="{699B6A37-7E72-673A-7B9F-DAA90137EA70}"/>
              </a:ext>
            </a:extLst>
          </p:cNvPr>
          <p:cNvSpPr/>
          <p:nvPr/>
        </p:nvSpPr>
        <p:spPr>
          <a:xfrm>
            <a:off x="4844004" y="60652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0" name="椭圆 19">
            <a:extLst>
              <a:ext uri="{FF2B5EF4-FFF2-40B4-BE49-F238E27FC236}">
                <a16:creationId xmlns:a16="http://schemas.microsoft.com/office/drawing/2014/main" id="{94DB40BD-B989-F1CD-7857-C2119E8FFADF}"/>
              </a:ext>
            </a:extLst>
          </p:cNvPr>
          <p:cNvSpPr/>
          <p:nvPr/>
        </p:nvSpPr>
        <p:spPr>
          <a:xfrm>
            <a:off x="4939254" y="612528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1" name="椭圆 20">
            <a:extLst>
              <a:ext uri="{FF2B5EF4-FFF2-40B4-BE49-F238E27FC236}">
                <a16:creationId xmlns:a16="http://schemas.microsoft.com/office/drawing/2014/main" id="{61CBA69E-B560-45AA-EC5E-C1380D001512}"/>
              </a:ext>
            </a:extLst>
          </p:cNvPr>
          <p:cNvSpPr/>
          <p:nvPr/>
        </p:nvSpPr>
        <p:spPr>
          <a:xfrm>
            <a:off x="5023074" y="61975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2" name="椭圆 21">
            <a:extLst>
              <a:ext uri="{FF2B5EF4-FFF2-40B4-BE49-F238E27FC236}">
                <a16:creationId xmlns:a16="http://schemas.microsoft.com/office/drawing/2014/main" id="{0876E764-A4AF-F290-1836-523DB709437D}"/>
              </a:ext>
            </a:extLst>
          </p:cNvPr>
          <p:cNvSpPr/>
          <p:nvPr/>
        </p:nvSpPr>
        <p:spPr>
          <a:xfrm>
            <a:off x="5140590" y="62275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椭圆 22">
            <a:extLst>
              <a:ext uri="{FF2B5EF4-FFF2-40B4-BE49-F238E27FC236}">
                <a16:creationId xmlns:a16="http://schemas.microsoft.com/office/drawing/2014/main" id="{37441839-F8FD-E6FE-656B-C28BB952340B}"/>
              </a:ext>
            </a:extLst>
          </p:cNvPr>
          <p:cNvSpPr/>
          <p:nvPr/>
        </p:nvSpPr>
        <p:spPr>
          <a:xfrm>
            <a:off x="5223223" y="632126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椭圆 23">
            <a:extLst>
              <a:ext uri="{FF2B5EF4-FFF2-40B4-BE49-F238E27FC236}">
                <a16:creationId xmlns:a16="http://schemas.microsoft.com/office/drawing/2014/main" id="{CEA7FA3F-97EE-4D1A-2596-31C8BB1392C6}"/>
              </a:ext>
            </a:extLst>
          </p:cNvPr>
          <p:cNvSpPr/>
          <p:nvPr/>
        </p:nvSpPr>
        <p:spPr>
          <a:xfrm>
            <a:off x="5330263" y="63575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椭圆 24">
            <a:extLst>
              <a:ext uri="{FF2B5EF4-FFF2-40B4-BE49-F238E27FC236}">
                <a16:creationId xmlns:a16="http://schemas.microsoft.com/office/drawing/2014/main" id="{8727C3A5-655C-F4E3-C4C8-45E9ACB4B67F}"/>
              </a:ext>
            </a:extLst>
          </p:cNvPr>
          <p:cNvSpPr/>
          <p:nvPr/>
        </p:nvSpPr>
        <p:spPr>
          <a:xfrm>
            <a:off x="9104616" y="5797450"/>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椭圆 25">
            <a:extLst>
              <a:ext uri="{FF2B5EF4-FFF2-40B4-BE49-F238E27FC236}">
                <a16:creationId xmlns:a16="http://schemas.microsoft.com/office/drawing/2014/main" id="{66539372-0FB3-22EE-D641-7A55AAC9361C}"/>
              </a:ext>
            </a:extLst>
          </p:cNvPr>
          <p:cNvSpPr/>
          <p:nvPr/>
        </p:nvSpPr>
        <p:spPr>
          <a:xfrm>
            <a:off x="9274003"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F5D0CC9F-1E74-4E89-3BD6-340E0C8717B4}"/>
              </a:ext>
            </a:extLst>
          </p:cNvPr>
          <p:cNvSpPr/>
          <p:nvPr/>
        </p:nvSpPr>
        <p:spPr>
          <a:xfrm>
            <a:off x="9443389" y="584596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8" name="椭圆 27">
            <a:extLst>
              <a:ext uri="{FF2B5EF4-FFF2-40B4-BE49-F238E27FC236}">
                <a16:creationId xmlns:a16="http://schemas.microsoft.com/office/drawing/2014/main" id="{FF32EA80-ADEC-FE60-ED09-E06D54AE7B26}"/>
              </a:ext>
            </a:extLst>
          </p:cNvPr>
          <p:cNvSpPr/>
          <p:nvPr/>
        </p:nvSpPr>
        <p:spPr>
          <a:xfrm>
            <a:off x="9607219"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椭圆 28">
            <a:extLst>
              <a:ext uri="{FF2B5EF4-FFF2-40B4-BE49-F238E27FC236}">
                <a16:creationId xmlns:a16="http://schemas.microsoft.com/office/drawing/2014/main" id="{A038CF73-1EDC-F0AB-7AB4-8CB37632D933}"/>
              </a:ext>
            </a:extLst>
          </p:cNvPr>
          <p:cNvSpPr/>
          <p:nvPr/>
        </p:nvSpPr>
        <p:spPr>
          <a:xfrm>
            <a:off x="9755575" y="602765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0" name="椭圆 29">
            <a:extLst>
              <a:ext uri="{FF2B5EF4-FFF2-40B4-BE49-F238E27FC236}">
                <a16:creationId xmlns:a16="http://schemas.microsoft.com/office/drawing/2014/main" id="{70BEA5FD-F93A-E0A7-9525-23A0BC888EC8}"/>
              </a:ext>
            </a:extLst>
          </p:cNvPr>
          <p:cNvSpPr/>
          <p:nvPr/>
        </p:nvSpPr>
        <p:spPr>
          <a:xfrm>
            <a:off x="10091336" y="6057654"/>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1" name="椭圆 30">
            <a:extLst>
              <a:ext uri="{FF2B5EF4-FFF2-40B4-BE49-F238E27FC236}">
                <a16:creationId xmlns:a16="http://schemas.microsoft.com/office/drawing/2014/main" id="{1CF9AF7C-14B8-9351-71D8-0D0651C6ABED}"/>
              </a:ext>
            </a:extLst>
          </p:cNvPr>
          <p:cNvSpPr/>
          <p:nvPr/>
        </p:nvSpPr>
        <p:spPr>
          <a:xfrm>
            <a:off x="10269936" y="614254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2" name="椭圆 31">
            <a:extLst>
              <a:ext uri="{FF2B5EF4-FFF2-40B4-BE49-F238E27FC236}">
                <a16:creationId xmlns:a16="http://schemas.microsoft.com/office/drawing/2014/main" id="{9913BF16-D070-0689-8F7A-426FFFD736E7}"/>
              </a:ext>
            </a:extLst>
          </p:cNvPr>
          <p:cNvSpPr/>
          <p:nvPr/>
        </p:nvSpPr>
        <p:spPr>
          <a:xfrm>
            <a:off x="10422559"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ACBC876A-2F00-FEB2-4987-E03AD5A8CCFA}"/>
              </a:ext>
            </a:extLst>
          </p:cNvPr>
          <p:cNvSpPr/>
          <p:nvPr/>
        </p:nvSpPr>
        <p:spPr>
          <a:xfrm>
            <a:off x="10599368"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4" name="椭圆 33">
            <a:extLst>
              <a:ext uri="{FF2B5EF4-FFF2-40B4-BE49-F238E27FC236}">
                <a16:creationId xmlns:a16="http://schemas.microsoft.com/office/drawing/2014/main" id="{D4707087-F823-5840-3069-E513E58D74D8}"/>
              </a:ext>
            </a:extLst>
          </p:cNvPr>
          <p:cNvSpPr/>
          <p:nvPr/>
        </p:nvSpPr>
        <p:spPr>
          <a:xfrm>
            <a:off x="10757739" y="631196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14E1A340-13C3-A61E-DEAA-77C52B08DF60}"/>
              </a:ext>
            </a:extLst>
          </p:cNvPr>
          <p:cNvSpPr/>
          <p:nvPr/>
        </p:nvSpPr>
        <p:spPr>
          <a:xfrm>
            <a:off x="10929289" y="638757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椭圆 35">
            <a:extLst>
              <a:ext uri="{FF2B5EF4-FFF2-40B4-BE49-F238E27FC236}">
                <a16:creationId xmlns:a16="http://schemas.microsoft.com/office/drawing/2014/main" id="{D65E60C4-8F6C-C641-2CEA-9238FF88A700}"/>
              </a:ext>
            </a:extLst>
          </p:cNvPr>
          <p:cNvSpPr/>
          <p:nvPr/>
        </p:nvSpPr>
        <p:spPr>
          <a:xfrm>
            <a:off x="9946555" y="610754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361435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6" name="文本框 5">
            <a:extLst>
              <a:ext uri="{FF2B5EF4-FFF2-40B4-BE49-F238E27FC236}">
                <a16:creationId xmlns:a16="http://schemas.microsoft.com/office/drawing/2014/main" id="{CB57B3DA-EA77-30D0-42EE-7EE902C6E4E9}"/>
              </a:ext>
            </a:extLst>
          </p:cNvPr>
          <p:cNvSpPr txBox="1"/>
          <p:nvPr/>
        </p:nvSpPr>
        <p:spPr>
          <a:xfrm>
            <a:off x="1633999" y="833120"/>
            <a:ext cx="8924000" cy="2308324"/>
          </a:xfrm>
          <a:prstGeom prst="rect">
            <a:avLst/>
          </a:prstGeom>
          <a:noFill/>
        </p:spPr>
        <p:txBody>
          <a:bodyPr wrap="square" rtlCol="0">
            <a:spAutoFit/>
          </a:bodyPr>
          <a:lstStyle/>
          <a:p>
            <a:r>
              <a:rPr lang="en-US" altLang="zh-CN" dirty="0"/>
              <a:t>In Work 3, an attempt has been made to define what constitutes a good algorithm for obtaining an SCG signal template. </a:t>
            </a:r>
          </a:p>
          <a:p>
            <a:endParaRPr lang="en-US" altLang="zh-CN" dirty="0"/>
          </a:p>
          <a:p>
            <a:r>
              <a:rPr lang="en-US" altLang="zh-CN" dirty="0"/>
              <a:t>Let’s begin with a comparison of algorithms that can recover a single-cycle signal, evaluating their performances on both noise-free and slightly noisy data.</a:t>
            </a:r>
          </a:p>
          <a:p>
            <a:endParaRPr lang="en-US" altLang="zh-CN" dirty="0"/>
          </a:p>
          <a:p>
            <a:r>
              <a:rPr lang="en-US" altLang="zh-CN" dirty="0"/>
              <a:t>I will give analyses on this table in detail. </a:t>
            </a:r>
          </a:p>
        </p:txBody>
      </p:sp>
      <p:graphicFrame>
        <p:nvGraphicFramePr>
          <p:cNvPr id="3" name="表格 3">
            <a:extLst>
              <a:ext uri="{FF2B5EF4-FFF2-40B4-BE49-F238E27FC236}">
                <a16:creationId xmlns:a16="http://schemas.microsoft.com/office/drawing/2014/main" id="{553BDD7C-46C9-BDFE-EA8F-C4F7F31A592A}"/>
              </a:ext>
            </a:extLst>
          </p:cNvPr>
          <p:cNvGraphicFramePr>
            <a:graphicFrameLocks noGrp="1"/>
          </p:cNvGraphicFramePr>
          <p:nvPr>
            <p:extLst>
              <p:ext uri="{D42A27DB-BD31-4B8C-83A1-F6EECF244321}">
                <p14:modId xmlns:p14="http://schemas.microsoft.com/office/powerpoint/2010/main" val="4051909468"/>
              </p:ext>
            </p:extLst>
          </p:nvPr>
        </p:nvGraphicFramePr>
        <p:xfrm>
          <a:off x="2032000" y="342900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808206082"/>
                  </a:ext>
                </a:extLst>
              </a:tr>
              <a:tr h="370840">
                <a:tc>
                  <a:txBody>
                    <a:bodyPr/>
                    <a:lstStyle/>
                    <a:p>
                      <a:pPr algn="ctr"/>
                      <a:r>
                        <a:rPr lang="en-US" altLang="zh-CN" dirty="0"/>
                        <a:t>K-shape</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1685611913"/>
                  </a:ext>
                </a:extLst>
              </a:tr>
              <a:tr h="370840">
                <a:tc>
                  <a:txBody>
                    <a:bodyPr/>
                    <a:lstStyle/>
                    <a:p>
                      <a:pPr algn="ctr"/>
                      <a:r>
                        <a:rPr lang="en-US" altLang="zh-CN" dirty="0"/>
                        <a:t>PCA-based</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690356915"/>
                  </a:ext>
                </a:extLst>
              </a:tr>
            </a:tbl>
          </a:graphicData>
        </a:graphic>
      </p:graphicFrame>
    </p:spTree>
    <p:extLst>
      <p:ext uri="{BB962C8B-B14F-4D97-AF65-F5344CB8AC3E}">
        <p14:creationId xmlns:p14="http://schemas.microsoft.com/office/powerpoint/2010/main" val="144879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1690881" y="841683"/>
            <a:ext cx="8967594" cy="2062103"/>
          </a:xfrm>
          <a:prstGeom prst="rect">
            <a:avLst/>
          </a:prstGeom>
          <a:noFill/>
        </p:spPr>
        <p:txBody>
          <a:bodyPr wrap="square" rtlCol="0">
            <a:spAutoFit/>
          </a:bodyPr>
          <a:lstStyle/>
          <a:p>
            <a:r>
              <a:rPr lang="en-US" altLang="zh-CN" sz="2000" b="1" dirty="0"/>
              <a:t>1 Comparison of ‘No Template’ method and ‘Get Template’ method</a:t>
            </a:r>
          </a:p>
          <a:p>
            <a:endParaRPr lang="en-US" altLang="zh-CN" dirty="0"/>
          </a:p>
          <a:p>
            <a:r>
              <a:rPr lang="en-US" altLang="zh-CN" dirty="0"/>
              <a:t>The ‘No Template’ method is not robust and is heavily affected by noise. </a:t>
            </a:r>
          </a:p>
          <a:p>
            <a:endParaRPr lang="en-US" altLang="zh-CN" dirty="0"/>
          </a:p>
          <a:p>
            <a:r>
              <a:rPr lang="en-US" altLang="zh-CN" dirty="0"/>
              <a:t>However, the ‘Get Template’ methods, while not very accurate on clean signals(this part will be explained later), are less affected by noise.</a:t>
            </a:r>
          </a:p>
        </p:txBody>
      </p:sp>
      <p:graphicFrame>
        <p:nvGraphicFramePr>
          <p:cNvPr id="2" name="表格 3">
            <a:extLst>
              <a:ext uri="{FF2B5EF4-FFF2-40B4-BE49-F238E27FC236}">
                <a16:creationId xmlns:a16="http://schemas.microsoft.com/office/drawing/2014/main" id="{FF5A2F4E-179C-87FA-89F5-A96C23526E02}"/>
              </a:ext>
            </a:extLst>
          </p:cNvPr>
          <p:cNvGraphicFramePr>
            <a:graphicFrameLocks noGrp="1"/>
          </p:cNvGraphicFramePr>
          <p:nvPr>
            <p:extLst>
              <p:ext uri="{D42A27DB-BD31-4B8C-83A1-F6EECF244321}">
                <p14:modId xmlns:p14="http://schemas.microsoft.com/office/powerpoint/2010/main" val="303716509"/>
              </p:ext>
            </p:extLst>
          </p:nvPr>
        </p:nvGraphicFramePr>
        <p:xfrm>
          <a:off x="1928426" y="345455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u="sng" dirty="0"/>
                        <a:t>Mean</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u="sng" dirty="0"/>
                        <a:t>1.35 / 1.38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u="sng" dirty="0"/>
                        <a:t>4.53 / 4.44</a:t>
                      </a:r>
                      <a:endParaRPr lang="zh-CN" altLang="en-US" b="1" u="sng" dirty="0"/>
                    </a:p>
                  </a:txBody>
                  <a:tcPr/>
                </a:tc>
                <a:extLst>
                  <a:ext uri="{0D108BD9-81ED-4DB2-BD59-A6C34878D82A}">
                    <a16:rowId xmlns:a16="http://schemas.microsoft.com/office/drawing/2014/main" val="2808206082"/>
                  </a:ext>
                </a:extLst>
              </a:tr>
            </a:tbl>
          </a:graphicData>
        </a:graphic>
      </p:graphicFrame>
      <p:sp>
        <p:nvSpPr>
          <p:cNvPr id="3" name="文本框 2">
            <a:extLst>
              <a:ext uri="{FF2B5EF4-FFF2-40B4-BE49-F238E27FC236}">
                <a16:creationId xmlns:a16="http://schemas.microsoft.com/office/drawing/2014/main" id="{AED2396D-B8D5-E6F7-60A0-E25B721A629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4" name="文本框 3">
            <a:extLst>
              <a:ext uri="{FF2B5EF4-FFF2-40B4-BE49-F238E27FC236}">
                <a16:creationId xmlns:a16="http://schemas.microsoft.com/office/drawing/2014/main" id="{CB72C898-50A7-AB6B-6EA5-3115D1591377}"/>
              </a:ext>
            </a:extLst>
          </p:cNvPr>
          <p:cNvSpPr txBox="1"/>
          <p:nvPr/>
        </p:nvSpPr>
        <p:spPr>
          <a:xfrm>
            <a:off x="10056425" y="4196986"/>
            <a:ext cx="2027328" cy="369332"/>
          </a:xfrm>
          <a:prstGeom prst="rect">
            <a:avLst/>
          </a:prstGeom>
          <a:noFill/>
        </p:spPr>
        <p:txBody>
          <a:bodyPr wrap="square" rtlCol="0">
            <a:spAutoFit/>
          </a:bodyPr>
          <a:lstStyle/>
          <a:p>
            <a:r>
              <a:rPr lang="en-US" altLang="zh-CN" dirty="0"/>
              <a:t>Raise Rapidly</a:t>
            </a:r>
            <a:endParaRPr lang="zh-CN" altLang="en-US" dirty="0"/>
          </a:p>
        </p:txBody>
      </p:sp>
      <p:sp>
        <p:nvSpPr>
          <p:cNvPr id="5" name="文本框 4">
            <a:extLst>
              <a:ext uri="{FF2B5EF4-FFF2-40B4-BE49-F238E27FC236}">
                <a16:creationId xmlns:a16="http://schemas.microsoft.com/office/drawing/2014/main" id="{2CD47907-CA6C-F5F7-82BA-FBF5C26188EF}"/>
              </a:ext>
            </a:extLst>
          </p:cNvPr>
          <p:cNvSpPr txBox="1"/>
          <p:nvPr/>
        </p:nvSpPr>
        <p:spPr>
          <a:xfrm>
            <a:off x="10056425" y="4568203"/>
            <a:ext cx="2027328" cy="369332"/>
          </a:xfrm>
          <a:prstGeom prst="rect">
            <a:avLst/>
          </a:prstGeom>
          <a:noFill/>
        </p:spPr>
        <p:txBody>
          <a:bodyPr wrap="square" rtlCol="0">
            <a:spAutoFit/>
          </a:bodyPr>
          <a:lstStyle/>
          <a:p>
            <a:r>
              <a:rPr lang="en-US" altLang="zh-CN" dirty="0"/>
              <a:t>Raise Slightly</a:t>
            </a:r>
            <a:endParaRPr lang="zh-CN" altLang="en-US" dirty="0"/>
          </a:p>
        </p:txBody>
      </p:sp>
      <p:sp>
        <p:nvSpPr>
          <p:cNvPr id="7" name="文本框 6">
            <a:extLst>
              <a:ext uri="{FF2B5EF4-FFF2-40B4-BE49-F238E27FC236}">
                <a16:creationId xmlns:a16="http://schemas.microsoft.com/office/drawing/2014/main" id="{74DADE95-D09A-7CA9-2A48-C44CB1AC496C}"/>
              </a:ext>
            </a:extLst>
          </p:cNvPr>
          <p:cNvSpPr txBox="1"/>
          <p:nvPr/>
        </p:nvSpPr>
        <p:spPr>
          <a:xfrm>
            <a:off x="10056425" y="4937535"/>
            <a:ext cx="2027328" cy="369332"/>
          </a:xfrm>
          <a:prstGeom prst="rect">
            <a:avLst/>
          </a:prstGeom>
          <a:noFill/>
        </p:spPr>
        <p:txBody>
          <a:bodyPr wrap="square" rtlCol="0">
            <a:spAutoFit/>
          </a:bodyPr>
          <a:lstStyle/>
          <a:p>
            <a:r>
              <a:rPr lang="en-US" altLang="zh-CN" dirty="0"/>
              <a:t>Raise Slightly</a:t>
            </a:r>
            <a:endParaRPr lang="zh-CN" altLang="en-US" dirty="0"/>
          </a:p>
        </p:txBody>
      </p:sp>
      <p:sp>
        <p:nvSpPr>
          <p:cNvPr id="9" name="文本框 8">
            <a:extLst>
              <a:ext uri="{FF2B5EF4-FFF2-40B4-BE49-F238E27FC236}">
                <a16:creationId xmlns:a16="http://schemas.microsoft.com/office/drawing/2014/main" id="{1BC03467-F7A7-B716-C72F-CB4F4DD8A11A}"/>
              </a:ext>
            </a:extLst>
          </p:cNvPr>
          <p:cNvSpPr txBox="1"/>
          <p:nvPr/>
        </p:nvSpPr>
        <p:spPr>
          <a:xfrm>
            <a:off x="1690881" y="5693151"/>
            <a:ext cx="8967594" cy="646331"/>
          </a:xfrm>
          <a:prstGeom prst="rect">
            <a:avLst/>
          </a:prstGeom>
          <a:noFill/>
        </p:spPr>
        <p:txBody>
          <a:bodyPr wrap="square">
            <a:spAutoFit/>
          </a:bodyPr>
          <a:lstStyle/>
          <a:p>
            <a:r>
              <a:rPr lang="en-US" altLang="zh-CN" dirty="0"/>
              <a:t>From results of Mean Method, we could say recovering a single cycle signal can help us to achieve noise reduction.</a:t>
            </a:r>
          </a:p>
        </p:txBody>
      </p:sp>
      <p:cxnSp>
        <p:nvCxnSpPr>
          <p:cNvPr id="11" name="直接箭头连接符 10">
            <a:extLst>
              <a:ext uri="{FF2B5EF4-FFF2-40B4-BE49-F238E27FC236}">
                <a16:creationId xmlns:a16="http://schemas.microsoft.com/office/drawing/2014/main" id="{13A5A95D-A7BB-F202-23B9-CE05FA5E2E1A}"/>
              </a:ext>
            </a:extLst>
          </p:cNvPr>
          <p:cNvCxnSpPr/>
          <p:nvPr/>
        </p:nvCxnSpPr>
        <p:spPr>
          <a:xfrm>
            <a:off x="3219450" y="5238750"/>
            <a:ext cx="0" cy="454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83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5260</TotalTime>
  <Words>1775</Words>
  <Application>Microsoft Office PowerPoint</Application>
  <PresentationFormat>宽屏</PresentationFormat>
  <Paragraphs>236</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Söhne</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8783</cp:revision>
  <dcterms:created xsi:type="dcterms:W3CDTF">2023-07-30T03:21:28Z</dcterms:created>
  <dcterms:modified xsi:type="dcterms:W3CDTF">2023-10-26T15:07:09Z</dcterms:modified>
</cp:coreProperties>
</file>