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265" r:id="rId4"/>
    <p:sldId id="324" r:id="rId5"/>
    <p:sldId id="333" r:id="rId6"/>
    <p:sldId id="327" r:id="rId7"/>
    <p:sldId id="328" r:id="rId8"/>
    <p:sldId id="325" r:id="rId9"/>
    <p:sldId id="329" r:id="rId10"/>
    <p:sldId id="334" r:id="rId11"/>
    <p:sldId id="330" r:id="rId12"/>
    <p:sldId id="331" r:id="rId13"/>
    <p:sldId id="326" r:id="rId14"/>
    <p:sldId id="336" r:id="rId15"/>
    <p:sldId id="332" r:id="rId16"/>
    <p:sldId id="323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8E5"/>
    <a:srgbClr val="F1F52D"/>
    <a:srgbClr val="51788B"/>
    <a:srgbClr val="426A82"/>
    <a:srgbClr val="307DAE"/>
    <a:srgbClr val="EA821C"/>
    <a:srgbClr val="F6C894"/>
    <a:srgbClr val="FF7F0E"/>
    <a:srgbClr val="1F77B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83404" autoAdjust="0"/>
  </p:normalViewPr>
  <p:slideViewPr>
    <p:cSldViewPr snapToGrid="0">
      <p:cViewPr>
        <p:scale>
          <a:sx n="66" d="100"/>
          <a:sy n="66" d="100"/>
        </p:scale>
        <p:origin x="561" y="54"/>
      </p:cViewPr>
      <p:guideLst/>
    </p:cSldViewPr>
  </p:slideViewPr>
  <p:outlineViewPr>
    <p:cViewPr>
      <p:scale>
        <a:sx n="100" d="100"/>
        <a:sy n="100" d="100"/>
      </p:scale>
      <p:origin x="0" y="-4686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Ok, I will begin my weekly Presentation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Wiener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 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1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8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4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9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1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Nk2</a:t>
            </a:r>
            <a:r>
              <a:rPr lang="zh-CN" altLang="en-US" dirty="0"/>
              <a:t>的添加和直接添加之间的区别，时域和频域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S filter</a:t>
            </a:r>
            <a:r>
              <a:rPr lang="zh-CN" altLang="en-US" dirty="0"/>
              <a:t>的效果，以及为什么可以代替</a:t>
            </a:r>
            <a:r>
              <a:rPr lang="en-US" altLang="zh-CN" dirty="0"/>
              <a:t>SSA</a:t>
            </a:r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87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2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完成了对于</a:t>
            </a:r>
            <a:r>
              <a:rPr lang="en-US" altLang="zh-CN" dirty="0"/>
              <a:t>Generate waves(7), Add Noise(10), Filter(4), decompose(8)</a:t>
            </a:r>
            <a:r>
              <a:rPr lang="zh-CN" altLang="en-US" dirty="0"/>
              <a:t>完成了全部的重构，包括接口，作图等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目前基本的功能已经实现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直接进行展示</a:t>
            </a:r>
            <a:r>
              <a:rPr lang="en-US" altLang="zh-CN" dirty="0"/>
              <a:t>3</a:t>
            </a:r>
            <a:r>
              <a:rPr lang="zh-CN" altLang="en-US" dirty="0"/>
              <a:t>个指令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下周需要改进的：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有一些细节仍然不太到位：对于输入的字符串，如果有空格会出问题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还没有进行充分的测试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Save</a:t>
            </a:r>
            <a:r>
              <a:rPr lang="zh-CN" altLang="en-US" dirty="0"/>
              <a:t>功能仍然没有想好如何实现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5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92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展示频域的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展示单个信号使用</a:t>
            </a:r>
            <a:r>
              <a:rPr lang="en-US" altLang="zh-CN" dirty="0" err="1"/>
              <a:t>fft</a:t>
            </a:r>
            <a:r>
              <a:rPr lang="zh-CN" altLang="en-US" dirty="0"/>
              <a:t>以后的效果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展示数据集上测试的结果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2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 filter</a:t>
            </a:r>
            <a:r>
              <a:rPr lang="zh-CN" altLang="en-US" dirty="0"/>
              <a:t>的效果，</a:t>
            </a:r>
            <a:r>
              <a:rPr lang="en-US" altLang="zh-CN" dirty="0" err="1"/>
              <a:t>wfilter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</a:t>
            </a:r>
            <a:r>
              <a:rPr lang="en-US" altLang="zh-CN" dirty="0"/>
              <a:t>Normal Noise</a:t>
            </a:r>
            <a:r>
              <a:rPr lang="zh-CN" altLang="en-US" dirty="0"/>
              <a:t>的效果</a:t>
            </a:r>
            <a:r>
              <a:rPr lang="en-US" altLang="zh-CN" dirty="0"/>
              <a:t>, </a:t>
            </a:r>
            <a:r>
              <a:rPr lang="zh-CN" altLang="en-US" dirty="0"/>
              <a:t>这种情况下</a:t>
            </a:r>
            <a:r>
              <a:rPr lang="en-US" altLang="zh-CN" dirty="0"/>
              <a:t>SSA</a:t>
            </a:r>
            <a:r>
              <a:rPr lang="zh-CN" altLang="en-US" dirty="0"/>
              <a:t>并不起作用，因为</a:t>
            </a:r>
            <a:r>
              <a:rPr lang="en-US" altLang="zh-CN" dirty="0"/>
              <a:t>get</a:t>
            </a:r>
            <a:r>
              <a:rPr lang="zh-CN" altLang="en-US" dirty="0"/>
              <a:t>不到趋势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</a:t>
            </a:r>
            <a:r>
              <a:rPr lang="en-US" altLang="zh-CN" dirty="0"/>
              <a:t>Wiener filter</a:t>
            </a:r>
            <a:r>
              <a:rPr lang="zh-CN" altLang="en-US" dirty="0"/>
              <a:t>的效果，</a:t>
            </a:r>
            <a:r>
              <a:rPr lang="en-US" altLang="zh-CN" dirty="0"/>
              <a:t>wiener filter </a:t>
            </a:r>
            <a:r>
              <a:rPr lang="zh-CN" altLang="en-US" dirty="0"/>
              <a:t>如何应用到了我们算法中去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直接展示结果的表格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2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2023-09-11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2023.9.11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D87AD-2443-66F4-2BCB-BE40E558016A}"/>
              </a:ext>
            </a:extLst>
          </p:cNvPr>
          <p:cNvSpPr/>
          <p:nvPr/>
        </p:nvSpPr>
        <p:spPr>
          <a:xfrm>
            <a:off x="3855123" y="1521074"/>
            <a:ext cx="3441682" cy="994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Local features are used to obtain statistical information about noise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40701D-C256-9E0B-3A78-BA768EA2F6CE}"/>
              </a:ext>
            </a:extLst>
          </p:cNvPr>
          <p:cNvSpPr/>
          <p:nvPr/>
        </p:nvSpPr>
        <p:spPr>
          <a:xfrm>
            <a:off x="3855123" y="2832133"/>
            <a:ext cx="3441682" cy="503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Roughly calculate the SNR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068EF-3A08-52AA-7CA1-1889C8948D01}"/>
              </a:ext>
            </a:extLst>
          </p:cNvPr>
          <p:cNvSpPr/>
          <p:nvPr/>
        </p:nvSpPr>
        <p:spPr>
          <a:xfrm>
            <a:off x="3846016" y="4444196"/>
            <a:ext cx="3443388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 FFT Denoising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C62DB6-99C0-A72F-AECC-C272A8F29F02}"/>
              </a:ext>
            </a:extLst>
          </p:cNvPr>
          <p:cNvSpPr/>
          <p:nvPr/>
        </p:nvSpPr>
        <p:spPr>
          <a:xfrm>
            <a:off x="3846016" y="6078228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S, D Prediction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4C96554-632D-E75D-0488-9A2A944D0CE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575964" y="2515198"/>
            <a:ext cx="0" cy="316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588BFCE-9FE6-ECD6-51AB-40C8AD45E26B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567710" y="4901691"/>
            <a:ext cx="0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F487F6D-D756-D7E1-6F92-2B2DDA9D943D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5570177" y="970632"/>
            <a:ext cx="5787" cy="550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D03767-0B8F-B6BB-55CE-0DB836ED1DC7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567710" y="4080897"/>
            <a:ext cx="3320" cy="363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D85F8F-AF3A-C321-C1A4-88FF168D3CEB}"/>
              </a:ext>
            </a:extLst>
          </p:cNvPr>
          <p:cNvSpPr txBox="1"/>
          <p:nvPr/>
        </p:nvSpPr>
        <p:spPr>
          <a:xfrm>
            <a:off x="4275179" y="570522"/>
            <a:ext cx="2589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Noisy Signals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A3A103-43D2-27D8-948F-ACBBE8F8C615}"/>
              </a:ext>
            </a:extLst>
          </p:cNvPr>
          <p:cNvSpPr/>
          <p:nvPr/>
        </p:nvSpPr>
        <p:spPr>
          <a:xfrm>
            <a:off x="3850189" y="3577465"/>
            <a:ext cx="3441682" cy="503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77CF9C5-8A0D-580E-126B-DADC4C2D811B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571030" y="3335566"/>
            <a:ext cx="4934" cy="241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A699B35-8AEE-E2C5-1449-15F022CA357F}"/>
              </a:ext>
            </a:extLst>
          </p:cNvPr>
          <p:cNvSpPr/>
          <p:nvPr/>
        </p:nvSpPr>
        <p:spPr>
          <a:xfrm>
            <a:off x="3847249" y="5261212"/>
            <a:ext cx="3440921" cy="457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Extract Features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1A515E3-699D-C128-A199-037F560CEA7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5566477" y="5718707"/>
            <a:ext cx="1233" cy="359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D8F4177-28A3-4D59-DF91-CDD49DFD3BCC}"/>
              </a:ext>
            </a:extLst>
          </p:cNvPr>
          <p:cNvSpPr/>
          <p:nvPr/>
        </p:nvSpPr>
        <p:spPr>
          <a:xfrm>
            <a:off x="3621315" y="1368963"/>
            <a:ext cx="3911600" cy="28390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B3ED6-B7F4-4C96-CCC7-F9214F58AC42}"/>
              </a:ext>
            </a:extLst>
          </p:cNvPr>
          <p:cNvSpPr txBox="1"/>
          <p:nvPr/>
        </p:nvSpPr>
        <p:spPr>
          <a:xfrm>
            <a:off x="6117772" y="1051255"/>
            <a:ext cx="190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Wiener Filter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4274100-D37B-12B7-15FD-8D2EE4DA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623" y="1701201"/>
            <a:ext cx="1343212" cy="1171739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A759242-02B5-11EE-04C2-B044F7EB16AC}"/>
              </a:ext>
            </a:extLst>
          </p:cNvPr>
          <p:cNvSpPr/>
          <p:nvPr/>
        </p:nvSpPr>
        <p:spPr>
          <a:xfrm>
            <a:off x="10123715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BAB31-9454-428A-3DEA-FE5A21E1A903}"/>
              </a:ext>
            </a:extLst>
          </p:cNvPr>
          <p:cNvSpPr/>
          <p:nvPr/>
        </p:nvSpPr>
        <p:spPr>
          <a:xfrm>
            <a:off x="9804401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F1B635-E437-5102-3554-7C826569D3CA}"/>
              </a:ext>
            </a:extLst>
          </p:cNvPr>
          <p:cNvSpPr/>
          <p:nvPr/>
        </p:nvSpPr>
        <p:spPr>
          <a:xfrm>
            <a:off x="9452109" y="2217611"/>
            <a:ext cx="178120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F4D46E-0E41-40CC-C19C-9F7D7C6FE421}"/>
              </a:ext>
            </a:extLst>
          </p:cNvPr>
          <p:cNvSpPr/>
          <p:nvPr/>
        </p:nvSpPr>
        <p:spPr>
          <a:xfrm>
            <a:off x="9132795" y="2217610"/>
            <a:ext cx="108857" cy="297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5FE8A27-6DAE-4B4F-C105-BFBC3049BCB3}"/>
              </a:ext>
            </a:extLst>
          </p:cNvPr>
          <p:cNvCxnSpPr>
            <a:cxnSpLocks/>
            <a:stCxn id="2" idx="3"/>
            <a:endCxn id="38" idx="0"/>
          </p:cNvCxnSpPr>
          <p:nvPr/>
        </p:nvCxnSpPr>
        <p:spPr>
          <a:xfrm>
            <a:off x="7296805" y="2018136"/>
            <a:ext cx="1890419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EC13709-5EBB-1EB8-2BFF-3AF6BD711C1E}"/>
              </a:ext>
            </a:extLst>
          </p:cNvPr>
          <p:cNvCxnSpPr>
            <a:cxnSpLocks/>
            <a:stCxn id="2" idx="3"/>
            <a:endCxn id="37" idx="0"/>
          </p:cNvCxnSpPr>
          <p:nvPr/>
        </p:nvCxnSpPr>
        <p:spPr>
          <a:xfrm>
            <a:off x="7296805" y="2018136"/>
            <a:ext cx="2244364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7A0754F-DA15-8B40-3FDC-B086AA4973EE}"/>
              </a:ext>
            </a:extLst>
          </p:cNvPr>
          <p:cNvCxnSpPr>
            <a:cxnSpLocks/>
            <a:stCxn id="2" idx="3"/>
            <a:endCxn id="36" idx="0"/>
          </p:cNvCxnSpPr>
          <p:nvPr/>
        </p:nvCxnSpPr>
        <p:spPr>
          <a:xfrm>
            <a:off x="7296805" y="2018136"/>
            <a:ext cx="2562025" cy="199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4430379-582F-EF78-BC19-A7D4DCFBA5FE}"/>
              </a:ext>
            </a:extLst>
          </p:cNvPr>
          <p:cNvCxnSpPr>
            <a:cxnSpLocks/>
            <a:stCxn id="2" idx="3"/>
            <a:endCxn id="35" idx="0"/>
          </p:cNvCxnSpPr>
          <p:nvPr/>
        </p:nvCxnSpPr>
        <p:spPr>
          <a:xfrm>
            <a:off x="7296805" y="2018136"/>
            <a:ext cx="2915970" cy="199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5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D789DF-5CC6-31A8-53C0-C3DA3A6BC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9144000" cy="274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54AAB7-9248-D32D-E70E-167B20E4F5D2}"/>
              </a:ext>
            </a:extLst>
          </p:cNvPr>
          <p:cNvSpPr txBox="1"/>
          <p:nvPr/>
        </p:nvSpPr>
        <p:spPr>
          <a:xfrm>
            <a:off x="3149600" y="921657"/>
            <a:ext cx="59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Wiener Filter</a:t>
            </a:r>
            <a:r>
              <a:rPr lang="zh-CN" altLang="en-US" dirty="0"/>
              <a:t>可以初步的抑制噪声</a:t>
            </a:r>
          </a:p>
        </p:txBody>
      </p:sp>
    </p:spTree>
    <p:extLst>
      <p:ext uri="{BB962C8B-B14F-4D97-AF65-F5344CB8AC3E}">
        <p14:creationId xmlns:p14="http://schemas.microsoft.com/office/powerpoint/2010/main" val="85270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BE206-02D2-83C2-ED3E-13CEF56AE168}"/>
              </a:ext>
            </a:extLst>
          </p:cNvPr>
          <p:cNvSpPr txBox="1"/>
          <p:nvPr/>
        </p:nvSpPr>
        <p:spPr>
          <a:xfrm>
            <a:off x="3331029" y="1190171"/>
            <a:ext cx="74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插入结果图</a:t>
            </a:r>
          </a:p>
        </p:txBody>
      </p:sp>
    </p:spTree>
    <p:extLst>
      <p:ext uri="{BB962C8B-B14F-4D97-AF65-F5344CB8AC3E}">
        <p14:creationId xmlns:p14="http://schemas.microsoft.com/office/powerpoint/2010/main" val="216669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D361E-EF19-ADB4-B8B0-16B162347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r="8329"/>
          <a:stretch/>
        </p:blipFill>
        <p:spPr>
          <a:xfrm>
            <a:off x="0" y="1828800"/>
            <a:ext cx="5610687" cy="3961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2F8546-A6CD-ED66-0BA1-E79558222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33" y="1828800"/>
            <a:ext cx="6602767" cy="39616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F7C3A1E-2AC0-475B-40AE-496FF548F0C1}"/>
              </a:ext>
            </a:extLst>
          </p:cNvPr>
          <p:cNvSpPr txBox="1"/>
          <p:nvPr/>
        </p:nvSpPr>
        <p:spPr>
          <a:xfrm>
            <a:off x="101600" y="5708133"/>
            <a:ext cx="62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Noisy_Signal</a:t>
            </a:r>
            <a:r>
              <a:rPr lang="en-US" altLang="zh-CN" dirty="0"/>
              <a:t> = </a:t>
            </a:r>
            <a:r>
              <a:rPr lang="en-US" altLang="zh-CN" dirty="0" err="1"/>
              <a:t>Clean_Signal</a:t>
            </a:r>
            <a:r>
              <a:rPr lang="en-US" altLang="zh-CN" dirty="0"/>
              <a:t>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Noise is added to all frequency.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101600" y="1397390"/>
            <a:ext cx="62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Noise added by NeuroKit2 is in low frequency</a:t>
            </a:r>
          </a:p>
        </p:txBody>
      </p:sp>
    </p:spTree>
    <p:extLst>
      <p:ext uri="{BB962C8B-B14F-4D97-AF65-F5344CB8AC3E}">
        <p14:creationId xmlns:p14="http://schemas.microsoft.com/office/powerpoint/2010/main" val="390110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99C39-ECFB-1874-E11B-D924FC5A9C24}"/>
              </a:ext>
            </a:extLst>
          </p:cNvPr>
          <p:cNvSpPr txBox="1"/>
          <p:nvPr/>
        </p:nvSpPr>
        <p:spPr>
          <a:xfrm>
            <a:off x="101600" y="1397390"/>
            <a:ext cx="6262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我使用</a:t>
            </a:r>
            <a:r>
              <a:rPr lang="en-US" altLang="zh-CN" dirty="0"/>
              <a:t>SSA</a:t>
            </a:r>
            <a:r>
              <a:rPr lang="zh-CN" altLang="en-US" dirty="0"/>
              <a:t>，仅仅是为了滤除低频信号，也就是</a:t>
            </a:r>
            <a:r>
              <a:rPr lang="en-US" altLang="zh-CN" dirty="0"/>
              <a:t>Trend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而我们有很多类似的方法，能够达到和</a:t>
            </a:r>
            <a:r>
              <a:rPr lang="en-US" altLang="zh-CN" dirty="0"/>
              <a:t>SSA</a:t>
            </a:r>
            <a:r>
              <a:rPr lang="zh-CN" altLang="en-US" dirty="0"/>
              <a:t>类似的效果。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4AA7B-C77F-EE71-7585-E0306038D60D}"/>
              </a:ext>
            </a:extLst>
          </p:cNvPr>
          <p:cNvSpPr txBox="1"/>
          <p:nvPr/>
        </p:nvSpPr>
        <p:spPr>
          <a:xfrm>
            <a:off x="101600" y="3088304"/>
            <a:ext cx="6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分解后再重组，从而得到低频信号 </a:t>
            </a:r>
            <a:r>
              <a:rPr lang="en-US" altLang="zh-CN" dirty="0"/>
              <a:t>= </a:t>
            </a:r>
            <a:r>
              <a:rPr lang="zh-CN" altLang="en-US" dirty="0"/>
              <a:t>直接对信号进行平滑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F5432D-CC10-065A-FFBA-C64C690CE6A8}"/>
              </a:ext>
            </a:extLst>
          </p:cNvPr>
          <p:cNvSpPr txBox="1"/>
          <p:nvPr/>
        </p:nvSpPr>
        <p:spPr>
          <a:xfrm>
            <a:off x="101600" y="3560018"/>
            <a:ext cx="62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对于同一个信号，使用</a:t>
            </a:r>
            <a:r>
              <a:rPr lang="en-US" altLang="zh-CN" dirty="0"/>
              <a:t>SSA</a:t>
            </a:r>
            <a:r>
              <a:rPr lang="zh-CN" altLang="en-US" dirty="0"/>
              <a:t>和</a:t>
            </a:r>
            <a:r>
              <a:rPr lang="en-US" altLang="zh-CN" dirty="0"/>
              <a:t>S filter</a:t>
            </a:r>
            <a:r>
              <a:rPr lang="zh-CN" altLang="en-US" dirty="0"/>
              <a:t>的效果对比图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686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767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Work_4: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Laplace Noise and Normal Noise added by Neurokit2 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0C51D87-2685-7CDE-C6C9-978BC443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41110"/>
              </p:ext>
            </p:extLst>
          </p:nvPr>
        </p:nvGraphicFramePr>
        <p:xfrm>
          <a:off x="1430784" y="1142522"/>
          <a:ext cx="9330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906271150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3303584018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302448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6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Normal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7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Laplace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1.15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6.11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375935"/>
                  </a:ext>
                </a:extLst>
              </a:tr>
            </a:tbl>
          </a:graphicData>
        </a:graphic>
      </p:graphicFrame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0A90587E-FE87-0E65-8B3E-678F6589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73493"/>
              </p:ext>
            </p:extLst>
          </p:nvPr>
        </p:nvGraphicFramePr>
        <p:xfrm>
          <a:off x="1430784" y="4452575"/>
          <a:ext cx="9330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144">
                  <a:extLst>
                    <a:ext uri="{9D8B030D-6E8A-4147-A177-3AD203B41FA5}">
                      <a16:colId xmlns:a16="http://schemas.microsoft.com/office/drawing/2014/main" val="151857536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1563335852"/>
                    </a:ext>
                  </a:extLst>
                </a:gridCol>
                <a:gridCol w="3110144">
                  <a:extLst>
                    <a:ext uri="{9D8B030D-6E8A-4147-A177-3AD203B41FA5}">
                      <a16:colId xmlns:a16="http://schemas.microsoft.com/office/drawing/2014/main" val="65340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4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Laplace </a:t>
                      </a:r>
                      <a:r>
                        <a:rPr lang="en-US" altLang="zh-CN" dirty="0" err="1"/>
                        <a:t>Noise_level</a:t>
                      </a:r>
                      <a:r>
                        <a:rPr lang="en-US" altLang="zh-CN" dirty="0"/>
                        <a:t> 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1.64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6.28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960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B048CC-AED6-DC16-54DD-59BBE354DFD4}"/>
              </a:ext>
            </a:extLst>
          </p:cNvPr>
          <p:cNvSpPr txBox="1"/>
          <p:nvPr/>
        </p:nvSpPr>
        <p:spPr>
          <a:xfrm>
            <a:off x="1430784" y="4028105"/>
            <a:ext cx="668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SSA + Template for Noisy Signal </a:t>
            </a:r>
            <a:r>
              <a:rPr lang="en-US" altLang="zh-CN" b="1" dirty="0"/>
              <a:t>without </a:t>
            </a:r>
            <a:r>
              <a:rPr lang="en-US" altLang="zh-CN" dirty="0"/>
              <a:t>Respiratory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927F2-E329-D31C-61DB-7F13959C0AA1}"/>
              </a:ext>
            </a:extLst>
          </p:cNvPr>
          <p:cNvSpPr txBox="1"/>
          <p:nvPr/>
        </p:nvSpPr>
        <p:spPr>
          <a:xfrm>
            <a:off x="1350954" y="723483"/>
            <a:ext cx="8213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filter + </a:t>
            </a:r>
            <a:r>
              <a:rPr lang="en-US" altLang="zh-CN" dirty="0" err="1"/>
              <a:t>fft</a:t>
            </a:r>
            <a:r>
              <a:rPr lang="en-US" altLang="zh-CN" dirty="0"/>
              <a:t>-denoising for Noisy Signal </a:t>
            </a:r>
            <a:r>
              <a:rPr lang="en-US" altLang="zh-CN" b="1" dirty="0"/>
              <a:t>with </a:t>
            </a:r>
            <a:r>
              <a:rPr lang="en-US" altLang="zh-CN" dirty="0"/>
              <a:t>Respiratory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6BD1F2-1C86-318A-EB35-6DD26544868F}"/>
              </a:ext>
            </a:extLst>
          </p:cNvPr>
          <p:cNvSpPr txBox="1"/>
          <p:nvPr/>
        </p:nvSpPr>
        <p:spPr>
          <a:xfrm>
            <a:off x="9710058" y="4092776"/>
            <a:ext cx="261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170 min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25FDFB-E341-FE06-EBDC-8DC03C74023B}"/>
              </a:ext>
            </a:extLst>
          </p:cNvPr>
          <p:cNvSpPr txBox="1"/>
          <p:nvPr/>
        </p:nvSpPr>
        <p:spPr>
          <a:xfrm>
            <a:off x="9710058" y="745621"/>
            <a:ext cx="248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Time: About 5 sec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E0176A-BE27-08DF-C1CD-94CC3C25830E}"/>
              </a:ext>
            </a:extLst>
          </p:cNvPr>
          <p:cNvSpPr txBox="1"/>
          <p:nvPr/>
        </p:nvSpPr>
        <p:spPr>
          <a:xfrm>
            <a:off x="1596572" y="5949851"/>
            <a:ext cx="103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Savgol</a:t>
            </a:r>
            <a:r>
              <a:rPr lang="en-US" altLang="zh-CN" dirty="0"/>
              <a:t> </a:t>
            </a:r>
            <a:r>
              <a:rPr lang="en-US" altLang="zh-CN" dirty="0" err="1"/>
              <a:t>filter+fft-denoising</a:t>
            </a:r>
            <a:r>
              <a:rPr lang="en-US" altLang="zh-CN" dirty="0"/>
              <a:t> </a:t>
            </a:r>
            <a:r>
              <a:rPr lang="zh-CN" altLang="en-US" dirty="0"/>
              <a:t>在一个有</a:t>
            </a:r>
            <a:r>
              <a:rPr lang="en-US" altLang="zh-CN" dirty="0"/>
              <a:t>R</a:t>
            </a:r>
            <a:r>
              <a:rPr lang="zh-CN" altLang="en-US" dirty="0"/>
              <a:t>的数据上，用更短的时间，去实现了比</a:t>
            </a:r>
            <a:r>
              <a:rPr lang="en-US" altLang="zh-CN" dirty="0"/>
              <a:t>SSA</a:t>
            </a:r>
            <a:r>
              <a:rPr lang="zh-CN" altLang="en-US" dirty="0"/>
              <a:t>更好的效果</a:t>
            </a:r>
          </a:p>
        </p:txBody>
      </p:sp>
    </p:spTree>
    <p:extLst>
      <p:ext uri="{BB962C8B-B14F-4D97-AF65-F5344CB8AC3E}">
        <p14:creationId xmlns:p14="http://schemas.microsoft.com/office/powerpoint/2010/main" val="142777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423950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5647F8-916F-3014-8548-230CD924EB4F}"/>
              </a:ext>
            </a:extLst>
          </p:cNvPr>
          <p:cNvSpPr txBox="1"/>
          <p:nvPr/>
        </p:nvSpPr>
        <p:spPr>
          <a:xfrm>
            <a:off x="1122219" y="1965334"/>
            <a:ext cx="106762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353535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u="sng" dirty="0">
                <a:latin typeface="+mj-lt"/>
              </a:rPr>
              <a:t>真实数据集的标签有点问题</a:t>
            </a: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+mj-lt"/>
              </a:rPr>
              <a:t>Compare to EEMD</a:t>
            </a:r>
            <a:r>
              <a:rPr lang="en-US" altLang="zh-CN" u="sng" dirty="0">
                <a:latin typeface="+mj-lt"/>
              </a:rPr>
              <a:t>,</a:t>
            </a:r>
            <a:r>
              <a:rPr lang="zh-CN" altLang="en-US" u="sng" dirty="0">
                <a:latin typeface="+mj-lt"/>
              </a:rPr>
              <a:t>可以给我进一步的解释</a:t>
            </a: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endParaRPr lang="en-US" altLang="zh-CN" u="sng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+mj-lt"/>
              </a:rPr>
              <a:t>真实的波真的是模拟的信号加噪声以后的结果吗？</a:t>
            </a:r>
            <a:endParaRPr lang="en-US" altLang="zh-C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86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219007" y="3105834"/>
            <a:ext cx="17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725568" y="771425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1725567" y="1419107"/>
            <a:ext cx="94869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Work_1: Tutorial Writing: finish the framework of the main function and try 2 advanced filter(Wiener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Work_2: Preliminarily remove the impact of respiratory by </a:t>
            </a:r>
            <a:r>
              <a:rPr lang="en-US" altLang="zh-CN" dirty="0" err="1"/>
              <a:t>fft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Work_3: Using the combination of Wiener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to remove the Normal noise (add </a:t>
            </a:r>
            <a:r>
              <a:rPr lang="en-US" altLang="zh-CN" dirty="0" err="1"/>
              <a:t>np.random.normal</a:t>
            </a:r>
            <a:r>
              <a:rPr lang="en-US" altLang="zh-CN" dirty="0"/>
              <a:t>() directly) and respiratory.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Work_4: Confronted with Laplace Noise and Normal Noise added by Neurokit2, the combination of </a:t>
            </a:r>
            <a:r>
              <a:rPr lang="en-US" altLang="zh-CN" dirty="0" err="1"/>
              <a:t>Savgol</a:t>
            </a:r>
            <a:r>
              <a:rPr lang="en-US" altLang="zh-CN" dirty="0"/>
              <a:t> filter and </a:t>
            </a:r>
            <a:r>
              <a:rPr lang="en-US" altLang="zh-CN" dirty="0" err="1"/>
              <a:t>fft</a:t>
            </a:r>
            <a:r>
              <a:rPr lang="en-US" altLang="zh-CN" dirty="0"/>
              <a:t> denoising achieved better results, more accurate in prediction and much more faster, compared with the combination of SSA and Template.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Work_1: </a:t>
            </a:r>
            <a:r>
              <a:rPr lang="en-US" altLang="zh-CN" sz="1400" dirty="0"/>
              <a:t>Tutorial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AA6D17-0F2B-B329-8B82-CCD6255FC0BD}"/>
              </a:ext>
            </a:extLst>
          </p:cNvPr>
          <p:cNvSpPr txBox="1"/>
          <p:nvPr/>
        </p:nvSpPr>
        <p:spPr>
          <a:xfrm>
            <a:off x="1434833" y="3108576"/>
            <a:ext cx="944362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/>
              <a:t>For Main Function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Completed the full reconstruction for Generate Waves(7), Add Noise(10), Filters(4), Decompose(8), including interfaces, visualization, and more.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Currently, the fundamental features have been implemented.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59A36D-30E2-045C-BCDC-564F42D0183E}"/>
              </a:ext>
            </a:extLst>
          </p:cNvPr>
          <p:cNvSpPr txBox="1"/>
          <p:nvPr/>
        </p:nvSpPr>
        <p:spPr>
          <a:xfrm>
            <a:off x="1434833" y="1027591"/>
            <a:ext cx="99008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For Algorithm</a:t>
            </a:r>
          </a:p>
          <a:p>
            <a:endParaRPr lang="en-US" altLang="zh-CN" dirty="0"/>
          </a:p>
          <a:p>
            <a:r>
              <a:rPr lang="en-US" altLang="zh-CN" dirty="0"/>
              <a:t>Wiener filter and </a:t>
            </a:r>
            <a:r>
              <a:rPr lang="en-US" altLang="zh-CN" dirty="0" err="1"/>
              <a:t>Savgol</a:t>
            </a:r>
            <a:r>
              <a:rPr lang="en-US" altLang="zh-CN" dirty="0"/>
              <a:t> filter have been tried in SCG Signals. Both of these filters have shown very good performance.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C36208-2F50-AA07-25B1-7A74E536E909}"/>
              </a:ext>
            </a:extLst>
          </p:cNvPr>
          <p:cNvSpPr txBox="1"/>
          <p:nvPr/>
        </p:nvSpPr>
        <p:spPr>
          <a:xfrm>
            <a:off x="1434832" y="5645743"/>
            <a:ext cx="51183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Show the Demo: 4 core commands</a:t>
            </a:r>
          </a:p>
        </p:txBody>
      </p:sp>
    </p:spTree>
    <p:extLst>
      <p:ext uri="{BB962C8B-B14F-4D97-AF65-F5344CB8AC3E}">
        <p14:creationId xmlns:p14="http://schemas.microsoft.com/office/powerpoint/2010/main" val="425684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" y="843977"/>
            <a:ext cx="9144000" cy="54864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950C7D-31C2-8F7F-5FEA-402E9A2A9C14}"/>
              </a:ext>
            </a:extLst>
          </p:cNvPr>
          <p:cNvSpPr txBox="1"/>
          <p:nvPr/>
        </p:nvSpPr>
        <p:spPr>
          <a:xfrm>
            <a:off x="9329375" y="4121871"/>
            <a:ext cx="2859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For Signal with respiratory, peaks in frequency domain are between 2 small peaks.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But I haven't fully understood the mathematical principles yet.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94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AC31F-141E-718A-C0AC-7C684836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31"/>
          <a:stretch/>
        </p:blipFill>
        <p:spPr>
          <a:xfrm>
            <a:off x="76939" y="836720"/>
            <a:ext cx="9144000" cy="35973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F4F169-33F5-A24D-A140-58899F49F2E7}"/>
              </a:ext>
            </a:extLst>
          </p:cNvPr>
          <p:cNvCxnSpPr/>
          <p:nvPr/>
        </p:nvCxnSpPr>
        <p:spPr>
          <a:xfrm flipH="1">
            <a:off x="10582183" y="1047565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24CCFE-4432-5F1E-B02C-22DF5D49BD63}"/>
              </a:ext>
            </a:extLst>
          </p:cNvPr>
          <p:cNvCxnSpPr>
            <a:cxnSpLocks/>
          </p:cNvCxnSpPr>
          <p:nvPr/>
        </p:nvCxnSpPr>
        <p:spPr>
          <a:xfrm>
            <a:off x="10741981" y="1047565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30E5E3-6108-A631-448C-83B7E1E4FB4B}"/>
              </a:ext>
            </a:extLst>
          </p:cNvPr>
          <p:cNvCxnSpPr/>
          <p:nvPr/>
        </p:nvCxnSpPr>
        <p:spPr>
          <a:xfrm flipH="1">
            <a:off x="10582183" y="2753558"/>
            <a:ext cx="159798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C4C3D8-BFE0-58D0-D642-DB3439BF37A5}"/>
              </a:ext>
            </a:extLst>
          </p:cNvPr>
          <p:cNvCxnSpPr>
            <a:cxnSpLocks/>
          </p:cNvCxnSpPr>
          <p:nvPr/>
        </p:nvCxnSpPr>
        <p:spPr>
          <a:xfrm>
            <a:off x="10741981" y="2753558"/>
            <a:ext cx="106532" cy="1216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2369E6-AA6F-6430-DEA8-0F03075067A8}"/>
              </a:ext>
            </a:extLst>
          </p:cNvPr>
          <p:cNvCxnSpPr>
            <a:cxnSpLocks/>
          </p:cNvCxnSpPr>
          <p:nvPr/>
        </p:nvCxnSpPr>
        <p:spPr>
          <a:xfrm flipH="1">
            <a:off x="10848513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CDB24E3-B27D-FDBD-26C5-2EDB34FBD66A}"/>
              </a:ext>
            </a:extLst>
          </p:cNvPr>
          <p:cNvCxnSpPr>
            <a:cxnSpLocks/>
          </p:cNvCxnSpPr>
          <p:nvPr/>
        </p:nvCxnSpPr>
        <p:spPr>
          <a:xfrm>
            <a:off x="10901779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191814C-D0AE-6DEA-139C-E98BE9735A2A}"/>
              </a:ext>
            </a:extLst>
          </p:cNvPr>
          <p:cNvCxnSpPr>
            <a:cxnSpLocks/>
          </p:cNvCxnSpPr>
          <p:nvPr/>
        </p:nvCxnSpPr>
        <p:spPr>
          <a:xfrm flipH="1">
            <a:off x="10475651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80FF7D5-3ED3-E2BF-BD18-413FE317AA78}"/>
              </a:ext>
            </a:extLst>
          </p:cNvPr>
          <p:cNvCxnSpPr>
            <a:cxnSpLocks/>
          </p:cNvCxnSpPr>
          <p:nvPr/>
        </p:nvCxnSpPr>
        <p:spPr>
          <a:xfrm>
            <a:off x="10528917" y="3752850"/>
            <a:ext cx="53266" cy="21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2E69E6A-4DBA-6D2F-7703-23E15DD4C532}"/>
              </a:ext>
            </a:extLst>
          </p:cNvPr>
          <p:cNvCxnSpPr/>
          <p:nvPr/>
        </p:nvCxnSpPr>
        <p:spPr>
          <a:xfrm>
            <a:off x="1124857" y="3643086"/>
            <a:ext cx="104502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3F4B21-EF7C-A053-FD01-560DAA21E344}"/>
              </a:ext>
            </a:extLst>
          </p:cNvPr>
          <p:cNvCxnSpPr>
            <a:cxnSpLocks/>
          </p:cNvCxnSpPr>
          <p:nvPr/>
        </p:nvCxnSpPr>
        <p:spPr>
          <a:xfrm>
            <a:off x="1320800" y="3643086"/>
            <a:ext cx="0" cy="1059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EB578E6-4251-B110-4A19-34CCC4E9D5CE}"/>
              </a:ext>
            </a:extLst>
          </p:cNvPr>
          <p:cNvSpPr txBox="1"/>
          <p:nvPr/>
        </p:nvSpPr>
        <p:spPr>
          <a:xfrm>
            <a:off x="791029" y="4702918"/>
            <a:ext cx="66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rgbClr val="FF0000"/>
                </a:solidFill>
              </a:rPr>
              <a:t>Threshold of FFT Denoising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u="sng" dirty="0"/>
              <a:t>(Max Amplitude * 0.35)</a:t>
            </a:r>
            <a:r>
              <a:rPr lang="en-US" altLang="zh-CN" u="sng" baseline="30000" dirty="0"/>
              <a:t>2</a:t>
            </a:r>
            <a:endParaRPr lang="zh-CN" altLang="en-US" u="sng" baseline="30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20C5C4-B506-8649-3CD1-D64D4AFFF648}"/>
              </a:ext>
            </a:extLst>
          </p:cNvPr>
          <p:cNvCxnSpPr>
            <a:cxnSpLocks/>
          </p:cNvCxnSpPr>
          <p:nvPr/>
        </p:nvCxnSpPr>
        <p:spPr>
          <a:xfrm>
            <a:off x="4928339" y="5015399"/>
            <a:ext cx="275033" cy="39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C930D1-2F67-9315-976F-C6DBF6EE80F2}"/>
              </a:ext>
            </a:extLst>
          </p:cNvPr>
          <p:cNvSpPr txBox="1"/>
          <p:nvPr/>
        </p:nvSpPr>
        <p:spPr>
          <a:xfrm>
            <a:off x="4796971" y="5414118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Energy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2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513FA-530C-CF43-D6DD-6FECDFA2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r="6624"/>
          <a:stretch/>
        </p:blipFill>
        <p:spPr>
          <a:xfrm>
            <a:off x="68062" y="1462475"/>
            <a:ext cx="6096000" cy="3539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E21CE-D33A-08AE-292D-72470FA5F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3243"/>
            <a:ext cx="6164062" cy="3698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388E4E-9C9D-B26C-7C72-A8F3D1C7EF34}"/>
              </a:ext>
            </a:extLst>
          </p:cNvPr>
          <p:cNvSpPr txBox="1"/>
          <p:nvPr/>
        </p:nvSpPr>
        <p:spPr>
          <a:xfrm>
            <a:off x="442686" y="863600"/>
            <a:ext cx="438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Result of FFT-</a:t>
            </a:r>
            <a:r>
              <a:rPr lang="en-US" altLang="zh-CN" sz="2000" dirty="0" err="1"/>
              <a:t>Denosing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6FCBF8-DC7A-C4FD-F171-445C42B2E27A}"/>
              </a:ext>
            </a:extLst>
          </p:cNvPr>
          <p:cNvSpPr/>
          <p:nvPr/>
        </p:nvSpPr>
        <p:spPr>
          <a:xfrm>
            <a:off x="8783891" y="4455886"/>
            <a:ext cx="587828" cy="333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D28365D-617A-3703-7C52-5AC7B82AE35E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>
            <a:off x="5763325" y="1475236"/>
            <a:ext cx="551543" cy="6077417"/>
          </a:xfrm>
          <a:prstGeom prst="bentConnector3">
            <a:avLst>
              <a:gd name="adj1" fmla="val -875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9E345B-BB25-E4E1-E82E-210903AEB727}"/>
              </a:ext>
            </a:extLst>
          </p:cNvPr>
          <p:cNvSpPr/>
          <p:nvPr/>
        </p:nvSpPr>
        <p:spPr>
          <a:xfrm>
            <a:off x="2818519" y="4064000"/>
            <a:ext cx="363737" cy="174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93459E-378A-CB28-3D9B-A9B3BDBE487D}"/>
              </a:ext>
            </a:extLst>
          </p:cNvPr>
          <p:cNvSpPr txBox="1"/>
          <p:nvPr/>
        </p:nvSpPr>
        <p:spPr>
          <a:xfrm>
            <a:off x="2610096" y="5381900"/>
            <a:ext cx="7908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Removing high-frequency, low-amplitude components from the signal can result in the appearance of subtle fluctuations.</a:t>
            </a:r>
          </a:p>
          <a:p>
            <a:endParaRPr lang="en-US" altLang="zh-CN" dirty="0"/>
          </a:p>
          <a:p>
            <a:r>
              <a:rPr lang="en-US" altLang="zh-CN" b="1" dirty="0"/>
              <a:t>But the result is acceptable.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474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616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Work_2: </a:t>
            </a:r>
            <a:r>
              <a:rPr lang="en-US" altLang="zh-CN" sz="1400" dirty="0"/>
              <a:t>Remove the impact of respiratory by </a:t>
            </a:r>
            <a:r>
              <a:rPr lang="en-US" altLang="zh-CN" sz="1400" dirty="0" err="1"/>
              <a:t>fft</a:t>
            </a:r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03338-7B64-50BA-1C30-3B1D93CE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02" y="2942772"/>
            <a:ext cx="5486400" cy="3657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7265D4-014A-D4FA-663A-22C786CF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2" y="2942772"/>
            <a:ext cx="5486400" cy="3657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E150550-D12A-7598-5EF9-A82A4592D54A}"/>
              </a:ext>
            </a:extLst>
          </p:cNvPr>
          <p:cNvSpPr txBox="1"/>
          <p:nvPr/>
        </p:nvSpPr>
        <p:spPr>
          <a:xfrm>
            <a:off x="878113" y="834571"/>
            <a:ext cx="686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 of S and D Prediction for noise level = 0.1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E2B16D-7D43-A13F-7755-11A357715227}"/>
              </a:ext>
            </a:extLst>
          </p:cNvPr>
          <p:cNvSpPr txBox="1"/>
          <p:nvPr/>
        </p:nvSpPr>
        <p:spPr>
          <a:xfrm>
            <a:off x="3294743" y="175622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加图</a:t>
            </a:r>
          </a:p>
        </p:txBody>
      </p:sp>
    </p:spTree>
    <p:extLst>
      <p:ext uri="{BB962C8B-B14F-4D97-AF65-F5344CB8AC3E}">
        <p14:creationId xmlns:p14="http://schemas.microsoft.com/office/powerpoint/2010/main" val="125774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162402-2550-1C19-8F88-8EC33905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06600"/>
            <a:ext cx="9144000" cy="457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4204FE-6E96-FBD9-7502-BFC26656D187}"/>
              </a:ext>
            </a:extLst>
          </p:cNvPr>
          <p:cNvSpPr txBox="1"/>
          <p:nvPr/>
        </p:nvSpPr>
        <p:spPr>
          <a:xfrm>
            <a:off x="1524000" y="958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Noisy Signal = Clean Signal + </a:t>
            </a:r>
            <a:r>
              <a:rPr lang="en-US" altLang="zh-CN" dirty="0" err="1"/>
              <a:t>np.random.normal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Mean value of Noisy Signal is 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8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599" y="106251"/>
            <a:ext cx="538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Remove</a:t>
            </a:r>
            <a:r>
              <a:rPr lang="zh-CN" altLang="en-US" sz="1400" dirty="0"/>
              <a:t> </a:t>
            </a:r>
            <a:r>
              <a:rPr lang="en-US" altLang="zh-CN" sz="1400" dirty="0"/>
              <a:t>Normal</a:t>
            </a:r>
            <a:r>
              <a:rPr lang="zh-CN" altLang="en-US" sz="1400" dirty="0"/>
              <a:t> </a:t>
            </a:r>
            <a:r>
              <a:rPr lang="en-US" altLang="zh-CN" sz="1400" dirty="0"/>
              <a:t>Nosie</a:t>
            </a:r>
            <a:r>
              <a:rPr lang="zh-CN" altLang="en-US" sz="1400" dirty="0"/>
              <a:t> </a:t>
            </a:r>
            <a:r>
              <a:rPr lang="en-US" altLang="zh-CN" sz="1400" dirty="0"/>
              <a:t>and respiratory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2E029-650C-8A32-6069-19A037A7F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3114"/>
            <a:ext cx="9144000" cy="457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A328F2-5122-D9E7-B092-AC98AC5727D9}"/>
              </a:ext>
            </a:extLst>
          </p:cNvPr>
          <p:cNvSpPr txBox="1"/>
          <p:nvPr/>
        </p:nvSpPr>
        <p:spPr>
          <a:xfrm>
            <a:off x="2387600" y="8558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We cannot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Noisy Signal.</a:t>
            </a:r>
          </a:p>
          <a:p>
            <a:endParaRPr lang="en-US" altLang="zh-CN" dirty="0"/>
          </a:p>
          <a:p>
            <a:r>
              <a:rPr lang="en-US" altLang="zh-CN" dirty="0"/>
              <a:t>SSA don’t work well at this situation.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8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1178</Words>
  <Application>Microsoft Office PowerPoint</Application>
  <PresentationFormat>宽屏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老 甲鱼</cp:lastModifiedBy>
  <cp:revision>7241</cp:revision>
  <dcterms:created xsi:type="dcterms:W3CDTF">2023-07-30T03:21:28Z</dcterms:created>
  <dcterms:modified xsi:type="dcterms:W3CDTF">2023-09-11T03:08:19Z</dcterms:modified>
</cp:coreProperties>
</file>