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71" r:id="rId4"/>
    <p:sldId id="302" r:id="rId5"/>
    <p:sldId id="303" r:id="rId6"/>
    <p:sldId id="301" r:id="rId7"/>
    <p:sldId id="304" r:id="rId8"/>
    <p:sldId id="305" r:id="rId9"/>
    <p:sldId id="265" r:id="rId10"/>
    <p:sldId id="306" r:id="rId11"/>
    <p:sldId id="307" r:id="rId12"/>
    <p:sldId id="268" r:id="rId13"/>
    <p:sldId id="260" r:id="rId14"/>
    <p:sldId id="263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125" autoAdjust="0"/>
  </p:normalViewPr>
  <p:slideViewPr>
    <p:cSldViewPr snapToGrid="0">
      <p:cViewPr varScale="1">
        <p:scale>
          <a:sx n="97" d="100"/>
          <a:sy n="97" d="100"/>
        </p:scale>
        <p:origin x="1086" y="84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9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3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week, I have a hard time learning Hidden Markov Models.</a:t>
            </a:r>
          </a:p>
          <a:p>
            <a:endParaRPr lang="en-US" altLang="zh-CN" dirty="0"/>
          </a:p>
          <a:p>
            <a:r>
              <a:rPr lang="en-US" altLang="zh-CN" dirty="0"/>
              <a:t>I need to allocate some time to learning probability in order to better understand advanced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 is the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1st. Extract Basic Features,</a:t>
            </a:r>
            <a:r>
              <a:rPr lang="zh-CN" altLang="en-US" dirty="0"/>
              <a:t> </a:t>
            </a:r>
            <a:r>
              <a:rPr lang="en-US" altLang="zh-CN" dirty="0"/>
              <a:t>I choose 20 commonly used fundamental features.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2nd. Perform Feature Cross and The 20 features are expanded into 480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third. Calculate relevance between Features and Predicted Values</a:t>
            </a:r>
            <a:r>
              <a:rPr lang="en-US" altLang="zh-CN" sz="1400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This relevance is not Pearson corelated coefficient. It is hypothesis testing.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S Prediction</a:t>
            </a:r>
            <a:r>
              <a:rPr lang="zh-CN" altLang="en-US" dirty="0"/>
              <a:t>，</a:t>
            </a:r>
            <a:r>
              <a:rPr lang="en-US" altLang="zh-CN" dirty="0"/>
              <a:t>480 are reduced to 428. To D Prediction, 480 are reduced to 370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forth. Apply Univariate Feature Selection and Choose Best K. The number of features is significantly reduced.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Before that. Perform Recursive Feature Elimination (RFE) for Final Feature Selection</a:t>
            </a:r>
            <a:r>
              <a:rPr lang="en-US" altLang="zh-CN" sz="1400" dirty="0"/>
              <a:t>. For S Prediction</a:t>
            </a:r>
            <a:r>
              <a:rPr lang="zh-CN" altLang="en-US" sz="1400" dirty="0"/>
              <a:t>，</a:t>
            </a:r>
            <a:r>
              <a:rPr lang="en-US" altLang="zh-CN" sz="1400" dirty="0"/>
              <a:t>core feature is selected. For D prediction, core feature is included in the final feature selection.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Lastly. Conclude with Testing Using the Test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8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a brief work description </a:t>
            </a:r>
          </a:p>
          <a:p>
            <a:endParaRPr lang="en-US" altLang="zh-CN" dirty="0"/>
          </a:p>
          <a:p>
            <a:r>
              <a:rPr lang="en-US" altLang="zh-CN" dirty="0"/>
              <a:t>In Work_1, I automate feature selection from 480 features. This automated feature selection demonstrates good performance.</a:t>
            </a:r>
          </a:p>
          <a:p>
            <a:endParaRPr lang="en-US" altLang="zh-CN" dirty="0"/>
          </a:p>
          <a:p>
            <a:r>
              <a:rPr lang="en-US" altLang="zh-CN" dirty="0"/>
              <a:t>Work_2 involves predicting S and D using signals with a noise level of 0.8. </a:t>
            </a:r>
          </a:p>
          <a:p>
            <a:endParaRPr lang="en-US" altLang="zh-CN" dirty="0"/>
          </a:p>
          <a:p>
            <a:r>
              <a:rPr lang="en-US" altLang="zh-CN" dirty="0"/>
              <a:t>Work_3 is tutorial writing.</a:t>
            </a:r>
          </a:p>
          <a:p>
            <a:endParaRPr lang="en-US" altLang="zh-CN" dirty="0"/>
          </a:p>
          <a:p>
            <a:r>
              <a:rPr lang="en-US" altLang="zh-CN" dirty="0"/>
              <a:t>Work_4 is about theoretical knowledge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3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onguga/Data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5F35C-E985-EA54-8F11-132DC5C66B9F}"/>
              </a:ext>
            </a:extLst>
          </p:cNvPr>
          <p:cNvSpPr txBox="1"/>
          <p:nvPr/>
        </p:nvSpPr>
        <p:spPr>
          <a:xfrm>
            <a:off x="1268361" y="1848465"/>
            <a:ext cx="91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</a:t>
            </a:r>
            <a:r>
              <a:rPr lang="en-US" altLang="zh-CN" dirty="0"/>
              <a:t>Tutorial</a:t>
            </a:r>
            <a:r>
              <a:rPr lang="zh-CN" altLang="en-US" dirty="0"/>
              <a:t>的展示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535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5F35C-E985-EA54-8F11-132DC5C66B9F}"/>
              </a:ext>
            </a:extLst>
          </p:cNvPr>
          <p:cNvSpPr txBox="1"/>
          <p:nvPr/>
        </p:nvSpPr>
        <p:spPr>
          <a:xfrm>
            <a:off x="1268361" y="1848465"/>
            <a:ext cx="913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一些算法，使用我们当前的数据集并没有办法很好的展示。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770031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03188"/>
            <a:ext cx="472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03188"/>
            <a:ext cx="49965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1 (Counting)</a:t>
            </a:r>
          </a:p>
          <a:p>
            <a:r>
              <a:rPr lang="en-US" altLang="zh-CN" dirty="0">
                <a:latin typeface="+mj-lt"/>
              </a:rPr>
              <a:t>Part 2 (Combinatorics)</a:t>
            </a:r>
          </a:p>
          <a:p>
            <a:r>
              <a:rPr lang="en-US" altLang="zh-CN" dirty="0">
                <a:latin typeface="+mj-lt"/>
              </a:rPr>
              <a:t>Part 3 (Definition of Probability)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4 (Counting)</a:t>
            </a:r>
          </a:p>
          <a:p>
            <a:r>
              <a:rPr lang="en-US" altLang="zh-CN" dirty="0">
                <a:latin typeface="+mj-lt"/>
              </a:rPr>
              <a:t>Part 5 (Combinatorics)</a:t>
            </a:r>
          </a:p>
          <a:p>
            <a:r>
              <a:rPr lang="en-US" altLang="zh-CN" dirty="0">
                <a:latin typeface="+mj-lt"/>
              </a:rPr>
              <a:t>Part 6 (Definition of Probability)</a:t>
            </a:r>
          </a:p>
          <a:p>
            <a:r>
              <a:rPr lang="en-US" altLang="zh-CN" dirty="0">
                <a:latin typeface="+mj-lt"/>
              </a:rPr>
              <a:t>Part 7 (Probability of </a:t>
            </a:r>
            <a:r>
              <a:rPr lang="en-US" altLang="zh-CN" b="1" dirty="0">
                <a:latin typeface="+mj-lt"/>
              </a:rPr>
              <a:t>or</a:t>
            </a:r>
            <a:r>
              <a:rPr lang="en-US" altLang="zh-CN" dirty="0">
                <a:latin typeface="+mj-lt"/>
              </a:rPr>
              <a:t>)</a:t>
            </a:r>
          </a:p>
          <a:p>
            <a:r>
              <a:rPr lang="en-US" altLang="zh-CN" dirty="0">
                <a:latin typeface="+mj-lt"/>
              </a:rPr>
              <a:t>Part 8 (Conditional Probability)</a:t>
            </a:r>
          </a:p>
          <a:p>
            <a:r>
              <a:rPr lang="en-US" altLang="zh-CN" dirty="0">
                <a:latin typeface="+mj-lt"/>
              </a:rPr>
              <a:t>Part 9 (Independence)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085995" y="1962356"/>
            <a:ext cx="83558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dirty="0"/>
              <a:t>数据集对于很多</a:t>
            </a:r>
            <a:r>
              <a:rPr lang="en-US" altLang="zh-CN" dirty="0"/>
              <a:t>Tutorial</a:t>
            </a:r>
            <a:r>
              <a:rPr lang="zh-CN" altLang="en-US" dirty="0"/>
              <a:t>算法不再合适（比如。。。）。是我们自己</a:t>
            </a:r>
            <a:r>
              <a:rPr lang="en-US" altLang="zh-CN" dirty="0"/>
              <a:t>build</a:t>
            </a:r>
            <a:r>
              <a:rPr lang="zh-CN" altLang="en-US" dirty="0"/>
              <a:t>一些简单的数据集进行。还是你再给我们一个模拟数据集。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What’s that </a:t>
            </a:r>
            <a:r>
              <a:rPr lang="en-US" altLang="zh-CN" dirty="0" err="1"/>
              <a:t>mean: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can be based on </a:t>
            </a:r>
            <a:r>
              <a:rPr lang="en-US" altLang="zh-C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our SCG generator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make it support different mother wavelets, such as Harr, Daubechies, Biorthogonal,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Symlet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Meyer and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Coiflets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 Nk2’s SCG simulation is based on Daubechies, should we use Harr or </a:t>
            </a:r>
            <a:r>
              <a:rPr lang="en-US" altLang="zh-C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Symlet</a:t>
            </a:r>
            <a:r>
              <a:rPr lang="en-US" altLang="zh-C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simulate SCG?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0FCD0-F08E-9E82-9422-7E467BAE8B86}"/>
              </a:ext>
            </a:extLst>
          </p:cNvPr>
          <p:cNvSpPr/>
          <p:nvPr/>
        </p:nvSpPr>
        <p:spPr>
          <a:xfrm>
            <a:off x="237507" y="1787687"/>
            <a:ext cx="2892062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Basic Features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24394-8E5D-2AE3-08A3-19BE19BB92F7}"/>
              </a:ext>
            </a:extLst>
          </p:cNvPr>
          <p:cNvSpPr/>
          <p:nvPr/>
        </p:nvSpPr>
        <p:spPr>
          <a:xfrm>
            <a:off x="237507" y="2555745"/>
            <a:ext cx="2900405" cy="465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Cross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2A2C8A-E432-9C1B-23DF-3E398EEF5082}"/>
              </a:ext>
            </a:extLst>
          </p:cNvPr>
          <p:cNvSpPr/>
          <p:nvPr/>
        </p:nvSpPr>
        <p:spPr>
          <a:xfrm>
            <a:off x="237507" y="3298082"/>
            <a:ext cx="2900405" cy="479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Relevance Calculation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C8E30-2433-6797-871E-0C3702D7ACDE}"/>
              </a:ext>
            </a:extLst>
          </p:cNvPr>
          <p:cNvSpPr/>
          <p:nvPr/>
        </p:nvSpPr>
        <p:spPr>
          <a:xfrm>
            <a:off x="237507" y="4093275"/>
            <a:ext cx="2895472" cy="68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election and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hoose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B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est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7C646-2ACC-2C35-EDC4-ABD1B693AC2C}"/>
              </a:ext>
            </a:extLst>
          </p:cNvPr>
          <p:cNvSpPr/>
          <p:nvPr/>
        </p:nvSpPr>
        <p:spPr>
          <a:xfrm>
            <a:off x="237507" y="5063946"/>
            <a:ext cx="2900405" cy="65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Recursive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limination (RFE)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7B0854-0D3F-76B8-3890-6D3C3970B6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83538" y="2249004"/>
            <a:ext cx="4172" cy="306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4EC58F-E594-848A-68FA-093986FD4D0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87710" y="3021156"/>
            <a:ext cx="0" cy="276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DE5520-D74D-3FF4-1605-7A887CA59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5243" y="4782371"/>
            <a:ext cx="2467" cy="28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8D3AD-D258-706F-3DED-80634BDDE0DD}"/>
              </a:ext>
            </a:extLst>
          </p:cNvPr>
          <p:cNvSpPr txBox="1"/>
          <p:nvPr/>
        </p:nvSpPr>
        <p:spPr>
          <a:xfrm>
            <a:off x="388540" y="865837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0.1,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BD9791-3CE2-D397-590B-28E5841C207E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 flipH="1">
            <a:off x="1683538" y="5717506"/>
            <a:ext cx="4172" cy="264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4B215-591F-0FC9-C1F5-8B061DCEE2ED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3538" y="1512168"/>
            <a:ext cx="0" cy="275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D5D55-AD08-ED37-C1C2-DFD3DCDCF0BA}"/>
              </a:ext>
            </a:extLst>
          </p:cNvPr>
          <p:cNvSpPr txBox="1"/>
          <p:nvPr/>
        </p:nvSpPr>
        <p:spPr>
          <a:xfrm>
            <a:off x="4736831" y="1829444"/>
            <a:ext cx="633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Selecting 20 commonly used fundamental features.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D923B-263B-D2EE-F753-852FDE644AFF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3129569" y="2014110"/>
            <a:ext cx="1607262" cy="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A33578-348C-A2D3-0222-21084906AD0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132979" y="4437823"/>
            <a:ext cx="16038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A73388-C076-BCA5-D9BD-27BC4474ECD9}"/>
              </a:ext>
            </a:extLst>
          </p:cNvPr>
          <p:cNvCxnSpPr>
            <a:cxnSpLocks/>
            <a:stCxn id="70" idx="1"/>
            <a:endCxn id="8" idx="3"/>
          </p:cNvCxnSpPr>
          <p:nvPr/>
        </p:nvCxnSpPr>
        <p:spPr>
          <a:xfrm flipH="1">
            <a:off x="3137912" y="5380081"/>
            <a:ext cx="1503878" cy="10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6F2BF5-6299-AA06-0CE6-C2D2D1339A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685243" y="3777119"/>
            <a:ext cx="2467" cy="316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2F253DA-1DB9-B512-2CD0-3F4906147645}"/>
              </a:ext>
            </a:extLst>
          </p:cNvPr>
          <p:cNvSpPr/>
          <p:nvPr/>
        </p:nvSpPr>
        <p:spPr>
          <a:xfrm>
            <a:off x="237507" y="5982313"/>
            <a:ext cx="2892061" cy="511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77329-083E-B5ED-E457-0D3732DA4F9B}"/>
              </a:ext>
            </a:extLst>
          </p:cNvPr>
          <p:cNvSpPr txBox="1"/>
          <p:nvPr/>
        </p:nvSpPr>
        <p:spPr>
          <a:xfrm>
            <a:off x="4736831" y="2600483"/>
            <a:ext cx="606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20 features are expanded into 480 features.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82BFCC9-4F8A-C63E-43B0-0B660D87FFF9}"/>
              </a:ext>
            </a:extLst>
          </p:cNvPr>
          <p:cNvSpPr txBox="1"/>
          <p:nvPr/>
        </p:nvSpPr>
        <p:spPr>
          <a:xfrm>
            <a:off x="5042120" y="3415117"/>
            <a:ext cx="258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0217C3-105B-5809-3D11-5B15ED5C1AFC}"/>
              </a:ext>
            </a:extLst>
          </p:cNvPr>
          <p:cNvSpPr txBox="1"/>
          <p:nvPr/>
        </p:nvSpPr>
        <p:spPr>
          <a:xfrm>
            <a:off x="4886171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S Prediction</a:t>
            </a:r>
            <a:endParaRPr lang="zh-CN" altLang="en-US" sz="20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423448-8E94-E87E-6764-73244F089283}"/>
              </a:ext>
            </a:extLst>
          </p:cNvPr>
          <p:cNvSpPr txBox="1"/>
          <p:nvPr/>
        </p:nvSpPr>
        <p:spPr>
          <a:xfrm>
            <a:off x="8395159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D Prediction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5E09E2-AADE-A2A4-E64D-1C8FB4F63CFD}"/>
              </a:ext>
            </a:extLst>
          </p:cNvPr>
          <p:cNvSpPr txBox="1"/>
          <p:nvPr/>
        </p:nvSpPr>
        <p:spPr>
          <a:xfrm>
            <a:off x="8252283" y="339690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EB169D-873F-1A64-57D7-C7BA83755299}"/>
              </a:ext>
            </a:extLst>
          </p:cNvPr>
          <p:cNvSpPr txBox="1"/>
          <p:nvPr/>
        </p:nvSpPr>
        <p:spPr>
          <a:xfrm>
            <a:off x="4981692" y="425307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428 -&gt; 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1732C2-6D93-ECE2-FCA2-27DF1A0205AB}"/>
              </a:ext>
            </a:extLst>
          </p:cNvPr>
          <p:cNvSpPr txBox="1"/>
          <p:nvPr/>
        </p:nvSpPr>
        <p:spPr>
          <a:xfrm>
            <a:off x="8584049" y="4251077"/>
            <a:ext cx="175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370 -&gt; 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26FA04-3957-799A-2AED-4761A9EB44D3}"/>
              </a:ext>
            </a:extLst>
          </p:cNvPr>
          <p:cNvSpPr txBox="1"/>
          <p:nvPr/>
        </p:nvSpPr>
        <p:spPr>
          <a:xfrm>
            <a:off x="4641790" y="5056915"/>
            <a:ext cx="3271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3 -&gt; 1</a:t>
            </a:r>
          </a:p>
          <a:p>
            <a:pPr algn="ctr"/>
            <a:r>
              <a:rPr lang="en-US" altLang="zh-CN" dirty="0"/>
              <a:t>Just “Dis21_divide_Dis12”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5C439C-11D7-35A4-8F4C-9652B5D9D619}"/>
              </a:ext>
            </a:extLst>
          </p:cNvPr>
          <p:cNvSpPr txBox="1"/>
          <p:nvPr/>
        </p:nvSpPr>
        <p:spPr>
          <a:xfrm>
            <a:off x="7904528" y="5058482"/>
            <a:ext cx="33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5 -&gt; 4 </a:t>
            </a:r>
          </a:p>
          <a:p>
            <a:pPr algn="ctr"/>
            <a:r>
              <a:rPr lang="en-US" altLang="zh-CN" dirty="0"/>
              <a:t>“</a:t>
            </a:r>
            <a:r>
              <a:rPr lang="fr-FR" altLang="zh-CN" dirty="0"/>
              <a:t>P2_divide_P1</a:t>
            </a:r>
            <a:r>
              <a:rPr lang="en-US" altLang="zh-CN" dirty="0"/>
              <a:t>”</a:t>
            </a:r>
            <a:r>
              <a:rPr lang="fr-FR" altLang="zh-CN" dirty="0"/>
              <a:t> included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CFD097-848B-A017-F540-D7AAE986DCBB}"/>
              </a:ext>
            </a:extLst>
          </p:cNvPr>
          <p:cNvSpPr txBox="1"/>
          <p:nvPr/>
        </p:nvSpPr>
        <p:spPr>
          <a:xfrm>
            <a:off x="5459272" y="6135713"/>
            <a:ext cx="1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Consolas" panose="020B0609020204030204" pitchFamily="49" charset="0"/>
              </a:rPr>
              <a:t>MAE: 1.76</a:t>
            </a:r>
            <a:endParaRPr lang="en-US" altLang="zh-CN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9DA4F9-973D-1422-1CFB-691416C43BB5}"/>
              </a:ext>
            </a:extLst>
          </p:cNvPr>
          <p:cNvSpPr txBox="1"/>
          <p:nvPr/>
        </p:nvSpPr>
        <p:spPr>
          <a:xfrm>
            <a:off x="8013922" y="6048019"/>
            <a:ext cx="3975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MAE: 4.09 (“P2_divide_P1 only)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MAE: 4.47 (Selected 4 features)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8F33E8-65DB-AA12-03E8-7DCE7D549670}"/>
              </a:ext>
            </a:extLst>
          </p:cNvPr>
          <p:cNvCxnSpPr>
            <a:cxnSpLocks/>
            <a:stCxn id="61" idx="1"/>
            <a:endCxn id="5" idx="3"/>
          </p:cNvCxnSpPr>
          <p:nvPr/>
        </p:nvCxnSpPr>
        <p:spPr>
          <a:xfrm flipH="1">
            <a:off x="3137912" y="2785149"/>
            <a:ext cx="1598919" cy="3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7D74F4-39CA-2DBA-2482-47DC24A63D11}"/>
              </a:ext>
            </a:extLst>
          </p:cNvPr>
          <p:cNvCxnSpPr>
            <a:cxnSpLocks/>
          </p:cNvCxnSpPr>
          <p:nvPr/>
        </p:nvCxnSpPr>
        <p:spPr>
          <a:xfrm>
            <a:off x="7956468" y="865837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381B88-C9D8-7BBF-6ECD-D224C99A100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37912" y="3537600"/>
            <a:ext cx="159891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A3C3C35-BCBD-9924-E13B-5220030F09D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129568" y="6238036"/>
            <a:ext cx="15122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699802" y="1839258"/>
            <a:ext cx="8067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Attempting to predict variables S and D using signals 	with a noise level of 0.8 by</a:t>
            </a:r>
            <a:r>
              <a:rPr lang="zh-CN" altLang="en-US" dirty="0"/>
              <a:t> </a:t>
            </a:r>
            <a:r>
              <a:rPr lang="en-US" altLang="zh-CN" dirty="0"/>
              <a:t>	decomposition. S=3.9, 	D=5.9 compared with S=</a:t>
            </a:r>
            <a:r>
              <a:rPr lang="en-US" altLang="zh-CN" dirty="0" err="1"/>
              <a:t>xxxxxx</a:t>
            </a:r>
            <a:r>
              <a:rPr lang="en-US" altLang="zh-CN" dirty="0"/>
              <a:t> last week.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Work_2:Attempting to predict variables S and D using signals 	with a noise level of 0.8 by getting template. Some 	interesting observations were made.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Work_3:Tutorial Writing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</a:t>
            </a:r>
            <a:r>
              <a:rPr lang="en-US" altLang="zh-CN" sz="1800" dirty="0"/>
              <a:t>Theoretical knowledge Learning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FE133C-9EA1-3377-B557-EB3AD9BE5161}"/>
              </a:ext>
            </a:extLst>
          </p:cNvPr>
          <p:cNvSpPr txBox="1"/>
          <p:nvPr/>
        </p:nvSpPr>
        <p:spPr>
          <a:xfrm>
            <a:off x="2035277" y="1995948"/>
            <a:ext cx="763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用流程图简单介绍一下基于</a:t>
            </a:r>
            <a:r>
              <a:rPr lang="en-US" altLang="zh-CN" dirty="0"/>
              <a:t>SSA</a:t>
            </a:r>
            <a:r>
              <a:rPr lang="zh-CN" altLang="en-US" dirty="0"/>
              <a:t>降噪的流程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用流程图简单介绍一下</a:t>
            </a:r>
            <a:r>
              <a:rPr lang="en-US" altLang="zh-CN" dirty="0"/>
              <a:t>SSA</a:t>
            </a:r>
            <a:r>
              <a:rPr lang="zh-CN" altLang="en-US" dirty="0"/>
              <a:t>的流程。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97DEFC-C986-54FB-1F74-7E158829D784}"/>
              </a:ext>
            </a:extLst>
          </p:cNvPr>
          <p:cNvSpPr txBox="1"/>
          <p:nvPr/>
        </p:nvSpPr>
        <p:spPr>
          <a:xfrm>
            <a:off x="2035277" y="1995948"/>
            <a:ext cx="7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展示一下</a:t>
            </a:r>
            <a:r>
              <a:rPr lang="en-US" altLang="zh-CN" dirty="0"/>
              <a:t>SSA</a:t>
            </a:r>
            <a:r>
              <a:rPr lang="zh-CN" altLang="en-US" dirty="0"/>
              <a:t>降噪的效果。</a:t>
            </a:r>
          </a:p>
        </p:txBody>
      </p:sp>
    </p:spTree>
    <p:extLst>
      <p:ext uri="{BB962C8B-B14F-4D97-AF65-F5344CB8AC3E}">
        <p14:creationId xmlns:p14="http://schemas.microsoft.com/office/powerpoint/2010/main" val="221827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C6CCA-9AFB-BDB3-E25B-3D91901E8F1C}"/>
              </a:ext>
            </a:extLst>
          </p:cNvPr>
          <p:cNvSpPr txBox="1"/>
          <p:nvPr/>
        </p:nvSpPr>
        <p:spPr>
          <a:xfrm>
            <a:off x="2035277" y="1995948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展示一下目前的效果，分析一下这个结果中的不足。以及为什么这种方法不会改变</a:t>
            </a:r>
            <a:r>
              <a:rPr lang="en-US" altLang="zh-CN" dirty="0"/>
              <a:t>y</a:t>
            </a:r>
            <a:r>
              <a:rPr lang="zh-CN" altLang="en-US" dirty="0"/>
              <a:t>轴的数学原因还没有找到。</a:t>
            </a:r>
          </a:p>
        </p:txBody>
      </p:sp>
    </p:spTree>
    <p:extLst>
      <p:ext uri="{BB962C8B-B14F-4D97-AF65-F5344CB8AC3E}">
        <p14:creationId xmlns:p14="http://schemas.microsoft.com/office/powerpoint/2010/main" val="52993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3B0594-2B07-8510-6CB5-6725BB7228E3}"/>
              </a:ext>
            </a:extLst>
          </p:cNvPr>
          <p:cNvSpPr txBox="1"/>
          <p:nvPr/>
        </p:nvSpPr>
        <p:spPr>
          <a:xfrm>
            <a:off x="1268361" y="1848465"/>
            <a:ext cx="913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流程图，基于峰数量的周期分隔，效果不是很理想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流程图，基于</a:t>
            </a:r>
            <a:r>
              <a:rPr lang="en-US" altLang="zh-CN" dirty="0"/>
              <a:t>HR</a:t>
            </a:r>
            <a:r>
              <a:rPr lang="zh-CN" altLang="en-US" dirty="0"/>
              <a:t>的周期分隔，效果更不理想</a:t>
            </a:r>
          </a:p>
        </p:txBody>
      </p:sp>
    </p:spTree>
    <p:extLst>
      <p:ext uri="{BB962C8B-B14F-4D97-AF65-F5344CB8AC3E}">
        <p14:creationId xmlns:p14="http://schemas.microsoft.com/office/powerpoint/2010/main" val="142716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B9CF12-A831-545C-B1D3-D127CF520246}"/>
              </a:ext>
            </a:extLst>
          </p:cNvPr>
          <p:cNvSpPr txBox="1"/>
          <p:nvPr/>
        </p:nvSpPr>
        <p:spPr>
          <a:xfrm>
            <a:off x="1268361" y="1848465"/>
            <a:ext cx="913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流程图，基于峰数量的周期分隔，效果不是很理想。</a:t>
            </a:r>
            <a:endParaRPr lang="en-US" altLang="zh-CN" dirty="0"/>
          </a:p>
          <a:p>
            <a:r>
              <a:rPr lang="zh-CN" altLang="en-US" dirty="0"/>
              <a:t>他的实验结果的说明。</a:t>
            </a:r>
            <a:endParaRPr lang="en-US" altLang="zh-CN" dirty="0"/>
          </a:p>
          <a:p>
            <a:r>
              <a:rPr lang="zh-CN" altLang="en-US" dirty="0"/>
              <a:t>遇到的一些问题。这个问题正在研究中。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99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81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0.1 by getting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B9CF12-A831-545C-B1D3-D127CF520246}"/>
              </a:ext>
            </a:extLst>
          </p:cNvPr>
          <p:cNvSpPr txBox="1"/>
          <p:nvPr/>
        </p:nvSpPr>
        <p:spPr>
          <a:xfrm>
            <a:off x="1268361" y="1848465"/>
            <a:ext cx="913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流程图，基于</a:t>
            </a:r>
            <a:r>
              <a:rPr lang="en-US" altLang="zh-CN" dirty="0"/>
              <a:t>HR</a:t>
            </a:r>
            <a:r>
              <a:rPr lang="zh-CN" altLang="en-US" dirty="0"/>
              <a:t>的周期分隔，会出现很严重的</a:t>
            </a:r>
            <a:r>
              <a:rPr lang="en-US" altLang="zh-CN" dirty="0" err="1"/>
              <a:t>cengci</a:t>
            </a:r>
            <a:r>
              <a:rPr lang="zh-CN" altLang="en-US" dirty="0"/>
              <a:t>现象。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Kshapes</a:t>
            </a:r>
            <a:r>
              <a:rPr lang="zh-CN" altLang="en-US" dirty="0"/>
              <a:t>分成两类并且每一类的数量相近，说明</a:t>
            </a:r>
            <a:r>
              <a:rPr lang="en-US" altLang="zh-CN" dirty="0" err="1"/>
              <a:t>kshapes</a:t>
            </a:r>
            <a:r>
              <a:rPr lang="zh-CN" altLang="en-US" dirty="0"/>
              <a:t>并没有生效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05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3C1437-CD92-F8AB-CD0E-DB8E6FD1E81B}"/>
              </a:ext>
            </a:extLst>
          </p:cNvPr>
          <p:cNvSpPr txBox="1"/>
          <p:nvPr/>
        </p:nvSpPr>
        <p:spPr>
          <a:xfrm>
            <a:off x="1396180" y="2379406"/>
            <a:ext cx="91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</a:p>
          <a:p>
            <a:r>
              <a:rPr lang="zh-CN" altLang="en-US" dirty="0"/>
              <a:t>其他的成熟的库都有，类似</a:t>
            </a:r>
            <a:r>
              <a:rPr lang="en-US" altLang="zh-CN" dirty="0" err="1"/>
              <a:t>sktlearn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同时代码对比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945</Words>
  <Application>Microsoft Office PowerPoint</Application>
  <PresentationFormat>宽屏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4957</cp:revision>
  <dcterms:created xsi:type="dcterms:W3CDTF">2023-07-30T03:21:28Z</dcterms:created>
  <dcterms:modified xsi:type="dcterms:W3CDTF">2023-08-26T13:26:03Z</dcterms:modified>
</cp:coreProperties>
</file>