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376" r:id="rId5"/>
    <p:sldId id="380" r:id="rId6"/>
    <p:sldId id="379" r:id="rId7"/>
    <p:sldId id="381" r:id="rId8"/>
    <p:sldId id="382" r:id="rId9"/>
    <p:sldId id="383" r:id="rId10"/>
    <p:sldId id="384" r:id="rId11"/>
    <p:sldId id="385" r:id="rId12"/>
    <p:sldId id="345" r:id="rId13"/>
    <p:sldId id="386" r:id="rId14"/>
    <p:sldId id="389" r:id="rId15"/>
    <p:sldId id="387" r:id="rId16"/>
    <p:sldId id="388" r:id="rId17"/>
    <p:sldId id="391" r:id="rId18"/>
    <p:sldId id="390" r:id="rId19"/>
    <p:sldId id="277" r:id="rId20"/>
    <p:sldId id="27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1"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5979" autoAdjust="0"/>
  </p:normalViewPr>
  <p:slideViewPr>
    <p:cSldViewPr snapToGrid="0">
      <p:cViewPr varScale="1">
        <p:scale>
          <a:sx n="99" d="100"/>
          <a:sy n="99" d="100"/>
        </p:scale>
        <p:origin x="9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677168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35227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62780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769900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578756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603940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21619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143736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383" name="Google Shape;3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087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1242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296598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91251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04519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9013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jpg"/><Relationship Id="rId5" Type="http://schemas.openxmlformats.org/officeDocument/2006/relationships/image" Target="../media/image20.jpg"/><Relationship Id="rId10" Type="http://schemas.openxmlformats.org/officeDocument/2006/relationships/image" Target="../media/image25.jpg"/><Relationship Id="rId4" Type="http://schemas.openxmlformats.org/officeDocument/2006/relationships/image" Target="../media/image19.jpg"/><Relationship Id="rId9"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7" Type="http://schemas.openxmlformats.org/officeDocument/2006/relationships/image" Target="../media/image39.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2024.01.29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2" name="图片 1">
            <a:extLst>
              <a:ext uri="{FF2B5EF4-FFF2-40B4-BE49-F238E27FC236}">
                <a16:creationId xmlns:a16="http://schemas.microsoft.com/office/drawing/2014/main" id="{5D9E90D0-3681-6355-DEFE-FB2954E077BD}"/>
              </a:ext>
            </a:extLst>
          </p:cNvPr>
          <p:cNvPicPr>
            <a:picLocks noChangeAspect="1"/>
          </p:cNvPicPr>
          <p:nvPr/>
        </p:nvPicPr>
        <p:blipFill>
          <a:blip r:embed="rId3"/>
          <a:stretch>
            <a:fillRect/>
          </a:stretch>
        </p:blipFill>
        <p:spPr>
          <a:xfrm>
            <a:off x="3500075" y="706523"/>
            <a:ext cx="5191850" cy="3439005"/>
          </a:xfrm>
          <a:prstGeom prst="rect">
            <a:avLst/>
          </a:prstGeom>
        </p:spPr>
      </p:pic>
      <p:sp>
        <p:nvSpPr>
          <p:cNvPr id="5" name="文本框 4">
            <a:extLst>
              <a:ext uri="{FF2B5EF4-FFF2-40B4-BE49-F238E27FC236}">
                <a16:creationId xmlns:a16="http://schemas.microsoft.com/office/drawing/2014/main" id="{0C502846-89B4-4260-3C7F-C820DFCF076B}"/>
              </a:ext>
            </a:extLst>
          </p:cNvPr>
          <p:cNvSpPr txBox="1"/>
          <p:nvPr/>
        </p:nvSpPr>
        <p:spPr>
          <a:xfrm>
            <a:off x="1064293" y="4451941"/>
            <a:ext cx="10063413" cy="2031325"/>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Template-Based IBI Estimation is not flawless, and the main concern is the similarity between the signals at the connection points and the heartbeat signals.</a:t>
            </a:r>
          </a:p>
          <a:p>
            <a:endParaRPr lang="en-US" altLang="zh-CN" dirty="0"/>
          </a:p>
          <a:p>
            <a:r>
              <a:rPr lang="en-US" altLang="zh-CN" dirty="0"/>
              <a:t>The idea you provided about the concept of the Fuzzy Matched Filter, might potentially address this issue if successfully implemented. We should spend more time on it.</a:t>
            </a:r>
            <a:endParaRPr lang="zh-CN" altLang="en-US" dirty="0"/>
          </a:p>
        </p:txBody>
      </p:sp>
    </p:spTree>
    <p:extLst>
      <p:ext uri="{BB962C8B-B14F-4D97-AF65-F5344CB8AC3E}">
        <p14:creationId xmlns:p14="http://schemas.microsoft.com/office/powerpoint/2010/main" val="331154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7" name="图片 6">
            <a:extLst>
              <a:ext uri="{FF2B5EF4-FFF2-40B4-BE49-F238E27FC236}">
                <a16:creationId xmlns:a16="http://schemas.microsoft.com/office/drawing/2014/main" id="{A9E2B3BD-CDD0-1DBC-FE09-A675850BE226}"/>
              </a:ext>
            </a:extLst>
          </p:cNvPr>
          <p:cNvPicPr>
            <a:picLocks noChangeAspect="1"/>
          </p:cNvPicPr>
          <p:nvPr/>
        </p:nvPicPr>
        <p:blipFill rotWithShape="1">
          <a:blip r:embed="rId3"/>
          <a:srcRect r="2899"/>
          <a:stretch/>
        </p:blipFill>
        <p:spPr>
          <a:xfrm>
            <a:off x="1363256" y="3092462"/>
            <a:ext cx="9465488" cy="2009258"/>
          </a:xfrm>
          <a:prstGeom prst="rect">
            <a:avLst/>
          </a:prstGeom>
        </p:spPr>
      </p:pic>
      <p:pic>
        <p:nvPicPr>
          <p:cNvPr id="9" name="图片 8">
            <a:extLst>
              <a:ext uri="{FF2B5EF4-FFF2-40B4-BE49-F238E27FC236}">
                <a16:creationId xmlns:a16="http://schemas.microsoft.com/office/drawing/2014/main" id="{9A871FAC-7E88-E085-73B9-8A35D26F8DBA}"/>
              </a:ext>
            </a:extLst>
          </p:cNvPr>
          <p:cNvPicPr>
            <a:picLocks noChangeAspect="1"/>
          </p:cNvPicPr>
          <p:nvPr/>
        </p:nvPicPr>
        <p:blipFill>
          <a:blip r:embed="rId4"/>
          <a:stretch>
            <a:fillRect/>
          </a:stretch>
        </p:blipFill>
        <p:spPr>
          <a:xfrm>
            <a:off x="1316813" y="1098902"/>
            <a:ext cx="9465488" cy="1993560"/>
          </a:xfrm>
          <a:prstGeom prst="rect">
            <a:avLst/>
          </a:prstGeom>
        </p:spPr>
      </p:pic>
      <p:sp>
        <p:nvSpPr>
          <p:cNvPr id="10" name="文本框 9">
            <a:extLst>
              <a:ext uri="{FF2B5EF4-FFF2-40B4-BE49-F238E27FC236}">
                <a16:creationId xmlns:a16="http://schemas.microsoft.com/office/drawing/2014/main" id="{B3A27D26-F7E9-B2F1-9424-F1BDA234A3A0}"/>
              </a:ext>
            </a:extLst>
          </p:cNvPr>
          <p:cNvSpPr txBox="1"/>
          <p:nvPr/>
        </p:nvSpPr>
        <p:spPr>
          <a:xfrm>
            <a:off x="0" y="698792"/>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Low Rank Approximation</a:t>
            </a:r>
          </a:p>
        </p:txBody>
      </p:sp>
      <p:sp>
        <p:nvSpPr>
          <p:cNvPr id="11" name="文本框 10">
            <a:extLst>
              <a:ext uri="{FF2B5EF4-FFF2-40B4-BE49-F238E27FC236}">
                <a16:creationId xmlns:a16="http://schemas.microsoft.com/office/drawing/2014/main" id="{2363098A-C4BE-0646-80E5-1F2B3DF46ED2}"/>
              </a:ext>
            </a:extLst>
          </p:cNvPr>
          <p:cNvSpPr txBox="1"/>
          <p:nvPr/>
        </p:nvSpPr>
        <p:spPr>
          <a:xfrm>
            <a:off x="695325" y="5267325"/>
            <a:ext cx="10515600" cy="954107"/>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The mean template of circles is roughly equally to the low rank approximation of circles.</a:t>
            </a:r>
          </a:p>
          <a:p>
            <a:r>
              <a:rPr lang="en-US" altLang="zh-CN" dirty="0"/>
              <a:t>What’s more, we can get a set of templates with different amplitudes corresponding one-to-one with the original circles’ amplitudes.</a:t>
            </a:r>
          </a:p>
          <a:p>
            <a:endParaRPr lang="en-US" altLang="zh-CN" dirty="0"/>
          </a:p>
          <a:p>
            <a:r>
              <a:rPr lang="en-US" altLang="zh-CN" dirty="0"/>
              <a:t>This might be helpful to design a fuzzy matched filter. </a:t>
            </a:r>
            <a:endParaRPr lang="zh-CN" altLang="en-US" dirty="0"/>
          </a:p>
        </p:txBody>
      </p:sp>
    </p:spTree>
    <p:extLst>
      <p:ext uri="{BB962C8B-B14F-4D97-AF65-F5344CB8AC3E}">
        <p14:creationId xmlns:p14="http://schemas.microsoft.com/office/powerpoint/2010/main" val="215810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318896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Original Signal</a:t>
            </a:r>
          </a:p>
        </p:txBody>
      </p:sp>
      <p:pic>
        <p:nvPicPr>
          <p:cNvPr id="6" name="图片 5">
            <a:extLst>
              <a:ext uri="{FF2B5EF4-FFF2-40B4-BE49-F238E27FC236}">
                <a16:creationId xmlns:a16="http://schemas.microsoft.com/office/drawing/2014/main" id="{B52FD8CD-D359-9730-2F93-F4E092CC4C9D}"/>
              </a:ext>
            </a:extLst>
          </p:cNvPr>
          <p:cNvPicPr>
            <a:picLocks noChangeAspect="1"/>
          </p:cNvPicPr>
          <p:nvPr/>
        </p:nvPicPr>
        <p:blipFill>
          <a:blip r:embed="rId3"/>
          <a:stretch>
            <a:fillRect/>
          </a:stretch>
        </p:blipFill>
        <p:spPr>
          <a:xfrm>
            <a:off x="6096000" y="1428571"/>
            <a:ext cx="4900614" cy="2152606"/>
          </a:xfrm>
          <a:prstGeom prst="rect">
            <a:avLst/>
          </a:prstGeom>
        </p:spPr>
      </p:pic>
      <p:pic>
        <p:nvPicPr>
          <p:cNvPr id="12" name="图片 11">
            <a:extLst>
              <a:ext uri="{FF2B5EF4-FFF2-40B4-BE49-F238E27FC236}">
                <a16:creationId xmlns:a16="http://schemas.microsoft.com/office/drawing/2014/main" id="{F83E690A-3050-D555-68B1-2281956ED9D6}"/>
              </a:ext>
            </a:extLst>
          </p:cNvPr>
          <p:cNvPicPr>
            <a:picLocks noChangeAspect="1"/>
          </p:cNvPicPr>
          <p:nvPr/>
        </p:nvPicPr>
        <p:blipFill>
          <a:blip r:embed="rId4"/>
          <a:stretch>
            <a:fillRect/>
          </a:stretch>
        </p:blipFill>
        <p:spPr>
          <a:xfrm>
            <a:off x="996919" y="1428571"/>
            <a:ext cx="5099081" cy="2167873"/>
          </a:xfrm>
          <a:prstGeom prst="rect">
            <a:avLst/>
          </a:prstGeom>
        </p:spPr>
      </p:pic>
      <p:sp>
        <p:nvSpPr>
          <p:cNvPr id="13" name="文本框 12">
            <a:extLst>
              <a:ext uri="{FF2B5EF4-FFF2-40B4-BE49-F238E27FC236}">
                <a16:creationId xmlns:a16="http://schemas.microsoft.com/office/drawing/2014/main" id="{74FCE82A-20FD-5620-5BA3-D8C4966F7AC1}"/>
              </a:ext>
            </a:extLst>
          </p:cNvPr>
          <p:cNvSpPr txBox="1"/>
          <p:nvPr/>
        </p:nvSpPr>
        <p:spPr>
          <a:xfrm>
            <a:off x="383506" y="708648"/>
            <a:ext cx="11263062"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Point_1</a:t>
            </a:r>
          </a:p>
          <a:p>
            <a:r>
              <a:rPr lang="en-US" altLang="zh-CN" dirty="0"/>
              <a:t>We can hardly get some useful information from signals after taking absolute values.</a:t>
            </a:r>
            <a:endParaRPr lang="zh-CN" altLang="en-US" dirty="0"/>
          </a:p>
        </p:txBody>
      </p:sp>
      <p:sp>
        <p:nvSpPr>
          <p:cNvPr id="14" name="文本框 13">
            <a:extLst>
              <a:ext uri="{FF2B5EF4-FFF2-40B4-BE49-F238E27FC236}">
                <a16:creationId xmlns:a16="http://schemas.microsoft.com/office/drawing/2014/main" id="{135B0154-E4AA-7C77-6D83-057F3602E932}"/>
              </a:ext>
            </a:extLst>
          </p:cNvPr>
          <p:cNvSpPr txBox="1"/>
          <p:nvPr/>
        </p:nvSpPr>
        <p:spPr>
          <a:xfrm>
            <a:off x="542925" y="4040000"/>
            <a:ext cx="9362875"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Point_2</a:t>
            </a:r>
          </a:p>
          <a:p>
            <a:r>
              <a:rPr lang="en-US" altLang="zh-CN" dirty="0"/>
              <a:t>We can hardly get hints from features extracted by </a:t>
            </a:r>
            <a:r>
              <a:rPr lang="en-US" altLang="zh-CN" dirty="0" err="1"/>
              <a:t>Tsfresh</a:t>
            </a:r>
            <a:r>
              <a:rPr lang="en-US" altLang="zh-CN" dirty="0"/>
              <a:t>.</a:t>
            </a:r>
          </a:p>
        </p:txBody>
      </p:sp>
      <p:pic>
        <p:nvPicPr>
          <p:cNvPr id="16" name="图片 15">
            <a:extLst>
              <a:ext uri="{FF2B5EF4-FFF2-40B4-BE49-F238E27FC236}">
                <a16:creationId xmlns:a16="http://schemas.microsoft.com/office/drawing/2014/main" id="{B2B2C2CF-0E54-4E35-75B1-9BCE69842C3C}"/>
              </a:ext>
            </a:extLst>
          </p:cNvPr>
          <p:cNvPicPr>
            <a:picLocks noChangeAspect="1"/>
          </p:cNvPicPr>
          <p:nvPr/>
        </p:nvPicPr>
        <p:blipFill>
          <a:blip r:embed="rId5"/>
          <a:stretch>
            <a:fillRect/>
          </a:stretch>
        </p:blipFill>
        <p:spPr>
          <a:xfrm>
            <a:off x="2900593" y="4905101"/>
            <a:ext cx="2832983" cy="1855604"/>
          </a:xfrm>
          <a:prstGeom prst="rect">
            <a:avLst/>
          </a:prstGeom>
        </p:spPr>
      </p:pic>
      <p:pic>
        <p:nvPicPr>
          <p:cNvPr id="18" name="图片 17">
            <a:extLst>
              <a:ext uri="{FF2B5EF4-FFF2-40B4-BE49-F238E27FC236}">
                <a16:creationId xmlns:a16="http://schemas.microsoft.com/office/drawing/2014/main" id="{E021F2FF-A4AA-7C72-B623-9832AFB26861}"/>
              </a:ext>
            </a:extLst>
          </p:cNvPr>
          <p:cNvPicPr>
            <a:picLocks noChangeAspect="1"/>
          </p:cNvPicPr>
          <p:nvPr/>
        </p:nvPicPr>
        <p:blipFill>
          <a:blip r:embed="rId6"/>
          <a:stretch>
            <a:fillRect/>
          </a:stretch>
        </p:blipFill>
        <p:spPr>
          <a:xfrm>
            <a:off x="58279" y="4905101"/>
            <a:ext cx="2842314" cy="1855604"/>
          </a:xfrm>
          <a:prstGeom prst="rect">
            <a:avLst/>
          </a:prstGeom>
        </p:spPr>
      </p:pic>
      <p:sp>
        <p:nvSpPr>
          <p:cNvPr id="20" name="文本框 19">
            <a:extLst>
              <a:ext uri="{FF2B5EF4-FFF2-40B4-BE49-F238E27FC236}">
                <a16:creationId xmlns:a16="http://schemas.microsoft.com/office/drawing/2014/main" id="{F5A784B8-A3D3-A205-B177-6D01CC1C9529}"/>
              </a:ext>
            </a:extLst>
          </p:cNvPr>
          <p:cNvSpPr txBox="1"/>
          <p:nvPr/>
        </p:nvSpPr>
        <p:spPr>
          <a:xfrm>
            <a:off x="5524551" y="4905101"/>
            <a:ext cx="6667449" cy="1754326"/>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marL="285750" indent="-285750">
              <a:buFont typeface="Arial" panose="020B0604020202020204" pitchFamily="34" charset="0"/>
              <a:buChar char="•"/>
            </a:pPr>
            <a:r>
              <a:rPr lang="zh-CN" altLang="en-US" dirty="0"/>
              <a:t>location_of_minimum, first &amp; last</a:t>
            </a:r>
            <a:endParaRPr lang="en-US" altLang="zh-CN" dirty="0"/>
          </a:p>
          <a:p>
            <a:pPr marL="285750" indent="-285750">
              <a:buFont typeface="Arial" panose="020B0604020202020204" pitchFamily="34" charset="0"/>
              <a:buChar char="•"/>
            </a:pPr>
            <a:r>
              <a:rPr lang="en-US" altLang="zh-CN" dirty="0" err="1"/>
              <a:t>time_reversal_asymmetry_statistic</a:t>
            </a:r>
            <a:endParaRPr lang="en-US" altLang="zh-CN" dirty="0"/>
          </a:p>
          <a:p>
            <a:pPr marL="285750" indent="-285750">
              <a:buFont typeface="Arial" panose="020B0604020202020204" pitchFamily="34" charset="0"/>
              <a:buChar char="•"/>
            </a:pPr>
            <a:r>
              <a:rPr lang="en-US" altLang="zh-CN" dirty="0" err="1"/>
              <a:t>autocorrelation__lag</a:t>
            </a:r>
            <a:r>
              <a:rPr lang="en-US" altLang="zh-CN" dirty="0"/>
              <a:t>_*</a:t>
            </a:r>
          </a:p>
          <a:p>
            <a:pPr marL="285750" indent="-285750">
              <a:buFont typeface="Arial" panose="020B0604020202020204" pitchFamily="34" charset="0"/>
              <a:buChar char="•"/>
            </a:pPr>
            <a:r>
              <a:rPr lang="en-US" altLang="zh-CN" dirty="0" err="1"/>
              <a:t>cwt_coefficients</a:t>
            </a:r>
            <a:endParaRPr lang="en-US" altLang="zh-CN" dirty="0"/>
          </a:p>
          <a:p>
            <a:pPr marL="285750" indent="-285750">
              <a:buFont typeface="Arial" panose="020B0604020202020204" pitchFamily="34" charset="0"/>
              <a:buChar char="•"/>
            </a:pPr>
            <a:r>
              <a:rPr lang="en-US" altLang="zh-CN" dirty="0" err="1"/>
              <a:t>agg_linear_trend</a:t>
            </a:r>
            <a:r>
              <a:rPr lang="de-DE" altLang="zh-CN" dirty="0"/>
              <a:t>_chunk_len_5__f_agg_</a:t>
            </a:r>
            <a:r>
              <a:rPr lang="zh-CN" altLang="en-US" dirty="0"/>
              <a:t>“</a:t>
            </a:r>
            <a:r>
              <a:rPr lang="en-US" altLang="zh-CN" dirty="0"/>
              <a:t>max\min\mean</a:t>
            </a:r>
            <a:r>
              <a:rPr lang="zh-CN" altLang="en-US" dirty="0"/>
              <a:t>”</a:t>
            </a:r>
            <a:endParaRPr lang="de-DE" altLang="zh-CN" dirty="0"/>
          </a:p>
          <a:p>
            <a:pPr marL="285750" indent="-285750">
              <a:buFont typeface="Arial" panose="020B0604020202020204" pitchFamily="34" charset="0"/>
              <a:buChar char="•"/>
            </a:pPr>
            <a:r>
              <a:rPr lang="en-US" altLang="zh-CN" dirty="0" err="1"/>
              <a:t>fourier_entropy</a:t>
            </a:r>
            <a:endParaRPr lang="zh-CN" altLang="en-US" dirty="0"/>
          </a:p>
        </p:txBody>
      </p:sp>
      <p:cxnSp>
        <p:nvCxnSpPr>
          <p:cNvPr id="2" name="直接连接符 1">
            <a:extLst>
              <a:ext uri="{FF2B5EF4-FFF2-40B4-BE49-F238E27FC236}">
                <a16:creationId xmlns:a16="http://schemas.microsoft.com/office/drawing/2014/main" id="{C1C275AC-99C1-86D5-A6E1-9D070678EF61}"/>
              </a:ext>
            </a:extLst>
          </p:cNvPr>
          <p:cNvCxnSpPr>
            <a:cxnSpLocks/>
          </p:cNvCxnSpPr>
          <p:nvPr/>
        </p:nvCxnSpPr>
        <p:spPr>
          <a:xfrm flipH="1">
            <a:off x="0" y="3821229"/>
            <a:ext cx="12192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04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Original Signal</a:t>
            </a:r>
          </a:p>
        </p:txBody>
      </p:sp>
      <p:sp>
        <p:nvSpPr>
          <p:cNvPr id="3" name="文本框 2">
            <a:extLst>
              <a:ext uri="{FF2B5EF4-FFF2-40B4-BE49-F238E27FC236}">
                <a16:creationId xmlns:a16="http://schemas.microsoft.com/office/drawing/2014/main" id="{3E8E0FD4-3946-D301-0CCE-0284FB5195EC}"/>
              </a:ext>
            </a:extLst>
          </p:cNvPr>
          <p:cNvSpPr txBox="1"/>
          <p:nvPr/>
        </p:nvSpPr>
        <p:spPr>
          <a:xfrm>
            <a:off x="385673" y="3801803"/>
            <a:ext cx="11443775" cy="646331"/>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dirty="0"/>
              <a:t>[Sorted(Top-k highest peaks, Top-k lowest valleys), Sorted(Top-k highest peaks’ position, Top-k lowest valleys’ positions) ]</a:t>
            </a:r>
          </a:p>
        </p:txBody>
      </p:sp>
      <p:pic>
        <p:nvPicPr>
          <p:cNvPr id="7" name="图片 6">
            <a:extLst>
              <a:ext uri="{FF2B5EF4-FFF2-40B4-BE49-F238E27FC236}">
                <a16:creationId xmlns:a16="http://schemas.microsoft.com/office/drawing/2014/main" id="{29FEA0BE-D30D-502F-3424-63B9B4CDD40D}"/>
              </a:ext>
            </a:extLst>
          </p:cNvPr>
          <p:cNvPicPr>
            <a:picLocks noChangeAspect="1"/>
          </p:cNvPicPr>
          <p:nvPr/>
        </p:nvPicPr>
        <p:blipFill>
          <a:blip r:embed="rId3"/>
          <a:stretch>
            <a:fillRect/>
          </a:stretch>
        </p:blipFill>
        <p:spPr>
          <a:xfrm>
            <a:off x="2803148" y="1474442"/>
            <a:ext cx="3030826" cy="2020550"/>
          </a:xfrm>
          <a:prstGeom prst="rect">
            <a:avLst/>
          </a:prstGeom>
        </p:spPr>
      </p:pic>
      <p:pic>
        <p:nvPicPr>
          <p:cNvPr id="9" name="图片 8">
            <a:extLst>
              <a:ext uri="{FF2B5EF4-FFF2-40B4-BE49-F238E27FC236}">
                <a16:creationId xmlns:a16="http://schemas.microsoft.com/office/drawing/2014/main" id="{2FA4060F-A3AF-C908-CB17-A1F67F00D393}"/>
              </a:ext>
            </a:extLst>
          </p:cNvPr>
          <p:cNvPicPr>
            <a:picLocks noChangeAspect="1"/>
          </p:cNvPicPr>
          <p:nvPr/>
        </p:nvPicPr>
        <p:blipFill>
          <a:blip r:embed="rId4"/>
          <a:stretch>
            <a:fillRect/>
          </a:stretch>
        </p:blipFill>
        <p:spPr>
          <a:xfrm>
            <a:off x="-1" y="1460690"/>
            <a:ext cx="2996888" cy="1997925"/>
          </a:xfrm>
          <a:prstGeom prst="rect">
            <a:avLst/>
          </a:prstGeom>
        </p:spPr>
      </p:pic>
      <p:pic>
        <p:nvPicPr>
          <p:cNvPr id="11" name="图片 10">
            <a:extLst>
              <a:ext uri="{FF2B5EF4-FFF2-40B4-BE49-F238E27FC236}">
                <a16:creationId xmlns:a16="http://schemas.microsoft.com/office/drawing/2014/main" id="{8B51A9D3-8583-9572-0829-F7EA40CA29FF}"/>
              </a:ext>
            </a:extLst>
          </p:cNvPr>
          <p:cNvPicPr>
            <a:picLocks noChangeAspect="1"/>
          </p:cNvPicPr>
          <p:nvPr/>
        </p:nvPicPr>
        <p:blipFill>
          <a:blip r:embed="rId5"/>
          <a:stretch>
            <a:fillRect/>
          </a:stretch>
        </p:blipFill>
        <p:spPr>
          <a:xfrm>
            <a:off x="9195112" y="1507867"/>
            <a:ext cx="2996888" cy="1997925"/>
          </a:xfrm>
          <a:prstGeom prst="rect">
            <a:avLst/>
          </a:prstGeom>
        </p:spPr>
      </p:pic>
      <p:pic>
        <p:nvPicPr>
          <p:cNvPr id="17" name="图片 16">
            <a:extLst>
              <a:ext uri="{FF2B5EF4-FFF2-40B4-BE49-F238E27FC236}">
                <a16:creationId xmlns:a16="http://schemas.microsoft.com/office/drawing/2014/main" id="{8572D54C-6647-64A1-9664-6278AC88BE1F}"/>
              </a:ext>
            </a:extLst>
          </p:cNvPr>
          <p:cNvPicPr>
            <a:picLocks noChangeAspect="1"/>
          </p:cNvPicPr>
          <p:nvPr/>
        </p:nvPicPr>
        <p:blipFill>
          <a:blip r:embed="rId6"/>
          <a:stretch>
            <a:fillRect/>
          </a:stretch>
        </p:blipFill>
        <p:spPr>
          <a:xfrm>
            <a:off x="6279103" y="1507868"/>
            <a:ext cx="2996888" cy="1997925"/>
          </a:xfrm>
          <a:prstGeom prst="rect">
            <a:avLst/>
          </a:prstGeom>
        </p:spPr>
      </p:pic>
      <p:pic>
        <p:nvPicPr>
          <p:cNvPr id="21" name="图片 20">
            <a:extLst>
              <a:ext uri="{FF2B5EF4-FFF2-40B4-BE49-F238E27FC236}">
                <a16:creationId xmlns:a16="http://schemas.microsoft.com/office/drawing/2014/main" id="{CFCDE391-595B-F744-E969-367CA4A9F97D}"/>
              </a:ext>
            </a:extLst>
          </p:cNvPr>
          <p:cNvPicPr>
            <a:picLocks noChangeAspect="1"/>
          </p:cNvPicPr>
          <p:nvPr/>
        </p:nvPicPr>
        <p:blipFill>
          <a:blip r:embed="rId7"/>
          <a:stretch>
            <a:fillRect/>
          </a:stretch>
        </p:blipFill>
        <p:spPr>
          <a:xfrm>
            <a:off x="2822398" y="4407402"/>
            <a:ext cx="2996889" cy="1997926"/>
          </a:xfrm>
          <a:prstGeom prst="rect">
            <a:avLst/>
          </a:prstGeom>
        </p:spPr>
      </p:pic>
      <p:pic>
        <p:nvPicPr>
          <p:cNvPr id="23" name="图片 22">
            <a:extLst>
              <a:ext uri="{FF2B5EF4-FFF2-40B4-BE49-F238E27FC236}">
                <a16:creationId xmlns:a16="http://schemas.microsoft.com/office/drawing/2014/main" id="{EF9E371C-EAD2-88BD-EEA6-72D8A4CAC7A5}"/>
              </a:ext>
            </a:extLst>
          </p:cNvPr>
          <p:cNvPicPr>
            <a:picLocks noChangeAspect="1"/>
          </p:cNvPicPr>
          <p:nvPr/>
        </p:nvPicPr>
        <p:blipFill>
          <a:blip r:embed="rId8"/>
          <a:stretch>
            <a:fillRect/>
          </a:stretch>
        </p:blipFill>
        <p:spPr>
          <a:xfrm>
            <a:off x="8069" y="4407402"/>
            <a:ext cx="2996889" cy="1997926"/>
          </a:xfrm>
          <a:prstGeom prst="rect">
            <a:avLst/>
          </a:prstGeom>
        </p:spPr>
      </p:pic>
      <p:pic>
        <p:nvPicPr>
          <p:cNvPr id="25" name="图片 24">
            <a:extLst>
              <a:ext uri="{FF2B5EF4-FFF2-40B4-BE49-F238E27FC236}">
                <a16:creationId xmlns:a16="http://schemas.microsoft.com/office/drawing/2014/main" id="{51903E8B-6EEF-F216-86A6-8E1CD66F57AC}"/>
              </a:ext>
            </a:extLst>
          </p:cNvPr>
          <p:cNvPicPr>
            <a:picLocks noChangeAspect="1"/>
          </p:cNvPicPr>
          <p:nvPr/>
        </p:nvPicPr>
        <p:blipFill>
          <a:blip r:embed="rId9"/>
          <a:stretch>
            <a:fillRect/>
          </a:stretch>
        </p:blipFill>
        <p:spPr>
          <a:xfrm>
            <a:off x="9187042" y="4407402"/>
            <a:ext cx="2996889" cy="1997926"/>
          </a:xfrm>
          <a:prstGeom prst="rect">
            <a:avLst/>
          </a:prstGeom>
        </p:spPr>
      </p:pic>
      <p:pic>
        <p:nvPicPr>
          <p:cNvPr id="27" name="图片 26">
            <a:extLst>
              <a:ext uri="{FF2B5EF4-FFF2-40B4-BE49-F238E27FC236}">
                <a16:creationId xmlns:a16="http://schemas.microsoft.com/office/drawing/2014/main" id="{FED77D78-96FA-D863-18DA-AAAD597C5B01}"/>
              </a:ext>
            </a:extLst>
          </p:cNvPr>
          <p:cNvPicPr>
            <a:picLocks noChangeAspect="1"/>
          </p:cNvPicPr>
          <p:nvPr/>
        </p:nvPicPr>
        <p:blipFill>
          <a:blip r:embed="rId10"/>
          <a:stretch>
            <a:fillRect/>
          </a:stretch>
        </p:blipFill>
        <p:spPr>
          <a:xfrm>
            <a:off x="6357713" y="4407402"/>
            <a:ext cx="2996889" cy="1997926"/>
          </a:xfrm>
          <a:prstGeom prst="rect">
            <a:avLst/>
          </a:prstGeom>
        </p:spPr>
      </p:pic>
      <p:sp>
        <p:nvSpPr>
          <p:cNvPr id="5" name="文本框 4">
            <a:extLst>
              <a:ext uri="{FF2B5EF4-FFF2-40B4-BE49-F238E27FC236}">
                <a16:creationId xmlns:a16="http://schemas.microsoft.com/office/drawing/2014/main" id="{AB4A8A42-8342-0FE2-8485-5BAE7843B286}"/>
              </a:ext>
            </a:extLst>
          </p:cNvPr>
          <p:cNvSpPr txBox="1"/>
          <p:nvPr/>
        </p:nvSpPr>
        <p:spPr>
          <a:xfrm>
            <a:off x="385673" y="493394"/>
            <a:ext cx="9451345" cy="1477328"/>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Point_3</a:t>
            </a:r>
          </a:p>
          <a:p>
            <a:endParaRPr lang="en-US" altLang="zh-CN" dirty="0"/>
          </a:p>
          <a:p>
            <a:r>
              <a:rPr lang="en-US" altLang="zh-CN" dirty="0"/>
              <a:t>[Top-k highest peaks, Top-k lowest valleys, Top-k highest peaks’ position, Top-k lowest valleys’ positions ]</a:t>
            </a:r>
            <a:endParaRPr lang="zh-CN" altLang="en-US" dirty="0"/>
          </a:p>
          <a:p>
            <a:endParaRPr lang="en-US" altLang="zh-CN" dirty="0"/>
          </a:p>
        </p:txBody>
      </p:sp>
    </p:spTree>
    <p:extLst>
      <p:ext uri="{BB962C8B-B14F-4D97-AF65-F5344CB8AC3E}">
        <p14:creationId xmlns:p14="http://schemas.microsoft.com/office/powerpoint/2010/main" val="4008457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915276"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r>
              <a:rPr lang="en-US" altLang="zh-CN" sz="2000" b="1" dirty="0">
                <a:solidFill>
                  <a:schemeClr val="dk1"/>
                </a:solidFill>
                <a:latin typeface="Consolas"/>
                <a:ea typeface="Consolas"/>
                <a:cs typeface="Consolas"/>
                <a:sym typeface="Consolas"/>
              </a:rPr>
              <a:t>Attempts to S and D Prediction * Differentiated Signal</a:t>
            </a:r>
          </a:p>
        </p:txBody>
      </p:sp>
      <p:pic>
        <p:nvPicPr>
          <p:cNvPr id="5" name="图片 4">
            <a:extLst>
              <a:ext uri="{FF2B5EF4-FFF2-40B4-BE49-F238E27FC236}">
                <a16:creationId xmlns:a16="http://schemas.microsoft.com/office/drawing/2014/main" id="{45BA60A3-3EE3-7A27-DE7F-0A0A3D9E231D}"/>
              </a:ext>
            </a:extLst>
          </p:cNvPr>
          <p:cNvPicPr>
            <a:picLocks noChangeAspect="1"/>
          </p:cNvPicPr>
          <p:nvPr/>
        </p:nvPicPr>
        <p:blipFill>
          <a:blip r:embed="rId3"/>
          <a:stretch>
            <a:fillRect/>
          </a:stretch>
        </p:blipFill>
        <p:spPr>
          <a:xfrm>
            <a:off x="7877839" y="1532803"/>
            <a:ext cx="3509511" cy="4465071"/>
          </a:xfrm>
          <a:prstGeom prst="rect">
            <a:avLst/>
          </a:prstGeom>
        </p:spPr>
      </p:pic>
      <p:pic>
        <p:nvPicPr>
          <p:cNvPr id="7" name="图片 6">
            <a:extLst>
              <a:ext uri="{FF2B5EF4-FFF2-40B4-BE49-F238E27FC236}">
                <a16:creationId xmlns:a16="http://schemas.microsoft.com/office/drawing/2014/main" id="{E1A11134-6DFC-9561-5D40-8D3A03AECB66}"/>
              </a:ext>
            </a:extLst>
          </p:cNvPr>
          <p:cNvPicPr>
            <a:picLocks noChangeAspect="1"/>
          </p:cNvPicPr>
          <p:nvPr/>
        </p:nvPicPr>
        <p:blipFill>
          <a:blip r:embed="rId4"/>
          <a:stretch>
            <a:fillRect/>
          </a:stretch>
        </p:blipFill>
        <p:spPr>
          <a:xfrm>
            <a:off x="710107" y="2423318"/>
            <a:ext cx="2710503" cy="2420092"/>
          </a:xfrm>
          <a:prstGeom prst="rect">
            <a:avLst/>
          </a:prstGeom>
        </p:spPr>
      </p:pic>
      <p:pic>
        <p:nvPicPr>
          <p:cNvPr id="9" name="图片 8">
            <a:extLst>
              <a:ext uri="{FF2B5EF4-FFF2-40B4-BE49-F238E27FC236}">
                <a16:creationId xmlns:a16="http://schemas.microsoft.com/office/drawing/2014/main" id="{49BADFFA-F8EA-804A-51A7-449E0E0363B9}"/>
              </a:ext>
            </a:extLst>
          </p:cNvPr>
          <p:cNvPicPr>
            <a:picLocks noChangeAspect="1"/>
          </p:cNvPicPr>
          <p:nvPr/>
        </p:nvPicPr>
        <p:blipFill rotWithShape="1">
          <a:blip r:embed="rId5"/>
          <a:srcRect l="4838" r="4838" b="3846"/>
          <a:stretch/>
        </p:blipFill>
        <p:spPr>
          <a:xfrm>
            <a:off x="3372617" y="2353998"/>
            <a:ext cx="2758496" cy="2462943"/>
          </a:xfrm>
          <a:prstGeom prst="rect">
            <a:avLst/>
          </a:prstGeom>
        </p:spPr>
      </p:pic>
      <p:pic>
        <p:nvPicPr>
          <p:cNvPr id="11" name="图片 10">
            <a:extLst>
              <a:ext uri="{FF2B5EF4-FFF2-40B4-BE49-F238E27FC236}">
                <a16:creationId xmlns:a16="http://schemas.microsoft.com/office/drawing/2014/main" id="{91708BA9-5CEE-9338-26C8-4AEFD4946005}"/>
              </a:ext>
            </a:extLst>
          </p:cNvPr>
          <p:cNvPicPr>
            <a:picLocks noChangeAspect="1"/>
          </p:cNvPicPr>
          <p:nvPr/>
        </p:nvPicPr>
        <p:blipFill>
          <a:blip r:embed="rId6"/>
          <a:stretch>
            <a:fillRect/>
          </a:stretch>
        </p:blipFill>
        <p:spPr>
          <a:xfrm>
            <a:off x="674994" y="5054856"/>
            <a:ext cx="5655585" cy="1746342"/>
          </a:xfrm>
          <a:prstGeom prst="rect">
            <a:avLst/>
          </a:prstGeom>
        </p:spPr>
      </p:pic>
      <p:sp>
        <p:nvSpPr>
          <p:cNvPr id="12" name="文本框 11">
            <a:extLst>
              <a:ext uri="{FF2B5EF4-FFF2-40B4-BE49-F238E27FC236}">
                <a16:creationId xmlns:a16="http://schemas.microsoft.com/office/drawing/2014/main" id="{29D75709-92AD-EF58-D06D-8136489E32D1}"/>
              </a:ext>
            </a:extLst>
          </p:cNvPr>
          <p:cNvSpPr txBox="1"/>
          <p:nvPr/>
        </p:nvSpPr>
        <p:spPr>
          <a:xfrm>
            <a:off x="7795353" y="6180470"/>
            <a:ext cx="3331283" cy="646331"/>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pPr marL="285750" indent="-285750">
              <a:buFont typeface="Arial" panose="020B0604020202020204" pitchFamily="34" charset="0"/>
              <a:buChar char="•"/>
            </a:pPr>
            <a:r>
              <a:rPr lang="en-US" altLang="zh-CN" dirty="0"/>
              <a:t>Autocorrelation</a:t>
            </a:r>
          </a:p>
          <a:p>
            <a:pPr marL="285750" indent="-285750">
              <a:buFont typeface="Arial" panose="020B0604020202020204" pitchFamily="34" charset="0"/>
              <a:buChar char="•"/>
            </a:pPr>
            <a:r>
              <a:rPr lang="en-US" altLang="zh-CN" dirty="0" err="1"/>
              <a:t>Fourier_entropy</a:t>
            </a:r>
            <a:endParaRPr lang="zh-CN" altLang="en-US" dirty="0"/>
          </a:p>
        </p:txBody>
      </p:sp>
      <p:sp>
        <p:nvSpPr>
          <p:cNvPr id="2" name="文本框 1">
            <a:extLst>
              <a:ext uri="{FF2B5EF4-FFF2-40B4-BE49-F238E27FC236}">
                <a16:creationId xmlns:a16="http://schemas.microsoft.com/office/drawing/2014/main" id="{8D9FD362-5E73-354F-8C72-A9C13F5FA5BC}"/>
              </a:ext>
            </a:extLst>
          </p:cNvPr>
          <p:cNvSpPr txBox="1"/>
          <p:nvPr/>
        </p:nvSpPr>
        <p:spPr>
          <a:xfrm>
            <a:off x="443857" y="673050"/>
            <a:ext cx="6034377" cy="1477328"/>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dirty="0"/>
              <a:t>Point_1</a:t>
            </a:r>
          </a:p>
          <a:p>
            <a:r>
              <a:rPr lang="en-US" altLang="zh-CN" dirty="0"/>
              <a:t>After differentiation, BSG signals closely resemble BCG signals. Most of the time, we can easily identify the J Peak. However, the IJK features are not always prominent.</a:t>
            </a:r>
          </a:p>
        </p:txBody>
      </p:sp>
      <p:sp>
        <p:nvSpPr>
          <p:cNvPr id="3" name="文本框 2">
            <a:extLst>
              <a:ext uri="{FF2B5EF4-FFF2-40B4-BE49-F238E27FC236}">
                <a16:creationId xmlns:a16="http://schemas.microsoft.com/office/drawing/2014/main" id="{BF1F6EC6-9358-CE24-8622-BAEAE476DC3E}"/>
              </a:ext>
            </a:extLst>
          </p:cNvPr>
          <p:cNvSpPr txBox="1"/>
          <p:nvPr/>
        </p:nvSpPr>
        <p:spPr>
          <a:xfrm>
            <a:off x="7295949" y="426877"/>
            <a:ext cx="4612041" cy="923330"/>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dirty="0"/>
              <a:t>Point_2</a:t>
            </a:r>
          </a:p>
          <a:p>
            <a:r>
              <a:rPr lang="en-US" altLang="zh-CN" dirty="0"/>
              <a:t>Use features extracted by </a:t>
            </a:r>
            <a:r>
              <a:rPr lang="en-US" altLang="zh-CN" dirty="0" err="1"/>
              <a:t>Tsfresh</a:t>
            </a:r>
            <a:r>
              <a:rPr lang="en-US" altLang="zh-CN" dirty="0"/>
              <a:t> to make prediction.</a:t>
            </a:r>
          </a:p>
        </p:txBody>
      </p:sp>
      <p:cxnSp>
        <p:nvCxnSpPr>
          <p:cNvPr id="8" name="直接连接符 7">
            <a:extLst>
              <a:ext uri="{FF2B5EF4-FFF2-40B4-BE49-F238E27FC236}">
                <a16:creationId xmlns:a16="http://schemas.microsoft.com/office/drawing/2014/main" id="{59D380B7-0B6C-8228-B8C0-B2D0B26460E0}"/>
              </a:ext>
            </a:extLst>
          </p:cNvPr>
          <p:cNvCxnSpPr>
            <a:cxnSpLocks/>
          </p:cNvCxnSpPr>
          <p:nvPr/>
        </p:nvCxnSpPr>
        <p:spPr>
          <a:xfrm flipV="1">
            <a:off x="6922092"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1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Filtered Signal</a:t>
            </a:r>
          </a:p>
        </p:txBody>
      </p:sp>
      <p:pic>
        <p:nvPicPr>
          <p:cNvPr id="5" name="图片 4">
            <a:extLst>
              <a:ext uri="{FF2B5EF4-FFF2-40B4-BE49-F238E27FC236}">
                <a16:creationId xmlns:a16="http://schemas.microsoft.com/office/drawing/2014/main" id="{468E4DD9-50FC-1DF6-E637-26BBFA1BEF76}"/>
              </a:ext>
            </a:extLst>
          </p:cNvPr>
          <p:cNvPicPr>
            <a:picLocks noChangeAspect="1"/>
          </p:cNvPicPr>
          <p:nvPr/>
        </p:nvPicPr>
        <p:blipFill>
          <a:blip r:embed="rId3"/>
          <a:stretch>
            <a:fillRect/>
          </a:stretch>
        </p:blipFill>
        <p:spPr>
          <a:xfrm>
            <a:off x="5536003" y="591978"/>
            <a:ext cx="6528787" cy="5674043"/>
          </a:xfrm>
          <a:prstGeom prst="rect">
            <a:avLst/>
          </a:prstGeom>
        </p:spPr>
      </p:pic>
      <p:sp>
        <p:nvSpPr>
          <p:cNvPr id="3" name="文本框 2">
            <a:extLst>
              <a:ext uri="{FF2B5EF4-FFF2-40B4-BE49-F238E27FC236}">
                <a16:creationId xmlns:a16="http://schemas.microsoft.com/office/drawing/2014/main" id="{F9FE8A1F-72F2-23D9-F235-90FC702BA9A6}"/>
              </a:ext>
            </a:extLst>
          </p:cNvPr>
          <p:cNvSpPr txBox="1"/>
          <p:nvPr/>
        </p:nvSpPr>
        <p:spPr>
          <a:xfrm>
            <a:off x="259881" y="1533502"/>
            <a:ext cx="5130266" cy="3693319"/>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dirty="0"/>
              <a:t>After applying a high-pass filter (2Hz), the J Peak becomes easily identifiable. However, the IJK features are more pronounced compared to differentiated signals.</a:t>
            </a:r>
          </a:p>
          <a:p>
            <a:endParaRPr lang="en-US" altLang="zh-CN" dirty="0"/>
          </a:p>
          <a:p>
            <a:endParaRPr lang="en-US" altLang="zh-CN" dirty="0"/>
          </a:p>
          <a:p>
            <a:r>
              <a:rPr lang="en-US" altLang="zh-CN" dirty="0"/>
              <a:t>The reason for the appearance of IJK is not clear, possibly occurring by chance. What can be confirmed is that the signals filtered by the high-pass filter show a clearer presence of IJK compared to differentiated signals.</a:t>
            </a:r>
            <a:endParaRPr lang="en-US" altLang="zh-CN" dirty="0">
              <a:sym typeface="Consolas"/>
            </a:endParaRPr>
          </a:p>
        </p:txBody>
      </p:sp>
    </p:spTree>
    <p:extLst>
      <p:ext uri="{BB962C8B-B14F-4D97-AF65-F5344CB8AC3E}">
        <p14:creationId xmlns:p14="http://schemas.microsoft.com/office/powerpoint/2010/main" val="19297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 * FMM</a:t>
            </a:r>
          </a:p>
        </p:txBody>
      </p:sp>
      <p:pic>
        <p:nvPicPr>
          <p:cNvPr id="6" name="图片 5">
            <a:extLst>
              <a:ext uri="{FF2B5EF4-FFF2-40B4-BE49-F238E27FC236}">
                <a16:creationId xmlns:a16="http://schemas.microsoft.com/office/drawing/2014/main" id="{2C5AFDE9-732A-20C5-3A22-AF463E4A29B1}"/>
              </a:ext>
            </a:extLst>
          </p:cNvPr>
          <p:cNvPicPr>
            <a:picLocks noChangeAspect="1"/>
          </p:cNvPicPr>
          <p:nvPr/>
        </p:nvPicPr>
        <p:blipFill>
          <a:blip r:embed="rId3"/>
          <a:stretch>
            <a:fillRect/>
          </a:stretch>
        </p:blipFill>
        <p:spPr>
          <a:xfrm>
            <a:off x="2752030" y="4018695"/>
            <a:ext cx="3157061" cy="2367796"/>
          </a:xfrm>
          <a:prstGeom prst="rect">
            <a:avLst/>
          </a:prstGeom>
        </p:spPr>
      </p:pic>
      <p:pic>
        <p:nvPicPr>
          <p:cNvPr id="8" name="图片 7">
            <a:extLst>
              <a:ext uri="{FF2B5EF4-FFF2-40B4-BE49-F238E27FC236}">
                <a16:creationId xmlns:a16="http://schemas.microsoft.com/office/drawing/2014/main" id="{8AD1FAA8-EFB1-9E84-4518-A3BEC8CBD9E0}"/>
              </a:ext>
            </a:extLst>
          </p:cNvPr>
          <p:cNvPicPr>
            <a:picLocks noChangeAspect="1"/>
          </p:cNvPicPr>
          <p:nvPr/>
        </p:nvPicPr>
        <p:blipFill>
          <a:blip r:embed="rId4"/>
          <a:stretch>
            <a:fillRect/>
          </a:stretch>
        </p:blipFill>
        <p:spPr>
          <a:xfrm>
            <a:off x="2752030" y="1061204"/>
            <a:ext cx="3157061" cy="2367796"/>
          </a:xfrm>
          <a:prstGeom prst="rect">
            <a:avLst/>
          </a:prstGeom>
        </p:spPr>
      </p:pic>
      <p:pic>
        <p:nvPicPr>
          <p:cNvPr id="10" name="图片 9">
            <a:extLst>
              <a:ext uri="{FF2B5EF4-FFF2-40B4-BE49-F238E27FC236}">
                <a16:creationId xmlns:a16="http://schemas.microsoft.com/office/drawing/2014/main" id="{58FBBDBD-1A6A-9AAE-3583-7529DFC641E8}"/>
              </a:ext>
            </a:extLst>
          </p:cNvPr>
          <p:cNvPicPr>
            <a:picLocks noChangeAspect="1"/>
          </p:cNvPicPr>
          <p:nvPr/>
        </p:nvPicPr>
        <p:blipFill>
          <a:blip r:embed="rId5"/>
          <a:stretch>
            <a:fillRect/>
          </a:stretch>
        </p:blipFill>
        <p:spPr>
          <a:xfrm>
            <a:off x="5662837" y="4018694"/>
            <a:ext cx="3157061" cy="2367796"/>
          </a:xfrm>
          <a:prstGeom prst="rect">
            <a:avLst/>
          </a:prstGeom>
        </p:spPr>
      </p:pic>
      <p:pic>
        <p:nvPicPr>
          <p:cNvPr id="12" name="图片 11">
            <a:extLst>
              <a:ext uri="{FF2B5EF4-FFF2-40B4-BE49-F238E27FC236}">
                <a16:creationId xmlns:a16="http://schemas.microsoft.com/office/drawing/2014/main" id="{05CAAE9E-25F9-E530-461D-BB9E269F48F8}"/>
              </a:ext>
            </a:extLst>
          </p:cNvPr>
          <p:cNvPicPr>
            <a:picLocks noChangeAspect="1"/>
          </p:cNvPicPr>
          <p:nvPr/>
        </p:nvPicPr>
        <p:blipFill>
          <a:blip r:embed="rId6"/>
          <a:stretch>
            <a:fillRect/>
          </a:stretch>
        </p:blipFill>
        <p:spPr>
          <a:xfrm>
            <a:off x="5662836" y="1061203"/>
            <a:ext cx="3157061" cy="2367796"/>
          </a:xfrm>
          <a:prstGeom prst="rect">
            <a:avLst/>
          </a:prstGeom>
        </p:spPr>
      </p:pic>
      <p:sp>
        <p:nvSpPr>
          <p:cNvPr id="13" name="文本框 12">
            <a:extLst>
              <a:ext uri="{FF2B5EF4-FFF2-40B4-BE49-F238E27FC236}">
                <a16:creationId xmlns:a16="http://schemas.microsoft.com/office/drawing/2014/main" id="{ACFCD2E5-BE39-9E50-E1C4-6D6993A539AF}"/>
              </a:ext>
            </a:extLst>
          </p:cNvPr>
          <p:cNvSpPr txBox="1"/>
          <p:nvPr/>
        </p:nvSpPr>
        <p:spPr>
          <a:xfrm>
            <a:off x="3743980" y="875162"/>
            <a:ext cx="3837711" cy="369332"/>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buFont typeface="Arial" panose="020B0604020202020204" pitchFamily="34" charset="0"/>
              <a:buChar char="•"/>
              <a:defRPr sz="1800">
                <a:solidFill>
                  <a:schemeClr val="dk1"/>
                </a:solidFill>
                <a:latin typeface="Consolas"/>
              </a:defRPr>
            </a:lvl1pPr>
          </a:lstStyle>
          <a:p>
            <a:pPr marL="0" indent="0">
              <a:buNone/>
            </a:pPr>
            <a:r>
              <a:rPr lang="en-US" altLang="zh-CN" dirty="0"/>
              <a:t>Train Set: 300, Test Set: 150</a:t>
            </a:r>
            <a:endParaRPr lang="zh-CN" altLang="en-US" dirty="0"/>
          </a:p>
        </p:txBody>
      </p:sp>
      <p:sp>
        <p:nvSpPr>
          <p:cNvPr id="15" name="文本框 14">
            <a:extLst>
              <a:ext uri="{FF2B5EF4-FFF2-40B4-BE49-F238E27FC236}">
                <a16:creationId xmlns:a16="http://schemas.microsoft.com/office/drawing/2014/main" id="{F49F0FE1-BB59-9665-0033-5BF8B26A99A5}"/>
              </a:ext>
            </a:extLst>
          </p:cNvPr>
          <p:cNvSpPr txBox="1"/>
          <p:nvPr/>
        </p:nvSpPr>
        <p:spPr>
          <a:xfrm>
            <a:off x="3689247" y="3838489"/>
            <a:ext cx="3837710" cy="369332"/>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buFont typeface="Arial" panose="020B0604020202020204" pitchFamily="34" charset="0"/>
              <a:buChar char="•"/>
              <a:defRPr sz="1800">
                <a:solidFill>
                  <a:schemeClr val="dk1"/>
                </a:solidFill>
                <a:latin typeface="Consolas"/>
              </a:defRPr>
            </a:lvl1pPr>
          </a:lstStyle>
          <a:p>
            <a:pPr marL="0" indent="0">
              <a:buNone/>
            </a:pPr>
            <a:r>
              <a:rPr lang="en-US" altLang="zh-CN" dirty="0"/>
              <a:t>Train Set: 500, Test Set: 300</a:t>
            </a:r>
            <a:endParaRPr lang="zh-CN" altLang="en-US" dirty="0"/>
          </a:p>
        </p:txBody>
      </p:sp>
    </p:spTree>
    <p:extLst>
      <p:ext uri="{BB962C8B-B14F-4D97-AF65-F5344CB8AC3E}">
        <p14:creationId xmlns:p14="http://schemas.microsoft.com/office/powerpoint/2010/main" val="355620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1" y="0"/>
            <a:ext cx="7038975"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Attempts to S and D Prediction</a:t>
            </a:r>
          </a:p>
        </p:txBody>
      </p:sp>
      <p:pic>
        <p:nvPicPr>
          <p:cNvPr id="3" name="图片 2">
            <a:extLst>
              <a:ext uri="{FF2B5EF4-FFF2-40B4-BE49-F238E27FC236}">
                <a16:creationId xmlns:a16="http://schemas.microsoft.com/office/drawing/2014/main" id="{C4438C8C-78F2-DA58-75E9-E4A2AFA5A167}"/>
              </a:ext>
            </a:extLst>
          </p:cNvPr>
          <p:cNvPicPr>
            <a:picLocks noChangeAspect="1"/>
          </p:cNvPicPr>
          <p:nvPr/>
        </p:nvPicPr>
        <p:blipFill>
          <a:blip r:embed="rId3"/>
          <a:stretch>
            <a:fillRect/>
          </a:stretch>
        </p:blipFill>
        <p:spPr>
          <a:xfrm>
            <a:off x="9680585" y="1009526"/>
            <a:ext cx="2421308" cy="5219805"/>
          </a:xfrm>
          <a:prstGeom prst="rect">
            <a:avLst/>
          </a:prstGeom>
        </p:spPr>
      </p:pic>
      <p:pic>
        <p:nvPicPr>
          <p:cNvPr id="7" name="图片 6">
            <a:extLst>
              <a:ext uri="{FF2B5EF4-FFF2-40B4-BE49-F238E27FC236}">
                <a16:creationId xmlns:a16="http://schemas.microsoft.com/office/drawing/2014/main" id="{F52C2024-F592-52BE-7C55-7C002957A7D1}"/>
              </a:ext>
            </a:extLst>
          </p:cNvPr>
          <p:cNvPicPr>
            <a:picLocks noChangeAspect="1"/>
          </p:cNvPicPr>
          <p:nvPr/>
        </p:nvPicPr>
        <p:blipFill>
          <a:blip r:embed="rId4"/>
          <a:stretch>
            <a:fillRect/>
          </a:stretch>
        </p:blipFill>
        <p:spPr>
          <a:xfrm>
            <a:off x="7342175" y="1002446"/>
            <a:ext cx="2287467" cy="5207637"/>
          </a:xfrm>
          <a:prstGeom prst="rect">
            <a:avLst/>
          </a:prstGeom>
        </p:spPr>
      </p:pic>
      <p:pic>
        <p:nvPicPr>
          <p:cNvPr id="9" name="图片 8">
            <a:extLst>
              <a:ext uri="{FF2B5EF4-FFF2-40B4-BE49-F238E27FC236}">
                <a16:creationId xmlns:a16="http://schemas.microsoft.com/office/drawing/2014/main" id="{1ABAA175-F6FC-5EB7-3464-9F74C50D0D70}"/>
              </a:ext>
            </a:extLst>
          </p:cNvPr>
          <p:cNvPicPr>
            <a:picLocks noChangeAspect="1"/>
          </p:cNvPicPr>
          <p:nvPr/>
        </p:nvPicPr>
        <p:blipFill>
          <a:blip r:embed="rId5"/>
          <a:stretch>
            <a:fillRect/>
          </a:stretch>
        </p:blipFill>
        <p:spPr>
          <a:xfrm>
            <a:off x="4929952" y="990275"/>
            <a:ext cx="2323969" cy="5219805"/>
          </a:xfrm>
          <a:prstGeom prst="rect">
            <a:avLst/>
          </a:prstGeom>
        </p:spPr>
      </p:pic>
      <p:pic>
        <p:nvPicPr>
          <p:cNvPr id="11" name="图片 10">
            <a:extLst>
              <a:ext uri="{FF2B5EF4-FFF2-40B4-BE49-F238E27FC236}">
                <a16:creationId xmlns:a16="http://schemas.microsoft.com/office/drawing/2014/main" id="{427D9E74-3D32-2176-FE51-E39A0CBAA519}"/>
              </a:ext>
            </a:extLst>
          </p:cNvPr>
          <p:cNvPicPr>
            <a:picLocks noChangeAspect="1"/>
          </p:cNvPicPr>
          <p:nvPr/>
        </p:nvPicPr>
        <p:blipFill>
          <a:blip r:embed="rId6"/>
          <a:stretch>
            <a:fillRect/>
          </a:stretch>
        </p:blipFill>
        <p:spPr>
          <a:xfrm>
            <a:off x="2569928" y="1009527"/>
            <a:ext cx="2238798" cy="5219806"/>
          </a:xfrm>
          <a:prstGeom prst="rect">
            <a:avLst/>
          </a:prstGeom>
        </p:spPr>
      </p:pic>
      <p:pic>
        <p:nvPicPr>
          <p:cNvPr id="13" name="图片 12">
            <a:extLst>
              <a:ext uri="{FF2B5EF4-FFF2-40B4-BE49-F238E27FC236}">
                <a16:creationId xmlns:a16="http://schemas.microsoft.com/office/drawing/2014/main" id="{5FBFAB00-F931-9F20-8AB8-16BE1E75078F}"/>
              </a:ext>
            </a:extLst>
          </p:cNvPr>
          <p:cNvPicPr>
            <a:picLocks noChangeAspect="1"/>
          </p:cNvPicPr>
          <p:nvPr/>
        </p:nvPicPr>
        <p:blipFill>
          <a:blip r:embed="rId7"/>
          <a:stretch>
            <a:fillRect/>
          </a:stretch>
        </p:blipFill>
        <p:spPr>
          <a:xfrm>
            <a:off x="136358" y="1009526"/>
            <a:ext cx="2348304" cy="5219804"/>
          </a:xfrm>
          <a:prstGeom prst="rect">
            <a:avLst/>
          </a:prstGeom>
        </p:spPr>
      </p:pic>
      <p:cxnSp>
        <p:nvCxnSpPr>
          <p:cNvPr id="14" name="直接连接符 13">
            <a:extLst>
              <a:ext uri="{FF2B5EF4-FFF2-40B4-BE49-F238E27FC236}">
                <a16:creationId xmlns:a16="http://schemas.microsoft.com/office/drawing/2014/main" id="{99824041-901B-09A9-A334-8FA01AE714A9}"/>
              </a:ext>
            </a:extLst>
          </p:cNvPr>
          <p:cNvCxnSpPr>
            <a:cxnSpLocks/>
          </p:cNvCxnSpPr>
          <p:nvPr/>
        </p:nvCxnSpPr>
        <p:spPr>
          <a:xfrm flipV="1">
            <a:off x="2484662"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CB9C992-ECC6-9A0E-AF55-2743BC7AAADE}"/>
              </a:ext>
            </a:extLst>
          </p:cNvPr>
          <p:cNvCxnSpPr>
            <a:cxnSpLocks/>
          </p:cNvCxnSpPr>
          <p:nvPr/>
        </p:nvCxnSpPr>
        <p:spPr>
          <a:xfrm flipV="1">
            <a:off x="4870133"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B23385B-F31A-97CE-1817-DC42CDDE5F2A}"/>
              </a:ext>
            </a:extLst>
          </p:cNvPr>
          <p:cNvCxnSpPr>
            <a:cxnSpLocks/>
          </p:cNvCxnSpPr>
          <p:nvPr/>
        </p:nvCxnSpPr>
        <p:spPr>
          <a:xfrm flipV="1">
            <a:off x="7266191"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99252CF-6B1C-31C8-B740-EFAEF917E9C0}"/>
              </a:ext>
            </a:extLst>
          </p:cNvPr>
          <p:cNvCxnSpPr>
            <a:cxnSpLocks/>
          </p:cNvCxnSpPr>
          <p:nvPr/>
        </p:nvCxnSpPr>
        <p:spPr>
          <a:xfrm flipV="1">
            <a:off x="9680585" y="421767"/>
            <a:ext cx="37342" cy="6436233"/>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7C6AC03-6393-78EB-A619-C1D4C13B3373}"/>
              </a:ext>
            </a:extLst>
          </p:cNvPr>
          <p:cNvSpPr txBox="1"/>
          <p:nvPr/>
        </p:nvSpPr>
        <p:spPr>
          <a:xfrm>
            <a:off x="539015" y="500514"/>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People 1</a:t>
            </a:r>
            <a:endParaRPr lang="zh-CN" altLang="en-US" dirty="0"/>
          </a:p>
        </p:txBody>
      </p:sp>
      <p:sp>
        <p:nvSpPr>
          <p:cNvPr id="19" name="文本框 18">
            <a:extLst>
              <a:ext uri="{FF2B5EF4-FFF2-40B4-BE49-F238E27FC236}">
                <a16:creationId xmlns:a16="http://schemas.microsoft.com/office/drawing/2014/main" id="{914A632B-81B7-4610-AA5A-5726D9BC3A54}"/>
              </a:ext>
            </a:extLst>
          </p:cNvPr>
          <p:cNvSpPr txBox="1"/>
          <p:nvPr/>
        </p:nvSpPr>
        <p:spPr>
          <a:xfrm>
            <a:off x="2868808" y="497898"/>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People 2</a:t>
            </a:r>
            <a:endParaRPr lang="zh-CN" altLang="en-US" dirty="0"/>
          </a:p>
        </p:txBody>
      </p:sp>
      <p:sp>
        <p:nvSpPr>
          <p:cNvPr id="20" name="文本框 19">
            <a:extLst>
              <a:ext uri="{FF2B5EF4-FFF2-40B4-BE49-F238E27FC236}">
                <a16:creationId xmlns:a16="http://schemas.microsoft.com/office/drawing/2014/main" id="{26E889B7-CB88-BEA4-075B-B7BA49784685}"/>
              </a:ext>
            </a:extLst>
          </p:cNvPr>
          <p:cNvSpPr txBox="1"/>
          <p:nvPr/>
        </p:nvSpPr>
        <p:spPr>
          <a:xfrm>
            <a:off x="5296802" y="497898"/>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pPr algn="ctr"/>
            <a:r>
              <a:rPr lang="en-US" altLang="zh-CN" dirty="0"/>
              <a:t>People 3</a:t>
            </a:r>
            <a:endParaRPr lang="zh-CN" altLang="en-US" dirty="0"/>
          </a:p>
        </p:txBody>
      </p:sp>
      <p:sp>
        <p:nvSpPr>
          <p:cNvPr id="21" name="文本框 20">
            <a:extLst>
              <a:ext uri="{FF2B5EF4-FFF2-40B4-BE49-F238E27FC236}">
                <a16:creationId xmlns:a16="http://schemas.microsoft.com/office/drawing/2014/main" id="{E42F5E34-15A6-2363-C854-612E0920CC81}"/>
              </a:ext>
            </a:extLst>
          </p:cNvPr>
          <p:cNvSpPr txBox="1"/>
          <p:nvPr/>
        </p:nvSpPr>
        <p:spPr>
          <a:xfrm>
            <a:off x="7581020" y="500514"/>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People 4</a:t>
            </a:r>
            <a:endParaRPr lang="zh-CN" altLang="en-US" dirty="0"/>
          </a:p>
        </p:txBody>
      </p:sp>
      <p:sp>
        <p:nvSpPr>
          <p:cNvPr id="22" name="文本框 21">
            <a:extLst>
              <a:ext uri="{FF2B5EF4-FFF2-40B4-BE49-F238E27FC236}">
                <a16:creationId xmlns:a16="http://schemas.microsoft.com/office/drawing/2014/main" id="{0F079C8E-0383-A8F1-F4B8-D7C528A59CE6}"/>
              </a:ext>
            </a:extLst>
          </p:cNvPr>
          <p:cNvSpPr txBox="1"/>
          <p:nvPr/>
        </p:nvSpPr>
        <p:spPr>
          <a:xfrm>
            <a:off x="10047052" y="497897"/>
            <a:ext cx="1742172" cy="30777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People 5</a:t>
            </a:r>
            <a:endParaRPr lang="zh-CN" altLang="en-US" dirty="0"/>
          </a:p>
        </p:txBody>
      </p:sp>
    </p:spTree>
    <p:extLst>
      <p:ext uri="{BB962C8B-B14F-4D97-AF65-F5344CB8AC3E}">
        <p14:creationId xmlns:p14="http://schemas.microsoft.com/office/powerpoint/2010/main" val="574526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p:nvPr/>
        </p:nvSpPr>
        <p:spPr>
          <a:xfrm>
            <a:off x="0" y="0"/>
            <a:ext cx="24064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onsolas"/>
                <a:ea typeface="Consolas"/>
                <a:cs typeface="Consolas"/>
                <a:sym typeface="Consolas"/>
              </a:rPr>
              <a:t>Problems</a:t>
            </a:r>
            <a:endParaRPr lang="en-US" sz="1400" dirty="0">
              <a:solidFill>
                <a:schemeClr val="dk1"/>
              </a:solidFill>
              <a:latin typeface="Consolas"/>
              <a:ea typeface="Consolas"/>
              <a:cs typeface="Consolas"/>
              <a:sym typeface="Consolas"/>
            </a:endParaRPr>
          </a:p>
        </p:txBody>
      </p:sp>
      <p:sp>
        <p:nvSpPr>
          <p:cNvPr id="386" name="Google Shape;386;p22"/>
          <p:cNvSpPr txBox="1"/>
          <p:nvPr/>
        </p:nvSpPr>
        <p:spPr>
          <a:xfrm>
            <a:off x="680333" y="1674714"/>
            <a:ext cx="10831334"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altLang="zh-CN" sz="1800">
                <a:solidFill>
                  <a:schemeClr val="dk1"/>
                </a:solidFill>
                <a:latin typeface="Consolas"/>
                <a:sym typeface="Consolas"/>
              </a:rPr>
              <a:t>The research we are doing seems doesn’t meet the requirement of the graduation project.* Without a baseline, there is hardly any way to compare. * It doesn't resemble a complete piece of work.</a:t>
            </a:r>
          </a:p>
          <a:p>
            <a:pPr lvl="2">
              <a:buClr>
                <a:schemeClr val="dk1"/>
              </a:buClr>
              <a:buSzPts val="1800"/>
            </a:pPr>
            <a:endParaRPr lang="en-US" altLang="zh-CN" sz="1800">
              <a:solidFill>
                <a:schemeClr val="dk1"/>
              </a:solidFill>
              <a:latin typeface="Consolas"/>
              <a:sym typeface="Consolas"/>
            </a:endParaRPr>
          </a:p>
          <a:p>
            <a:pPr marR="0" lvl="0" algn="l" rtl="0">
              <a:spcBef>
                <a:spcPts val="0"/>
              </a:spcBef>
              <a:spcAft>
                <a:spcPts val="0"/>
              </a:spcAft>
              <a:buClr>
                <a:schemeClr val="dk1"/>
              </a:buClr>
              <a:buSzPts val="1800"/>
            </a:pPr>
            <a:r>
              <a:rPr lang="en-US" altLang="zh-CN" sz="1800">
                <a:solidFill>
                  <a:schemeClr val="dk1"/>
                </a:solidFill>
                <a:latin typeface="Consolas"/>
                <a:sym typeface="Consolas"/>
              </a:rPr>
              <a:t>2. I totally have no idea how to extract features from S and D.</a:t>
            </a:r>
            <a:endParaRPr lang="en-US" altLang="zh-CN" sz="1800" dirty="0">
              <a:solidFill>
                <a:schemeClr val="dk1"/>
              </a:solidFill>
              <a:latin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Consolas"/>
                <a:ea typeface="Consolas"/>
                <a:cs typeface="Consolas"/>
                <a:sym typeface="Consolas"/>
              </a:rPr>
              <a:t>Work Description</a:t>
            </a:r>
            <a:endParaRPr dirty="0"/>
          </a:p>
        </p:txBody>
      </p:sp>
      <p:sp>
        <p:nvSpPr>
          <p:cNvPr id="97" name="Google Shape;97;p2"/>
          <p:cNvSpPr txBox="1"/>
          <p:nvPr/>
        </p:nvSpPr>
        <p:spPr>
          <a:xfrm>
            <a:off x="3552013" y="1701036"/>
            <a:ext cx="5087973"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a:t>
            </a: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Template-based IBI Prediction</a:t>
            </a: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Part_2: Attempts to S and D Prediction</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Original Signal</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Differentiated Signal</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Filtered Signal</a:t>
            </a:r>
          </a:p>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 Coefficients of FMM</a:t>
            </a:r>
          </a:p>
          <a:p>
            <a:pPr marL="0" marR="0" lvl="0" indent="0" algn="l" rtl="0">
              <a:spcBef>
                <a:spcPts val="0"/>
              </a:spcBef>
              <a:spcAft>
                <a:spcPts val="0"/>
              </a:spcAft>
              <a:buNone/>
            </a:pPr>
            <a:endParaRPr lang="en-US" altLang="zh-CN" sz="1800" b="1" dirty="0">
              <a:solidFill>
                <a:schemeClr val="dk1"/>
              </a:solidFill>
              <a:latin typeface="Consolas"/>
              <a:ea typeface="Consolas"/>
              <a:cs typeface="Consolas"/>
              <a:sym typeface="Consolas"/>
            </a:endParaRPr>
          </a:p>
          <a:p>
            <a:r>
              <a:rPr lang="en-US" altLang="zh-CN" sz="1800" b="1" i="0" u="none" strike="noStrike" cap="none" dirty="0">
                <a:solidFill>
                  <a:schemeClr val="dk1"/>
                </a:solidFill>
                <a:latin typeface="Consolas"/>
                <a:ea typeface="Consolas"/>
                <a:cs typeface="Consolas"/>
                <a:sym typeface="Consolas"/>
              </a:rPr>
              <a:t>Part_3: Questions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CE94A77F-2580-883D-5AD3-59FEEAA6A918}"/>
              </a:ext>
            </a:extLst>
          </p:cNvPr>
          <p:cNvSpPr txBox="1"/>
          <p:nvPr/>
        </p:nvSpPr>
        <p:spPr>
          <a:xfrm>
            <a:off x="504040" y="798012"/>
            <a:ext cx="10796019" cy="923330"/>
          </a:xfrm>
          <a:prstGeom prst="rect">
            <a:avLst/>
          </a:prstGeom>
          <a:noFill/>
        </p:spPr>
        <p:txBody>
          <a:bodyPr wrap="square" rtlCol="0">
            <a:spAutoFit/>
          </a:bodyPr>
          <a:lstStyle/>
          <a:p>
            <a:r>
              <a:rPr lang="en-US" altLang="zh-CN" sz="1800" dirty="0">
                <a:solidFill>
                  <a:schemeClr val="dk1"/>
                </a:solidFill>
                <a:latin typeface="Consolas"/>
              </a:rPr>
              <a:t>After Attempts on More Real data:</a:t>
            </a:r>
          </a:p>
          <a:p>
            <a:r>
              <a:rPr lang="en-US" altLang="zh-CN" sz="1800" dirty="0">
                <a:solidFill>
                  <a:schemeClr val="dk1"/>
                </a:solidFill>
                <a:latin typeface="Consolas"/>
              </a:rPr>
              <a:t>I’m sure the IBI could be accurately calculated, by applying Matched Filter to the 10 second signal and its template. If we can first roughly calculate the Heart Rate.</a:t>
            </a:r>
          </a:p>
        </p:txBody>
      </p:sp>
      <p:pic>
        <p:nvPicPr>
          <p:cNvPr id="4" name="图片 3">
            <a:extLst>
              <a:ext uri="{FF2B5EF4-FFF2-40B4-BE49-F238E27FC236}">
                <a16:creationId xmlns:a16="http://schemas.microsoft.com/office/drawing/2014/main" id="{A7956BE8-8CA4-DF9F-A4D6-480D15795F14}"/>
              </a:ext>
            </a:extLst>
          </p:cNvPr>
          <p:cNvPicPr>
            <a:picLocks noChangeAspect="1"/>
          </p:cNvPicPr>
          <p:nvPr/>
        </p:nvPicPr>
        <p:blipFill rotWithShape="1">
          <a:blip r:embed="rId2"/>
          <a:srcRect b="1420"/>
          <a:stretch/>
        </p:blipFill>
        <p:spPr>
          <a:xfrm>
            <a:off x="6163377" y="2770646"/>
            <a:ext cx="5010849" cy="3324464"/>
          </a:xfrm>
          <a:prstGeom prst="rect">
            <a:avLst/>
          </a:prstGeom>
        </p:spPr>
      </p:pic>
      <p:pic>
        <p:nvPicPr>
          <p:cNvPr id="10" name="图片 9">
            <a:extLst>
              <a:ext uri="{FF2B5EF4-FFF2-40B4-BE49-F238E27FC236}">
                <a16:creationId xmlns:a16="http://schemas.microsoft.com/office/drawing/2014/main" id="{56E94A1E-3648-4749-2612-016BCC3C98DA}"/>
              </a:ext>
            </a:extLst>
          </p:cNvPr>
          <p:cNvPicPr>
            <a:picLocks noChangeAspect="1"/>
          </p:cNvPicPr>
          <p:nvPr/>
        </p:nvPicPr>
        <p:blipFill rotWithShape="1">
          <a:blip r:embed="rId3"/>
          <a:srcRect r="7346"/>
          <a:stretch/>
        </p:blipFill>
        <p:spPr>
          <a:xfrm>
            <a:off x="571417" y="2828396"/>
            <a:ext cx="5159116" cy="3231592"/>
          </a:xfrm>
          <a:prstGeom prst="rect">
            <a:avLst/>
          </a:prstGeom>
        </p:spPr>
      </p:pic>
      <p:sp>
        <p:nvSpPr>
          <p:cNvPr id="3" name="文本框 2">
            <a:extLst>
              <a:ext uri="{FF2B5EF4-FFF2-40B4-BE49-F238E27FC236}">
                <a16:creationId xmlns:a16="http://schemas.microsoft.com/office/drawing/2014/main" id="{EE82FC87-96CE-F621-5A6F-D68139BE327E}"/>
              </a:ext>
            </a:extLst>
          </p:cNvPr>
          <p:cNvSpPr txBox="1"/>
          <p:nvPr/>
        </p:nvSpPr>
        <p:spPr>
          <a:xfrm>
            <a:off x="1583820" y="2260663"/>
            <a:ext cx="2999556" cy="369332"/>
          </a:xfrm>
          <a:prstGeom prst="rect">
            <a:avLst/>
          </a:prstGeom>
          <a:noFill/>
        </p:spPr>
        <p:txBody>
          <a:bodyPr wrap="square" rtlCol="0">
            <a:spAutoFit/>
          </a:bodyPr>
          <a:lstStyle/>
          <a:p>
            <a:pPr algn="ctr"/>
            <a:r>
              <a:rPr lang="en-US" altLang="zh-CN" sz="1800" dirty="0">
                <a:solidFill>
                  <a:schemeClr val="dk1"/>
                </a:solidFill>
                <a:latin typeface="Consolas"/>
              </a:rPr>
              <a:t>In an ideal solution</a:t>
            </a:r>
          </a:p>
        </p:txBody>
      </p:sp>
      <p:sp>
        <p:nvSpPr>
          <p:cNvPr id="5" name="文本框 4">
            <a:extLst>
              <a:ext uri="{FF2B5EF4-FFF2-40B4-BE49-F238E27FC236}">
                <a16:creationId xmlns:a16="http://schemas.microsoft.com/office/drawing/2014/main" id="{EF9C137C-8B88-804D-73AD-D8046B5A5141}"/>
              </a:ext>
            </a:extLst>
          </p:cNvPr>
          <p:cNvSpPr txBox="1"/>
          <p:nvPr/>
        </p:nvSpPr>
        <p:spPr>
          <a:xfrm>
            <a:off x="6572973" y="2301461"/>
            <a:ext cx="4056902" cy="369332"/>
          </a:xfrm>
          <a:prstGeom prst="rect">
            <a:avLst/>
          </a:prstGeom>
          <a:noFill/>
        </p:spPr>
        <p:txBody>
          <a:bodyPr wrap="square" rtlCol="0">
            <a:spAutoFit/>
          </a:bodyPr>
          <a:lstStyle/>
          <a:p>
            <a:pPr algn="ctr"/>
            <a:r>
              <a:rPr lang="en-US" altLang="zh-CN" sz="1800" dirty="0">
                <a:solidFill>
                  <a:schemeClr val="dk1"/>
                </a:solidFill>
                <a:latin typeface="Consolas"/>
              </a:rPr>
              <a:t>In less than ideal solutions</a:t>
            </a:r>
          </a:p>
        </p:txBody>
      </p:sp>
    </p:spTree>
    <p:extLst>
      <p:ext uri="{BB962C8B-B14F-4D97-AF65-F5344CB8AC3E}">
        <p14:creationId xmlns:p14="http://schemas.microsoft.com/office/powerpoint/2010/main" val="363037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3" name="文本框 2">
            <a:extLst>
              <a:ext uri="{FF2B5EF4-FFF2-40B4-BE49-F238E27FC236}">
                <a16:creationId xmlns:a16="http://schemas.microsoft.com/office/drawing/2014/main" id="{0E76A3B4-9402-C7B4-567B-C78CB15CCB3D}"/>
              </a:ext>
            </a:extLst>
          </p:cNvPr>
          <p:cNvSpPr txBox="1"/>
          <p:nvPr/>
        </p:nvSpPr>
        <p:spPr>
          <a:xfrm>
            <a:off x="774489" y="4065678"/>
            <a:ext cx="2023104" cy="369332"/>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Get Template</a:t>
            </a:r>
          </a:p>
        </p:txBody>
      </p:sp>
      <p:sp>
        <p:nvSpPr>
          <p:cNvPr id="5" name="文本框 4">
            <a:extLst>
              <a:ext uri="{FF2B5EF4-FFF2-40B4-BE49-F238E27FC236}">
                <a16:creationId xmlns:a16="http://schemas.microsoft.com/office/drawing/2014/main" id="{6A1AB85A-E673-9792-5D8C-93BAA4C4037B}"/>
              </a:ext>
            </a:extLst>
          </p:cNvPr>
          <p:cNvSpPr txBox="1"/>
          <p:nvPr/>
        </p:nvSpPr>
        <p:spPr>
          <a:xfrm>
            <a:off x="712270" y="1829179"/>
            <a:ext cx="2147543" cy="369332"/>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Original Signal</a:t>
            </a:r>
          </a:p>
        </p:txBody>
      </p:sp>
      <p:sp>
        <p:nvSpPr>
          <p:cNvPr id="6" name="文本框 5">
            <a:extLst>
              <a:ext uri="{FF2B5EF4-FFF2-40B4-BE49-F238E27FC236}">
                <a16:creationId xmlns:a16="http://schemas.microsoft.com/office/drawing/2014/main" id="{3950B5CE-9EB4-B67A-23E6-7EBE794DECD9}"/>
              </a:ext>
            </a:extLst>
          </p:cNvPr>
          <p:cNvSpPr txBox="1"/>
          <p:nvPr/>
        </p:nvSpPr>
        <p:spPr>
          <a:xfrm>
            <a:off x="4008980" y="3229702"/>
            <a:ext cx="1211386"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Matched Filter</a:t>
            </a:r>
          </a:p>
        </p:txBody>
      </p:sp>
      <p:cxnSp>
        <p:nvCxnSpPr>
          <p:cNvPr id="11" name="连接符: 肘形 10">
            <a:extLst>
              <a:ext uri="{FF2B5EF4-FFF2-40B4-BE49-F238E27FC236}">
                <a16:creationId xmlns:a16="http://schemas.microsoft.com/office/drawing/2014/main" id="{A102A0E8-2DF6-AD61-312F-DD869E3070CD}"/>
              </a:ext>
            </a:extLst>
          </p:cNvPr>
          <p:cNvCxnSpPr>
            <a:cxnSpLocks/>
            <a:stCxn id="5" idx="3"/>
            <a:endCxn id="6" idx="1"/>
          </p:cNvCxnSpPr>
          <p:nvPr/>
        </p:nvCxnSpPr>
        <p:spPr>
          <a:xfrm>
            <a:off x="2859813" y="2013845"/>
            <a:ext cx="1149167" cy="1539023"/>
          </a:xfrm>
          <a:prstGeom prst="bentConnector3">
            <a:avLst>
              <a:gd name="adj1" fmla="val 4748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A56AC65-CEA6-B9A4-754B-D4DED091FC6E}"/>
              </a:ext>
            </a:extLst>
          </p:cNvPr>
          <p:cNvSpPr txBox="1"/>
          <p:nvPr/>
        </p:nvSpPr>
        <p:spPr>
          <a:xfrm>
            <a:off x="5979250" y="3230488"/>
            <a:ext cx="1211386"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Filtered Signal</a:t>
            </a:r>
          </a:p>
        </p:txBody>
      </p:sp>
      <p:sp>
        <p:nvSpPr>
          <p:cNvPr id="19" name="文本框 18">
            <a:extLst>
              <a:ext uri="{FF2B5EF4-FFF2-40B4-BE49-F238E27FC236}">
                <a16:creationId xmlns:a16="http://schemas.microsoft.com/office/drawing/2014/main" id="{15FE22AF-5BE0-0C2D-B3C9-FE74A1C56F9B}"/>
              </a:ext>
            </a:extLst>
          </p:cNvPr>
          <p:cNvSpPr txBox="1"/>
          <p:nvPr/>
        </p:nvSpPr>
        <p:spPr>
          <a:xfrm>
            <a:off x="4602886" y="1829178"/>
            <a:ext cx="1446397"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Rough HR</a:t>
            </a:r>
          </a:p>
          <a:p>
            <a:pPr algn="ctr"/>
            <a:r>
              <a:rPr lang="en-US" altLang="zh-CN" dirty="0"/>
              <a:t>Prediction</a:t>
            </a:r>
          </a:p>
        </p:txBody>
      </p:sp>
      <p:cxnSp>
        <p:nvCxnSpPr>
          <p:cNvPr id="33" name="直接箭头连接符 32">
            <a:extLst>
              <a:ext uri="{FF2B5EF4-FFF2-40B4-BE49-F238E27FC236}">
                <a16:creationId xmlns:a16="http://schemas.microsoft.com/office/drawing/2014/main" id="{5ED8817C-92B0-F5B0-DC66-7DA707D93A87}"/>
              </a:ext>
            </a:extLst>
          </p:cNvPr>
          <p:cNvCxnSpPr>
            <a:cxnSpLocks/>
            <a:stCxn id="6" idx="3"/>
            <a:endCxn id="14" idx="1"/>
          </p:cNvCxnSpPr>
          <p:nvPr/>
        </p:nvCxnSpPr>
        <p:spPr>
          <a:xfrm>
            <a:off x="5220366" y="3552868"/>
            <a:ext cx="758884" cy="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1DA2F292-C7BE-38C8-3E94-408D62C2BAD2}"/>
              </a:ext>
            </a:extLst>
          </p:cNvPr>
          <p:cNvSpPr txBox="1"/>
          <p:nvPr/>
        </p:nvSpPr>
        <p:spPr>
          <a:xfrm>
            <a:off x="8456152" y="2520872"/>
            <a:ext cx="1640750"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Find Peaks</a:t>
            </a:r>
          </a:p>
          <a:p>
            <a:pPr algn="ctr"/>
            <a:r>
              <a:rPr lang="en-US" altLang="zh-CN" dirty="0"/>
              <a:t>(Local Max)</a:t>
            </a:r>
            <a:endParaRPr lang="zh-CN" altLang="en-US" dirty="0"/>
          </a:p>
        </p:txBody>
      </p:sp>
      <p:cxnSp>
        <p:nvCxnSpPr>
          <p:cNvPr id="39" name="连接符: 肘形 38">
            <a:extLst>
              <a:ext uri="{FF2B5EF4-FFF2-40B4-BE49-F238E27FC236}">
                <a16:creationId xmlns:a16="http://schemas.microsoft.com/office/drawing/2014/main" id="{0EB87C95-F076-3BA2-1F7C-F56E4FE44D7B}"/>
              </a:ext>
            </a:extLst>
          </p:cNvPr>
          <p:cNvCxnSpPr>
            <a:cxnSpLocks/>
            <a:stCxn id="19" idx="3"/>
            <a:endCxn id="37" idx="1"/>
          </p:cNvCxnSpPr>
          <p:nvPr/>
        </p:nvCxnSpPr>
        <p:spPr>
          <a:xfrm>
            <a:off x="6049283" y="2152344"/>
            <a:ext cx="2406869" cy="691694"/>
          </a:xfrm>
          <a:prstGeom prst="bentConnector3">
            <a:avLst>
              <a:gd name="adj1" fmla="val 735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5AE93CB1-F0B4-D965-FB33-9560533F26B1}"/>
              </a:ext>
            </a:extLst>
          </p:cNvPr>
          <p:cNvCxnSpPr>
            <a:cxnSpLocks/>
            <a:stCxn id="14" idx="3"/>
            <a:endCxn id="37" idx="1"/>
          </p:cNvCxnSpPr>
          <p:nvPr/>
        </p:nvCxnSpPr>
        <p:spPr>
          <a:xfrm flipV="1">
            <a:off x="7190636" y="2844038"/>
            <a:ext cx="1265516" cy="70961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A41172FD-4CF2-94D1-3A8F-E9FD263B12CE}"/>
              </a:ext>
            </a:extLst>
          </p:cNvPr>
          <p:cNvSpPr txBox="1"/>
          <p:nvPr/>
        </p:nvSpPr>
        <p:spPr>
          <a:xfrm>
            <a:off x="10426424" y="2525110"/>
            <a:ext cx="1460778" cy="646331"/>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pPr algn="ctr"/>
            <a:r>
              <a:rPr lang="en-US" altLang="zh-CN" dirty="0"/>
              <a:t>IBI </a:t>
            </a:r>
          </a:p>
          <a:p>
            <a:pPr algn="ctr"/>
            <a:r>
              <a:rPr lang="en-US" altLang="zh-CN" dirty="0"/>
              <a:t>Prediction</a:t>
            </a:r>
            <a:endParaRPr lang="zh-CN" altLang="en-US" dirty="0"/>
          </a:p>
        </p:txBody>
      </p:sp>
      <p:cxnSp>
        <p:nvCxnSpPr>
          <p:cNvPr id="56" name="直接箭头连接符 55">
            <a:extLst>
              <a:ext uri="{FF2B5EF4-FFF2-40B4-BE49-F238E27FC236}">
                <a16:creationId xmlns:a16="http://schemas.microsoft.com/office/drawing/2014/main" id="{D894C79C-197C-7172-1DC7-8DB3FB4556F7}"/>
              </a:ext>
            </a:extLst>
          </p:cNvPr>
          <p:cNvCxnSpPr>
            <a:cxnSpLocks/>
            <a:stCxn id="37" idx="3"/>
            <a:endCxn id="54" idx="1"/>
          </p:cNvCxnSpPr>
          <p:nvPr/>
        </p:nvCxnSpPr>
        <p:spPr>
          <a:xfrm>
            <a:off x="10096902" y="2844038"/>
            <a:ext cx="329522" cy="4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374CCFF-5418-3533-BF11-9589C236EA2C}"/>
              </a:ext>
            </a:extLst>
          </p:cNvPr>
          <p:cNvSpPr txBox="1"/>
          <p:nvPr/>
        </p:nvSpPr>
        <p:spPr>
          <a:xfrm>
            <a:off x="955965" y="5326925"/>
            <a:ext cx="9708827"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sz="1600" dirty="0"/>
              <a:t>* A easy and useful way for rough heart rate</a:t>
            </a:r>
            <a:r>
              <a:rPr lang="zh-CN" altLang="en-US" sz="1600" dirty="0"/>
              <a:t> </a:t>
            </a:r>
            <a:r>
              <a:rPr lang="en-US" altLang="zh-CN" sz="1600" dirty="0"/>
              <a:t>will be introduced in next pages</a:t>
            </a:r>
          </a:p>
        </p:txBody>
      </p:sp>
      <p:cxnSp>
        <p:nvCxnSpPr>
          <p:cNvPr id="49" name="连接符: 肘形 48">
            <a:extLst>
              <a:ext uri="{FF2B5EF4-FFF2-40B4-BE49-F238E27FC236}">
                <a16:creationId xmlns:a16="http://schemas.microsoft.com/office/drawing/2014/main" id="{79AC5DBD-162E-4FBC-E86A-8BEECDB187A6}"/>
              </a:ext>
            </a:extLst>
          </p:cNvPr>
          <p:cNvCxnSpPr>
            <a:stCxn id="5" idx="0"/>
            <a:endCxn id="19" idx="0"/>
          </p:cNvCxnSpPr>
          <p:nvPr/>
        </p:nvCxnSpPr>
        <p:spPr>
          <a:xfrm rot="5400000" flipH="1" flipV="1">
            <a:off x="3556063" y="59158"/>
            <a:ext cx="1" cy="3540043"/>
          </a:xfrm>
          <a:prstGeom prst="bentConnector3">
            <a:avLst>
              <a:gd name="adj1" fmla="val 2286010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F021E2AC-2311-2415-E863-DE0446362D67}"/>
              </a:ext>
            </a:extLst>
          </p:cNvPr>
          <p:cNvCxnSpPr>
            <a:stCxn id="5" idx="2"/>
            <a:endCxn id="3" idx="0"/>
          </p:cNvCxnSpPr>
          <p:nvPr/>
        </p:nvCxnSpPr>
        <p:spPr>
          <a:xfrm flipH="1">
            <a:off x="1786041" y="2198511"/>
            <a:ext cx="1" cy="18671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60DC0096-C672-C0F2-E19A-0DACECC9AF2D}"/>
              </a:ext>
            </a:extLst>
          </p:cNvPr>
          <p:cNvCxnSpPr>
            <a:cxnSpLocks/>
            <a:stCxn id="3" idx="3"/>
            <a:endCxn id="6" idx="1"/>
          </p:cNvCxnSpPr>
          <p:nvPr/>
        </p:nvCxnSpPr>
        <p:spPr>
          <a:xfrm flipV="1">
            <a:off x="2797593" y="3552868"/>
            <a:ext cx="1211387" cy="69747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94E10784-E7CB-3569-7D0E-3A19FD86DCD4}"/>
              </a:ext>
            </a:extLst>
          </p:cNvPr>
          <p:cNvSpPr txBox="1"/>
          <p:nvPr/>
        </p:nvSpPr>
        <p:spPr>
          <a:xfrm>
            <a:off x="447230" y="601574"/>
            <a:ext cx="3941890" cy="369332"/>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1800">
                <a:solidFill>
                  <a:schemeClr val="dk1"/>
                </a:solidFill>
                <a:latin typeface="Consolas"/>
              </a:defRPr>
            </a:lvl1pPr>
          </a:lstStyle>
          <a:p>
            <a:r>
              <a:rPr lang="en-US" altLang="zh-CN" dirty="0"/>
              <a:t>Workflow of IBI Prediction</a:t>
            </a:r>
            <a:endParaRPr lang="zh-CN" altLang="en-US" dirty="0"/>
          </a:p>
        </p:txBody>
      </p:sp>
    </p:spTree>
    <p:extLst>
      <p:ext uri="{BB962C8B-B14F-4D97-AF65-F5344CB8AC3E}">
        <p14:creationId xmlns:p14="http://schemas.microsoft.com/office/powerpoint/2010/main" val="353771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8" name="图片 7">
            <a:extLst>
              <a:ext uri="{FF2B5EF4-FFF2-40B4-BE49-F238E27FC236}">
                <a16:creationId xmlns:a16="http://schemas.microsoft.com/office/drawing/2014/main" id="{688DF35D-2F6F-A7E8-2004-C13ADDF71BE6}"/>
              </a:ext>
            </a:extLst>
          </p:cNvPr>
          <p:cNvPicPr>
            <a:picLocks noChangeAspect="1"/>
          </p:cNvPicPr>
          <p:nvPr/>
        </p:nvPicPr>
        <p:blipFill rotWithShape="1">
          <a:blip r:embed="rId3"/>
          <a:srcRect l="2164"/>
          <a:stretch/>
        </p:blipFill>
        <p:spPr>
          <a:xfrm>
            <a:off x="333381" y="1616953"/>
            <a:ext cx="4878977" cy="3013662"/>
          </a:xfrm>
          <a:prstGeom prst="rect">
            <a:avLst/>
          </a:prstGeom>
        </p:spPr>
      </p:pic>
      <p:sp>
        <p:nvSpPr>
          <p:cNvPr id="9" name="文本框 8">
            <a:extLst>
              <a:ext uri="{FF2B5EF4-FFF2-40B4-BE49-F238E27FC236}">
                <a16:creationId xmlns:a16="http://schemas.microsoft.com/office/drawing/2014/main" id="{5B3DF422-1140-5C22-D289-FC25A4DDE368}"/>
              </a:ext>
            </a:extLst>
          </p:cNvPr>
          <p:cNvSpPr txBox="1"/>
          <p:nvPr/>
        </p:nvSpPr>
        <p:spPr>
          <a:xfrm>
            <a:off x="333381" y="4847784"/>
            <a:ext cx="5062552" cy="1569660"/>
          </a:xfrm>
          <a:prstGeom prst="rect">
            <a:avLst/>
          </a:prstGeom>
          <a:noFill/>
        </p:spPr>
        <p:txBody>
          <a:bodyPr wrap="square">
            <a:spAutoFit/>
          </a:bodyPr>
          <a:lstStyle/>
          <a:p>
            <a:r>
              <a:rPr lang="en-US" altLang="zh-CN" sz="1600" dirty="0">
                <a:latin typeface="Consolas" panose="020B0609020204030204" pitchFamily="49" charset="0"/>
              </a:rPr>
              <a:t>However, errors can arise when the incoming signal displays </a:t>
            </a:r>
            <a:r>
              <a:rPr lang="en-US" altLang="zh-CN" sz="1600" b="1" u="sng" dirty="0">
                <a:latin typeface="Consolas" panose="020B0609020204030204" pitchFamily="49" charset="0"/>
              </a:rPr>
              <a:t>two distinct peaks within a single heartbeat cycle</a:t>
            </a:r>
            <a:r>
              <a:rPr lang="en-US" altLang="zh-CN" sz="1600" dirty="0">
                <a:latin typeface="Consolas" panose="020B0609020204030204" pitchFamily="49" charset="0"/>
              </a:rPr>
              <a:t>, as illustrated on the right side of fig.9. The first of these peaks is termed the systolic peak, while the second is the diastolic peak.</a:t>
            </a:r>
            <a:endParaRPr lang="zh-CN" altLang="en-US" sz="1600" dirty="0">
              <a:latin typeface="Consolas" panose="020B0609020204030204" pitchFamily="49" charset="0"/>
            </a:endParaRPr>
          </a:p>
        </p:txBody>
      </p:sp>
      <p:cxnSp>
        <p:nvCxnSpPr>
          <p:cNvPr id="10" name="直接连接符 9">
            <a:extLst>
              <a:ext uri="{FF2B5EF4-FFF2-40B4-BE49-F238E27FC236}">
                <a16:creationId xmlns:a16="http://schemas.microsoft.com/office/drawing/2014/main" id="{ED50B6C4-2E6F-B000-40D0-3D340B05B465}"/>
              </a:ext>
            </a:extLst>
          </p:cNvPr>
          <p:cNvCxnSpPr>
            <a:cxnSpLocks/>
          </p:cNvCxnSpPr>
          <p:nvPr/>
        </p:nvCxnSpPr>
        <p:spPr>
          <a:xfrm flipV="1">
            <a:off x="5571723" y="400110"/>
            <a:ext cx="55678" cy="645789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8EC7514-F94F-92C6-7142-59322301410E}"/>
              </a:ext>
            </a:extLst>
          </p:cNvPr>
          <p:cNvSpPr txBox="1"/>
          <p:nvPr/>
        </p:nvSpPr>
        <p:spPr>
          <a:xfrm>
            <a:off x="570529" y="1030452"/>
            <a:ext cx="4277319" cy="369332"/>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Material From </a:t>
            </a:r>
            <a:r>
              <a:rPr lang="en-US" altLang="zh-CN" dirty="0" err="1"/>
              <a:t>Yingjian’s</a:t>
            </a:r>
            <a:r>
              <a:rPr lang="en-US" altLang="zh-CN" dirty="0"/>
              <a:t> Paper</a:t>
            </a:r>
            <a:endParaRPr lang="zh-CN" altLang="en-US" dirty="0"/>
          </a:p>
        </p:txBody>
      </p:sp>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5" name="图片 4">
            <a:extLst>
              <a:ext uri="{FF2B5EF4-FFF2-40B4-BE49-F238E27FC236}">
                <a16:creationId xmlns:a16="http://schemas.microsoft.com/office/drawing/2014/main" id="{0245DF20-F9A2-5550-AB1A-520E74BBC80F}"/>
              </a:ext>
            </a:extLst>
          </p:cNvPr>
          <p:cNvPicPr>
            <a:picLocks noChangeAspect="1"/>
          </p:cNvPicPr>
          <p:nvPr/>
        </p:nvPicPr>
        <p:blipFill>
          <a:blip r:embed="rId4"/>
          <a:stretch>
            <a:fillRect/>
          </a:stretch>
        </p:blipFill>
        <p:spPr>
          <a:xfrm>
            <a:off x="6351276" y="306963"/>
            <a:ext cx="4878977" cy="4065814"/>
          </a:xfrm>
          <a:prstGeom prst="rect">
            <a:avLst/>
          </a:prstGeom>
        </p:spPr>
      </p:pic>
      <p:sp>
        <p:nvSpPr>
          <p:cNvPr id="11" name="文本框 10">
            <a:extLst>
              <a:ext uri="{FF2B5EF4-FFF2-40B4-BE49-F238E27FC236}">
                <a16:creationId xmlns:a16="http://schemas.microsoft.com/office/drawing/2014/main" id="{32127715-B416-9499-9A44-03980CD9ADE5}"/>
              </a:ext>
            </a:extLst>
          </p:cNvPr>
          <p:cNvSpPr txBox="1"/>
          <p:nvPr/>
        </p:nvSpPr>
        <p:spPr>
          <a:xfrm>
            <a:off x="5840725" y="4601562"/>
            <a:ext cx="6269615" cy="1815882"/>
          </a:xfrm>
          <a:prstGeom prst="rect">
            <a:avLst/>
          </a:prstGeom>
          <a:noFill/>
        </p:spPr>
        <p:txBody>
          <a:bodyPr wrap="square" rtlCol="0">
            <a:spAutoFit/>
          </a:bodyPr>
          <a:lstStyle>
            <a:defPPr marR="0" lvl="0" algn="l" rtl="0">
              <a:lnSpc>
                <a:spcPct val="100000"/>
              </a:lnSpc>
              <a:spcBef>
                <a:spcPts val="0"/>
              </a:spcBef>
              <a:spcAft>
                <a:spcPts val="0"/>
              </a:spcAft>
              <a:defRPr/>
            </a:defPPr>
            <a:lvl1pPr>
              <a:defRPr sz="1600">
                <a:solidFill>
                  <a:schemeClr val="dk1"/>
                </a:solidFill>
                <a:latin typeface="Consolas"/>
              </a:defRPr>
            </a:lvl1pPr>
          </a:lstStyle>
          <a:p>
            <a:r>
              <a:rPr lang="en-US" altLang="zh-CN" dirty="0"/>
              <a:t>Reason:</a:t>
            </a:r>
          </a:p>
          <a:p>
            <a:r>
              <a:rPr lang="en-US" altLang="zh-CN" dirty="0"/>
              <a:t>For signals with particularly prominent patterns or significant peaks, the calculation of IBI works well.</a:t>
            </a:r>
          </a:p>
          <a:p>
            <a:endParaRPr lang="en-US" altLang="zh-CN" dirty="0"/>
          </a:p>
          <a:p>
            <a:r>
              <a:rPr lang="en-US" altLang="zh-CN" dirty="0"/>
              <a:t>Conversely, for signals unclear or ambiguous, IBI calculation may encounter some issues. These issues and the possible solution will be mentioned later on.</a:t>
            </a:r>
          </a:p>
        </p:txBody>
      </p:sp>
    </p:spTree>
    <p:extLst>
      <p:ext uri="{BB962C8B-B14F-4D97-AF65-F5344CB8AC3E}">
        <p14:creationId xmlns:p14="http://schemas.microsoft.com/office/powerpoint/2010/main" val="81419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6" name="文本框 5">
            <a:extLst>
              <a:ext uri="{FF2B5EF4-FFF2-40B4-BE49-F238E27FC236}">
                <a16:creationId xmlns:a16="http://schemas.microsoft.com/office/drawing/2014/main" id="{72F534C1-1FD5-FEC3-903D-641FD77EF654}"/>
              </a:ext>
            </a:extLst>
          </p:cNvPr>
          <p:cNvSpPr txBox="1"/>
          <p:nvPr/>
        </p:nvSpPr>
        <p:spPr>
          <a:xfrm>
            <a:off x="215718" y="1713404"/>
            <a:ext cx="5447089" cy="1231106"/>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sz="2000" dirty="0"/>
              <a:t>Fact</a:t>
            </a:r>
            <a:r>
              <a:rPr lang="zh-CN" altLang="en-US" dirty="0"/>
              <a:t>：</a:t>
            </a:r>
            <a:endParaRPr lang="en-US" altLang="zh-CN" dirty="0"/>
          </a:p>
          <a:p>
            <a:r>
              <a:rPr lang="en-US" altLang="zh-CN" dirty="0"/>
              <a:t>Sticky heartbeats are a significant issue. They have a considerable impact on IBI calculations.</a:t>
            </a:r>
          </a:p>
        </p:txBody>
      </p:sp>
      <p:sp>
        <p:nvSpPr>
          <p:cNvPr id="8" name="文本框 7">
            <a:extLst>
              <a:ext uri="{FF2B5EF4-FFF2-40B4-BE49-F238E27FC236}">
                <a16:creationId xmlns:a16="http://schemas.microsoft.com/office/drawing/2014/main" id="{F0AB3714-71DE-1F60-6468-8A58CDC6790B}"/>
              </a:ext>
            </a:extLst>
          </p:cNvPr>
          <p:cNvSpPr txBox="1"/>
          <p:nvPr/>
        </p:nvSpPr>
        <p:spPr>
          <a:xfrm>
            <a:off x="5880160" y="1713404"/>
            <a:ext cx="6311840" cy="4862870"/>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sz="2000" dirty="0"/>
              <a:t>Assumption</a:t>
            </a:r>
            <a:r>
              <a:rPr lang="en-US" altLang="zh-CN" dirty="0"/>
              <a:t>:</a:t>
            </a:r>
          </a:p>
          <a:p>
            <a:pPr marL="285750" indent="-285750">
              <a:buFont typeface="Arial" panose="020B0604020202020204" pitchFamily="34" charset="0"/>
              <a:buChar char="•"/>
            </a:pPr>
            <a:r>
              <a:rPr lang="en-US" altLang="zh-CN" dirty="0"/>
              <a:t>In the connection between two heartbeats, the signal values should ideally be close to zero. </a:t>
            </a:r>
          </a:p>
          <a:p>
            <a:pPr marL="285750" indent="-285750">
              <a:buFont typeface="Arial" panose="020B0604020202020204" pitchFamily="34" charset="0"/>
              <a:buChar char="•"/>
            </a:pPr>
            <a:r>
              <a:rPr lang="en-US" altLang="zh-CN" dirty="0"/>
              <a:t>For signals during heartbeats, there should, in principle, be rich information, exhibiting a wide frequency range.</a:t>
            </a:r>
          </a:p>
          <a:p>
            <a:endParaRPr lang="en-US" altLang="zh-CN" dirty="0"/>
          </a:p>
          <a:p>
            <a:endParaRPr lang="en-US" altLang="zh-CN" dirty="0"/>
          </a:p>
          <a:p>
            <a:r>
              <a:rPr lang="en-US" altLang="zh-CN" sz="2000" dirty="0"/>
              <a:t>Observation</a:t>
            </a:r>
            <a:r>
              <a:rPr lang="en-US" altLang="zh-CN" dirty="0"/>
              <a:t>:</a:t>
            </a:r>
          </a:p>
          <a:p>
            <a:r>
              <a:rPr lang="en-US" altLang="zh-CN" dirty="0"/>
              <a:t>Most instances of sticky connections are caused by low frequencies. </a:t>
            </a:r>
          </a:p>
          <a:p>
            <a:endParaRPr lang="en-US" altLang="zh-CN" dirty="0"/>
          </a:p>
          <a:p>
            <a:endParaRPr lang="en-US" altLang="zh-CN" dirty="0"/>
          </a:p>
          <a:p>
            <a:r>
              <a:rPr lang="en-US" altLang="zh-CN" sz="2000" dirty="0"/>
              <a:t>Solution</a:t>
            </a:r>
            <a:r>
              <a:rPr lang="en-US" altLang="zh-CN" dirty="0"/>
              <a:t>:</a:t>
            </a:r>
          </a:p>
          <a:p>
            <a:r>
              <a:rPr lang="en-US" altLang="zh-CN" dirty="0"/>
              <a:t>Eliminating low-frequency signals, only the high-frequency information related to heartbeats is considered.</a:t>
            </a:r>
          </a:p>
        </p:txBody>
      </p:sp>
      <p:sp>
        <p:nvSpPr>
          <p:cNvPr id="10" name="文本框 9">
            <a:extLst>
              <a:ext uri="{FF2B5EF4-FFF2-40B4-BE49-F238E27FC236}">
                <a16:creationId xmlns:a16="http://schemas.microsoft.com/office/drawing/2014/main" id="{1318C973-9097-31CC-576B-C142288E1B23}"/>
              </a:ext>
            </a:extLst>
          </p:cNvPr>
          <p:cNvSpPr txBox="1"/>
          <p:nvPr/>
        </p:nvSpPr>
        <p:spPr>
          <a:xfrm>
            <a:off x="0" y="457582"/>
            <a:ext cx="12192000" cy="954107"/>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dk1"/>
                </a:solidFill>
                <a:latin typeface="Consolas"/>
              </a:defRPr>
            </a:lvl1pPr>
          </a:lstStyle>
          <a:p>
            <a:r>
              <a:rPr lang="en-US" altLang="zh-CN" sz="2000" dirty="0"/>
              <a:t>Question</a:t>
            </a:r>
            <a:r>
              <a:rPr lang="en-US" altLang="zh-CN" dirty="0"/>
              <a:t>: In the paper, Song reconstruct signals with frequency ranges spanning 0.8 Hz to 12 Hz. At which frequencies of signals can we clearly observe the heartbeat cycle? Is it necessary to include all information related to heartbeats in the signals?</a:t>
            </a:r>
          </a:p>
        </p:txBody>
      </p:sp>
      <p:pic>
        <p:nvPicPr>
          <p:cNvPr id="11" name="图片 10">
            <a:extLst>
              <a:ext uri="{FF2B5EF4-FFF2-40B4-BE49-F238E27FC236}">
                <a16:creationId xmlns:a16="http://schemas.microsoft.com/office/drawing/2014/main" id="{91989282-4E4D-01E1-12FD-F8DEAC3FF808}"/>
              </a:ext>
            </a:extLst>
          </p:cNvPr>
          <p:cNvPicPr>
            <a:picLocks noChangeAspect="1"/>
          </p:cNvPicPr>
          <p:nvPr/>
        </p:nvPicPr>
        <p:blipFill>
          <a:blip r:embed="rId3"/>
          <a:stretch>
            <a:fillRect/>
          </a:stretch>
        </p:blipFill>
        <p:spPr>
          <a:xfrm>
            <a:off x="295212" y="3058419"/>
            <a:ext cx="5191850" cy="3439005"/>
          </a:xfrm>
          <a:prstGeom prst="rect">
            <a:avLst/>
          </a:prstGeom>
        </p:spPr>
      </p:pic>
      <p:sp>
        <p:nvSpPr>
          <p:cNvPr id="13" name="矩形 12">
            <a:extLst>
              <a:ext uri="{FF2B5EF4-FFF2-40B4-BE49-F238E27FC236}">
                <a16:creationId xmlns:a16="http://schemas.microsoft.com/office/drawing/2014/main" id="{9D035EA8-0050-C344-F48F-BCF53FC597E3}"/>
              </a:ext>
            </a:extLst>
          </p:cNvPr>
          <p:cNvSpPr/>
          <p:nvPr/>
        </p:nvSpPr>
        <p:spPr>
          <a:xfrm>
            <a:off x="2199774" y="3177680"/>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3240487-B34D-43CF-208A-102771AD8C19}"/>
              </a:ext>
            </a:extLst>
          </p:cNvPr>
          <p:cNvSpPr/>
          <p:nvPr/>
        </p:nvSpPr>
        <p:spPr>
          <a:xfrm>
            <a:off x="2533150" y="3176980"/>
            <a:ext cx="161578"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EE6F0573-F6E5-EF1E-4E0B-CE72D68F4E81}"/>
              </a:ext>
            </a:extLst>
          </p:cNvPr>
          <p:cNvSpPr/>
          <p:nvPr/>
        </p:nvSpPr>
        <p:spPr>
          <a:xfrm>
            <a:off x="2957011" y="3176980"/>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EEFCCF2-4CC0-410D-F3B1-423D65333779}"/>
              </a:ext>
            </a:extLst>
          </p:cNvPr>
          <p:cNvSpPr/>
          <p:nvPr/>
        </p:nvSpPr>
        <p:spPr>
          <a:xfrm>
            <a:off x="4038446" y="3176980"/>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A6B53AE-F0DD-7C13-B91B-573FCEA528FB}"/>
              </a:ext>
            </a:extLst>
          </p:cNvPr>
          <p:cNvSpPr/>
          <p:nvPr/>
        </p:nvSpPr>
        <p:spPr>
          <a:xfrm>
            <a:off x="4452783" y="3176980"/>
            <a:ext cx="171103" cy="103010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416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5" name="图片 4">
            <a:extLst>
              <a:ext uri="{FF2B5EF4-FFF2-40B4-BE49-F238E27FC236}">
                <a16:creationId xmlns:a16="http://schemas.microsoft.com/office/drawing/2014/main" id="{128F57F2-C279-FF1D-431E-1F55A9517082}"/>
              </a:ext>
            </a:extLst>
          </p:cNvPr>
          <p:cNvPicPr>
            <a:picLocks noChangeAspect="1"/>
          </p:cNvPicPr>
          <p:nvPr/>
        </p:nvPicPr>
        <p:blipFill>
          <a:blip r:embed="rId3"/>
          <a:stretch>
            <a:fillRect/>
          </a:stretch>
        </p:blipFill>
        <p:spPr>
          <a:xfrm>
            <a:off x="7801491" y="1213949"/>
            <a:ext cx="3557080" cy="2980256"/>
          </a:xfrm>
          <a:prstGeom prst="rect">
            <a:avLst/>
          </a:prstGeom>
        </p:spPr>
      </p:pic>
      <p:pic>
        <p:nvPicPr>
          <p:cNvPr id="8" name="图片 7">
            <a:extLst>
              <a:ext uri="{FF2B5EF4-FFF2-40B4-BE49-F238E27FC236}">
                <a16:creationId xmlns:a16="http://schemas.microsoft.com/office/drawing/2014/main" id="{4EC9D433-6B8D-EDD4-816C-26E2593E1AFA}"/>
              </a:ext>
            </a:extLst>
          </p:cNvPr>
          <p:cNvPicPr>
            <a:picLocks noChangeAspect="1"/>
          </p:cNvPicPr>
          <p:nvPr/>
        </p:nvPicPr>
        <p:blipFill>
          <a:blip r:embed="rId4"/>
          <a:stretch>
            <a:fillRect/>
          </a:stretch>
        </p:blipFill>
        <p:spPr>
          <a:xfrm>
            <a:off x="4285613" y="1262018"/>
            <a:ext cx="3515878" cy="2884119"/>
          </a:xfrm>
          <a:prstGeom prst="rect">
            <a:avLst/>
          </a:prstGeom>
        </p:spPr>
      </p:pic>
      <p:pic>
        <p:nvPicPr>
          <p:cNvPr id="10" name="图片 9">
            <a:extLst>
              <a:ext uri="{FF2B5EF4-FFF2-40B4-BE49-F238E27FC236}">
                <a16:creationId xmlns:a16="http://schemas.microsoft.com/office/drawing/2014/main" id="{99B3EC58-BEE8-C863-8B82-1BA8636B7D48}"/>
              </a:ext>
            </a:extLst>
          </p:cNvPr>
          <p:cNvPicPr>
            <a:picLocks noChangeAspect="1"/>
          </p:cNvPicPr>
          <p:nvPr/>
        </p:nvPicPr>
        <p:blipFill>
          <a:blip r:embed="rId5"/>
          <a:stretch>
            <a:fillRect/>
          </a:stretch>
        </p:blipFill>
        <p:spPr>
          <a:xfrm>
            <a:off x="685500" y="1227684"/>
            <a:ext cx="3625749" cy="2952788"/>
          </a:xfrm>
          <a:prstGeom prst="rect">
            <a:avLst/>
          </a:prstGeom>
        </p:spPr>
      </p:pic>
      <p:sp>
        <p:nvSpPr>
          <p:cNvPr id="11" name="文本框 10">
            <a:extLst>
              <a:ext uri="{FF2B5EF4-FFF2-40B4-BE49-F238E27FC236}">
                <a16:creationId xmlns:a16="http://schemas.microsoft.com/office/drawing/2014/main" id="{7F6E0930-C52C-7AD8-E023-A18E4A0FE897}"/>
              </a:ext>
            </a:extLst>
          </p:cNvPr>
          <p:cNvSpPr txBox="1"/>
          <p:nvPr/>
        </p:nvSpPr>
        <p:spPr>
          <a:xfrm>
            <a:off x="993508" y="4799994"/>
            <a:ext cx="11009196" cy="1200329"/>
          </a:xfrm>
          <a:prstGeom prst="rect">
            <a:avLst/>
          </a:prstGeom>
          <a:noFill/>
        </p:spPr>
        <p:txBody>
          <a:bodyPr wrap="square" rtlCol="0">
            <a:spAutoFit/>
          </a:bodyPr>
          <a:lstStyle/>
          <a:p>
            <a:r>
              <a:rPr lang="en-US" altLang="zh-CN" sz="1800" dirty="0">
                <a:solidFill>
                  <a:schemeClr val="dk1"/>
                </a:solidFill>
                <a:latin typeface="Consolas"/>
              </a:rPr>
              <a:t>Advantages:</a:t>
            </a:r>
          </a:p>
          <a:p>
            <a:pPr marL="342900" indent="-342900">
              <a:buFont typeface="Arial"/>
              <a:buAutoNum type="arabicPeriod"/>
            </a:pPr>
            <a:r>
              <a:rPr lang="en-US" altLang="zh-CN" sz="1800" dirty="0">
                <a:solidFill>
                  <a:schemeClr val="dk1"/>
                </a:solidFill>
                <a:latin typeface="Consolas"/>
              </a:rPr>
              <a:t>Sticky Heartbeats signals could be identified easily.</a:t>
            </a:r>
          </a:p>
          <a:p>
            <a:pPr marL="342900" indent="-342900">
              <a:buFont typeface="Arial"/>
              <a:buAutoNum type="arabicPeriod"/>
            </a:pPr>
            <a:r>
              <a:rPr lang="en-US" altLang="zh-CN" sz="1800" dirty="0">
                <a:solidFill>
                  <a:schemeClr val="dk1"/>
                </a:solidFill>
                <a:latin typeface="Consolas"/>
              </a:rPr>
              <a:t>Due to the higher energy content of low-frequency signals, filtering out these signals results in a more uniform and periodic distribution of signal energy.</a:t>
            </a:r>
            <a:endParaRPr lang="zh-CN" altLang="en-US" sz="1800" dirty="0">
              <a:solidFill>
                <a:schemeClr val="dk1"/>
              </a:solidFill>
              <a:latin typeface="Consolas"/>
            </a:endParaRPr>
          </a:p>
        </p:txBody>
      </p:sp>
      <p:sp>
        <p:nvSpPr>
          <p:cNvPr id="12" name="矩形 11">
            <a:extLst>
              <a:ext uri="{FF2B5EF4-FFF2-40B4-BE49-F238E27FC236}">
                <a16:creationId xmlns:a16="http://schemas.microsoft.com/office/drawing/2014/main" id="{F1192CD4-A223-97B3-0287-23EAA21B5659}"/>
              </a:ext>
            </a:extLst>
          </p:cNvPr>
          <p:cNvSpPr/>
          <p:nvPr/>
        </p:nvSpPr>
        <p:spPr>
          <a:xfrm>
            <a:off x="2960000" y="1213949"/>
            <a:ext cx="619806"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02563D4-DE11-842D-AAAC-229F982BF179}"/>
              </a:ext>
            </a:extLst>
          </p:cNvPr>
          <p:cNvSpPr/>
          <p:nvPr/>
        </p:nvSpPr>
        <p:spPr>
          <a:xfrm>
            <a:off x="6343350" y="1213949"/>
            <a:ext cx="928688"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D7C189E-4DDB-FC58-EBA4-B06B8C9CB3A3}"/>
              </a:ext>
            </a:extLst>
          </p:cNvPr>
          <p:cNvSpPr/>
          <p:nvPr/>
        </p:nvSpPr>
        <p:spPr>
          <a:xfrm>
            <a:off x="8215491" y="1227684"/>
            <a:ext cx="619125"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14FCFA7-661A-C380-C1EC-2BB9ED3FA046}"/>
              </a:ext>
            </a:extLst>
          </p:cNvPr>
          <p:cNvSpPr/>
          <p:nvPr/>
        </p:nvSpPr>
        <p:spPr>
          <a:xfrm>
            <a:off x="9364069" y="1227684"/>
            <a:ext cx="619125" cy="29184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28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3" name="图片 2">
            <a:extLst>
              <a:ext uri="{FF2B5EF4-FFF2-40B4-BE49-F238E27FC236}">
                <a16:creationId xmlns:a16="http://schemas.microsoft.com/office/drawing/2014/main" id="{17B772FF-5C58-A7F2-09AC-B79676239B41}"/>
              </a:ext>
            </a:extLst>
          </p:cNvPr>
          <p:cNvPicPr>
            <a:picLocks noChangeAspect="1"/>
          </p:cNvPicPr>
          <p:nvPr/>
        </p:nvPicPr>
        <p:blipFill>
          <a:blip r:embed="rId3"/>
          <a:stretch>
            <a:fillRect/>
          </a:stretch>
        </p:blipFill>
        <p:spPr>
          <a:xfrm>
            <a:off x="665752" y="363306"/>
            <a:ext cx="3601448" cy="4557217"/>
          </a:xfrm>
          <a:prstGeom prst="rect">
            <a:avLst/>
          </a:prstGeom>
        </p:spPr>
      </p:pic>
      <p:pic>
        <p:nvPicPr>
          <p:cNvPr id="7" name="图片 6">
            <a:extLst>
              <a:ext uri="{FF2B5EF4-FFF2-40B4-BE49-F238E27FC236}">
                <a16:creationId xmlns:a16="http://schemas.microsoft.com/office/drawing/2014/main" id="{E7656D16-9733-8FF3-F063-F58191D433A6}"/>
              </a:ext>
            </a:extLst>
          </p:cNvPr>
          <p:cNvPicPr>
            <a:picLocks noChangeAspect="1"/>
          </p:cNvPicPr>
          <p:nvPr/>
        </p:nvPicPr>
        <p:blipFill>
          <a:blip r:embed="rId4"/>
          <a:stretch>
            <a:fillRect/>
          </a:stretch>
        </p:blipFill>
        <p:spPr>
          <a:xfrm>
            <a:off x="4267200" y="377160"/>
            <a:ext cx="3546041" cy="4543365"/>
          </a:xfrm>
          <a:prstGeom prst="rect">
            <a:avLst/>
          </a:prstGeom>
        </p:spPr>
      </p:pic>
      <p:pic>
        <p:nvPicPr>
          <p:cNvPr id="13" name="图片 12">
            <a:extLst>
              <a:ext uri="{FF2B5EF4-FFF2-40B4-BE49-F238E27FC236}">
                <a16:creationId xmlns:a16="http://schemas.microsoft.com/office/drawing/2014/main" id="{DC354441-103C-BF69-183F-581E3A9A2295}"/>
              </a:ext>
            </a:extLst>
          </p:cNvPr>
          <p:cNvPicPr>
            <a:picLocks noChangeAspect="1"/>
          </p:cNvPicPr>
          <p:nvPr/>
        </p:nvPicPr>
        <p:blipFill>
          <a:blip r:embed="rId5"/>
          <a:stretch>
            <a:fillRect/>
          </a:stretch>
        </p:blipFill>
        <p:spPr>
          <a:xfrm>
            <a:off x="7690288" y="370233"/>
            <a:ext cx="3629151" cy="4543364"/>
          </a:xfrm>
          <a:prstGeom prst="rect">
            <a:avLst/>
          </a:prstGeom>
        </p:spPr>
      </p:pic>
      <p:sp>
        <p:nvSpPr>
          <p:cNvPr id="14" name="文本框 13">
            <a:extLst>
              <a:ext uri="{FF2B5EF4-FFF2-40B4-BE49-F238E27FC236}">
                <a16:creationId xmlns:a16="http://schemas.microsoft.com/office/drawing/2014/main" id="{15EB901E-2A17-CE24-022A-1ED7D5B54B40}"/>
              </a:ext>
            </a:extLst>
          </p:cNvPr>
          <p:cNvSpPr txBox="1"/>
          <p:nvPr/>
        </p:nvSpPr>
        <p:spPr>
          <a:xfrm>
            <a:off x="577517" y="4934377"/>
            <a:ext cx="11303468" cy="1754326"/>
          </a:xfrm>
          <a:prstGeom prst="rect">
            <a:avLst/>
          </a:prstGeom>
          <a:noFill/>
        </p:spPr>
        <p:txBody>
          <a:bodyPr wrap="square" rtlCol="0">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After filtering out the low-frequency signals, applying ACF to the envelope curve prevents the occurrence of bimodal phenomena. Based on observations, 80% of the bimodal phenomena will disappear, while the remaining 20% will significantly diminish.</a:t>
            </a:r>
          </a:p>
          <a:p>
            <a:endParaRPr lang="en-US" altLang="zh-CN" dirty="0"/>
          </a:p>
          <a:p>
            <a:r>
              <a:rPr lang="en-US" altLang="zh-CN" u="sng" dirty="0"/>
              <a:t>In summary, high-frequency signals are effective for HR estimation, but they prevent the meaningful extraction of templates.</a:t>
            </a:r>
            <a:endParaRPr lang="zh-CN" altLang="en-US" u="sng" dirty="0"/>
          </a:p>
        </p:txBody>
      </p:sp>
    </p:spTree>
    <p:extLst>
      <p:ext uri="{BB962C8B-B14F-4D97-AF65-F5344CB8AC3E}">
        <p14:creationId xmlns:p14="http://schemas.microsoft.com/office/powerpoint/2010/main" val="2740447920"/>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TotalTime>
  <Words>1004</Words>
  <Application>Microsoft Office PowerPoint</Application>
  <PresentationFormat>宽屏</PresentationFormat>
  <Paragraphs>136</Paragraphs>
  <Slides>20</Slides>
  <Notes>19</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2143</cp:revision>
  <dcterms:created xsi:type="dcterms:W3CDTF">2023-07-30T03:21:28Z</dcterms:created>
  <dcterms:modified xsi:type="dcterms:W3CDTF">2024-01-29T07:46:55Z</dcterms:modified>
</cp:coreProperties>
</file>