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340" r:id="rId4"/>
    <p:sldId id="265" r:id="rId5"/>
    <p:sldId id="339" r:id="rId6"/>
    <p:sldId id="324" r:id="rId7"/>
    <p:sldId id="341" r:id="rId8"/>
    <p:sldId id="342" r:id="rId9"/>
    <p:sldId id="343" r:id="rId10"/>
    <p:sldId id="344" r:id="rId11"/>
    <p:sldId id="345" r:id="rId12"/>
    <p:sldId id="325" r:id="rId13"/>
    <p:sldId id="346" r:id="rId14"/>
    <p:sldId id="347" r:id="rId15"/>
    <p:sldId id="323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8E5"/>
    <a:srgbClr val="F1F52D"/>
    <a:srgbClr val="51788B"/>
    <a:srgbClr val="426A82"/>
    <a:srgbClr val="307DAE"/>
    <a:srgbClr val="EA821C"/>
    <a:srgbClr val="F6C894"/>
    <a:srgbClr val="FF7F0E"/>
    <a:srgbClr val="1F77B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83915" autoAdjust="0"/>
  </p:normalViewPr>
  <p:slideViewPr>
    <p:cSldViewPr snapToGrid="0">
      <p:cViewPr varScale="1">
        <p:scale>
          <a:sx n="67" d="100"/>
          <a:sy n="67" d="100"/>
        </p:scale>
        <p:origin x="519" y="39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77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14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86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80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8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28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4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7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55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3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4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8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2023.9.11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2064544" y="2606266"/>
            <a:ext cx="768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普通的</a:t>
            </a:r>
            <a:r>
              <a:rPr lang="en-US" altLang="zh-CN" dirty="0"/>
              <a:t>stack </a:t>
            </a:r>
            <a:r>
              <a:rPr lang="zh-CN" altLang="en-US" dirty="0"/>
              <a:t>方法，会在即使没有噪声的情况下，极大的影响峰的高度，从而影响精度。而核心的原因在于，横轴上的细微差距，导致峰没有被对齐。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59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2064544" y="2606266"/>
            <a:ext cx="768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K-shape</a:t>
            </a:r>
            <a:r>
              <a:rPr lang="zh-CN" altLang="en-US" dirty="0"/>
              <a:t>的效果不好，问题在</a:t>
            </a:r>
            <a:r>
              <a:rPr lang="en-US" altLang="zh-CN" dirty="0"/>
              <a:t>clustering</a:t>
            </a:r>
            <a:r>
              <a:rPr lang="zh-CN" altLang="en-US" dirty="0"/>
              <a:t>时，重新生成了一个信号。问题在于</a:t>
            </a:r>
            <a:r>
              <a:rPr lang="en-US" altLang="zh-CN" dirty="0"/>
              <a:t>clustering</a:t>
            </a:r>
            <a:r>
              <a:rPr lang="zh-CN" altLang="en-US" dirty="0"/>
              <a:t>而不是背后</a:t>
            </a:r>
            <a:r>
              <a:rPr lang="en-US" altLang="zh-CN" dirty="0"/>
              <a:t>Time-Warping</a:t>
            </a:r>
            <a:r>
              <a:rPr lang="zh-CN" altLang="en-US" dirty="0"/>
              <a:t>的思路。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我们应该丢掉</a:t>
            </a:r>
            <a:r>
              <a:rPr lang="en-US" altLang="zh-CN" dirty="0"/>
              <a:t>Clustering</a:t>
            </a:r>
            <a:r>
              <a:rPr lang="zh-CN" altLang="en-US" dirty="0"/>
              <a:t>而对于如何应用</a:t>
            </a:r>
            <a:r>
              <a:rPr lang="en-US" altLang="zh-CN" dirty="0"/>
              <a:t>Time-Warping</a:t>
            </a:r>
            <a:r>
              <a:rPr lang="zh-CN" altLang="en-US" dirty="0"/>
              <a:t>进行研究。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80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4419600" y="1664493"/>
            <a:ext cx="7681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</a:t>
            </a:r>
            <a:r>
              <a:rPr lang="en-US" altLang="zh-CN" dirty="0"/>
              <a:t>1:</a:t>
            </a:r>
            <a:r>
              <a:rPr lang="zh-CN" altLang="en-US" dirty="0"/>
              <a:t> 每个</a:t>
            </a:r>
            <a:r>
              <a:rPr lang="en-US" altLang="zh-CN" dirty="0"/>
              <a:t>piece</a:t>
            </a:r>
            <a:r>
              <a:rPr lang="zh-CN" altLang="en-US" dirty="0"/>
              <a:t>的大峰和小峰的最高点，经过算法，应该能够一一重合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</a:t>
            </a:r>
            <a:r>
              <a:rPr lang="en-US" altLang="zh-CN" dirty="0"/>
              <a:t>2: </a:t>
            </a:r>
            <a:r>
              <a:rPr lang="zh-CN" altLang="en-US" dirty="0"/>
              <a:t>标准</a:t>
            </a:r>
            <a:r>
              <a:rPr lang="en-US" altLang="zh-CN" dirty="0"/>
              <a:t>template</a:t>
            </a:r>
            <a:r>
              <a:rPr lang="zh-CN" altLang="en-US" dirty="0"/>
              <a:t>的两峰距离，应该是所有</a:t>
            </a:r>
            <a:r>
              <a:rPr lang="en-US" altLang="zh-CN" dirty="0"/>
              <a:t>piece</a:t>
            </a:r>
            <a:r>
              <a:rPr lang="zh-CN" altLang="en-US" dirty="0"/>
              <a:t>两峰距离的均值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</a:t>
            </a:r>
            <a:r>
              <a:rPr lang="en-US" altLang="zh-CN" dirty="0"/>
              <a:t>3</a:t>
            </a:r>
            <a:r>
              <a:rPr lang="zh-CN" altLang="en-US" dirty="0"/>
              <a:t>：能够应对</a:t>
            </a:r>
            <a:r>
              <a:rPr lang="en-US" altLang="zh-CN" dirty="0"/>
              <a:t>time shift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我的想法：应该将研究重点放在</a:t>
            </a:r>
            <a:r>
              <a:rPr lang="en-US" altLang="zh-CN" dirty="0"/>
              <a:t>Time Warping</a:t>
            </a:r>
            <a:r>
              <a:rPr lang="zh-CN" altLang="en-US" dirty="0"/>
              <a:t>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636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2047875" y="1645443"/>
            <a:ext cx="768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这周，我其实花了整整两天，去看懂一篇统计学论文</a:t>
            </a:r>
            <a:r>
              <a:rPr lang="en-US" altLang="zh-CN" dirty="0"/>
              <a:t>[]</a:t>
            </a:r>
            <a:r>
              <a:rPr lang="zh-CN" altLang="en-US" dirty="0"/>
              <a:t>，并尝试复现的，效果并不好。我会给出效果，并且进行简单的原因分析。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FD35C0-999D-F248-582E-14127578101B}"/>
              </a:ext>
            </a:extLst>
          </p:cNvPr>
          <p:cNvSpPr txBox="1"/>
          <p:nvPr/>
        </p:nvSpPr>
        <p:spPr>
          <a:xfrm>
            <a:off x="1943100" y="3369301"/>
            <a:ext cx="7681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给出一种能够衡量</a:t>
            </a:r>
            <a:r>
              <a:rPr lang="en-US" altLang="zh-CN" dirty="0"/>
              <a:t>xx</a:t>
            </a:r>
            <a:r>
              <a:rPr lang="zh-CN" altLang="en-US" dirty="0"/>
              <a:t>的距离。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将原始信号转化到和导数的空间里，以便方便的计算</a:t>
            </a:r>
            <a:r>
              <a:rPr lang="en-US" altLang="zh-CN" dirty="0"/>
              <a:t>xx</a:t>
            </a:r>
            <a:r>
              <a:rPr lang="zh-CN" altLang="en-US" dirty="0"/>
              <a:t>距离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将问题转化为优化问题。求解如何对信号的横轴进行拉伸与收缩。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298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2047875" y="1645443"/>
            <a:ext cx="7681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他们给出的效果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我做出来的关于 </a:t>
            </a:r>
            <a:r>
              <a:rPr lang="en-US" altLang="zh-CN" dirty="0"/>
              <a:t>SCG Template</a:t>
            </a:r>
            <a:r>
              <a:rPr lang="zh-CN" altLang="en-US" dirty="0"/>
              <a:t>的效果。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94C75F-27C4-EF9D-5EEB-9601FFE5AA0A}"/>
              </a:ext>
            </a:extLst>
          </p:cNvPr>
          <p:cNvSpPr txBox="1"/>
          <p:nvPr/>
        </p:nvSpPr>
        <p:spPr>
          <a:xfrm>
            <a:off x="2047874" y="4702968"/>
            <a:ext cx="7681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原因</a:t>
            </a:r>
            <a:r>
              <a:rPr lang="en-US" altLang="zh-CN" dirty="0"/>
              <a:t>1. </a:t>
            </a:r>
            <a:r>
              <a:rPr lang="zh-CN" altLang="en-US" dirty="0"/>
              <a:t>该论文提出的方法有大量的导数。而</a:t>
            </a:r>
            <a:r>
              <a:rPr lang="en-US" altLang="zh-CN" dirty="0"/>
              <a:t>ECG</a:t>
            </a:r>
            <a:r>
              <a:rPr lang="zh-CN" altLang="en-US" dirty="0"/>
              <a:t>信号相对比较的平滑。而</a:t>
            </a:r>
            <a:r>
              <a:rPr lang="en-US" altLang="zh-CN" dirty="0"/>
              <a:t>SCG</a:t>
            </a:r>
            <a:r>
              <a:rPr lang="zh-CN" altLang="en-US" dirty="0"/>
              <a:t>信号比较的尖锐。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原因</a:t>
            </a:r>
            <a:r>
              <a:rPr lang="en-US" altLang="zh-CN" dirty="0"/>
              <a:t>2. </a:t>
            </a:r>
            <a:r>
              <a:rPr lang="zh-CN" altLang="en-US" dirty="0"/>
              <a:t>论文中对时间轴进行拉伸后，缺失的部分需要插值。论文中给出的</a:t>
            </a:r>
            <a:r>
              <a:rPr lang="en-US" altLang="zh-CN" dirty="0"/>
              <a:t>ECG</a:t>
            </a:r>
            <a:r>
              <a:rPr lang="zh-CN" altLang="en-US" dirty="0"/>
              <a:t>信号采样率为</a:t>
            </a:r>
            <a:r>
              <a:rPr lang="en-US" altLang="zh-CN" dirty="0"/>
              <a:t>1KHz,</a:t>
            </a:r>
            <a:r>
              <a:rPr lang="zh-CN" altLang="en-US" dirty="0"/>
              <a:t>而我们的信号的采样率仅仅为</a:t>
            </a:r>
            <a:r>
              <a:rPr lang="en-US" altLang="zh-CN" dirty="0"/>
              <a:t>100Hz</a:t>
            </a:r>
            <a:r>
              <a:rPr lang="zh-CN" altLang="en-US" dirty="0"/>
              <a:t>，我们一个</a:t>
            </a:r>
            <a:r>
              <a:rPr lang="en-US" altLang="zh-CN" dirty="0"/>
              <a:t>template</a:t>
            </a:r>
            <a:r>
              <a:rPr lang="zh-CN" altLang="en-US" dirty="0"/>
              <a:t>的长度往往为</a:t>
            </a:r>
            <a:r>
              <a:rPr lang="en-US" altLang="zh-CN" dirty="0"/>
              <a:t>40-80</a:t>
            </a:r>
            <a:r>
              <a:rPr lang="zh-CN" altLang="en-US" dirty="0"/>
              <a:t>。插值会造成巨大的误差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471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Questions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2486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219007" y="3105834"/>
            <a:ext cx="17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725568" y="771425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1725568" y="1582340"/>
            <a:ext cx="99330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Work_1: </a:t>
            </a:r>
          </a:p>
          <a:p>
            <a:pPr lvl="1"/>
            <a:r>
              <a:rPr lang="en-US" altLang="zh-CN" dirty="0"/>
              <a:t>Tutorial Writing: </a:t>
            </a:r>
          </a:p>
          <a:p>
            <a:pPr lvl="1"/>
            <a:r>
              <a:rPr lang="en-US" altLang="zh-CN" dirty="0"/>
              <a:t>1. Refactor all functions in Generate Wave Module and Filter Module</a:t>
            </a:r>
          </a:p>
          <a:p>
            <a:pPr lvl="1"/>
            <a:r>
              <a:rPr lang="en-US" altLang="zh-CN" dirty="0"/>
              <a:t>2. Add new features to the framework of the main function</a:t>
            </a:r>
          </a:p>
          <a:p>
            <a:pPr lvl="1"/>
            <a:r>
              <a:rPr lang="en-US" altLang="zh-CN" dirty="0"/>
              <a:t>3. Write some notes in </a:t>
            </a:r>
            <a:r>
              <a:rPr lang="en-US" altLang="zh-CN" dirty="0" err="1"/>
              <a:t>ipynb</a:t>
            </a:r>
            <a:r>
              <a:rPr lang="en-US" altLang="zh-CN" dirty="0"/>
              <a:t> file about algorithm details.</a:t>
            </a:r>
          </a:p>
          <a:p>
            <a:pPr lvl="1"/>
            <a:r>
              <a:rPr lang="en-US" altLang="zh-CN" dirty="0"/>
              <a:t>4. Learn 2 new filters (Matched Filer and Notch Filter)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Work_2: </a:t>
            </a:r>
          </a:p>
          <a:p>
            <a:pPr lvl="1"/>
            <a:r>
              <a:rPr lang="en-US" altLang="zh-CN" dirty="0"/>
              <a:t>In situations with heavy echoes, find an potential segmentation method.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Work_3: </a:t>
            </a:r>
          </a:p>
          <a:p>
            <a:pPr lvl="1"/>
            <a:r>
              <a:rPr lang="en-US" altLang="zh-CN" dirty="0"/>
              <a:t>About Get Template. Based on observation, an attempt has been made to define what constitutes a good algorithm for obtaining an SCG signal template. It consists of three features, and some exploration has been carried out.</a:t>
            </a:r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AA6D17-0F2B-B329-8B82-CCD6255FC0BD}"/>
              </a:ext>
            </a:extLst>
          </p:cNvPr>
          <p:cNvSpPr txBox="1"/>
          <p:nvPr/>
        </p:nvSpPr>
        <p:spPr>
          <a:xfrm>
            <a:off x="1816364" y="1513850"/>
            <a:ext cx="9635068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For Main Function</a:t>
            </a:r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 marL="228600" indent="-228600">
              <a:buFontTx/>
              <a:buAutoNum type="arabicPeriod"/>
              <a:defRPr/>
            </a:pPr>
            <a:r>
              <a:rPr lang="en-US" altLang="zh-CN" dirty="0"/>
              <a:t>I refactored Generate Wave Module(7) and Filter Module(4), including interfaces, visualization, code comments and more.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I added new feature that people can use the signal created by themselves as the input rather than only SCG signals.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We can save the result.</a:t>
            </a:r>
          </a:p>
          <a:p>
            <a:pPr>
              <a:defRPr/>
            </a:pPr>
            <a:endParaRPr lang="en-US" altLang="zh-CN" sz="1800" b="1" dirty="0">
              <a:highlight>
                <a:srgbClr val="FFFF00"/>
              </a:highlight>
            </a:endParaRPr>
          </a:p>
          <a:p>
            <a:pPr>
              <a:defRPr/>
            </a:pPr>
            <a:r>
              <a:rPr lang="en-US" altLang="zh-CN" sz="1800" b="1" dirty="0">
                <a:highlight>
                  <a:srgbClr val="FFFF00"/>
                </a:highlight>
              </a:rPr>
              <a:t>Use 5 core commands to show you the demo.</a:t>
            </a:r>
          </a:p>
        </p:txBody>
      </p:sp>
    </p:spTree>
    <p:extLst>
      <p:ext uri="{BB962C8B-B14F-4D97-AF65-F5344CB8AC3E}">
        <p14:creationId xmlns:p14="http://schemas.microsoft.com/office/powerpoint/2010/main" val="113705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AA6D17-0F2B-B329-8B82-CCD6255FC0BD}"/>
              </a:ext>
            </a:extLst>
          </p:cNvPr>
          <p:cNvSpPr txBox="1"/>
          <p:nvPr/>
        </p:nvSpPr>
        <p:spPr>
          <a:xfrm>
            <a:off x="977634" y="927737"/>
            <a:ext cx="1008089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For Notes</a:t>
            </a:r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Start studying and documenting theoretical aspects of the tutorial content (some parts may be included in the docstring of functions in the future). </a:t>
            </a:r>
          </a:p>
          <a:p>
            <a:pPr>
              <a:defRPr/>
            </a:pPr>
            <a:endParaRPr lang="en-US" altLang="zh-CN" sz="2000" dirty="0"/>
          </a:p>
          <a:p>
            <a:pPr marL="457200" indent="-457200">
              <a:buAutoNum type="arabicPeriod"/>
              <a:defRPr/>
            </a:pPr>
            <a:r>
              <a:rPr lang="en-US" altLang="zh-CN" sz="2000" dirty="0"/>
              <a:t>Unique properties and shapes of Different wavelets</a:t>
            </a:r>
          </a:p>
          <a:p>
            <a:pPr marL="457200" indent="-457200">
              <a:buAutoNum type="arabicPeriod"/>
              <a:defRPr/>
            </a:pPr>
            <a:endParaRPr lang="en-US" altLang="zh-CN" sz="2000" dirty="0"/>
          </a:p>
          <a:p>
            <a:pPr marL="457200" indent="-457200">
              <a:buAutoNum type="arabicPeriod"/>
              <a:defRPr/>
            </a:pPr>
            <a:r>
              <a:rPr lang="en-US" altLang="zh-CN" sz="2000" dirty="0"/>
              <a:t>The theoretical differences between Notched Filter and Butterworth </a:t>
            </a:r>
            <a:r>
              <a:rPr lang="en-US" altLang="zh-CN" sz="2000" dirty="0" err="1"/>
              <a:t>Bandstop</a:t>
            </a:r>
            <a:r>
              <a:rPr lang="en-US" altLang="zh-CN" sz="2000" dirty="0"/>
              <a:t> Filter, as well as their practical effects when applied to SCG signals.</a:t>
            </a:r>
          </a:p>
          <a:p>
            <a:pPr marL="457200" indent="-457200">
              <a:buAutoNum type="arabicPeriod"/>
              <a:defRPr/>
            </a:pPr>
            <a:endParaRPr lang="en-US" altLang="zh-CN" sz="2000" dirty="0"/>
          </a:p>
          <a:p>
            <a:pPr marL="457200" indent="-457200">
              <a:buAutoNum type="arabicPeriod"/>
              <a:defRPr/>
            </a:pPr>
            <a:r>
              <a:rPr lang="en-US" altLang="zh-CN" sz="2000" dirty="0"/>
              <a:t>I turned my attempts with certain algorithms into a playground, such as differences in SCG signals using different wavelets and distinctions between discrete wavelet transform(DWT) and empirical wavelet transform(EWT).</a:t>
            </a:r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en-US" altLang="zh-CN" sz="2000" b="1" dirty="0">
                <a:highlight>
                  <a:srgbClr val="FFFF00"/>
                </a:highlight>
              </a:rPr>
              <a:t>Show the Notes.</a:t>
            </a:r>
          </a:p>
        </p:txBody>
      </p:sp>
    </p:spTree>
    <p:extLst>
      <p:ext uri="{BB962C8B-B14F-4D97-AF65-F5344CB8AC3E}">
        <p14:creationId xmlns:p14="http://schemas.microsoft.com/office/powerpoint/2010/main" val="425684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CF5AD0-BD8D-D90B-99FB-81031E032071}"/>
              </a:ext>
            </a:extLst>
          </p:cNvPr>
          <p:cNvSpPr txBox="1"/>
          <p:nvPr/>
        </p:nvSpPr>
        <p:spPr>
          <a:xfrm>
            <a:off x="1145588" y="1854905"/>
            <a:ext cx="990082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For Algorithm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Matched Filter and Notch Filter have been tested on SCG signals. </a:t>
            </a:r>
          </a:p>
          <a:p>
            <a:endParaRPr lang="en-US" altLang="zh-CN" dirty="0"/>
          </a:p>
          <a:p>
            <a:r>
              <a:rPr lang="en-US" altLang="zh-CN" dirty="0"/>
              <a:t>Unlike last week's Wiener filter and </a:t>
            </a:r>
            <a:r>
              <a:rPr lang="en-US" altLang="zh-CN" dirty="0" err="1"/>
              <a:t>Savitzky-Golay</a:t>
            </a:r>
            <a:r>
              <a:rPr lang="en-US" altLang="zh-CN" dirty="0"/>
              <a:t> filter, they didn't produce unexpectedly good results. </a:t>
            </a:r>
          </a:p>
          <a:p>
            <a:endParaRPr lang="en-US" altLang="zh-CN" dirty="0"/>
          </a:p>
          <a:p>
            <a:r>
              <a:rPr lang="en-US" altLang="zh-CN" dirty="0"/>
              <a:t>It seems challenging to apply them for noise reduction in SCG signals.</a:t>
            </a:r>
          </a:p>
        </p:txBody>
      </p:sp>
    </p:spTree>
    <p:extLst>
      <p:ext uri="{BB962C8B-B14F-4D97-AF65-F5344CB8AC3E}">
        <p14:creationId xmlns:p14="http://schemas.microsoft.com/office/powerpoint/2010/main" val="93938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3E4C32-5FB1-0127-EAF3-DE047AAB40FD}"/>
              </a:ext>
            </a:extLst>
          </p:cNvPr>
          <p:cNvSpPr txBox="1"/>
          <p:nvPr/>
        </p:nvSpPr>
        <p:spPr>
          <a:xfrm>
            <a:off x="950119" y="914399"/>
            <a:ext cx="106227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Noisy signal = Clean signal +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data with strong echoes, it's nearly impossible to perform cycle segmentation by locating large peaks.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At the same time, directly using Heart Rate as the cycle length for segmentation results in a significant time shift (as shown in the figure below).</a:t>
            </a:r>
          </a:p>
        </p:txBody>
      </p:sp>
    </p:spTree>
    <p:extLst>
      <p:ext uri="{BB962C8B-B14F-4D97-AF65-F5344CB8AC3E}">
        <p14:creationId xmlns:p14="http://schemas.microsoft.com/office/powerpoint/2010/main" val="40794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1C64E3-933D-9360-E103-13AAFAE5702E}"/>
              </a:ext>
            </a:extLst>
          </p:cNvPr>
          <p:cNvSpPr txBox="1"/>
          <p:nvPr/>
        </p:nvSpPr>
        <p:spPr>
          <a:xfrm>
            <a:off x="2081515" y="1586985"/>
            <a:ext cx="80289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Within a relatively short timeframe, the patterns generated by echoes remain relatively consistent and don't exhibit significant variations.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So, using autocorrelation for separation is a good idea. </a:t>
            </a:r>
          </a:p>
          <a:p>
            <a:endParaRPr lang="en-US" altLang="zh-CN" dirty="0"/>
          </a:p>
          <a:p>
            <a:r>
              <a:rPr lang="en-US" altLang="zh-CN" dirty="0"/>
              <a:t>Below are two examples: one with very few peaks and another with a high number of peaks.</a:t>
            </a:r>
          </a:p>
        </p:txBody>
      </p:sp>
    </p:spTree>
    <p:extLst>
      <p:ext uri="{BB962C8B-B14F-4D97-AF65-F5344CB8AC3E}">
        <p14:creationId xmlns:p14="http://schemas.microsoft.com/office/powerpoint/2010/main" val="361435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2969419" y="567916"/>
            <a:ext cx="768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看一下目前尝试的一些算法的效果。</a:t>
            </a:r>
            <a:endParaRPr lang="en-US" altLang="zh-CN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53BDD7C-46C9-BDFE-EA8F-C4F7F31A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21819"/>
              </p:ext>
            </p:extLst>
          </p:nvPr>
        </p:nvGraphicFramePr>
        <p:xfrm>
          <a:off x="1928426" y="932412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986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8921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9615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Noise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0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K-shape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PCA-based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5691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73C8FB-A137-ECB3-D8E3-619585F9D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315425"/>
              </p:ext>
            </p:extLst>
          </p:nvPr>
        </p:nvGraphicFramePr>
        <p:xfrm>
          <a:off x="1928426" y="396922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1986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8921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9615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 Level of 0.1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2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0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K-shape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PCA-based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5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79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57B3DA-EA77-30D0-42EE-7EE902C6E4E9}"/>
              </a:ext>
            </a:extLst>
          </p:cNvPr>
          <p:cNvSpPr txBox="1"/>
          <p:nvPr/>
        </p:nvSpPr>
        <p:spPr>
          <a:xfrm>
            <a:off x="2064544" y="2606266"/>
            <a:ext cx="7681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合适的方法，更加稳健，能够抵消一部分施加在峰上的噪声。（加了噪声后，直接计算的</a:t>
            </a:r>
            <a:r>
              <a:rPr lang="en-US" altLang="zh-CN" dirty="0"/>
              <a:t>D</a:t>
            </a:r>
            <a:r>
              <a:rPr lang="zh-CN" altLang="en-US" dirty="0"/>
              <a:t>指标暴涨，而使用了</a:t>
            </a:r>
            <a:r>
              <a:rPr lang="en-US" altLang="zh-CN" dirty="0"/>
              <a:t>Template</a:t>
            </a:r>
            <a:r>
              <a:rPr lang="zh-CN" altLang="en-US" dirty="0"/>
              <a:t>的仅仅微微上涨，上涨的那一部分才是噪声的影响）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368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980</Words>
  <Application>Microsoft Office PowerPoint</Application>
  <PresentationFormat>宽屏</PresentationFormat>
  <Paragraphs>161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8043</cp:revision>
  <dcterms:created xsi:type="dcterms:W3CDTF">2023-07-30T03:21:28Z</dcterms:created>
  <dcterms:modified xsi:type="dcterms:W3CDTF">2023-09-17T13:02:22Z</dcterms:modified>
</cp:coreProperties>
</file>