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18" r:id="rId4"/>
    <p:sldId id="421" r:id="rId5"/>
    <p:sldId id="422" r:id="rId6"/>
    <p:sldId id="423" r:id="rId7"/>
    <p:sldId id="424" r:id="rId8"/>
    <p:sldId id="420" r:id="rId9"/>
    <p:sldId id="41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5979" autoAdjust="0"/>
  </p:normalViewPr>
  <p:slideViewPr>
    <p:cSldViewPr snapToGrid="0">
      <p:cViewPr varScale="1">
        <p:scale>
          <a:sx n="68" d="100"/>
          <a:sy n="68" d="100"/>
        </p:scale>
        <p:origin x="642" y="5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5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06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55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10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4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3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2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atrial-fibrillation/symptoms-causes/syc-203506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2024.04.15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1" y="621950"/>
            <a:ext cx="9042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onsolas" panose="020B0609020204030204" pitchFamily="49" charset="0"/>
              </a:rPr>
              <a:t>Outline</a:t>
            </a:r>
            <a:endParaRPr sz="3200" b="1" dirty="0">
              <a:latin typeface="Consolas" panose="020B0609020204030204" pitchFamily="49" charset="0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557044" y="2413357"/>
            <a:ext cx="664573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 New Algo for AFib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Thoughts about Further Research on BP</a:t>
            </a:r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Paper Writing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D77B1E-B5CC-1E4B-117D-FF7578D5CD25}"/>
              </a:ext>
            </a:extLst>
          </p:cNvPr>
          <p:cNvSpPr txBox="1"/>
          <p:nvPr/>
        </p:nvSpPr>
        <p:spPr>
          <a:xfrm>
            <a:off x="0" y="6533379"/>
            <a:ext cx="8400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https://www.mayoclinic.org/diseases-conditions/atrial-fibrillation/symptoms-causes/syc-20350624</a:t>
            </a:r>
            <a:r>
              <a:rPr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3DB188-3406-263D-95F4-E1B9D04369DD}"/>
              </a:ext>
            </a:extLst>
          </p:cNvPr>
          <p:cNvSpPr txBox="1"/>
          <p:nvPr/>
        </p:nvSpPr>
        <p:spPr>
          <a:xfrm>
            <a:off x="33084" y="2075097"/>
            <a:ext cx="229081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The electrical signals in the atrium are uncontrolled, leading to rapid atrial contractions.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F07612-473A-5663-2D82-CF25E9EB6E2E}"/>
              </a:ext>
            </a:extLst>
          </p:cNvPr>
          <p:cNvSpPr txBox="1"/>
          <p:nvPr/>
        </p:nvSpPr>
        <p:spPr>
          <a:xfrm>
            <a:off x="5160746" y="783304"/>
            <a:ext cx="26854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Able to cope with a part of it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361AF-93EE-B4F9-ACD1-FEB6709A805B}"/>
              </a:ext>
            </a:extLst>
          </p:cNvPr>
          <p:cNvSpPr txBox="1"/>
          <p:nvPr/>
        </p:nvSpPr>
        <p:spPr>
          <a:xfrm>
            <a:off x="5160746" y="3725801"/>
            <a:ext cx="20670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Too much to handle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16147CA-210C-35E5-AD39-B090056D9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256" y="1802111"/>
            <a:ext cx="5106606" cy="1394238"/>
          </a:xfrm>
          <a:prstGeom prst="rect">
            <a:avLst/>
          </a:prstGeom>
        </p:spPr>
      </p:pic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C19A486-F69A-ACE0-7829-240EE8B4FEB5}"/>
              </a:ext>
            </a:extLst>
          </p:cNvPr>
          <p:cNvSpPr/>
          <p:nvPr/>
        </p:nvSpPr>
        <p:spPr>
          <a:xfrm>
            <a:off x="385723" y="4864862"/>
            <a:ext cx="105557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75C34E9-C4D4-443E-10C9-221FEEF8EB01}"/>
              </a:ext>
            </a:extLst>
          </p:cNvPr>
          <p:cNvSpPr/>
          <p:nvPr/>
        </p:nvSpPr>
        <p:spPr>
          <a:xfrm>
            <a:off x="1441294" y="4864862"/>
            <a:ext cx="46012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83A7871-9022-EC55-D138-4B584C27A476}"/>
              </a:ext>
            </a:extLst>
          </p:cNvPr>
          <p:cNvSpPr/>
          <p:nvPr/>
        </p:nvSpPr>
        <p:spPr>
          <a:xfrm>
            <a:off x="2323897" y="4850016"/>
            <a:ext cx="105557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7B05FDE-D950-41BC-85E1-A3A8D3836EA3}"/>
              </a:ext>
            </a:extLst>
          </p:cNvPr>
          <p:cNvSpPr/>
          <p:nvPr/>
        </p:nvSpPr>
        <p:spPr>
          <a:xfrm>
            <a:off x="1878845" y="4864862"/>
            <a:ext cx="46012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CE10BF-9849-2689-18A6-7C5B315DAF7B}"/>
              </a:ext>
            </a:extLst>
          </p:cNvPr>
          <p:cNvSpPr txBox="1"/>
          <p:nvPr/>
        </p:nvSpPr>
        <p:spPr>
          <a:xfrm>
            <a:off x="3119615" y="2505985"/>
            <a:ext cx="1126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ventricle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B94C87-EB75-F98E-CD1A-67D9C87B5EA7}"/>
              </a:ext>
            </a:extLst>
          </p:cNvPr>
          <p:cNvSpPr txBox="1"/>
          <p:nvPr/>
        </p:nvSpPr>
        <p:spPr>
          <a:xfrm>
            <a:off x="8089541" y="778197"/>
            <a:ext cx="39880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Heart can complete a full cardiac cycle. Heart Rate increases Rapidly.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EA5A29-AA53-0B01-900F-409BE4F6C9F1}"/>
              </a:ext>
            </a:extLst>
          </p:cNvPr>
          <p:cNvSpPr txBox="1"/>
          <p:nvPr/>
        </p:nvSpPr>
        <p:spPr>
          <a:xfrm>
            <a:off x="8964329" y="3608929"/>
            <a:ext cx="24889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Atrial contracts individually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3E2025-DDB1-AE30-3F71-257BED0CBD83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2323897" y="2659873"/>
            <a:ext cx="7957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6D0C9C8-5167-0D22-C722-8139D0A81029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 flipV="1">
            <a:off x="4245771" y="1044914"/>
            <a:ext cx="914975" cy="16149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6AC65B5-48B0-17FF-8E12-C82590083A4B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>
            <a:off x="4245771" y="2659874"/>
            <a:ext cx="914975" cy="12198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287531-E761-A924-9299-F6F158996C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7846194" y="1039807"/>
            <a:ext cx="243347" cy="5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C8B3C25-5182-3D0F-F792-B4C5D90E1FCD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flipV="1">
            <a:off x="7227771" y="3870539"/>
            <a:ext cx="1736558" cy="9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5E53825-1C2B-C9CB-D764-33034292FFC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208796" y="2659873"/>
            <a:ext cx="610000" cy="949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32D8AF-91A7-7E57-9FB5-858CD10E6894}"/>
              </a:ext>
            </a:extLst>
          </p:cNvPr>
          <p:cNvCxnSpPr>
            <a:stCxn id="25" idx="2"/>
          </p:cNvCxnSpPr>
          <p:nvPr/>
        </p:nvCxnSpPr>
        <p:spPr>
          <a:xfrm>
            <a:off x="10083574" y="1301417"/>
            <a:ext cx="563078" cy="1093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5079789-CB6E-36D7-90E8-4D2A3981ECA3}"/>
              </a:ext>
            </a:extLst>
          </p:cNvPr>
          <p:cNvSpPr txBox="1"/>
          <p:nvPr/>
        </p:nvSpPr>
        <p:spPr>
          <a:xfrm>
            <a:off x="3590934" y="4505036"/>
            <a:ext cx="828219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altLang="zh-CN" sz="1600" dirty="0"/>
              <a:t>Expressed in the BSG signal, it should be a portion of the heartbeat completes a heartbeat cycle in a very short time. 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b="1" u="sng" dirty="0"/>
              <a:t>The core of the problem is that AFib heartbeats have temporal stretching.</a:t>
            </a:r>
          </a:p>
          <a:p>
            <a:endParaRPr lang="en-US" altLang="zh-CN" sz="1600" dirty="0"/>
          </a:p>
          <a:p>
            <a:pPr algn="l"/>
            <a:r>
              <a:rPr lang="en-US" altLang="zh-CN" sz="1600" dirty="0"/>
              <a:t>Almost all parts of the previous algorithm need to be done over again.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59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C83365-740A-EF7C-037F-873F807F3CDD}"/>
              </a:ext>
            </a:extLst>
          </p:cNvPr>
          <p:cNvSpPr txBox="1"/>
          <p:nvPr/>
        </p:nvSpPr>
        <p:spPr>
          <a:xfrm>
            <a:off x="180892" y="583288"/>
            <a:ext cx="11830215" cy="4031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altLang="zh-CN" sz="1600" dirty="0"/>
              <a:t>Why does IoT 2023 Quality Control determine the </a:t>
            </a:r>
            <a:r>
              <a:rPr lang="en-US" altLang="zh-CN" sz="1600" dirty="0" err="1"/>
              <a:t>Afib</a:t>
            </a:r>
            <a:r>
              <a:rPr lang="en-US" altLang="zh-CN" sz="1600" dirty="0"/>
              <a:t> signal as not a heartbeat?</a:t>
            </a:r>
          </a:p>
          <a:p>
            <a:pPr marL="342900" indent="-342900" algn="l">
              <a:buAutoNum type="arabicPeriod"/>
            </a:pPr>
            <a:r>
              <a:rPr lang="en-US" altLang="zh-CN" sz="1600" dirty="0"/>
              <a:t>The Denoise range is wrongly estimated. 0.8Hz-12.5Hz is too narrow, it will treat some heartbeats with </a:t>
            </a:r>
            <a:r>
              <a:rPr lang="en-US" altLang="zh-CN" sz="1600" dirty="0" err="1"/>
              <a:t>Afib</a:t>
            </a:r>
            <a:r>
              <a:rPr lang="en-US" altLang="zh-CN" sz="1600" dirty="0"/>
              <a:t> as noise. 0.8Hz-25Hz would be safer.</a:t>
            </a:r>
          </a:p>
          <a:p>
            <a:pPr marL="342900" indent="-342900" algn="l">
              <a:buAutoNum type="arabicPeriod"/>
            </a:pPr>
            <a:r>
              <a:rPr lang="en-US" altLang="zh-CN" sz="1600" dirty="0" err="1"/>
              <a:t>Yingjian‘s</a:t>
            </a:r>
            <a:r>
              <a:rPr lang="en-US" altLang="zh-CN" sz="1600" dirty="0"/>
              <a:t> actual Quality Control code is partly based on ACF, which is different from IoT’s paper.</a:t>
            </a:r>
          </a:p>
          <a:p>
            <a:pPr marL="342900" indent="-342900" algn="l">
              <a:buAutoNum type="arabicPeriod"/>
            </a:pPr>
            <a:endParaRPr lang="en-US" altLang="zh-CN" sz="1600" dirty="0"/>
          </a:p>
          <a:p>
            <a:pPr marL="342900" indent="-342900" algn="l">
              <a:buAutoNum type="arabicPeriod"/>
            </a:pPr>
            <a:endParaRPr lang="en-US" altLang="zh-CN" sz="1600" dirty="0"/>
          </a:p>
          <a:p>
            <a:pPr algn="l"/>
            <a:r>
              <a:rPr lang="en-US" altLang="zh-CN" sz="1600" b="1" u="sng" dirty="0"/>
              <a:t>The heartbeats of </a:t>
            </a:r>
            <a:r>
              <a:rPr lang="en-US" altLang="zh-CN" sz="1600" b="1" u="sng" dirty="0" err="1"/>
              <a:t>Afib</a:t>
            </a:r>
            <a:r>
              <a:rPr lang="en-US" altLang="zh-CN" sz="1600" b="1" u="sng" dirty="0"/>
              <a:t> patients, 30% will be filtered, then 30% will be distorted due to denoise, leaving 40% that can be recognized as heartbeats and are not distorted.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pPr algn="l"/>
            <a:r>
              <a:rPr lang="en-US" altLang="zh-CN" sz="1600" dirty="0"/>
              <a:t>A previous thought: use the ratio of the kinetic energy of two consecutive time steps to make a distinction between the presence of other vibrational signals in the signal. The empirical parameter of 20% given in the paper would result in almost no signal being retained.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b="1" u="sng" dirty="0"/>
              <a:t>This method, based on the ratio of kinetic energies, with modifications can be used for the separation of the vibration source with little effect on the </a:t>
            </a:r>
            <a:r>
              <a:rPr lang="en-US" altLang="zh-CN" sz="1600" b="1" u="sng" dirty="0" err="1"/>
              <a:t>Afib</a:t>
            </a:r>
            <a:r>
              <a:rPr lang="en-US" altLang="zh-CN" sz="1600" b="1" u="sng" dirty="0"/>
              <a:t> heartbeats.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83C187-3E4E-0151-69A5-D91375AE8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74"/>
          <a:stretch/>
        </p:blipFill>
        <p:spPr>
          <a:xfrm>
            <a:off x="3496883" y="4673809"/>
            <a:ext cx="4486901" cy="21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DD88B8-42A3-61FE-D134-096B822F205D}"/>
              </a:ext>
            </a:extLst>
          </p:cNvPr>
          <p:cNvSpPr txBox="1"/>
          <p:nvPr/>
        </p:nvSpPr>
        <p:spPr>
          <a:xfrm>
            <a:off x="308007" y="981777"/>
            <a:ext cx="1141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The core of the altered algorithm is to vary the scale of the Template so that the heartbeat signals of </a:t>
            </a:r>
            <a:r>
              <a:rPr lang="en-US" altLang="zh-CN" sz="1600" dirty="0" err="1">
                <a:latin typeface="Consolas" panose="020B0609020204030204" pitchFamily="49" charset="0"/>
              </a:rPr>
              <a:t>Afib</a:t>
            </a:r>
            <a:r>
              <a:rPr lang="en-US" altLang="zh-CN" sz="1600" dirty="0">
                <a:latin typeface="Consolas" panose="020B0609020204030204" pitchFamily="49" charset="0"/>
              </a:rPr>
              <a:t> patients can be processed at multiple resolutions.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A0B046-B982-4B0D-E1D1-E9D6756EF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5"/>
          <a:stretch/>
        </p:blipFill>
        <p:spPr>
          <a:xfrm>
            <a:off x="308008" y="2387106"/>
            <a:ext cx="11594553" cy="385969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227A11-AA59-F3F1-6AD4-34F3D453A2A1}"/>
              </a:ext>
            </a:extLst>
          </p:cNvPr>
          <p:cNvCxnSpPr/>
          <p:nvPr/>
        </p:nvCxnSpPr>
        <p:spPr>
          <a:xfrm>
            <a:off x="9028497" y="1504997"/>
            <a:ext cx="0" cy="837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17424-DC79-781D-8108-6D85A4FB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62" y="735092"/>
            <a:ext cx="9719068" cy="57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5F37CE-9F49-8AD5-B446-8E77882F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4" y="964753"/>
            <a:ext cx="6808709" cy="444367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3AAABB-DFEC-C291-D8C0-D7220021B7C0}"/>
              </a:ext>
            </a:extLst>
          </p:cNvPr>
          <p:cNvCxnSpPr/>
          <p:nvPr/>
        </p:nvCxnSpPr>
        <p:spPr>
          <a:xfrm flipV="1">
            <a:off x="914400" y="5178392"/>
            <a:ext cx="240632" cy="10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B5B242C-2A6D-00F3-25CC-6A3EBBF62819}"/>
              </a:ext>
            </a:extLst>
          </p:cNvPr>
          <p:cNvSpPr txBox="1"/>
          <p:nvPr/>
        </p:nvSpPr>
        <p:spPr>
          <a:xfrm>
            <a:off x="567891" y="6266046"/>
            <a:ext cx="9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IBI Label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FFAE87-7EE7-3EE2-B16D-36BF262A163C}"/>
              </a:ext>
            </a:extLst>
          </p:cNvPr>
          <p:cNvSpPr txBox="1"/>
          <p:nvPr/>
        </p:nvSpPr>
        <p:spPr>
          <a:xfrm>
            <a:off x="7488085" y="2439264"/>
            <a:ext cx="438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Seventy-five 10s signals were manually examined, with </a:t>
            </a:r>
            <a:r>
              <a:rPr lang="en-US" altLang="zh-CN" sz="1600" b="1" u="sng" dirty="0">
                <a:latin typeface="Consolas" panose="020B0609020204030204" pitchFamily="49" charset="0"/>
              </a:rPr>
              <a:t>roughly 190 abnormal heartbeats and 5 that were not localized</a:t>
            </a:r>
            <a:r>
              <a:rPr lang="en-US" altLang="zh-CN" sz="1600" dirty="0">
                <a:latin typeface="Consolas" panose="020B0609020204030204" pitchFamily="49" charset="0"/>
              </a:rPr>
              <a:t>.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485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Thoughts about Further Research on BP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887113-6A30-715B-07F0-D9B49358CD12}"/>
              </a:ext>
            </a:extLst>
          </p:cNvPr>
          <p:cNvSpPr txBox="1"/>
          <p:nvPr/>
        </p:nvSpPr>
        <p:spPr>
          <a:xfrm>
            <a:off x="845727" y="1161450"/>
            <a:ext cx="10070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At the moment, I think the existing time-domain features have basically been tried. If the real features are complex interactions between multiple time-domain features. We may need to use Yida's feature selection method.</a:t>
            </a:r>
          </a:p>
          <a:p>
            <a:endParaRPr lang="en-US" altLang="zh-CN" sz="1600" dirty="0"/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I think there are </a:t>
            </a:r>
            <a:r>
              <a:rPr lang="en-US" altLang="zh-CN" sz="1600" b="1" u="sng" dirty="0">
                <a:latin typeface="Consolas" panose="020B0609020204030204" pitchFamily="49" charset="0"/>
              </a:rPr>
              <a:t>two ways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to potentially go deeper into BP</a:t>
            </a:r>
          </a:p>
          <a:p>
            <a:pPr marL="342900" indent="-342900">
              <a:buAutoNum type="arabicPeriod"/>
            </a:pPr>
            <a:r>
              <a:rPr lang="en-US" altLang="zh-CN" sz="1600" b="1" u="sng" dirty="0">
                <a:latin typeface="Consolas" panose="020B0609020204030204" pitchFamily="49" charset="0"/>
              </a:rPr>
              <a:t>Finding explainable features to classify High Pressure (&gt;135) and Low pressure (&lt;125).</a:t>
            </a:r>
          </a:p>
          <a:p>
            <a:pPr marL="342900" indent="-342900">
              <a:buAutoNum type="arabicPeriod"/>
            </a:pPr>
            <a:r>
              <a:rPr lang="en-US" altLang="zh-CN" sz="1600" b="1" u="sng" dirty="0">
                <a:latin typeface="Consolas" panose="020B0609020204030204" pitchFamily="49" charset="0"/>
              </a:rPr>
              <a:t>Few-shot.</a:t>
            </a:r>
            <a:r>
              <a:rPr lang="en-US" altLang="zh-CN" sz="1600" b="1" dirty="0">
                <a:latin typeface="Consolas" panose="020B0609020204030204" pitchFamily="49" charset="0"/>
              </a:rPr>
              <a:t> Given a person's initial blood pressure, a prediction is then made for that person.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BE6299-FD37-2857-BD70-FEE642891537}"/>
              </a:ext>
            </a:extLst>
          </p:cNvPr>
          <p:cNvSpPr txBox="1"/>
          <p:nvPr/>
        </p:nvSpPr>
        <p:spPr>
          <a:xfrm>
            <a:off x="845727" y="4542388"/>
            <a:ext cx="10520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u="sng" dirty="0">
                <a:latin typeface="Consolas" panose="020B0609020204030204" pitchFamily="49" charset="0"/>
              </a:rPr>
              <a:t>I'm not capable of writing a paper with such a short deadline and researching blood pressure at the same time. Can we research BP after this article is submitted</a:t>
            </a:r>
            <a:r>
              <a:rPr lang="zh-CN" altLang="en-US" sz="1600" b="1" u="sng" dirty="0">
                <a:latin typeface="Consolas" panose="020B0609020204030204" pitchFamily="49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1285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184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Paper Writing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BA400A-6944-5A8B-CA4C-5D5F195FEDCF}"/>
              </a:ext>
            </a:extLst>
          </p:cNvPr>
          <p:cNvSpPr txBox="1"/>
          <p:nvPr/>
        </p:nvSpPr>
        <p:spPr>
          <a:xfrm>
            <a:off x="1480438" y="1576253"/>
            <a:ext cx="78103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 photo is needed from side: the patient, HealthCare4 and BedDot in the same photyouro.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Use </a:t>
            </a:r>
            <a:r>
              <a:rPr lang="zh-CN" altLang="en-US" sz="1600" dirty="0">
                <a:latin typeface="Consolas" panose="020B0609020204030204" pitchFamily="49" charset="0"/>
              </a:rPr>
              <a:t>BedDot </a:t>
            </a:r>
            <a:r>
              <a:rPr lang="en-US" altLang="zh-CN" sz="1600" dirty="0">
                <a:latin typeface="Consolas" panose="020B0609020204030204" pitchFamily="49" charset="0"/>
              </a:rPr>
              <a:t>to </a:t>
            </a:r>
            <a:r>
              <a:rPr lang="zh-CN" altLang="en-US" sz="1600" dirty="0">
                <a:latin typeface="Consolas" panose="020B0609020204030204" pitchFamily="49" charset="0"/>
              </a:rPr>
              <a:t>collect data</a:t>
            </a:r>
            <a:r>
              <a:rPr lang="en-US" altLang="zh-CN" sz="1600" dirty="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/>
              <a:buAutoNum type="arabicPeriod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When writing the introduction, I found 2-3 papers that had used Template matching to estimate IBI, and they were all in 2023 or 2024 year.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940884-F6C3-A204-E94C-6AD91B50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84" y="1576253"/>
            <a:ext cx="2406450" cy="22988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EFEB44-9715-178B-4FEA-2414F76AC599}"/>
              </a:ext>
            </a:extLst>
          </p:cNvPr>
          <p:cNvSpPr txBox="1"/>
          <p:nvPr/>
        </p:nvSpPr>
        <p:spPr>
          <a:xfrm>
            <a:off x="1480438" y="5596116"/>
            <a:ext cx="1015705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Parlato</a:t>
            </a:r>
            <a:r>
              <a:rPr lang="en-US" altLang="zh-CN" sz="1200" dirty="0">
                <a:latin typeface="Consolas" panose="020B0609020204030204" pitchFamily="49" charset="0"/>
              </a:rPr>
              <a:t> S, </a:t>
            </a:r>
            <a:r>
              <a:rPr lang="en-US" altLang="zh-CN" sz="1200" dirty="0" err="1">
                <a:latin typeface="Consolas" panose="020B0609020204030204" pitchFamily="49" charset="0"/>
              </a:rPr>
              <a:t>Centracchio</a:t>
            </a:r>
            <a:r>
              <a:rPr lang="en-US" altLang="zh-CN" sz="1200" dirty="0">
                <a:latin typeface="Consolas" panose="020B0609020204030204" pitchFamily="49" charset="0"/>
              </a:rPr>
              <a:t> J, Esposito D, et al. Heartbeat Detection in </a:t>
            </a:r>
            <a:r>
              <a:rPr lang="en-US" altLang="zh-CN" sz="1200" dirty="0" err="1">
                <a:latin typeface="Consolas" panose="020B0609020204030204" pitchFamily="49" charset="0"/>
              </a:rPr>
              <a:t>Gyrocardiography</a:t>
            </a:r>
            <a:r>
              <a:rPr lang="en-US" altLang="zh-CN" sz="1200" dirty="0">
                <a:latin typeface="Consolas" panose="020B0609020204030204" pitchFamily="49" charset="0"/>
              </a:rPr>
              <a:t> Signals without Concurrent ECG Tracings[J]. Sensors, 2023, 23(13): 6200.</a:t>
            </a:r>
          </a:p>
          <a:p>
            <a:pPr marL="342900" indent="-342900">
              <a:buFont typeface="Arial"/>
              <a:buAutoNum type="arabicPeriod"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Centracchio</a:t>
            </a:r>
            <a:r>
              <a:rPr lang="en-US" altLang="zh-CN" sz="1200" dirty="0">
                <a:latin typeface="Consolas" panose="020B0609020204030204" pitchFamily="49" charset="0"/>
              </a:rPr>
              <a:t> J, </a:t>
            </a:r>
            <a:r>
              <a:rPr lang="en-US" altLang="zh-CN" sz="1200" dirty="0" err="1">
                <a:latin typeface="Consolas" panose="020B0609020204030204" pitchFamily="49" charset="0"/>
              </a:rPr>
              <a:t>Parlato</a:t>
            </a:r>
            <a:r>
              <a:rPr lang="en-US" altLang="zh-CN" sz="1200" dirty="0">
                <a:latin typeface="Consolas" panose="020B0609020204030204" pitchFamily="49" charset="0"/>
              </a:rPr>
              <a:t> S, Esposito D, et al. Accurate Localization of First and Second Heart Sounds via Template Matching in </a:t>
            </a:r>
            <a:r>
              <a:rPr lang="en-US" altLang="zh-CN" sz="1200" dirty="0" err="1">
                <a:latin typeface="Consolas" panose="020B0609020204030204" pitchFamily="49" charset="0"/>
              </a:rPr>
              <a:t>Forcecardiography</a:t>
            </a:r>
            <a:r>
              <a:rPr lang="en-US" altLang="zh-CN" sz="1200" dirty="0">
                <a:latin typeface="Consolas" panose="020B0609020204030204" pitchFamily="49" charset="0"/>
              </a:rPr>
              <a:t> Signals[J]. Sensors, 2024, 24(5): 1525.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44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650</Words>
  <Application>Microsoft Office PowerPoint</Application>
  <PresentationFormat>宽屏</PresentationFormat>
  <Paragraphs>68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3957</cp:revision>
  <dcterms:created xsi:type="dcterms:W3CDTF">2023-07-30T03:21:28Z</dcterms:created>
  <dcterms:modified xsi:type="dcterms:W3CDTF">2024-04-15T13:58:02Z</dcterms:modified>
</cp:coreProperties>
</file>