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64" r:id="rId4"/>
    <p:sldId id="258" r:id="rId5"/>
    <p:sldId id="265" r:id="rId6"/>
    <p:sldId id="266"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ECE"/>
    <a:srgbClr val="F4B183"/>
    <a:srgbClr val="F8CBAD"/>
    <a:srgbClr val="8FAADC"/>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2" autoAdjust="0"/>
    <p:restoredTop sz="96408" autoAdjust="0"/>
  </p:normalViewPr>
  <p:slideViewPr>
    <p:cSldViewPr snapToGrid="0">
      <p:cViewPr varScale="1">
        <p:scale>
          <a:sx n="80" d="100"/>
          <a:sy n="80" d="100"/>
        </p:scale>
        <p:origin x="162"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4740E-8F52-4821-8A8D-03DDEC038A3B}" type="datetimeFigureOut">
              <a:rPr lang="zh-CN" altLang="en-US" smtClean="0"/>
              <a:t>2024-08-21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FA662-60CA-45D5-8BB1-0A7D21FB8FF0}" type="slidenum">
              <a:rPr lang="zh-CN" altLang="en-US" smtClean="0"/>
              <a:t>‹#›</a:t>
            </a:fld>
            <a:endParaRPr lang="zh-CN" altLang="en-US"/>
          </a:p>
        </p:txBody>
      </p:sp>
    </p:spTree>
    <p:extLst>
      <p:ext uri="{BB962C8B-B14F-4D97-AF65-F5344CB8AC3E}">
        <p14:creationId xmlns:p14="http://schemas.microsoft.com/office/powerpoint/2010/main" val="126681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Noise reduction and signal reconstruction.</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a:t>
            </a:fld>
            <a:endParaRPr lang="zh-CN" altLang="en-US"/>
          </a:p>
        </p:txBody>
      </p:sp>
    </p:spTree>
    <p:extLst>
      <p:ext uri="{BB962C8B-B14F-4D97-AF65-F5344CB8AC3E}">
        <p14:creationId xmlns:p14="http://schemas.microsoft.com/office/powerpoint/2010/main" val="134842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C1917"/>
                </a:solidFill>
                <a:effectLst/>
                <a:latin typeface="-apple-system"/>
              </a:rPr>
              <a:t>Next are some problems I have encountered in my learning.</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2</a:t>
            </a:fld>
            <a:endParaRPr lang="zh-CN" altLang="en-US"/>
          </a:p>
        </p:txBody>
      </p:sp>
    </p:spTree>
    <p:extLst>
      <p:ext uri="{BB962C8B-B14F-4D97-AF65-F5344CB8AC3E}">
        <p14:creationId xmlns:p14="http://schemas.microsoft.com/office/powerpoint/2010/main" val="689081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C1917"/>
                </a:solidFill>
                <a:effectLst/>
                <a:latin typeface="-apple-system"/>
              </a:rPr>
              <a:t>Next are some problems I have encountered in my learning.</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3</a:t>
            </a:fld>
            <a:endParaRPr lang="zh-CN" altLang="en-US"/>
          </a:p>
        </p:txBody>
      </p:sp>
    </p:spTree>
    <p:extLst>
      <p:ext uri="{BB962C8B-B14F-4D97-AF65-F5344CB8AC3E}">
        <p14:creationId xmlns:p14="http://schemas.microsoft.com/office/powerpoint/2010/main" val="1849755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1C1917"/>
                </a:solidFill>
                <a:effectLst/>
                <a:latin typeface="-apple-system"/>
              </a:rPr>
              <a:t>Next is my time breakdown for this week.</a:t>
            </a:r>
          </a:p>
          <a:p>
            <a:pPr algn="l"/>
            <a:endParaRPr lang="en-US" altLang="zh-CN" b="0" i="0" dirty="0">
              <a:solidFill>
                <a:srgbClr val="1C1917"/>
              </a:solidFill>
              <a:effectLst/>
              <a:latin typeface="-apple-system"/>
            </a:endParaRPr>
          </a:p>
          <a:p>
            <a:pPr algn="l"/>
            <a:r>
              <a:rPr lang="en-US" altLang="zh-CN" b="0" i="0" dirty="0">
                <a:solidFill>
                  <a:srgbClr val="1C1917"/>
                </a:solidFill>
                <a:effectLst/>
                <a:latin typeface="-apple-system"/>
              </a:rPr>
              <a:t>The yellow parts are the time I used to learn theory. </a:t>
            </a:r>
          </a:p>
          <a:p>
            <a:pPr algn="l"/>
            <a:endParaRPr lang="en-US" altLang="zh-CN" b="0" i="0" dirty="0">
              <a:solidFill>
                <a:srgbClr val="1C1917"/>
              </a:solidFill>
              <a:effectLst/>
              <a:latin typeface="-apple-system"/>
            </a:endParaRPr>
          </a:p>
          <a:p>
            <a:pPr algn="l"/>
            <a:r>
              <a:rPr lang="en-US" altLang="zh-CN" b="0" i="0" dirty="0">
                <a:solidFill>
                  <a:srgbClr val="1C1917"/>
                </a:solidFill>
                <a:effectLst/>
                <a:latin typeface="-apple-system"/>
              </a:rPr>
              <a:t>The blue parts are time for reading books and coding.</a:t>
            </a:r>
          </a:p>
          <a:p>
            <a:pPr algn="l"/>
            <a:endParaRPr lang="en-US" altLang="zh-CN" b="0" i="0" dirty="0">
              <a:solidFill>
                <a:srgbClr val="1C1917"/>
              </a:solidFill>
              <a:effectLst/>
              <a:latin typeface="-apple-system"/>
            </a:endParaRPr>
          </a:p>
          <a:p>
            <a:pPr algn="l"/>
            <a:r>
              <a:rPr lang="en-US" altLang="zh-CN" b="0" i="0" dirty="0">
                <a:solidFill>
                  <a:srgbClr val="1C1917"/>
                </a:solidFill>
                <a:effectLst/>
                <a:latin typeface="-apple-system"/>
              </a:rPr>
              <a:t>The gray is time spent preparing this presentation.</a:t>
            </a:r>
          </a:p>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4</a:t>
            </a:fld>
            <a:endParaRPr lang="zh-CN" altLang="en-US"/>
          </a:p>
        </p:txBody>
      </p:sp>
    </p:spTree>
    <p:extLst>
      <p:ext uri="{BB962C8B-B14F-4D97-AF65-F5344CB8AC3E}">
        <p14:creationId xmlns:p14="http://schemas.microsoft.com/office/powerpoint/2010/main" val="2529931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C1917"/>
                </a:solidFill>
                <a:effectLst/>
                <a:latin typeface="-apple-system"/>
              </a:rPr>
              <a:t>Next are some problems I have encountered in my learning.</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5</a:t>
            </a:fld>
            <a:endParaRPr lang="zh-CN" altLang="en-US"/>
          </a:p>
        </p:txBody>
      </p:sp>
    </p:spTree>
    <p:extLst>
      <p:ext uri="{BB962C8B-B14F-4D97-AF65-F5344CB8AC3E}">
        <p14:creationId xmlns:p14="http://schemas.microsoft.com/office/powerpoint/2010/main" val="3694737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C1917"/>
                </a:solidFill>
                <a:effectLst/>
                <a:latin typeface="-apple-system"/>
              </a:rPr>
              <a:t>Next are some problems I have encountered in my learning.</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6</a:t>
            </a:fld>
            <a:endParaRPr lang="zh-CN" altLang="en-US"/>
          </a:p>
        </p:txBody>
      </p:sp>
    </p:spTree>
    <p:extLst>
      <p:ext uri="{BB962C8B-B14F-4D97-AF65-F5344CB8AC3E}">
        <p14:creationId xmlns:p14="http://schemas.microsoft.com/office/powerpoint/2010/main" val="682377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D226F-0FDE-ADCA-B981-0737D9DC43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4ABB8-FEC8-D6C3-AF75-A249BCA47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9362A6-18C2-41E4-9ACE-B39C1F2BE55D}"/>
              </a:ext>
            </a:extLst>
          </p:cNvPr>
          <p:cNvSpPr>
            <a:spLocks noGrp="1"/>
          </p:cNvSpPr>
          <p:nvPr>
            <p:ph type="dt" sz="half" idx="10"/>
          </p:nvPr>
        </p:nvSpPr>
        <p:spPr/>
        <p:txBody>
          <a:bodyPr/>
          <a:lstStyle/>
          <a:p>
            <a:fld id="{5647DC1B-4743-47FE-A400-A2B750CAD470}" type="datetimeFigureOut">
              <a:rPr lang="zh-CN" altLang="en-US" smtClean="0"/>
              <a:t>2024-08-21</a:t>
            </a:fld>
            <a:endParaRPr lang="zh-CN" altLang="en-US"/>
          </a:p>
        </p:txBody>
      </p:sp>
      <p:sp>
        <p:nvSpPr>
          <p:cNvPr id="5" name="页脚占位符 4">
            <a:extLst>
              <a:ext uri="{FF2B5EF4-FFF2-40B4-BE49-F238E27FC236}">
                <a16:creationId xmlns:a16="http://schemas.microsoft.com/office/drawing/2014/main" id="{3668CED4-2D82-18BF-3EE3-F1E04EFAF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9C9BD4-0F60-1E5C-8899-6CB9D052BBE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4739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2D37-FC51-BC1F-CFE1-652AD9776E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9D527-128B-C07A-BBE0-978418525D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C53FE-9029-6241-CD11-FF843697A115}"/>
              </a:ext>
            </a:extLst>
          </p:cNvPr>
          <p:cNvSpPr>
            <a:spLocks noGrp="1"/>
          </p:cNvSpPr>
          <p:nvPr>
            <p:ph type="dt" sz="half" idx="10"/>
          </p:nvPr>
        </p:nvSpPr>
        <p:spPr/>
        <p:txBody>
          <a:bodyPr/>
          <a:lstStyle/>
          <a:p>
            <a:fld id="{5647DC1B-4743-47FE-A400-A2B750CAD470}" type="datetimeFigureOut">
              <a:rPr lang="zh-CN" altLang="en-US" smtClean="0"/>
              <a:t>2024-08-21</a:t>
            </a:fld>
            <a:endParaRPr lang="zh-CN" altLang="en-US"/>
          </a:p>
        </p:txBody>
      </p:sp>
      <p:sp>
        <p:nvSpPr>
          <p:cNvPr id="5" name="页脚占位符 4">
            <a:extLst>
              <a:ext uri="{FF2B5EF4-FFF2-40B4-BE49-F238E27FC236}">
                <a16:creationId xmlns:a16="http://schemas.microsoft.com/office/drawing/2014/main" id="{3BA72D27-072D-2561-9A8C-6A89ECF4C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50EB72-67F8-9663-80D5-C5F41473EE8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26286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D18C15-0487-9772-DD3C-4EE8DE4935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19F9B8-B02B-8761-B7FD-1A5A4CE914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AA57CA-2F73-4FD8-5775-0B0A001F52B0}"/>
              </a:ext>
            </a:extLst>
          </p:cNvPr>
          <p:cNvSpPr>
            <a:spLocks noGrp="1"/>
          </p:cNvSpPr>
          <p:nvPr>
            <p:ph type="dt" sz="half" idx="10"/>
          </p:nvPr>
        </p:nvSpPr>
        <p:spPr/>
        <p:txBody>
          <a:bodyPr/>
          <a:lstStyle/>
          <a:p>
            <a:fld id="{5647DC1B-4743-47FE-A400-A2B750CAD470}" type="datetimeFigureOut">
              <a:rPr lang="zh-CN" altLang="en-US" smtClean="0"/>
              <a:t>2024-08-21</a:t>
            </a:fld>
            <a:endParaRPr lang="zh-CN" altLang="en-US"/>
          </a:p>
        </p:txBody>
      </p:sp>
      <p:sp>
        <p:nvSpPr>
          <p:cNvPr id="5" name="页脚占位符 4">
            <a:extLst>
              <a:ext uri="{FF2B5EF4-FFF2-40B4-BE49-F238E27FC236}">
                <a16:creationId xmlns:a16="http://schemas.microsoft.com/office/drawing/2014/main" id="{B7DEA151-1EF8-017C-91EC-C8D93FF45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598E3-6F79-E83E-B33C-8D793C44195B}"/>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77261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D8E04-D209-3C4C-9965-1A9935D351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15DA00-1781-D5ED-51FF-504382AD0C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70773E-4E1B-CA9F-2B09-1D350653DC28}"/>
              </a:ext>
            </a:extLst>
          </p:cNvPr>
          <p:cNvSpPr>
            <a:spLocks noGrp="1"/>
          </p:cNvSpPr>
          <p:nvPr>
            <p:ph type="dt" sz="half" idx="10"/>
          </p:nvPr>
        </p:nvSpPr>
        <p:spPr/>
        <p:txBody>
          <a:bodyPr/>
          <a:lstStyle/>
          <a:p>
            <a:fld id="{5647DC1B-4743-47FE-A400-A2B750CAD470}" type="datetimeFigureOut">
              <a:rPr lang="zh-CN" altLang="en-US" smtClean="0"/>
              <a:t>2024-08-21</a:t>
            </a:fld>
            <a:endParaRPr lang="zh-CN" altLang="en-US"/>
          </a:p>
        </p:txBody>
      </p:sp>
      <p:sp>
        <p:nvSpPr>
          <p:cNvPr id="5" name="页脚占位符 4">
            <a:extLst>
              <a:ext uri="{FF2B5EF4-FFF2-40B4-BE49-F238E27FC236}">
                <a16:creationId xmlns:a16="http://schemas.microsoft.com/office/drawing/2014/main" id="{890AF8FB-65F4-1B1E-284F-526D5FC302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D579CA-2077-7F33-D1B2-612949384CD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06525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E27B6-FE66-0601-66C7-C6AC486F53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D7878E-40C4-EBC3-22F5-6F8F8A804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FAB066-B532-2BD5-D2B5-6AD27DA1F852}"/>
              </a:ext>
            </a:extLst>
          </p:cNvPr>
          <p:cNvSpPr>
            <a:spLocks noGrp="1"/>
          </p:cNvSpPr>
          <p:nvPr>
            <p:ph type="dt" sz="half" idx="10"/>
          </p:nvPr>
        </p:nvSpPr>
        <p:spPr/>
        <p:txBody>
          <a:bodyPr/>
          <a:lstStyle/>
          <a:p>
            <a:fld id="{5647DC1B-4743-47FE-A400-A2B750CAD470}" type="datetimeFigureOut">
              <a:rPr lang="zh-CN" altLang="en-US" smtClean="0"/>
              <a:t>2024-08-21</a:t>
            </a:fld>
            <a:endParaRPr lang="zh-CN" altLang="en-US"/>
          </a:p>
        </p:txBody>
      </p:sp>
      <p:sp>
        <p:nvSpPr>
          <p:cNvPr id="5" name="页脚占位符 4">
            <a:extLst>
              <a:ext uri="{FF2B5EF4-FFF2-40B4-BE49-F238E27FC236}">
                <a16:creationId xmlns:a16="http://schemas.microsoft.com/office/drawing/2014/main" id="{0811A1E0-664F-B975-B4D3-49BDB09DC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64908-3D90-70BB-944E-9485F0E41C8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2778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49205-86A2-92D0-B772-3BCDDE11A0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EB6F7E-6BAB-FC0A-F189-A81BD8F061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E0D600-C072-A404-0F50-D6F408A542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1749D0-1E54-0679-5F53-4DAD703C7174}"/>
              </a:ext>
            </a:extLst>
          </p:cNvPr>
          <p:cNvSpPr>
            <a:spLocks noGrp="1"/>
          </p:cNvSpPr>
          <p:nvPr>
            <p:ph type="dt" sz="half" idx="10"/>
          </p:nvPr>
        </p:nvSpPr>
        <p:spPr/>
        <p:txBody>
          <a:bodyPr/>
          <a:lstStyle/>
          <a:p>
            <a:fld id="{5647DC1B-4743-47FE-A400-A2B750CAD470}" type="datetimeFigureOut">
              <a:rPr lang="zh-CN" altLang="en-US" smtClean="0"/>
              <a:t>2024-08-21</a:t>
            </a:fld>
            <a:endParaRPr lang="zh-CN" altLang="en-US"/>
          </a:p>
        </p:txBody>
      </p:sp>
      <p:sp>
        <p:nvSpPr>
          <p:cNvPr id="6" name="页脚占位符 5">
            <a:extLst>
              <a:ext uri="{FF2B5EF4-FFF2-40B4-BE49-F238E27FC236}">
                <a16:creationId xmlns:a16="http://schemas.microsoft.com/office/drawing/2014/main" id="{3802CCC7-E63E-6148-4B31-24485E2C25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0FC7AC-77D2-F96A-2A64-036FD1B79808}"/>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83922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027A3-4356-3CF2-E8C1-2E32823947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0C3975-8154-4011-0D93-AE2AE1E07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036807-7B14-F8B4-7686-FCB078914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B1F7D2F-9A1E-475C-4359-C47497F3C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A76DD0-8C82-179D-1E33-C079E01D68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19BF26-A3BF-6A72-9795-671707400F58}"/>
              </a:ext>
            </a:extLst>
          </p:cNvPr>
          <p:cNvSpPr>
            <a:spLocks noGrp="1"/>
          </p:cNvSpPr>
          <p:nvPr>
            <p:ph type="dt" sz="half" idx="10"/>
          </p:nvPr>
        </p:nvSpPr>
        <p:spPr/>
        <p:txBody>
          <a:bodyPr/>
          <a:lstStyle/>
          <a:p>
            <a:fld id="{5647DC1B-4743-47FE-A400-A2B750CAD470}" type="datetimeFigureOut">
              <a:rPr lang="zh-CN" altLang="en-US" smtClean="0"/>
              <a:t>2024-08-21</a:t>
            </a:fld>
            <a:endParaRPr lang="zh-CN" altLang="en-US"/>
          </a:p>
        </p:txBody>
      </p:sp>
      <p:sp>
        <p:nvSpPr>
          <p:cNvPr id="8" name="页脚占位符 7">
            <a:extLst>
              <a:ext uri="{FF2B5EF4-FFF2-40B4-BE49-F238E27FC236}">
                <a16:creationId xmlns:a16="http://schemas.microsoft.com/office/drawing/2014/main" id="{F1C64E86-5447-674B-18FE-4EF08C522D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F3A91C-0205-9E3E-1805-D35AEA7396CA}"/>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1259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3D167-A1B5-3B26-4DFF-C07242A5E7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1C883D-0D9A-CE53-7EF7-79408E992B3D}"/>
              </a:ext>
            </a:extLst>
          </p:cNvPr>
          <p:cNvSpPr>
            <a:spLocks noGrp="1"/>
          </p:cNvSpPr>
          <p:nvPr>
            <p:ph type="dt" sz="half" idx="10"/>
          </p:nvPr>
        </p:nvSpPr>
        <p:spPr/>
        <p:txBody>
          <a:bodyPr/>
          <a:lstStyle/>
          <a:p>
            <a:fld id="{5647DC1B-4743-47FE-A400-A2B750CAD470}" type="datetimeFigureOut">
              <a:rPr lang="zh-CN" altLang="en-US" smtClean="0"/>
              <a:t>2024-08-21</a:t>
            </a:fld>
            <a:endParaRPr lang="zh-CN" altLang="en-US"/>
          </a:p>
        </p:txBody>
      </p:sp>
      <p:sp>
        <p:nvSpPr>
          <p:cNvPr id="4" name="页脚占位符 3">
            <a:extLst>
              <a:ext uri="{FF2B5EF4-FFF2-40B4-BE49-F238E27FC236}">
                <a16:creationId xmlns:a16="http://schemas.microsoft.com/office/drawing/2014/main" id="{C12305E8-5115-78D3-7565-EBFCE5A07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A55DAC-9F26-B6BB-1435-44342C73072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6907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6DA0EA-9E66-4BCF-5830-69D52FAEDD3A}"/>
              </a:ext>
            </a:extLst>
          </p:cNvPr>
          <p:cNvSpPr>
            <a:spLocks noGrp="1"/>
          </p:cNvSpPr>
          <p:nvPr>
            <p:ph type="dt" sz="half" idx="10"/>
          </p:nvPr>
        </p:nvSpPr>
        <p:spPr/>
        <p:txBody>
          <a:bodyPr/>
          <a:lstStyle/>
          <a:p>
            <a:fld id="{5647DC1B-4743-47FE-A400-A2B750CAD470}" type="datetimeFigureOut">
              <a:rPr lang="zh-CN" altLang="en-US" smtClean="0"/>
              <a:t>2024-08-21</a:t>
            </a:fld>
            <a:endParaRPr lang="zh-CN" altLang="en-US"/>
          </a:p>
        </p:txBody>
      </p:sp>
      <p:sp>
        <p:nvSpPr>
          <p:cNvPr id="3" name="页脚占位符 2">
            <a:extLst>
              <a:ext uri="{FF2B5EF4-FFF2-40B4-BE49-F238E27FC236}">
                <a16:creationId xmlns:a16="http://schemas.microsoft.com/office/drawing/2014/main" id="{CF96243A-C677-C2CA-C0CA-856636EBF6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2D3CCC-B8BE-8B51-6415-6809969765B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39537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F03FB-7198-053E-39D0-C659624F1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C53A62-7BE4-5FE9-EE85-D6277D30D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8596C5-2EE7-BB5F-3193-DAB2C478B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10BAF1-95B1-0C2A-B593-8E24DAC700F5}"/>
              </a:ext>
            </a:extLst>
          </p:cNvPr>
          <p:cNvSpPr>
            <a:spLocks noGrp="1"/>
          </p:cNvSpPr>
          <p:nvPr>
            <p:ph type="dt" sz="half" idx="10"/>
          </p:nvPr>
        </p:nvSpPr>
        <p:spPr/>
        <p:txBody>
          <a:bodyPr/>
          <a:lstStyle/>
          <a:p>
            <a:fld id="{5647DC1B-4743-47FE-A400-A2B750CAD470}" type="datetimeFigureOut">
              <a:rPr lang="zh-CN" altLang="en-US" smtClean="0"/>
              <a:t>2024-08-21</a:t>
            </a:fld>
            <a:endParaRPr lang="zh-CN" altLang="en-US"/>
          </a:p>
        </p:txBody>
      </p:sp>
      <p:sp>
        <p:nvSpPr>
          <p:cNvPr id="6" name="页脚占位符 5">
            <a:extLst>
              <a:ext uri="{FF2B5EF4-FFF2-40B4-BE49-F238E27FC236}">
                <a16:creationId xmlns:a16="http://schemas.microsoft.com/office/drawing/2014/main" id="{A8862598-5738-8DE2-1D9C-6ADF08F7D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04FD61-713A-DE87-B32D-A780C0920D7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0778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C8BED-EF9A-927F-B5C9-64D91E5116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1DA5D9-48B9-B85F-1162-FDB05B5D3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2ED3F-791A-28FA-5ED0-D7C471CC7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CDF28C-0D1B-4D1B-9CE7-D58D04F43E69}"/>
              </a:ext>
            </a:extLst>
          </p:cNvPr>
          <p:cNvSpPr>
            <a:spLocks noGrp="1"/>
          </p:cNvSpPr>
          <p:nvPr>
            <p:ph type="dt" sz="half" idx="10"/>
          </p:nvPr>
        </p:nvSpPr>
        <p:spPr/>
        <p:txBody>
          <a:bodyPr/>
          <a:lstStyle/>
          <a:p>
            <a:fld id="{5647DC1B-4743-47FE-A400-A2B750CAD470}" type="datetimeFigureOut">
              <a:rPr lang="zh-CN" altLang="en-US" smtClean="0"/>
              <a:t>2024-08-21</a:t>
            </a:fld>
            <a:endParaRPr lang="zh-CN" altLang="en-US"/>
          </a:p>
        </p:txBody>
      </p:sp>
      <p:sp>
        <p:nvSpPr>
          <p:cNvPr id="6" name="页脚占位符 5">
            <a:extLst>
              <a:ext uri="{FF2B5EF4-FFF2-40B4-BE49-F238E27FC236}">
                <a16:creationId xmlns:a16="http://schemas.microsoft.com/office/drawing/2014/main" id="{8EAFD2B8-7442-04C4-DF52-E73728140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22EBE4-6CBB-E2F1-A614-252DD0FF312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52516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409B96-826E-6F21-E565-18ACC1C03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E8153E-782F-9F38-B76E-3B4EC127A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41F551-E645-70FA-9CCA-DAB4A2AD3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7DC1B-4743-47FE-A400-A2B750CAD470}" type="datetimeFigureOut">
              <a:rPr lang="zh-CN" altLang="en-US" smtClean="0"/>
              <a:t>2024-08-21</a:t>
            </a:fld>
            <a:endParaRPr lang="zh-CN" altLang="en-US"/>
          </a:p>
        </p:txBody>
      </p:sp>
      <p:sp>
        <p:nvSpPr>
          <p:cNvPr id="5" name="页脚占位符 4">
            <a:extLst>
              <a:ext uri="{FF2B5EF4-FFF2-40B4-BE49-F238E27FC236}">
                <a16:creationId xmlns:a16="http://schemas.microsoft.com/office/drawing/2014/main" id="{30209E3B-87F5-A773-48A2-52ABC59EF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778694-5FFA-C370-8A8E-5A1E97C6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97595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2490794" y="2782669"/>
            <a:ext cx="7210408" cy="646331"/>
          </a:xfrm>
          <a:prstGeom prst="rect">
            <a:avLst/>
          </a:prstGeom>
          <a:noFill/>
        </p:spPr>
        <p:txBody>
          <a:bodyPr wrap="square" rtlCol="0">
            <a:spAutoFit/>
          </a:bodyPr>
          <a:lstStyle/>
          <a:p>
            <a:pPr algn="ctr"/>
            <a:r>
              <a:rPr lang="en-US" altLang="zh-CN" sz="3600" dirty="0">
                <a:latin typeface="Times New Roman" panose="02020603050405020304" pitchFamily="18" charset="0"/>
                <a:cs typeface="Times New Roman" panose="02020603050405020304" pitchFamily="18" charset="0"/>
              </a:rPr>
              <a:t>Presentation</a:t>
            </a:r>
          </a:p>
        </p:txBody>
      </p:sp>
      <p:sp>
        <p:nvSpPr>
          <p:cNvPr id="3" name="文本框 2">
            <a:extLst>
              <a:ext uri="{FF2B5EF4-FFF2-40B4-BE49-F238E27FC236}">
                <a16:creationId xmlns:a16="http://schemas.microsoft.com/office/drawing/2014/main" id="{11974E84-A295-73A6-F451-ABDE3F1A1C08}"/>
              </a:ext>
            </a:extLst>
          </p:cNvPr>
          <p:cNvSpPr txBox="1"/>
          <p:nvPr/>
        </p:nvSpPr>
        <p:spPr>
          <a:xfrm>
            <a:off x="5044438" y="5095533"/>
            <a:ext cx="2103120" cy="584775"/>
          </a:xfrm>
          <a:prstGeom prst="rect">
            <a:avLst/>
          </a:prstGeom>
          <a:noFill/>
        </p:spPr>
        <p:txBody>
          <a:bodyPr wrap="square" rtlCol="0">
            <a:spAutoFit/>
          </a:bodyPr>
          <a:lstStyle/>
          <a:p>
            <a:pPr algn="ctr"/>
            <a:r>
              <a:rPr lang="en-US" altLang="zh-CN" sz="1600" dirty="0" err="1">
                <a:latin typeface="Times New Roman" panose="02020603050405020304" pitchFamily="18" charset="0"/>
                <a:cs typeface="Times New Roman" panose="02020603050405020304" pitchFamily="18" charset="0"/>
              </a:rPr>
              <a:t>Jiayu</a:t>
            </a:r>
            <a:r>
              <a:rPr lang="en-US" altLang="zh-CN" sz="1600" dirty="0">
                <a:latin typeface="Times New Roman" panose="02020603050405020304" pitchFamily="18" charset="0"/>
                <a:cs typeface="Times New Roman" panose="02020603050405020304" pitchFamily="18" charset="0"/>
              </a:rPr>
              <a:t> Chen</a:t>
            </a:r>
          </a:p>
          <a:p>
            <a:pPr algn="ctr"/>
            <a:r>
              <a:rPr lang="en-US" altLang="zh-CN" sz="1600" dirty="0">
                <a:latin typeface="Times New Roman" panose="02020603050405020304" pitchFamily="18" charset="0"/>
                <a:cs typeface="Times New Roman" panose="02020603050405020304" pitchFamily="18" charset="0"/>
              </a:rPr>
              <a:t>2024.8.16</a:t>
            </a:r>
          </a:p>
        </p:txBody>
      </p:sp>
    </p:spTree>
    <p:extLst>
      <p:ext uri="{BB962C8B-B14F-4D97-AF65-F5344CB8AC3E}">
        <p14:creationId xmlns:p14="http://schemas.microsoft.com/office/powerpoint/2010/main" val="576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0" y="0"/>
            <a:ext cx="4345709"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Signal Reconstruction</a:t>
            </a:r>
          </a:p>
        </p:txBody>
      </p:sp>
      <p:pic>
        <p:nvPicPr>
          <p:cNvPr id="7" name="图片 6">
            <a:extLst>
              <a:ext uri="{FF2B5EF4-FFF2-40B4-BE49-F238E27FC236}">
                <a16:creationId xmlns:a16="http://schemas.microsoft.com/office/drawing/2014/main" id="{09699B8E-A517-D76D-1AA4-87B9C809D91C}"/>
              </a:ext>
            </a:extLst>
          </p:cNvPr>
          <p:cNvPicPr>
            <a:picLocks noChangeAspect="1"/>
          </p:cNvPicPr>
          <p:nvPr/>
        </p:nvPicPr>
        <p:blipFill>
          <a:blip r:embed="rId3"/>
          <a:stretch>
            <a:fillRect/>
          </a:stretch>
        </p:blipFill>
        <p:spPr>
          <a:xfrm>
            <a:off x="594665" y="707502"/>
            <a:ext cx="5288749" cy="3236969"/>
          </a:xfrm>
          <a:prstGeom prst="rect">
            <a:avLst/>
          </a:prstGeom>
        </p:spPr>
      </p:pic>
      <p:pic>
        <p:nvPicPr>
          <p:cNvPr id="9" name="图片 8">
            <a:extLst>
              <a:ext uri="{FF2B5EF4-FFF2-40B4-BE49-F238E27FC236}">
                <a16:creationId xmlns:a16="http://schemas.microsoft.com/office/drawing/2014/main" id="{67AC1C81-0443-D672-464B-36018A642EC9}"/>
              </a:ext>
            </a:extLst>
          </p:cNvPr>
          <p:cNvPicPr>
            <a:picLocks noChangeAspect="1"/>
          </p:cNvPicPr>
          <p:nvPr/>
        </p:nvPicPr>
        <p:blipFill rotWithShape="1">
          <a:blip r:embed="rId4"/>
          <a:srcRect r="3750"/>
          <a:stretch/>
        </p:blipFill>
        <p:spPr>
          <a:xfrm>
            <a:off x="6884894" y="707501"/>
            <a:ext cx="4966446" cy="3236969"/>
          </a:xfrm>
          <a:prstGeom prst="rect">
            <a:avLst/>
          </a:prstGeom>
        </p:spPr>
      </p:pic>
      <p:sp>
        <p:nvSpPr>
          <p:cNvPr id="10" name="文本框 9">
            <a:extLst>
              <a:ext uri="{FF2B5EF4-FFF2-40B4-BE49-F238E27FC236}">
                <a16:creationId xmlns:a16="http://schemas.microsoft.com/office/drawing/2014/main" id="{37611576-0C1D-40E2-645F-5E69154729F5}"/>
              </a:ext>
            </a:extLst>
          </p:cNvPr>
          <p:cNvSpPr txBox="1"/>
          <p:nvPr/>
        </p:nvSpPr>
        <p:spPr>
          <a:xfrm>
            <a:off x="1051858" y="3944471"/>
            <a:ext cx="10987735" cy="2862322"/>
          </a:xfrm>
          <a:prstGeom prst="rect">
            <a:avLst/>
          </a:prstGeom>
          <a:noFill/>
        </p:spPr>
        <p:txBody>
          <a:bodyPr wrap="square" rtlCol="0">
            <a:spAutoFit/>
          </a:bodyPr>
          <a:lstStyle/>
          <a:p>
            <a:r>
              <a:rPr lang="en-US" altLang="zh-CN" dirty="0"/>
              <a:t>X Label = </a:t>
            </a:r>
            <a:r>
              <a:rPr lang="en-US" altLang="zh-CN" dirty="0" err="1"/>
              <a:t>Length_of_Template</a:t>
            </a:r>
            <a:r>
              <a:rPr lang="en-US" altLang="zh-CN" dirty="0"/>
              <a:t>(Label) – </a:t>
            </a:r>
            <a:r>
              <a:rPr lang="en-US" altLang="zh-CN" dirty="0" err="1"/>
              <a:t>Length_of_Template</a:t>
            </a:r>
            <a:r>
              <a:rPr lang="en-US" altLang="zh-CN" dirty="0"/>
              <a:t>(Pred)</a:t>
            </a:r>
          </a:p>
          <a:p>
            <a:r>
              <a:rPr lang="en-US" altLang="zh-CN" dirty="0"/>
              <a:t>Y</a:t>
            </a:r>
            <a:r>
              <a:rPr lang="zh-CN" altLang="en-US" dirty="0"/>
              <a:t> </a:t>
            </a:r>
            <a:r>
              <a:rPr lang="en-US" altLang="zh-CN" dirty="0"/>
              <a:t>Label</a:t>
            </a:r>
            <a:r>
              <a:rPr lang="zh-CN" altLang="en-US" dirty="0"/>
              <a:t> </a:t>
            </a:r>
            <a:r>
              <a:rPr lang="en-US" altLang="zh-CN" dirty="0"/>
              <a:t>=</a:t>
            </a:r>
            <a:r>
              <a:rPr lang="zh-CN" altLang="en-US" dirty="0"/>
              <a:t> </a:t>
            </a:r>
            <a:r>
              <a:rPr lang="en-US" altLang="zh-CN" dirty="0"/>
              <a:t># of Signal Pieces</a:t>
            </a:r>
          </a:p>
          <a:p>
            <a:endParaRPr lang="en-US" altLang="zh-CN" dirty="0"/>
          </a:p>
          <a:p>
            <a:r>
              <a:rPr lang="en-US" altLang="zh-CN" dirty="0"/>
              <a:t>According to Zixuan’s assumption, I need to improve the quality of template to ensure the length of template matches real HR( 6000//</a:t>
            </a:r>
            <a:r>
              <a:rPr lang="en-US" altLang="zh-CN" dirty="0" err="1"/>
              <a:t>len</a:t>
            </a:r>
            <a:r>
              <a:rPr lang="en-US" altLang="zh-CN" dirty="0"/>
              <a:t>(template) == HR).</a:t>
            </a:r>
          </a:p>
          <a:p>
            <a:endParaRPr lang="en-US" altLang="zh-CN" dirty="0"/>
          </a:p>
          <a:p>
            <a:r>
              <a:rPr lang="en-US" altLang="zh-CN" dirty="0"/>
              <a:t>After Improvement, 75% of data are in +- 5 time points.</a:t>
            </a:r>
          </a:p>
          <a:p>
            <a:r>
              <a:rPr lang="en-US" altLang="zh-CN" dirty="0"/>
              <a:t>Mean of HR Label is 82, and HR Label of 75% data ranges from 75-90.</a:t>
            </a:r>
          </a:p>
          <a:p>
            <a:endParaRPr lang="en-US" altLang="zh-CN" dirty="0"/>
          </a:p>
          <a:p>
            <a:r>
              <a:rPr lang="en-US" altLang="zh-CN" dirty="0"/>
              <a:t>The Quality of Template is acceptable now.</a:t>
            </a:r>
          </a:p>
        </p:txBody>
      </p:sp>
    </p:spTree>
    <p:extLst>
      <p:ext uri="{BB962C8B-B14F-4D97-AF65-F5344CB8AC3E}">
        <p14:creationId xmlns:p14="http://schemas.microsoft.com/office/powerpoint/2010/main" val="428463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0" y="0"/>
            <a:ext cx="4345709"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HRV-MAP</a:t>
            </a:r>
          </a:p>
        </p:txBody>
      </p:sp>
      <p:pic>
        <p:nvPicPr>
          <p:cNvPr id="4" name="图片 3">
            <a:extLst>
              <a:ext uri="{FF2B5EF4-FFF2-40B4-BE49-F238E27FC236}">
                <a16:creationId xmlns:a16="http://schemas.microsoft.com/office/drawing/2014/main" id="{03EAB899-5306-93EE-3F17-096A9DD55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041" y="292387"/>
            <a:ext cx="6341918" cy="4227945"/>
          </a:xfrm>
          <a:prstGeom prst="rect">
            <a:avLst/>
          </a:prstGeom>
        </p:spPr>
      </p:pic>
      <p:sp>
        <p:nvSpPr>
          <p:cNvPr id="5" name="文本框 4">
            <a:extLst>
              <a:ext uri="{FF2B5EF4-FFF2-40B4-BE49-F238E27FC236}">
                <a16:creationId xmlns:a16="http://schemas.microsoft.com/office/drawing/2014/main" id="{7D3548A7-9FC8-2690-28AA-C5606B79C0C5}"/>
              </a:ext>
            </a:extLst>
          </p:cNvPr>
          <p:cNvSpPr txBox="1"/>
          <p:nvPr/>
        </p:nvSpPr>
        <p:spPr>
          <a:xfrm>
            <a:off x="2674776" y="4702628"/>
            <a:ext cx="8198498" cy="646331"/>
          </a:xfrm>
          <a:prstGeom prst="rect">
            <a:avLst/>
          </a:prstGeom>
          <a:noFill/>
        </p:spPr>
        <p:txBody>
          <a:bodyPr wrap="square" rtlCol="0">
            <a:spAutoFit/>
          </a:bodyPr>
          <a:lstStyle>
            <a:defPPr>
              <a:defRPr lang="zh-CN"/>
            </a:defPPr>
            <a:lvl1pPr algn="ctr">
              <a:defRPr>
                <a:latin typeface="Times New Roman" panose="02020603050405020304" pitchFamily="18" charset="0"/>
                <a:cs typeface="Times New Roman" panose="02020603050405020304" pitchFamily="18" charset="0"/>
              </a:defRPr>
            </a:lvl1pPr>
          </a:lstStyle>
          <a:p>
            <a:pPr algn="l"/>
            <a:r>
              <a:rPr lang="en-US" altLang="zh-CN" dirty="0"/>
              <a:t>We use RMSSD as HRV. The result shows the HRV is unrelated to MAP. </a:t>
            </a:r>
          </a:p>
          <a:p>
            <a:pPr algn="l"/>
            <a:r>
              <a:rPr lang="en-US" altLang="zh-CN" dirty="0"/>
              <a:t>This result is consistent with the expected outcome since the 10-s segment is too short. </a:t>
            </a:r>
          </a:p>
        </p:txBody>
      </p:sp>
    </p:spTree>
    <p:extLst>
      <p:ext uri="{BB962C8B-B14F-4D97-AF65-F5344CB8AC3E}">
        <p14:creationId xmlns:p14="http://schemas.microsoft.com/office/powerpoint/2010/main" val="78781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39B2DEB7-0C1E-292F-E80A-DA52A445D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76" y="1552578"/>
            <a:ext cx="3131820" cy="2348865"/>
          </a:xfrm>
          <a:prstGeom prst="rect">
            <a:avLst/>
          </a:prstGeom>
        </p:spPr>
      </p:pic>
      <p:pic>
        <p:nvPicPr>
          <p:cNvPr id="13" name="图片 12">
            <a:extLst>
              <a:ext uri="{FF2B5EF4-FFF2-40B4-BE49-F238E27FC236}">
                <a16:creationId xmlns:a16="http://schemas.microsoft.com/office/drawing/2014/main" id="{4E5995A9-1A8C-1DE8-9C90-002AD240E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6685" y="1552578"/>
            <a:ext cx="3131820" cy="2348865"/>
          </a:xfrm>
          <a:prstGeom prst="rect">
            <a:avLst/>
          </a:prstGeom>
        </p:spPr>
      </p:pic>
      <p:pic>
        <p:nvPicPr>
          <p:cNvPr id="15" name="图片 14">
            <a:extLst>
              <a:ext uri="{FF2B5EF4-FFF2-40B4-BE49-F238E27FC236}">
                <a16:creationId xmlns:a16="http://schemas.microsoft.com/office/drawing/2014/main" id="{614BB92D-B055-DB98-9ECF-F237D726CD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7994" y="1552578"/>
            <a:ext cx="3131820" cy="2348865"/>
          </a:xfrm>
          <a:prstGeom prst="rect">
            <a:avLst/>
          </a:prstGeom>
        </p:spPr>
      </p:pic>
      <p:pic>
        <p:nvPicPr>
          <p:cNvPr id="17" name="图片 16">
            <a:extLst>
              <a:ext uri="{FF2B5EF4-FFF2-40B4-BE49-F238E27FC236}">
                <a16:creationId xmlns:a16="http://schemas.microsoft.com/office/drawing/2014/main" id="{AE09834A-AD18-7E6F-E151-7430A5FFDE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0165" y="4206242"/>
            <a:ext cx="3131820" cy="2348865"/>
          </a:xfrm>
          <a:prstGeom prst="rect">
            <a:avLst/>
          </a:prstGeom>
        </p:spPr>
      </p:pic>
      <p:pic>
        <p:nvPicPr>
          <p:cNvPr id="19" name="图片 18">
            <a:extLst>
              <a:ext uri="{FF2B5EF4-FFF2-40B4-BE49-F238E27FC236}">
                <a16:creationId xmlns:a16="http://schemas.microsoft.com/office/drawing/2014/main" id="{B8EAC620-A6F7-C306-93F9-E443CDFE3C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1984" y="4206242"/>
            <a:ext cx="3131820" cy="2348865"/>
          </a:xfrm>
          <a:prstGeom prst="rect">
            <a:avLst/>
          </a:prstGeom>
        </p:spPr>
      </p:pic>
      <p:sp>
        <p:nvSpPr>
          <p:cNvPr id="20" name="文本框 19">
            <a:extLst>
              <a:ext uri="{FF2B5EF4-FFF2-40B4-BE49-F238E27FC236}">
                <a16:creationId xmlns:a16="http://schemas.microsoft.com/office/drawing/2014/main" id="{996F9FC3-222F-133C-BA7B-91C8767930E7}"/>
              </a:ext>
            </a:extLst>
          </p:cNvPr>
          <p:cNvSpPr txBox="1"/>
          <p:nvPr/>
        </p:nvSpPr>
        <p:spPr>
          <a:xfrm>
            <a:off x="0" y="0"/>
            <a:ext cx="6568751"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5Fold VTCN on an Improved Dataset</a:t>
            </a:r>
          </a:p>
        </p:txBody>
      </p:sp>
      <p:sp>
        <p:nvSpPr>
          <p:cNvPr id="21" name="椭圆 20">
            <a:extLst>
              <a:ext uri="{FF2B5EF4-FFF2-40B4-BE49-F238E27FC236}">
                <a16:creationId xmlns:a16="http://schemas.microsoft.com/office/drawing/2014/main" id="{9587F061-00CC-5C97-DFDC-A5F90DD3783A}"/>
              </a:ext>
            </a:extLst>
          </p:cNvPr>
          <p:cNvSpPr/>
          <p:nvPr/>
        </p:nvSpPr>
        <p:spPr>
          <a:xfrm>
            <a:off x="8248261" y="273698"/>
            <a:ext cx="1635968" cy="103258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13DA1FCE-89A1-5D07-6185-CDE171BD3593}"/>
              </a:ext>
            </a:extLst>
          </p:cNvPr>
          <p:cNvSpPr/>
          <p:nvPr/>
        </p:nvSpPr>
        <p:spPr>
          <a:xfrm>
            <a:off x="9218645" y="273698"/>
            <a:ext cx="1635968" cy="103258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a:extLst>
              <a:ext uri="{FF2B5EF4-FFF2-40B4-BE49-F238E27FC236}">
                <a16:creationId xmlns:a16="http://schemas.microsoft.com/office/drawing/2014/main" id="{8B299C9E-4690-AD91-BA51-FE5F6701E1FC}"/>
              </a:ext>
            </a:extLst>
          </p:cNvPr>
          <p:cNvCxnSpPr>
            <a:cxnSpLocks/>
            <a:endCxn id="33" idx="0"/>
          </p:cNvCxnSpPr>
          <p:nvPr/>
        </p:nvCxnSpPr>
        <p:spPr>
          <a:xfrm>
            <a:off x="9535886" y="789992"/>
            <a:ext cx="474306" cy="1287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7A3FBAC-2C8F-1121-6E36-D26A13744A34}"/>
              </a:ext>
            </a:extLst>
          </p:cNvPr>
          <p:cNvCxnSpPr>
            <a:cxnSpLocks/>
            <a:endCxn id="31" idx="0"/>
          </p:cNvCxnSpPr>
          <p:nvPr/>
        </p:nvCxnSpPr>
        <p:spPr>
          <a:xfrm flipH="1">
            <a:off x="7772400" y="727788"/>
            <a:ext cx="1035698" cy="318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F540FBD-5A8D-83AD-64D8-84691C4800B9}"/>
              </a:ext>
            </a:extLst>
          </p:cNvPr>
          <p:cNvCxnSpPr>
            <a:cxnSpLocks/>
            <a:endCxn id="32" idx="0"/>
          </p:cNvCxnSpPr>
          <p:nvPr/>
        </p:nvCxnSpPr>
        <p:spPr>
          <a:xfrm>
            <a:off x="10232572" y="789992"/>
            <a:ext cx="1129004" cy="4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C227D138-0AAA-A632-6C49-B90107F348DF}"/>
              </a:ext>
            </a:extLst>
          </p:cNvPr>
          <p:cNvSpPr txBox="1"/>
          <p:nvPr/>
        </p:nvSpPr>
        <p:spPr>
          <a:xfrm>
            <a:off x="7113037" y="1046192"/>
            <a:ext cx="1318726" cy="369332"/>
          </a:xfrm>
          <a:prstGeom prst="rect">
            <a:avLst/>
          </a:prstGeom>
          <a:noFill/>
        </p:spPr>
        <p:txBody>
          <a:bodyPr wrap="square" rtlCol="0">
            <a:spAutoFit/>
          </a:bodyPr>
          <a:lstStyle/>
          <a:p>
            <a:pPr algn="ctr"/>
            <a:r>
              <a:rPr lang="en-US" altLang="zh-CN" dirty="0" err="1">
                <a:latin typeface="Times New Roman" panose="02020603050405020304" pitchFamily="18" charset="0"/>
                <a:cs typeface="Times New Roman" panose="02020603050405020304" pitchFamily="18" charset="0"/>
              </a:rPr>
              <a:t>Yingjian</a:t>
            </a:r>
            <a:endParaRPr lang="zh-CN" altLang="en-US" sz="3200"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601E4225-C4A0-12DB-1D62-9194B0B00BF4}"/>
              </a:ext>
            </a:extLst>
          </p:cNvPr>
          <p:cNvSpPr txBox="1"/>
          <p:nvPr/>
        </p:nvSpPr>
        <p:spPr>
          <a:xfrm>
            <a:off x="10702213" y="1249138"/>
            <a:ext cx="1318726" cy="584775"/>
          </a:xfrm>
          <a:prstGeom prst="rect">
            <a:avLst/>
          </a:prstGeom>
          <a:noFill/>
        </p:spPr>
        <p:txBody>
          <a:bodyPr wrap="square" rtlCol="0">
            <a:spAutoFit/>
          </a:bodyPr>
          <a:lstStyle>
            <a:defPPr>
              <a:defRPr lang="zh-CN"/>
            </a:defPPr>
            <a:lvl1pPr algn="ctr">
              <a:defRPr>
                <a:latin typeface="Times New Roman" panose="02020603050405020304" pitchFamily="18" charset="0"/>
                <a:cs typeface="Times New Roman" panose="02020603050405020304" pitchFamily="18" charset="0"/>
              </a:defRPr>
            </a:lvl1pPr>
          </a:lstStyle>
          <a:p>
            <a:r>
              <a:rPr lang="en-US" altLang="zh-CN" dirty="0" err="1"/>
              <a:t>Jiayu</a:t>
            </a:r>
            <a:endParaRPr lang="zh-CN" altLang="en-US" dirty="0"/>
          </a:p>
        </p:txBody>
      </p:sp>
      <p:sp>
        <p:nvSpPr>
          <p:cNvPr id="33" name="文本框 32">
            <a:extLst>
              <a:ext uri="{FF2B5EF4-FFF2-40B4-BE49-F238E27FC236}">
                <a16:creationId xmlns:a16="http://schemas.microsoft.com/office/drawing/2014/main" id="{F050913B-6B6C-124C-8366-CA472F0A51F7}"/>
              </a:ext>
            </a:extLst>
          </p:cNvPr>
          <p:cNvSpPr txBox="1"/>
          <p:nvPr/>
        </p:nvSpPr>
        <p:spPr>
          <a:xfrm>
            <a:off x="9318171" y="2077616"/>
            <a:ext cx="1384041" cy="1569660"/>
          </a:xfrm>
          <a:prstGeom prst="rect">
            <a:avLst/>
          </a:prstGeom>
          <a:noFill/>
        </p:spPr>
        <p:txBody>
          <a:bodyPr wrap="square" rtlCol="0">
            <a:spAutoFit/>
          </a:bodyPr>
          <a:lstStyle>
            <a:defPPr>
              <a:defRPr lang="zh-CN"/>
            </a:defPPr>
            <a:lvl1pPr algn="ctr">
              <a:defRPr>
                <a:latin typeface="Times New Roman" panose="02020603050405020304" pitchFamily="18" charset="0"/>
                <a:cs typeface="Times New Roman" panose="02020603050405020304" pitchFamily="18" charset="0"/>
              </a:defRPr>
            </a:lvl1pPr>
          </a:lstStyle>
          <a:p>
            <a:r>
              <a:rPr lang="en-US" altLang="zh-CN" dirty="0"/>
              <a:t>This Dataset</a:t>
            </a:r>
            <a:endParaRPr lang="zh-CN" altLang="en-US" dirty="0"/>
          </a:p>
        </p:txBody>
      </p:sp>
    </p:spTree>
    <p:extLst>
      <p:ext uri="{BB962C8B-B14F-4D97-AF65-F5344CB8AC3E}">
        <p14:creationId xmlns:p14="http://schemas.microsoft.com/office/powerpoint/2010/main" val="305161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0" y="0"/>
            <a:ext cx="4345709"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Thought</a:t>
            </a:r>
          </a:p>
        </p:txBody>
      </p:sp>
      <p:pic>
        <p:nvPicPr>
          <p:cNvPr id="5" name="图片 4">
            <a:extLst>
              <a:ext uri="{FF2B5EF4-FFF2-40B4-BE49-F238E27FC236}">
                <a16:creationId xmlns:a16="http://schemas.microsoft.com/office/drawing/2014/main" id="{0B06D35A-8090-89B1-A789-8F9F38B9F16C}"/>
              </a:ext>
            </a:extLst>
          </p:cNvPr>
          <p:cNvPicPr>
            <a:picLocks noChangeAspect="1"/>
          </p:cNvPicPr>
          <p:nvPr/>
        </p:nvPicPr>
        <p:blipFill rotWithShape="1">
          <a:blip r:embed="rId3"/>
          <a:srcRect l="1135" r="2079" b="2798"/>
          <a:stretch/>
        </p:blipFill>
        <p:spPr>
          <a:xfrm>
            <a:off x="242597" y="713723"/>
            <a:ext cx="6369698" cy="2861332"/>
          </a:xfrm>
          <a:prstGeom prst="rect">
            <a:avLst/>
          </a:prstGeom>
        </p:spPr>
      </p:pic>
      <p:pic>
        <p:nvPicPr>
          <p:cNvPr id="7" name="图片 6">
            <a:extLst>
              <a:ext uri="{FF2B5EF4-FFF2-40B4-BE49-F238E27FC236}">
                <a16:creationId xmlns:a16="http://schemas.microsoft.com/office/drawing/2014/main" id="{727EB5AE-2044-84ED-61FE-232B2649DE76}"/>
              </a:ext>
            </a:extLst>
          </p:cNvPr>
          <p:cNvPicPr>
            <a:picLocks noChangeAspect="1"/>
          </p:cNvPicPr>
          <p:nvPr/>
        </p:nvPicPr>
        <p:blipFill rotWithShape="1">
          <a:blip r:embed="rId4"/>
          <a:srcRect b="2496"/>
          <a:stretch/>
        </p:blipFill>
        <p:spPr>
          <a:xfrm>
            <a:off x="242597" y="3741326"/>
            <a:ext cx="6369698" cy="2962399"/>
          </a:xfrm>
          <a:prstGeom prst="rect">
            <a:avLst/>
          </a:prstGeom>
        </p:spPr>
      </p:pic>
      <p:sp>
        <p:nvSpPr>
          <p:cNvPr id="3" name="文本框 2">
            <a:extLst>
              <a:ext uri="{FF2B5EF4-FFF2-40B4-BE49-F238E27FC236}">
                <a16:creationId xmlns:a16="http://schemas.microsoft.com/office/drawing/2014/main" id="{EEDAA4A1-4451-C644-F62D-C12CFC2EA354}"/>
              </a:ext>
            </a:extLst>
          </p:cNvPr>
          <p:cNvSpPr txBox="1"/>
          <p:nvPr/>
        </p:nvSpPr>
        <p:spPr>
          <a:xfrm>
            <a:off x="6749143" y="1331168"/>
            <a:ext cx="5306008" cy="3416320"/>
          </a:xfrm>
          <a:prstGeom prst="rect">
            <a:avLst/>
          </a:prstGeom>
          <a:noFill/>
        </p:spPr>
        <p:txBody>
          <a:bodyPr wrap="square" rtlCol="0">
            <a:spAutoFit/>
          </a:bodyPr>
          <a:lstStyle>
            <a:defPPr>
              <a:defRPr lang="zh-CN"/>
            </a:defPPr>
            <a:lvl1pPr>
              <a:defRPr>
                <a:latin typeface="Times New Roman" panose="02020603050405020304" pitchFamily="18" charset="0"/>
                <a:cs typeface="Times New Roman" panose="02020603050405020304" pitchFamily="18" charset="0"/>
              </a:defRPr>
            </a:lvl1pPr>
          </a:lstStyle>
          <a:p>
            <a:r>
              <a:rPr lang="en-US" altLang="zh-CN" dirty="0"/>
              <a:t>We assume that BP is based on waveform.</a:t>
            </a:r>
          </a:p>
          <a:p>
            <a:r>
              <a:rPr lang="en-US" altLang="zh-CN" dirty="0"/>
              <a:t>However, for the same person, the model may learn the HR-related features as BP features. </a:t>
            </a:r>
          </a:p>
          <a:p>
            <a:endParaRPr lang="en-US" altLang="zh-CN" dirty="0"/>
          </a:p>
          <a:p>
            <a:r>
              <a:rPr lang="en-US" altLang="zh-CN" dirty="0"/>
              <a:t>We can use a 10-second BCG signal and its template to generate an envelope. By training a model with this envelope as the input, we can determine if the model learns anything. If the model fails to learn any significant features, it would demonstrate that BP and HR are not related when training on data from the same person.</a:t>
            </a:r>
          </a:p>
          <a:p>
            <a:endParaRPr lang="en-US" altLang="zh-CN" dirty="0"/>
          </a:p>
        </p:txBody>
      </p:sp>
    </p:spTree>
    <p:extLst>
      <p:ext uri="{BB962C8B-B14F-4D97-AF65-F5344CB8AC3E}">
        <p14:creationId xmlns:p14="http://schemas.microsoft.com/office/powerpoint/2010/main" val="223126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0" y="0"/>
            <a:ext cx="4345709" cy="584775"/>
          </a:xfrm>
          <a:prstGeom prst="rect">
            <a:avLst/>
          </a:prstGeom>
          <a:noFill/>
        </p:spPr>
        <p:txBody>
          <a:bodyPr wrap="square" rtlCol="0">
            <a:spAutoFit/>
          </a:bodyPr>
          <a:lstStyle/>
          <a:p>
            <a:r>
              <a:rPr lang="en-US" altLang="zh-CN" sz="3200" dirty="0" err="1">
                <a:latin typeface="Times New Roman" panose="02020603050405020304" pitchFamily="18" charset="0"/>
                <a:cs typeface="Times New Roman" panose="02020603050405020304" pitchFamily="18" charset="0"/>
              </a:rPr>
              <a:t>Mixup</a:t>
            </a:r>
            <a:endParaRPr lang="en-US" altLang="zh-CN" sz="32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76012D4-A91D-ECA6-D4A8-71D018C7CB4F}"/>
              </a:ext>
            </a:extLst>
          </p:cNvPr>
          <p:cNvSpPr txBox="1"/>
          <p:nvPr/>
        </p:nvSpPr>
        <p:spPr>
          <a:xfrm>
            <a:off x="914399" y="1101012"/>
            <a:ext cx="8677469" cy="369332"/>
          </a:xfrm>
          <a:prstGeom prst="rect">
            <a:avLst/>
          </a:prstGeom>
          <a:noFill/>
        </p:spPr>
        <p:txBody>
          <a:bodyPr wrap="square" rtlCol="0">
            <a:spAutoFit/>
          </a:bodyPr>
          <a:lstStyle>
            <a:defPPr>
              <a:defRPr lang="zh-CN"/>
            </a:defPPr>
            <a:lvl1pPr algn="ctr">
              <a:defRPr>
                <a:latin typeface="Times New Roman" panose="02020603050405020304" pitchFamily="18" charset="0"/>
                <a:cs typeface="Times New Roman" panose="02020603050405020304" pitchFamily="18" charset="0"/>
              </a:defRPr>
            </a:lvl1pPr>
          </a:lstStyle>
          <a:p>
            <a:pPr algn="l"/>
            <a:r>
              <a:rPr lang="en-US" altLang="zh-CN" dirty="0" err="1"/>
              <a:t>Mixup</a:t>
            </a:r>
            <a:r>
              <a:rPr lang="en-US" altLang="zh-CN" dirty="0"/>
              <a:t> is a nice trick for the accuracy improvement, when we can initially predict the BP.</a:t>
            </a:r>
          </a:p>
        </p:txBody>
      </p:sp>
    </p:spTree>
    <p:extLst>
      <p:ext uri="{BB962C8B-B14F-4D97-AF65-F5344CB8AC3E}">
        <p14:creationId xmlns:p14="http://schemas.microsoft.com/office/powerpoint/2010/main" val="25429972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356</Words>
  <Application>Microsoft Office PowerPoint</Application>
  <PresentationFormat>宽屏</PresentationFormat>
  <Paragraphs>45</Paragraphs>
  <Slides>6</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-apple-system</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1066</cp:revision>
  <dcterms:created xsi:type="dcterms:W3CDTF">2023-07-30T03:21:28Z</dcterms:created>
  <dcterms:modified xsi:type="dcterms:W3CDTF">2024-08-21T18:37:18Z</dcterms:modified>
</cp:coreProperties>
</file>