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1" r:id="rId3"/>
    <p:sldId id="354" r:id="rId4"/>
    <p:sldId id="362" r:id="rId5"/>
    <p:sldId id="351" r:id="rId6"/>
    <p:sldId id="346" r:id="rId7"/>
    <p:sldId id="356" r:id="rId8"/>
    <p:sldId id="348"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D8E5"/>
    <a:srgbClr val="F1F52D"/>
    <a:srgbClr val="51788B"/>
    <a:srgbClr val="426A82"/>
    <a:srgbClr val="307DAE"/>
    <a:srgbClr val="EA821C"/>
    <a:srgbClr val="F6C894"/>
    <a:srgbClr val="FF7F0E"/>
    <a:srgbClr val="1F77B4"/>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81872" autoAdjust="0"/>
  </p:normalViewPr>
  <p:slideViewPr>
    <p:cSldViewPr snapToGrid="0">
      <p:cViewPr varScale="1">
        <p:scale>
          <a:sx n="65" d="100"/>
          <a:sy n="65" d="100"/>
        </p:scale>
        <p:origin x="600" y="48"/>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339979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351794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1896620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3611980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1878692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304003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2023-11-16</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2023.11.06</a:t>
            </a:r>
          </a:p>
        </p:txBody>
      </p:sp>
    </p:spTree>
    <p:extLst>
      <p:ext uri="{BB962C8B-B14F-4D97-AF65-F5344CB8AC3E}">
        <p14:creationId xmlns:p14="http://schemas.microsoft.com/office/powerpoint/2010/main" val="576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537330"/>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2185312" y="1242357"/>
            <a:ext cx="8616079" cy="5078313"/>
          </a:xfrm>
          <a:prstGeom prst="rect">
            <a:avLst/>
          </a:prstGeom>
          <a:noFill/>
        </p:spPr>
        <p:txBody>
          <a:bodyPr wrap="square" rtlCol="0">
            <a:spAutoFit/>
          </a:bodyPr>
          <a:lstStyle/>
          <a:p>
            <a:r>
              <a:rPr lang="en-US" altLang="zh-CN" dirty="0"/>
              <a:t>Part_1: </a:t>
            </a:r>
          </a:p>
          <a:p>
            <a:pPr marL="800100" lvl="1" indent="-342900">
              <a:buAutoNum type="arabicPeriod"/>
            </a:pPr>
            <a:r>
              <a:rPr lang="en-US" altLang="zh-CN" dirty="0"/>
              <a:t>About Getting Template (Weighted Average, Kalman Filter, DTW)</a:t>
            </a:r>
          </a:p>
          <a:p>
            <a:pPr marL="800100" lvl="1" indent="-342900">
              <a:buFontTx/>
              <a:buAutoNum type="arabicPeriod"/>
            </a:pPr>
            <a:r>
              <a:rPr lang="en-US" altLang="zh-CN" dirty="0"/>
              <a:t>Some Thoughts about Removing Breathing Effect</a:t>
            </a:r>
          </a:p>
          <a:p>
            <a:pPr marL="800100" lvl="1" indent="-342900">
              <a:buAutoNum type="arabicPeriod"/>
            </a:pPr>
            <a:endParaRPr lang="en-US" altLang="zh-CN" dirty="0"/>
          </a:p>
          <a:p>
            <a:pPr marL="800100" lvl="1" indent="-342900">
              <a:buAutoNum type="arabicPeriod"/>
            </a:pPr>
            <a:endParaRPr lang="en-US" altLang="zh-CN" dirty="0"/>
          </a:p>
          <a:p>
            <a:r>
              <a:rPr lang="en-US" altLang="zh-CN" dirty="0"/>
              <a:t>Part_2: </a:t>
            </a:r>
          </a:p>
          <a:p>
            <a:pPr marL="800100" lvl="1" indent="-342900">
              <a:buAutoNum type="arabicPeriod"/>
            </a:pPr>
            <a:r>
              <a:rPr lang="en-US" altLang="zh-CN" dirty="0"/>
              <a:t>Paper_1: A global averaging method for DTW</a:t>
            </a:r>
          </a:p>
          <a:p>
            <a:pPr marL="800100" lvl="1" indent="-342900">
              <a:buAutoNum type="arabicPeriod"/>
            </a:pPr>
            <a:r>
              <a:rPr lang="en-US" altLang="zh-CN" dirty="0"/>
              <a:t>Paper_2: </a:t>
            </a:r>
            <a:r>
              <a:rPr lang="en-US" altLang="zh-CN" dirty="0" err="1"/>
              <a:t>shapeDTW</a:t>
            </a:r>
            <a:r>
              <a:rPr lang="en-US" altLang="zh-CN" dirty="0"/>
              <a:t>: shape Dynamic Time Warping</a:t>
            </a:r>
          </a:p>
          <a:p>
            <a:pPr marL="800100" lvl="1" indent="-342900">
              <a:buAutoNum type="arabicPeriod"/>
            </a:pPr>
            <a:r>
              <a:rPr lang="en-US" altLang="zh-CN" dirty="0"/>
              <a:t>Paper_3: k-Shape</a:t>
            </a:r>
          </a:p>
          <a:p>
            <a:endParaRPr lang="en-US" altLang="zh-CN" dirty="0"/>
          </a:p>
          <a:p>
            <a:endParaRPr lang="en-US" altLang="zh-CN" dirty="0"/>
          </a:p>
          <a:p>
            <a:r>
              <a:rPr lang="en-US" altLang="zh-CN" dirty="0"/>
              <a:t>Part_3: Learning Progress and Future Learning Plan</a:t>
            </a:r>
          </a:p>
          <a:p>
            <a:endParaRPr lang="en-US" altLang="zh-CN" dirty="0"/>
          </a:p>
          <a:p>
            <a:endParaRPr lang="en-US" altLang="zh-CN" dirty="0"/>
          </a:p>
          <a:p>
            <a:r>
              <a:rPr lang="en-US" altLang="zh-CN" dirty="0"/>
              <a:t>Part_4: Some Thoughts about Undergraduate Thesis</a:t>
            </a:r>
          </a:p>
          <a:p>
            <a:endParaRPr lang="en-US" altLang="zh-CN" dirty="0"/>
          </a:p>
          <a:p>
            <a:endParaRPr lang="en-US" altLang="zh-CN" dirty="0"/>
          </a:p>
          <a:p>
            <a:r>
              <a:rPr lang="en-US" altLang="zh-CN" dirty="0"/>
              <a:t>Part_5: Questions</a:t>
            </a:r>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4045300960"/>
              </p:ext>
            </p:extLst>
          </p:nvPr>
        </p:nvGraphicFramePr>
        <p:xfrm>
          <a:off x="609600" y="702759"/>
          <a:ext cx="10209162" cy="556260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50027">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No Template</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645629362"/>
                  </a:ext>
                </a:extLst>
              </a:tr>
              <a:tr h="370840">
                <a:tc>
                  <a:txBody>
                    <a:bodyPr/>
                    <a:lstStyle/>
                    <a:p>
                      <a:r>
                        <a:rPr lang="en-US" altLang="zh-CN" dirty="0"/>
                        <a:t>Mean</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70840">
                <a:tc>
                  <a:txBody>
                    <a:bodyPr/>
                    <a:lstStyle/>
                    <a:p>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34244929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extLst>
                  <a:ext uri="{0D108BD9-81ED-4DB2-BD59-A6C34878D82A}">
                    <a16:rowId xmlns:a16="http://schemas.microsoft.com/office/drawing/2014/main" val="2111113704"/>
                  </a:ext>
                </a:extLst>
              </a:tr>
              <a:tr h="370840">
                <a:tc>
                  <a:txBody>
                    <a:bodyPr/>
                    <a:lstStyle/>
                    <a:p>
                      <a:r>
                        <a:rPr lang="en-US" altLang="zh-CN" dirty="0"/>
                        <a:t>K-shape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269369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Weighted Avg</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1.95 / 1.98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4.63 / 4.74</a:t>
                      </a:r>
                      <a:endParaRPr lang="zh-CN" altLang="en-US" dirty="0"/>
                    </a:p>
                  </a:txBody>
                  <a:tcPr/>
                </a:tc>
                <a:extLst>
                  <a:ext uri="{0D108BD9-81ED-4DB2-BD59-A6C34878D82A}">
                    <a16:rowId xmlns:a16="http://schemas.microsoft.com/office/drawing/2014/main" val="766016371"/>
                  </a:ext>
                </a:extLst>
              </a:tr>
              <a:tr h="370840">
                <a:tc>
                  <a:txBody>
                    <a:bodyPr/>
                    <a:lstStyle/>
                    <a:p>
                      <a:r>
                        <a:rPr lang="en-US" altLang="zh-CN" dirty="0"/>
                        <a:t>K-shape 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extLst>
                  <a:ext uri="{0D108BD9-81ED-4DB2-BD59-A6C34878D82A}">
                    <a16:rowId xmlns:a16="http://schemas.microsoft.com/office/drawing/2014/main" val="1684763513"/>
                  </a:ext>
                </a:extLst>
              </a:tr>
              <a:tr h="370840">
                <a:tc>
                  <a:txBody>
                    <a:bodyPr/>
                    <a:lstStyle/>
                    <a:p>
                      <a:r>
                        <a:rPr lang="en-US" altLang="zh-CN" dirty="0"/>
                        <a:t>Kalman Filter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r>
                        <a:rPr lang="en-US" altLang="zh-CN" sz="1800" kern="1200" dirty="0">
                          <a:solidFill>
                            <a:schemeClr val="dk1"/>
                          </a:solidFill>
                          <a:effectLst/>
                          <a:latin typeface="+mn-lt"/>
                          <a:ea typeface="+mn-ea"/>
                          <a:cs typeface="+mn-cs"/>
                        </a:rPr>
                        <a:t>  1.45 / 1.37</a:t>
                      </a:r>
                      <a:endParaRPr lang="zh-CN" altLang="en-US" dirty="0"/>
                    </a:p>
                  </a:txBody>
                  <a:tcPr/>
                </a:tc>
                <a:tc>
                  <a:txBody>
                    <a:bodyPr/>
                    <a:lstStyle/>
                    <a:p>
                      <a:r>
                        <a:rPr lang="en-US" altLang="zh-CN" sz="1800" kern="1200" dirty="0">
                          <a:solidFill>
                            <a:schemeClr val="dk1"/>
                          </a:solidFill>
                          <a:effectLst/>
                          <a:latin typeface="+mn-lt"/>
                          <a:ea typeface="+mn-ea"/>
                          <a:cs typeface="+mn-cs"/>
                        </a:rPr>
                        <a:t>  4.82 / 4.60</a:t>
                      </a:r>
                      <a:endParaRPr lang="zh-CN" altLang="en-US" dirty="0"/>
                    </a:p>
                  </a:txBody>
                  <a:tcPr/>
                </a:tc>
                <a:extLst>
                  <a:ext uri="{0D108BD9-81ED-4DB2-BD59-A6C34878D82A}">
                    <a16:rowId xmlns:a16="http://schemas.microsoft.com/office/drawing/2014/main" val="1409619234"/>
                  </a:ext>
                </a:extLst>
              </a:tr>
              <a:tr h="370840">
                <a:tc>
                  <a:txBody>
                    <a:bodyPr/>
                    <a:lstStyle/>
                    <a:p>
                      <a:r>
                        <a:rPr lang="en-US" altLang="zh-CN" b="1" dirty="0"/>
                        <a:t>DBA</a:t>
                      </a:r>
                      <a:endParaRPr lang="zh-CN" alt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extLst>
                  <a:ext uri="{0D108BD9-81ED-4DB2-BD59-A6C34878D82A}">
                    <a16:rowId xmlns:a16="http://schemas.microsoft.com/office/drawing/2014/main" val="994351504"/>
                  </a:ext>
                </a:extLst>
              </a:tr>
              <a:tr h="370840">
                <a:tc>
                  <a:txBody>
                    <a:bodyPr/>
                    <a:lstStyle/>
                    <a:p>
                      <a:r>
                        <a:rPr lang="en-US" altLang="zh-CN" b="0" dirty="0"/>
                        <a:t>NLAAF1</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none" dirty="0"/>
                        <a:t>8.43 / 23.19</a:t>
                      </a:r>
                      <a:endParaRPr lang="zh-CN" altLang="en-US" u="none" dirty="0"/>
                    </a:p>
                  </a:txBody>
                  <a:tcPr/>
                </a:tc>
                <a:tc>
                  <a:txBody>
                    <a:bodyPr/>
                    <a:lstStyle/>
                    <a:p>
                      <a:pPr algn="ctr"/>
                      <a:r>
                        <a:rPr lang="en-US" altLang="zh-CN" u="none" dirty="0"/>
                        <a:t>3.14 / 5.21</a:t>
                      </a:r>
                      <a:endParaRPr lang="zh-CN" altLang="en-US" u="none" dirty="0"/>
                    </a:p>
                  </a:txBody>
                  <a:tcPr/>
                </a:tc>
                <a:extLst>
                  <a:ext uri="{0D108BD9-81ED-4DB2-BD59-A6C34878D82A}">
                    <a16:rowId xmlns:a16="http://schemas.microsoft.com/office/drawing/2014/main" val="707339749"/>
                  </a:ext>
                </a:extLst>
              </a:tr>
              <a:tr h="370840">
                <a:tc>
                  <a:txBody>
                    <a:bodyPr/>
                    <a:lstStyle/>
                    <a:p>
                      <a:r>
                        <a:rPr lang="en-US" altLang="zh-CN" b="0" dirty="0"/>
                        <a:t>NLAAF2</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none" dirty="0"/>
                        <a:t>20.67 / 33.39</a:t>
                      </a:r>
                      <a:endParaRPr lang="zh-CN" altLang="en-US" u="none" dirty="0"/>
                    </a:p>
                  </a:txBody>
                  <a:tcPr/>
                </a:tc>
                <a:tc>
                  <a:txBody>
                    <a:bodyPr/>
                    <a:lstStyle/>
                    <a:p>
                      <a:pPr algn="ctr"/>
                      <a:r>
                        <a:rPr lang="en-US" altLang="zh-CN" u="none" dirty="0"/>
                        <a:t>3.64 / 7.04</a:t>
                      </a:r>
                      <a:endParaRPr lang="zh-CN" altLang="en-US" u="none" dirty="0"/>
                    </a:p>
                  </a:txBody>
                  <a:tcPr/>
                </a:tc>
                <a:extLst>
                  <a:ext uri="{0D108BD9-81ED-4DB2-BD59-A6C34878D82A}">
                    <a16:rowId xmlns:a16="http://schemas.microsoft.com/office/drawing/2014/main" val="776674729"/>
                  </a:ext>
                </a:extLst>
              </a:tr>
              <a:tr h="370840">
                <a:tc>
                  <a:txBody>
                    <a:bodyPr/>
                    <a:lstStyle/>
                    <a:p>
                      <a:r>
                        <a:rPr lang="en-US" altLang="zh-CN" b="0" dirty="0"/>
                        <a:t>GTW</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none" dirty="0"/>
                        <a:t>- / -</a:t>
                      </a:r>
                      <a:endParaRPr lang="zh-CN" altLang="en-US" u="none" dirty="0"/>
                    </a:p>
                  </a:txBody>
                  <a:tcPr/>
                </a:tc>
                <a:tc>
                  <a:txBody>
                    <a:bodyPr/>
                    <a:lstStyle/>
                    <a:p>
                      <a:pPr algn="ctr"/>
                      <a:r>
                        <a:rPr lang="en-US" altLang="zh-CN" u="none" dirty="0"/>
                        <a:t>- / -</a:t>
                      </a:r>
                      <a:endParaRPr lang="zh-CN" altLang="en-US" u="none" dirty="0"/>
                    </a:p>
                  </a:txBody>
                  <a:tcPr/>
                </a:tc>
                <a:extLst>
                  <a:ext uri="{0D108BD9-81ED-4DB2-BD59-A6C34878D82A}">
                    <a16:rowId xmlns:a16="http://schemas.microsoft.com/office/drawing/2014/main" val="1109670016"/>
                  </a:ext>
                </a:extLst>
              </a:tr>
              <a:tr h="370840">
                <a:tc>
                  <a:txBody>
                    <a:bodyPr/>
                    <a:lstStyle/>
                    <a:p>
                      <a:r>
                        <a:rPr lang="en-US" altLang="zh-CN" b="0" dirty="0"/>
                        <a:t>TTW</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none" dirty="0"/>
                        <a:t>1.52 / </a:t>
                      </a:r>
                      <a:endParaRPr lang="zh-CN" altLang="en-US" u="none" dirty="0"/>
                    </a:p>
                  </a:txBody>
                  <a:tcPr/>
                </a:tc>
                <a:tc>
                  <a:txBody>
                    <a:bodyPr/>
                    <a:lstStyle/>
                    <a:p>
                      <a:pPr algn="ctr"/>
                      <a:r>
                        <a:rPr lang="en-US" altLang="zh-CN" u="none" dirty="0"/>
                        <a:t>4.28 / </a:t>
                      </a:r>
                      <a:endParaRPr lang="zh-CN" altLang="en-US" u="none" dirty="0"/>
                    </a:p>
                  </a:txBody>
                  <a:tcPr/>
                </a:tc>
                <a:extLst>
                  <a:ext uri="{0D108BD9-81ED-4DB2-BD59-A6C34878D82A}">
                    <a16:rowId xmlns:a16="http://schemas.microsoft.com/office/drawing/2014/main" val="3414411294"/>
                  </a:ext>
                </a:extLst>
              </a:tr>
              <a:tr h="370840">
                <a:tc>
                  <a:txBody>
                    <a:bodyPr/>
                    <a:lstStyle/>
                    <a:p>
                      <a:r>
                        <a:rPr lang="en-US" altLang="zh-CN" b="0" dirty="0"/>
                        <a:t>K-SC</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endParaRPr lang="zh-CN" altLang="en-US" u="none" dirty="0"/>
                    </a:p>
                  </a:txBody>
                  <a:tcPr/>
                </a:tc>
                <a:tc>
                  <a:txBody>
                    <a:bodyPr/>
                    <a:lstStyle/>
                    <a:p>
                      <a:pPr algn="ctr"/>
                      <a:endParaRPr lang="zh-CN" altLang="en-US" u="none" dirty="0"/>
                    </a:p>
                  </a:txBody>
                  <a:tcPr/>
                </a:tc>
                <a:extLst>
                  <a:ext uri="{0D108BD9-81ED-4DB2-BD59-A6C34878D82A}">
                    <a16:rowId xmlns:a16="http://schemas.microsoft.com/office/drawing/2014/main" val="1723074394"/>
                  </a:ext>
                </a:extLst>
              </a:tr>
            </a:tbl>
          </a:graphicData>
        </a:graphic>
      </p:graphicFrame>
    </p:spTree>
    <p:extLst>
      <p:ext uri="{BB962C8B-B14F-4D97-AF65-F5344CB8AC3E}">
        <p14:creationId xmlns:p14="http://schemas.microsoft.com/office/powerpoint/2010/main" val="254104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3380894245"/>
              </p:ext>
            </p:extLst>
          </p:nvPr>
        </p:nvGraphicFramePr>
        <p:xfrm>
          <a:off x="609600" y="1005985"/>
          <a:ext cx="10754044" cy="5191760"/>
        </p:xfrm>
        <a:graphic>
          <a:graphicData uri="http://schemas.openxmlformats.org/drawingml/2006/table">
            <a:tbl>
              <a:tblPr firstRow="1" bandRow="1">
                <a:tableStyleId>{5C22544A-7EE6-4342-B048-85BDC9FD1C3A}</a:tableStyleId>
              </a:tblPr>
              <a:tblGrid>
                <a:gridCol w="1938655">
                  <a:extLst>
                    <a:ext uri="{9D8B030D-6E8A-4147-A177-3AD203B41FA5}">
                      <a16:colId xmlns:a16="http://schemas.microsoft.com/office/drawing/2014/main" val="2721979233"/>
                    </a:ext>
                  </a:extLst>
                </a:gridCol>
                <a:gridCol w="1938655">
                  <a:extLst>
                    <a:ext uri="{9D8B030D-6E8A-4147-A177-3AD203B41FA5}">
                      <a16:colId xmlns:a16="http://schemas.microsoft.com/office/drawing/2014/main" val="3887092843"/>
                    </a:ext>
                  </a:extLst>
                </a:gridCol>
                <a:gridCol w="1938655">
                  <a:extLst>
                    <a:ext uri="{9D8B030D-6E8A-4147-A177-3AD203B41FA5}">
                      <a16:colId xmlns:a16="http://schemas.microsoft.com/office/drawing/2014/main" val="68501977"/>
                    </a:ext>
                  </a:extLst>
                </a:gridCol>
                <a:gridCol w="1311593">
                  <a:extLst>
                    <a:ext uri="{9D8B030D-6E8A-4147-A177-3AD203B41FA5}">
                      <a16:colId xmlns:a16="http://schemas.microsoft.com/office/drawing/2014/main" val="3116997530"/>
                    </a:ext>
                  </a:extLst>
                </a:gridCol>
                <a:gridCol w="1813243">
                  <a:extLst>
                    <a:ext uri="{9D8B030D-6E8A-4147-A177-3AD203B41FA5}">
                      <a16:colId xmlns:a16="http://schemas.microsoft.com/office/drawing/2014/main" val="2813522495"/>
                    </a:ext>
                  </a:extLst>
                </a:gridCol>
                <a:gridCol w="1813243">
                  <a:extLst>
                    <a:ext uri="{9D8B030D-6E8A-4147-A177-3AD203B41FA5}">
                      <a16:colId xmlns:a16="http://schemas.microsoft.com/office/drawing/2014/main" val="1305679996"/>
                    </a:ext>
                  </a:extLst>
                </a:gridCol>
              </a:tblGrid>
              <a:tr h="370840">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tc>
                  <a:txBody>
                    <a:bodyPr/>
                    <a:lstStyle/>
                    <a:p>
                      <a:pPr algn="ctr"/>
                      <a:r>
                        <a:rPr lang="en-US" altLang="zh-CN" dirty="0"/>
                        <a:t>Model</a:t>
                      </a:r>
                      <a:endParaRPr lang="zh-CN" altLang="en-US" dirty="0"/>
                    </a:p>
                  </a:txBody>
                  <a:tcPr/>
                </a:tc>
                <a:tc>
                  <a:txBody>
                    <a:bodyPr/>
                    <a:lstStyle/>
                    <a:p>
                      <a:pPr algn="ctr"/>
                      <a:r>
                        <a:rPr lang="en-US" altLang="zh-CN" dirty="0"/>
                        <a:t>S Prediction</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pPr algn="ctr"/>
                      <a:r>
                        <a:rPr lang="en-US" altLang="zh-CN" dirty="0"/>
                        <a:t>No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t>K-SC</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 /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 / -</a:t>
                      </a:r>
                      <a:endParaRPr lang="zh-CN" altLang="en-US" dirty="0"/>
                    </a:p>
                  </a:txBody>
                  <a:tcPr/>
                </a:tc>
                <a:extLst>
                  <a:ext uri="{0D108BD9-81ED-4DB2-BD59-A6C34878D82A}">
                    <a16:rowId xmlns:a16="http://schemas.microsoft.com/office/drawing/2014/main" val="645629362"/>
                  </a:ext>
                </a:extLst>
              </a:tr>
              <a:tr h="370840">
                <a:tc>
                  <a:txBody>
                    <a:bodyPr/>
                    <a:lstStyle/>
                    <a:p>
                      <a:pPr algn="ctr"/>
                      <a:r>
                        <a:rPr lang="en-US" altLang="zh-CN" dirty="0"/>
                        <a:t>Mean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PSA</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2.27 / 19.05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5.40 / 8.89</a:t>
                      </a:r>
                      <a:endParaRPr lang="zh-CN" altLang="en-US" dirty="0"/>
                    </a:p>
                  </a:txBody>
                  <a:tcPr/>
                </a:tc>
                <a:extLst>
                  <a:ext uri="{0D108BD9-81ED-4DB2-BD59-A6C34878D82A}">
                    <a16:rowId xmlns:a16="http://schemas.microsoft.com/office/drawing/2014/main" val="213170710"/>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Soft-DTW</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 </a:t>
                      </a:r>
                      <a:endParaRPr lang="zh-CN" altLang="en-US" dirty="0"/>
                    </a:p>
                  </a:txBody>
                  <a:tcPr/>
                </a:tc>
                <a:extLst>
                  <a:ext uri="{0D108BD9-81ED-4DB2-BD59-A6C34878D82A}">
                    <a16:rowId xmlns:a16="http://schemas.microsoft.com/office/drawing/2014/main" val="34244929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PCA</a:t>
                      </a:r>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ICDTW</a:t>
                      </a:r>
                      <a:endParaRPr lang="zh-CN" altLang="en-US" dirty="0"/>
                    </a:p>
                  </a:txBody>
                  <a:tcPr/>
                </a:tc>
                <a:tc>
                  <a:txBody>
                    <a:bodyPr/>
                    <a:lstStyle/>
                    <a:p>
                      <a:pPr algn="ctr"/>
                      <a:r>
                        <a:rPr lang="en-US" altLang="zh-CN" dirty="0"/>
                        <a:t>2.66 /</a:t>
                      </a:r>
                      <a:endParaRPr lang="zh-CN" altLang="en-US" dirty="0"/>
                    </a:p>
                  </a:txBody>
                  <a:tcPr/>
                </a:tc>
                <a:tc>
                  <a:txBody>
                    <a:bodyPr/>
                    <a:lstStyle/>
                    <a:p>
                      <a:pPr algn="ctr"/>
                      <a:r>
                        <a:rPr lang="en-US" altLang="zh-CN" dirty="0"/>
                        <a:t>5.08 / </a:t>
                      </a:r>
                      <a:endParaRPr lang="zh-CN" altLang="en-US" dirty="0"/>
                    </a:p>
                  </a:txBody>
                  <a:tcPr/>
                </a:tc>
                <a:extLst>
                  <a:ext uri="{0D108BD9-81ED-4DB2-BD59-A6C34878D82A}">
                    <a16:rowId xmlns:a16="http://schemas.microsoft.com/office/drawing/2014/main" val="2111113704"/>
                  </a:ext>
                </a:extLst>
              </a:tr>
              <a:tr h="370840">
                <a:tc>
                  <a:txBody>
                    <a:bodyPr/>
                    <a:lstStyle/>
                    <a:p>
                      <a:pPr algn="ctr"/>
                      <a:r>
                        <a:rPr lang="en-US" altLang="zh-CN" dirty="0"/>
                        <a:t>K-shape 1</a:t>
                      </a:r>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69369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Weighted Avg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1.95 / 1.98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4.63 / 4.74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766016371"/>
                  </a:ext>
                </a:extLst>
              </a:tr>
              <a:tr h="370840">
                <a:tc>
                  <a:txBody>
                    <a:bodyPr/>
                    <a:lstStyle/>
                    <a:p>
                      <a:pPr algn="ctr"/>
                      <a:r>
                        <a:rPr lang="en-US" altLang="zh-CN" dirty="0"/>
                        <a:t>K-shape 2</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684763513"/>
                  </a:ext>
                </a:extLst>
              </a:tr>
              <a:tr h="370840">
                <a:tc>
                  <a:txBody>
                    <a:bodyPr/>
                    <a:lstStyle/>
                    <a:p>
                      <a:pPr algn="ctr"/>
                      <a:r>
                        <a:rPr lang="en-US" altLang="zh-CN" dirty="0"/>
                        <a:t>Kalman Filter</a:t>
                      </a:r>
                      <a:endParaRPr lang="zh-CN" altLang="en-US" dirty="0"/>
                    </a:p>
                  </a:txBody>
                  <a:tcPr/>
                </a:tc>
                <a:tc>
                  <a:txBody>
                    <a:bodyPr/>
                    <a:lstStyle/>
                    <a:p>
                      <a:pPr algn="ctr"/>
                      <a:r>
                        <a:rPr lang="en-US" altLang="zh-CN" sz="1800" kern="1200" dirty="0">
                          <a:solidFill>
                            <a:schemeClr val="dk1"/>
                          </a:solidFill>
                          <a:effectLst/>
                          <a:latin typeface="+mn-lt"/>
                          <a:ea typeface="+mn-ea"/>
                          <a:cs typeface="+mn-cs"/>
                        </a:rPr>
                        <a:t>  1.45 / 1.37</a:t>
                      </a:r>
                      <a:endParaRPr lang="zh-CN" altLang="en-US" dirty="0"/>
                    </a:p>
                  </a:txBody>
                  <a:tcPr/>
                </a:tc>
                <a:tc>
                  <a:txBody>
                    <a:bodyPr/>
                    <a:lstStyle/>
                    <a:p>
                      <a:pPr algn="ctr"/>
                      <a:r>
                        <a:rPr lang="en-US" altLang="zh-CN" sz="1800" kern="1200" dirty="0">
                          <a:solidFill>
                            <a:schemeClr val="dk1"/>
                          </a:solidFill>
                          <a:effectLst/>
                          <a:latin typeface="+mn-lt"/>
                          <a:ea typeface="+mn-ea"/>
                          <a:cs typeface="+mn-cs"/>
                        </a:rPr>
                        <a:t>  4.82 / 4.60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409619234"/>
                  </a:ext>
                </a:extLst>
              </a:tr>
              <a:tr h="370840">
                <a:tc>
                  <a:txBody>
                    <a:bodyPr/>
                    <a:lstStyle/>
                    <a:p>
                      <a:pPr algn="ctr"/>
                      <a:r>
                        <a:rPr lang="en-US" altLang="zh-CN" b="1" dirty="0"/>
                        <a:t>DBA</a:t>
                      </a:r>
                      <a:endParaRPr lang="zh-CN" altLang="en-US" b="1"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tc>
                  <a:txBody>
                    <a:bodyPr/>
                    <a:lstStyle/>
                    <a:p>
                      <a:pPr algn="ctr"/>
                      <a:endParaRPr lang="zh-CN" altLang="en-US" u="sng" dirty="0"/>
                    </a:p>
                  </a:txBody>
                  <a:tcPr/>
                </a:tc>
                <a:tc>
                  <a:txBody>
                    <a:bodyPr/>
                    <a:lstStyle/>
                    <a:p>
                      <a:pPr algn="ctr"/>
                      <a:endParaRPr lang="zh-CN" altLang="en-US" u="sng" dirty="0"/>
                    </a:p>
                  </a:txBody>
                  <a:tcPr/>
                </a:tc>
                <a:tc>
                  <a:txBody>
                    <a:bodyPr/>
                    <a:lstStyle/>
                    <a:p>
                      <a:pPr algn="ctr"/>
                      <a:endParaRPr lang="zh-CN" altLang="en-US" u="sng" dirty="0"/>
                    </a:p>
                  </a:txBody>
                  <a:tcPr/>
                </a:tc>
                <a:extLst>
                  <a:ext uri="{0D108BD9-81ED-4DB2-BD59-A6C34878D82A}">
                    <a16:rowId xmlns:a16="http://schemas.microsoft.com/office/drawing/2014/main" val="994351504"/>
                  </a:ext>
                </a:extLst>
              </a:tr>
              <a:tr h="370840">
                <a:tc>
                  <a:txBody>
                    <a:bodyPr/>
                    <a:lstStyle/>
                    <a:p>
                      <a:pPr algn="ctr"/>
                      <a:r>
                        <a:rPr lang="en-US" altLang="zh-CN" b="0" dirty="0"/>
                        <a:t>NLAAF1</a:t>
                      </a:r>
                      <a:endParaRPr lang="zh-CN" altLang="en-US" b="0" dirty="0"/>
                    </a:p>
                  </a:txBody>
                  <a:tcPr/>
                </a:tc>
                <a:tc>
                  <a:txBody>
                    <a:bodyPr/>
                    <a:lstStyle/>
                    <a:p>
                      <a:pPr algn="ctr"/>
                      <a:r>
                        <a:rPr lang="en-US" altLang="zh-CN" u="none" dirty="0"/>
                        <a:t>8.43 / 23.19</a:t>
                      </a:r>
                      <a:endParaRPr lang="zh-CN" altLang="en-US" u="none" dirty="0"/>
                    </a:p>
                  </a:txBody>
                  <a:tcPr/>
                </a:tc>
                <a:tc>
                  <a:txBody>
                    <a:bodyPr/>
                    <a:lstStyle/>
                    <a:p>
                      <a:pPr algn="ctr"/>
                      <a:r>
                        <a:rPr lang="en-US" altLang="zh-CN" u="none" dirty="0"/>
                        <a:t>3.14 / 5.21</a:t>
                      </a:r>
                      <a:endParaRPr lang="zh-CN" altLang="en-US" u="none" dirty="0"/>
                    </a:p>
                  </a:txBody>
                  <a:tcPr/>
                </a:tc>
                <a:tc>
                  <a:txBody>
                    <a:bodyPr/>
                    <a:lstStyle/>
                    <a:p>
                      <a:pPr algn="ctr"/>
                      <a:endParaRPr lang="zh-CN" altLang="en-US" u="none" dirty="0"/>
                    </a:p>
                  </a:txBody>
                  <a:tcPr/>
                </a:tc>
                <a:tc>
                  <a:txBody>
                    <a:bodyPr/>
                    <a:lstStyle/>
                    <a:p>
                      <a:pPr algn="ctr"/>
                      <a:endParaRPr lang="zh-CN" altLang="en-US" u="none" dirty="0"/>
                    </a:p>
                  </a:txBody>
                  <a:tcPr/>
                </a:tc>
                <a:tc>
                  <a:txBody>
                    <a:bodyPr/>
                    <a:lstStyle/>
                    <a:p>
                      <a:pPr algn="ctr"/>
                      <a:endParaRPr lang="zh-CN" altLang="en-US" u="none" dirty="0"/>
                    </a:p>
                  </a:txBody>
                  <a:tcPr/>
                </a:tc>
                <a:extLst>
                  <a:ext uri="{0D108BD9-81ED-4DB2-BD59-A6C34878D82A}">
                    <a16:rowId xmlns:a16="http://schemas.microsoft.com/office/drawing/2014/main" val="707339749"/>
                  </a:ext>
                </a:extLst>
              </a:tr>
              <a:tr h="370840">
                <a:tc>
                  <a:txBody>
                    <a:bodyPr/>
                    <a:lstStyle/>
                    <a:p>
                      <a:pPr algn="ctr"/>
                      <a:r>
                        <a:rPr lang="en-US" altLang="zh-CN" b="0" dirty="0"/>
                        <a:t>NLAAF2</a:t>
                      </a:r>
                      <a:endParaRPr lang="zh-CN" altLang="en-US" b="0" dirty="0"/>
                    </a:p>
                  </a:txBody>
                  <a:tcPr/>
                </a:tc>
                <a:tc>
                  <a:txBody>
                    <a:bodyPr/>
                    <a:lstStyle/>
                    <a:p>
                      <a:pPr algn="ctr"/>
                      <a:r>
                        <a:rPr lang="en-US" altLang="zh-CN" u="none" dirty="0"/>
                        <a:t>20.67 / 33.39</a:t>
                      </a:r>
                      <a:endParaRPr lang="zh-CN" altLang="en-US" u="none" dirty="0"/>
                    </a:p>
                  </a:txBody>
                  <a:tcPr/>
                </a:tc>
                <a:tc>
                  <a:txBody>
                    <a:bodyPr/>
                    <a:lstStyle/>
                    <a:p>
                      <a:pPr algn="ctr"/>
                      <a:r>
                        <a:rPr lang="en-US" altLang="zh-CN" u="none" dirty="0"/>
                        <a:t>3.64 / 7.04</a:t>
                      </a:r>
                      <a:endParaRPr lang="zh-CN" altLang="en-US" u="none" dirty="0"/>
                    </a:p>
                  </a:txBody>
                  <a:tcPr/>
                </a:tc>
                <a:tc>
                  <a:txBody>
                    <a:bodyPr/>
                    <a:lstStyle/>
                    <a:p>
                      <a:pPr algn="ctr"/>
                      <a:endParaRPr lang="zh-CN" altLang="en-US" u="none" dirty="0"/>
                    </a:p>
                  </a:txBody>
                  <a:tcPr/>
                </a:tc>
                <a:tc>
                  <a:txBody>
                    <a:bodyPr/>
                    <a:lstStyle/>
                    <a:p>
                      <a:pPr algn="ctr"/>
                      <a:endParaRPr lang="zh-CN" altLang="en-US" u="none" dirty="0"/>
                    </a:p>
                  </a:txBody>
                  <a:tcPr/>
                </a:tc>
                <a:tc>
                  <a:txBody>
                    <a:bodyPr/>
                    <a:lstStyle/>
                    <a:p>
                      <a:pPr algn="ctr"/>
                      <a:endParaRPr lang="zh-CN" altLang="en-US" u="none" dirty="0"/>
                    </a:p>
                  </a:txBody>
                  <a:tcPr/>
                </a:tc>
                <a:extLst>
                  <a:ext uri="{0D108BD9-81ED-4DB2-BD59-A6C34878D82A}">
                    <a16:rowId xmlns:a16="http://schemas.microsoft.com/office/drawing/2014/main" val="776674729"/>
                  </a:ext>
                </a:extLst>
              </a:tr>
              <a:tr h="370840">
                <a:tc>
                  <a:txBody>
                    <a:bodyPr/>
                    <a:lstStyle/>
                    <a:p>
                      <a:pPr algn="ctr"/>
                      <a:r>
                        <a:rPr lang="en-US" altLang="zh-CN" b="0" dirty="0"/>
                        <a:t>GTW</a:t>
                      </a:r>
                      <a:endParaRPr lang="zh-CN" altLang="en-US" b="0" dirty="0"/>
                    </a:p>
                  </a:txBody>
                  <a:tcPr/>
                </a:tc>
                <a:tc>
                  <a:txBody>
                    <a:bodyPr/>
                    <a:lstStyle/>
                    <a:p>
                      <a:pPr algn="ctr"/>
                      <a:r>
                        <a:rPr lang="en-US" altLang="zh-CN" u="none" dirty="0"/>
                        <a:t>- / -</a:t>
                      </a:r>
                      <a:endParaRPr lang="zh-CN" altLang="en-US" u="none" dirty="0"/>
                    </a:p>
                  </a:txBody>
                  <a:tcPr/>
                </a:tc>
                <a:tc>
                  <a:txBody>
                    <a:bodyPr/>
                    <a:lstStyle/>
                    <a:p>
                      <a:pPr algn="ctr"/>
                      <a:r>
                        <a:rPr lang="en-US" altLang="zh-CN" u="none" dirty="0"/>
                        <a:t>- / -</a:t>
                      </a:r>
                      <a:endParaRPr lang="zh-CN" altLang="en-US" u="none" dirty="0"/>
                    </a:p>
                  </a:txBody>
                  <a:tcPr/>
                </a:tc>
                <a:tc>
                  <a:txBody>
                    <a:bodyPr/>
                    <a:lstStyle/>
                    <a:p>
                      <a:pPr algn="ctr"/>
                      <a:endParaRPr lang="zh-CN" altLang="en-US" u="none" dirty="0"/>
                    </a:p>
                  </a:txBody>
                  <a:tcPr/>
                </a:tc>
                <a:tc>
                  <a:txBody>
                    <a:bodyPr/>
                    <a:lstStyle/>
                    <a:p>
                      <a:pPr algn="ctr"/>
                      <a:endParaRPr lang="zh-CN" altLang="en-US" u="none" dirty="0"/>
                    </a:p>
                  </a:txBody>
                  <a:tcPr/>
                </a:tc>
                <a:tc>
                  <a:txBody>
                    <a:bodyPr/>
                    <a:lstStyle/>
                    <a:p>
                      <a:pPr algn="ctr"/>
                      <a:endParaRPr lang="zh-CN" altLang="en-US" u="none" dirty="0"/>
                    </a:p>
                  </a:txBody>
                  <a:tcPr/>
                </a:tc>
                <a:extLst>
                  <a:ext uri="{0D108BD9-81ED-4DB2-BD59-A6C34878D82A}">
                    <a16:rowId xmlns:a16="http://schemas.microsoft.com/office/drawing/2014/main" val="1109670016"/>
                  </a:ext>
                </a:extLst>
              </a:tr>
              <a:tr h="370840">
                <a:tc>
                  <a:txBody>
                    <a:bodyPr/>
                    <a:lstStyle/>
                    <a:p>
                      <a:pPr algn="ctr"/>
                      <a:r>
                        <a:rPr lang="en-US" altLang="zh-CN" b="0" dirty="0"/>
                        <a:t>TTW</a:t>
                      </a:r>
                      <a:endParaRPr lang="zh-CN" altLang="en-US" b="0" dirty="0"/>
                    </a:p>
                  </a:txBody>
                  <a:tcPr/>
                </a:tc>
                <a:tc>
                  <a:txBody>
                    <a:bodyPr/>
                    <a:lstStyle/>
                    <a:p>
                      <a:pPr algn="ctr"/>
                      <a:r>
                        <a:rPr lang="en-US" altLang="zh-CN" u="none" dirty="0"/>
                        <a:t>1.52 / </a:t>
                      </a:r>
                      <a:endParaRPr lang="zh-CN" altLang="en-US" u="none" dirty="0"/>
                    </a:p>
                  </a:txBody>
                  <a:tcPr/>
                </a:tc>
                <a:tc>
                  <a:txBody>
                    <a:bodyPr/>
                    <a:lstStyle/>
                    <a:p>
                      <a:pPr algn="ctr"/>
                      <a:r>
                        <a:rPr lang="en-US" altLang="zh-CN" u="none" dirty="0"/>
                        <a:t>4.28 / </a:t>
                      </a:r>
                      <a:endParaRPr lang="zh-CN" altLang="en-US" u="none" dirty="0"/>
                    </a:p>
                  </a:txBody>
                  <a:tcPr/>
                </a:tc>
                <a:tc>
                  <a:txBody>
                    <a:bodyPr/>
                    <a:lstStyle/>
                    <a:p>
                      <a:pPr algn="ctr"/>
                      <a:endParaRPr lang="zh-CN" altLang="en-US" u="none" dirty="0"/>
                    </a:p>
                  </a:txBody>
                  <a:tcPr/>
                </a:tc>
                <a:tc>
                  <a:txBody>
                    <a:bodyPr/>
                    <a:lstStyle/>
                    <a:p>
                      <a:pPr algn="ctr"/>
                      <a:endParaRPr lang="zh-CN" altLang="en-US" u="none" dirty="0"/>
                    </a:p>
                  </a:txBody>
                  <a:tcPr/>
                </a:tc>
                <a:tc>
                  <a:txBody>
                    <a:bodyPr/>
                    <a:lstStyle/>
                    <a:p>
                      <a:pPr algn="ctr"/>
                      <a:endParaRPr lang="zh-CN" altLang="en-US" u="none" dirty="0"/>
                    </a:p>
                  </a:txBody>
                  <a:tcPr/>
                </a:tc>
                <a:extLst>
                  <a:ext uri="{0D108BD9-81ED-4DB2-BD59-A6C34878D82A}">
                    <a16:rowId xmlns:a16="http://schemas.microsoft.com/office/drawing/2014/main" val="3414411294"/>
                  </a:ext>
                </a:extLst>
              </a:tr>
            </a:tbl>
          </a:graphicData>
        </a:graphic>
      </p:graphicFrame>
    </p:spTree>
    <p:extLst>
      <p:ext uri="{BB962C8B-B14F-4D97-AF65-F5344CB8AC3E}">
        <p14:creationId xmlns:p14="http://schemas.microsoft.com/office/powerpoint/2010/main" val="183693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71448" y="745012"/>
            <a:ext cx="9680473" cy="3416320"/>
          </a:xfrm>
          <a:prstGeom prst="rect">
            <a:avLst/>
          </a:prstGeom>
          <a:noFill/>
        </p:spPr>
        <p:txBody>
          <a:bodyPr wrap="square">
            <a:spAutoFit/>
          </a:bodyPr>
          <a:lstStyle/>
          <a:p>
            <a:pPr lvl="1"/>
            <a:r>
              <a:rPr lang="en-US" altLang="zh-CN" dirty="0"/>
              <a:t>Paper_1: </a:t>
            </a:r>
            <a:r>
              <a:rPr lang="en-US" altLang="zh-CN" b="1" dirty="0"/>
              <a:t>A global averaging method for DTW - DBA</a:t>
            </a:r>
          </a:p>
          <a:p>
            <a:pPr lvl="1"/>
            <a:endParaRPr lang="en-US" altLang="zh-CN" dirty="0"/>
          </a:p>
          <a:p>
            <a:pPr lvl="1"/>
            <a:r>
              <a:rPr lang="en-US" altLang="zh-CN" b="1" dirty="0"/>
              <a:t>The Propose of the Paper: </a:t>
            </a:r>
            <a:r>
              <a:rPr lang="en-US" altLang="zh-CN" dirty="0"/>
              <a:t>the computation of an average of a set of sequences</a:t>
            </a:r>
          </a:p>
          <a:p>
            <a:pPr lvl="1"/>
            <a:endParaRPr lang="en-US" altLang="zh-CN" dirty="0"/>
          </a:p>
          <a:p>
            <a:pPr lvl="1"/>
            <a:r>
              <a:rPr lang="en-US" altLang="zh-CN" b="1" dirty="0"/>
              <a:t>Solved Problems:</a:t>
            </a:r>
          </a:p>
          <a:p>
            <a:pPr marL="800100" lvl="1" indent="-342900">
              <a:buAutoNum type="arabicPeriod"/>
            </a:pPr>
            <a:r>
              <a:rPr lang="en-US" altLang="zh-CN" dirty="0"/>
              <a:t>They develop a global technique for averaging a set of sequences, which avoids using iterative pairwise averaging.</a:t>
            </a:r>
          </a:p>
          <a:p>
            <a:pPr marL="800100" lvl="1" indent="-342900">
              <a:buAutoNum type="arabicPeriod"/>
            </a:pPr>
            <a:endParaRPr lang="en-US" altLang="zh-CN" dirty="0"/>
          </a:p>
          <a:p>
            <a:pPr lvl="1"/>
            <a:r>
              <a:rPr lang="en-US" altLang="zh-CN" dirty="0"/>
              <a:t>2. They describe a new strategy to reduce the length of the resulting average sequence.</a:t>
            </a:r>
          </a:p>
          <a:p>
            <a:pPr lvl="1"/>
            <a:endParaRPr lang="en-US" altLang="zh-CN" dirty="0"/>
          </a:p>
        </p:txBody>
      </p:sp>
      <p:pic>
        <p:nvPicPr>
          <p:cNvPr id="5" name="图片 4">
            <a:extLst>
              <a:ext uri="{FF2B5EF4-FFF2-40B4-BE49-F238E27FC236}">
                <a16:creationId xmlns:a16="http://schemas.microsoft.com/office/drawing/2014/main" id="{F9038295-602A-BFFF-951C-4EBA4AF61BF0}"/>
              </a:ext>
            </a:extLst>
          </p:cNvPr>
          <p:cNvPicPr>
            <a:picLocks noChangeAspect="1"/>
          </p:cNvPicPr>
          <p:nvPr/>
        </p:nvPicPr>
        <p:blipFill rotWithShape="1">
          <a:blip r:embed="rId3"/>
          <a:srcRect l="3124" t="3243" r="2725" b="442"/>
          <a:stretch/>
        </p:blipFill>
        <p:spPr>
          <a:xfrm>
            <a:off x="6191899" y="3573233"/>
            <a:ext cx="5924552" cy="3284767"/>
          </a:xfrm>
          <a:prstGeom prst="rect">
            <a:avLst/>
          </a:prstGeom>
        </p:spPr>
      </p:pic>
      <p:pic>
        <p:nvPicPr>
          <p:cNvPr id="3" name="图片 2">
            <a:extLst>
              <a:ext uri="{FF2B5EF4-FFF2-40B4-BE49-F238E27FC236}">
                <a16:creationId xmlns:a16="http://schemas.microsoft.com/office/drawing/2014/main" id="{13D69B5E-DE27-C0A3-B883-EAC3C248EFEA}"/>
              </a:ext>
            </a:extLst>
          </p:cNvPr>
          <p:cNvPicPr>
            <a:picLocks noChangeAspect="1"/>
          </p:cNvPicPr>
          <p:nvPr/>
        </p:nvPicPr>
        <p:blipFill>
          <a:blip r:embed="rId4"/>
          <a:stretch>
            <a:fillRect/>
          </a:stretch>
        </p:blipFill>
        <p:spPr>
          <a:xfrm>
            <a:off x="0" y="3930637"/>
            <a:ext cx="6191899" cy="2738885"/>
          </a:xfrm>
          <a:prstGeom prst="rect">
            <a:avLst/>
          </a:prstGeom>
        </p:spPr>
      </p:pic>
      <p:sp>
        <p:nvSpPr>
          <p:cNvPr id="4" name="文本框 3">
            <a:extLst>
              <a:ext uri="{FF2B5EF4-FFF2-40B4-BE49-F238E27FC236}">
                <a16:creationId xmlns:a16="http://schemas.microsoft.com/office/drawing/2014/main" id="{B70F3605-0C61-4028-8820-7B026695C46E}"/>
              </a:ext>
            </a:extLst>
          </p:cNvPr>
          <p:cNvSpPr txBox="1"/>
          <p:nvPr/>
        </p:nvSpPr>
        <p:spPr>
          <a:xfrm>
            <a:off x="6365772" y="0"/>
            <a:ext cx="6094770" cy="461665"/>
          </a:xfrm>
          <a:prstGeom prst="rect">
            <a:avLst/>
          </a:prstGeom>
          <a:noFill/>
        </p:spPr>
        <p:txBody>
          <a:bodyPr wrap="square">
            <a:spAutoFit/>
          </a:bodyPr>
          <a:lstStyle/>
          <a:p>
            <a:r>
              <a:rPr lang="en-US" altLang="zh-CN" sz="1200" b="0" i="0" dirty="0" err="1">
                <a:solidFill>
                  <a:srgbClr val="222222"/>
                </a:solidFill>
                <a:effectLst/>
                <a:latin typeface="Arial" panose="020B0604020202020204" pitchFamily="34" charset="0"/>
              </a:rPr>
              <a:t>Petitjean</a:t>
            </a:r>
            <a:r>
              <a:rPr lang="en-US" altLang="zh-CN" sz="1200" b="0" i="0" dirty="0">
                <a:solidFill>
                  <a:srgbClr val="222222"/>
                </a:solidFill>
                <a:effectLst/>
                <a:latin typeface="Arial" panose="020B0604020202020204" pitchFamily="34" charset="0"/>
              </a:rPr>
              <a:t> F, </a:t>
            </a:r>
            <a:r>
              <a:rPr lang="en-US" altLang="zh-CN" sz="1200" b="0" i="0" dirty="0" err="1">
                <a:solidFill>
                  <a:srgbClr val="222222"/>
                </a:solidFill>
                <a:effectLst/>
                <a:latin typeface="Arial" panose="020B0604020202020204" pitchFamily="34" charset="0"/>
              </a:rPr>
              <a:t>Ketterlin</a:t>
            </a:r>
            <a:r>
              <a:rPr lang="en-US" altLang="zh-CN" sz="1200" b="0" i="0" dirty="0">
                <a:solidFill>
                  <a:srgbClr val="222222"/>
                </a:solidFill>
                <a:effectLst/>
                <a:latin typeface="Arial" panose="020B0604020202020204" pitchFamily="34" charset="0"/>
              </a:rPr>
              <a:t> A, </a:t>
            </a:r>
            <a:r>
              <a:rPr lang="en-US" altLang="zh-CN" sz="1200" b="0" i="0" dirty="0" err="1">
                <a:solidFill>
                  <a:srgbClr val="222222"/>
                </a:solidFill>
                <a:effectLst/>
                <a:latin typeface="Arial" panose="020B0604020202020204" pitchFamily="34" charset="0"/>
              </a:rPr>
              <a:t>Gançarski</a:t>
            </a:r>
            <a:r>
              <a:rPr lang="en-US" altLang="zh-CN" sz="1200" b="0" i="0" dirty="0">
                <a:solidFill>
                  <a:srgbClr val="222222"/>
                </a:solidFill>
                <a:effectLst/>
                <a:latin typeface="Arial" panose="020B0604020202020204" pitchFamily="34" charset="0"/>
              </a:rPr>
              <a:t> P. A global averaging method for dynamic time warping, with applications to clustering[J]. Pattern recognition, 2011, 44(3): 678-693.</a:t>
            </a:r>
            <a:endParaRPr lang="zh-CN" altLang="en-US" sz="1200" dirty="0"/>
          </a:p>
        </p:txBody>
      </p:sp>
    </p:spTree>
    <p:extLst>
      <p:ext uri="{BB962C8B-B14F-4D97-AF65-F5344CB8AC3E}">
        <p14:creationId xmlns:p14="http://schemas.microsoft.com/office/powerpoint/2010/main" val="272696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a:extLst>
              <a:ext uri="{FF2B5EF4-FFF2-40B4-BE49-F238E27FC236}">
                <a16:creationId xmlns:a16="http://schemas.microsoft.com/office/drawing/2014/main" id="{204AE680-9190-FAD6-3CF8-9C593C260F05}"/>
              </a:ext>
            </a:extLst>
          </p:cNvPr>
          <p:cNvSpPr txBox="1"/>
          <p:nvPr/>
        </p:nvSpPr>
        <p:spPr>
          <a:xfrm>
            <a:off x="609599" y="106251"/>
            <a:ext cx="640080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Learning Progress and Future Learning Plan</a:t>
            </a:r>
          </a:p>
        </p:txBody>
      </p:sp>
      <p:sp>
        <p:nvSpPr>
          <p:cNvPr id="2" name="文本框 1">
            <a:extLst>
              <a:ext uri="{FF2B5EF4-FFF2-40B4-BE49-F238E27FC236}">
                <a16:creationId xmlns:a16="http://schemas.microsoft.com/office/drawing/2014/main" id="{83F21988-D9C8-EEB1-82D8-632A3509FA1C}"/>
              </a:ext>
            </a:extLst>
          </p:cNvPr>
          <p:cNvSpPr txBox="1"/>
          <p:nvPr/>
        </p:nvSpPr>
        <p:spPr>
          <a:xfrm>
            <a:off x="703943" y="776514"/>
            <a:ext cx="10522857" cy="2923877"/>
          </a:xfrm>
          <a:prstGeom prst="rect">
            <a:avLst/>
          </a:prstGeom>
          <a:noFill/>
        </p:spPr>
        <p:txBody>
          <a:bodyPr wrap="square" rtlCol="0">
            <a:spAutoFit/>
          </a:bodyPr>
          <a:lstStyle/>
          <a:p>
            <a:r>
              <a:rPr lang="en-US" altLang="zh-CN" sz="2000" b="1" dirty="0"/>
              <a:t>Completed theoretical studies:</a:t>
            </a:r>
          </a:p>
          <a:p>
            <a:pPr marL="342900" indent="-342900">
              <a:buAutoNum type="arabicPeriod"/>
            </a:pPr>
            <a:r>
              <a:rPr lang="en-US" altLang="zh-CN" dirty="0"/>
              <a:t>EE120 (all videos and lectures)</a:t>
            </a:r>
          </a:p>
          <a:p>
            <a:pPr marL="342900" indent="-342900">
              <a:buAutoNum type="arabicPeriod"/>
            </a:pPr>
            <a:r>
              <a:rPr lang="en-US" altLang="zh-CN" dirty="0"/>
              <a:t>Complex Functions and Integral Transforms (completed half of the exercise book)</a:t>
            </a:r>
          </a:p>
          <a:p>
            <a:pPr marL="342900" indent="-342900">
              <a:buAutoNum type="arabicPeriod"/>
            </a:pPr>
            <a:endParaRPr lang="en-US" altLang="zh-CN" dirty="0"/>
          </a:p>
          <a:p>
            <a:endParaRPr lang="en-US" altLang="zh-CN" dirty="0"/>
          </a:p>
          <a:p>
            <a:r>
              <a:rPr lang="en-US" altLang="zh-CN" sz="2000" b="1" dirty="0"/>
              <a:t>Theoretical studies I plan to undertake next.</a:t>
            </a:r>
            <a:r>
              <a:rPr lang="zh-CN" altLang="en-US" sz="2000" b="1" dirty="0"/>
              <a:t>：</a:t>
            </a:r>
            <a:endParaRPr lang="en-US" altLang="zh-CN" sz="2000" b="1" dirty="0"/>
          </a:p>
          <a:p>
            <a:pPr marL="342900" indent="-342900">
              <a:buFontTx/>
              <a:buAutoNum type="arabicPeriod"/>
            </a:pPr>
            <a:r>
              <a:rPr lang="zh-CN" altLang="en-US" dirty="0"/>
              <a:t>现代数字信号处理</a:t>
            </a:r>
            <a:r>
              <a:rPr lang="en-US" altLang="zh-CN" dirty="0"/>
              <a:t>I  </a:t>
            </a:r>
            <a:r>
              <a:rPr lang="zh-CN" altLang="en-US" b="0" i="0" dirty="0">
                <a:effectLst/>
                <a:latin typeface="PingFang SC"/>
              </a:rPr>
              <a:t>张颢</a:t>
            </a:r>
            <a:endParaRPr lang="en-US" altLang="zh-CN" dirty="0"/>
          </a:p>
          <a:p>
            <a:pPr marL="342900" indent="-342900">
              <a:buFontTx/>
              <a:buAutoNum type="arabicPeriod"/>
            </a:pPr>
            <a:r>
              <a:rPr lang="zh-CN" altLang="en-US" dirty="0"/>
              <a:t>现在数字信号处理</a:t>
            </a:r>
            <a:r>
              <a:rPr lang="en-US" altLang="zh-CN" dirty="0"/>
              <a:t>II </a:t>
            </a:r>
            <a:r>
              <a:rPr lang="zh-CN" altLang="en-US" b="0" i="0" dirty="0">
                <a:effectLst/>
                <a:latin typeface="PingFang SC"/>
              </a:rPr>
              <a:t>张颢</a:t>
            </a:r>
            <a:endParaRPr lang="en-US" altLang="zh-CN" dirty="0"/>
          </a:p>
          <a:p>
            <a:r>
              <a:rPr lang="en-US" altLang="zh-CN" dirty="0"/>
              <a:t>(Array signal processing, time-frequency analysis, </a:t>
            </a:r>
          </a:p>
          <a:p>
            <a:r>
              <a:rPr lang="en-US" altLang="zh-CN" dirty="0"/>
              <a:t>compressive sensing, Bayesian methods)</a:t>
            </a:r>
          </a:p>
        </p:txBody>
      </p:sp>
      <p:pic>
        <p:nvPicPr>
          <p:cNvPr id="9" name="图片 8">
            <a:extLst>
              <a:ext uri="{FF2B5EF4-FFF2-40B4-BE49-F238E27FC236}">
                <a16:creationId xmlns:a16="http://schemas.microsoft.com/office/drawing/2014/main" id="{9F0DF3EA-DF71-889D-DC00-CFFA65C6846D}"/>
              </a:ext>
            </a:extLst>
          </p:cNvPr>
          <p:cNvPicPr>
            <a:picLocks noChangeAspect="1"/>
          </p:cNvPicPr>
          <p:nvPr/>
        </p:nvPicPr>
        <p:blipFill rotWithShape="1">
          <a:blip r:embed="rId3"/>
          <a:srcRect r="39409"/>
          <a:stretch/>
        </p:blipFill>
        <p:spPr>
          <a:xfrm>
            <a:off x="8099579" y="2443670"/>
            <a:ext cx="1630118" cy="2740993"/>
          </a:xfrm>
          <a:prstGeom prst="rect">
            <a:avLst/>
          </a:prstGeom>
        </p:spPr>
      </p:pic>
      <p:pic>
        <p:nvPicPr>
          <p:cNvPr id="15" name="图片 14">
            <a:extLst>
              <a:ext uri="{FF2B5EF4-FFF2-40B4-BE49-F238E27FC236}">
                <a16:creationId xmlns:a16="http://schemas.microsoft.com/office/drawing/2014/main" id="{779C41A8-3A07-F1CB-D9E5-058891249DFE}"/>
              </a:ext>
            </a:extLst>
          </p:cNvPr>
          <p:cNvPicPr>
            <a:picLocks noChangeAspect="1"/>
          </p:cNvPicPr>
          <p:nvPr/>
        </p:nvPicPr>
        <p:blipFill rotWithShape="1">
          <a:blip r:embed="rId4"/>
          <a:srcRect r="17025"/>
          <a:stretch/>
        </p:blipFill>
        <p:spPr>
          <a:xfrm>
            <a:off x="9739729" y="2443670"/>
            <a:ext cx="2312162" cy="2740993"/>
          </a:xfrm>
          <a:prstGeom prst="rect">
            <a:avLst/>
          </a:prstGeom>
        </p:spPr>
      </p:pic>
      <p:sp>
        <p:nvSpPr>
          <p:cNvPr id="3" name="文本框 2">
            <a:extLst>
              <a:ext uri="{FF2B5EF4-FFF2-40B4-BE49-F238E27FC236}">
                <a16:creationId xmlns:a16="http://schemas.microsoft.com/office/drawing/2014/main" id="{2FCE5A5B-C1EF-0E6E-FD4B-81D319F00A3D}"/>
              </a:ext>
            </a:extLst>
          </p:cNvPr>
          <p:cNvSpPr txBox="1"/>
          <p:nvPr/>
        </p:nvSpPr>
        <p:spPr>
          <a:xfrm>
            <a:off x="703943" y="4141234"/>
            <a:ext cx="7142199" cy="2062103"/>
          </a:xfrm>
          <a:prstGeom prst="rect">
            <a:avLst/>
          </a:prstGeom>
          <a:noFill/>
        </p:spPr>
        <p:txBody>
          <a:bodyPr wrap="square" rtlCol="0">
            <a:spAutoFit/>
          </a:bodyPr>
          <a:lstStyle/>
          <a:p>
            <a:r>
              <a:rPr lang="en-US" altLang="zh-CN" sz="2000" b="1" dirty="0"/>
              <a:t>Next research directions:</a:t>
            </a:r>
            <a:endParaRPr lang="en-US" altLang="zh-CN" dirty="0"/>
          </a:p>
          <a:p>
            <a:r>
              <a:rPr lang="en-US" altLang="zh-CN" dirty="0"/>
              <a:t>1. Further exploration of methods mentioned in K-shape.</a:t>
            </a:r>
          </a:p>
          <a:p>
            <a:r>
              <a:rPr lang="en-US" altLang="zh-CN" dirty="0"/>
              <a:t>2. Seek out latest methods in data mining journals.</a:t>
            </a:r>
          </a:p>
          <a:p>
            <a:r>
              <a:rPr lang="en-US" altLang="zh-CN" dirty="0"/>
              <a:t>3. Search for algorithms that can effectively decompose the frequency domain.</a:t>
            </a:r>
          </a:p>
          <a:p>
            <a:r>
              <a:rPr lang="en-US" altLang="zh-CN" dirty="0"/>
              <a:t>4. Gradually explore real datasets based on the laboratory's research papers.</a:t>
            </a:r>
          </a:p>
        </p:txBody>
      </p:sp>
    </p:spTree>
    <p:extLst>
      <p:ext uri="{BB962C8B-B14F-4D97-AF65-F5344CB8AC3E}">
        <p14:creationId xmlns:p14="http://schemas.microsoft.com/office/powerpoint/2010/main" val="151298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764569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Some Thoughts about My Undergraduate Thesis</a:t>
            </a:r>
            <a:endParaRPr lang="en-US" altLang="zh-CN" sz="1400" dirty="0"/>
          </a:p>
        </p:txBody>
      </p:sp>
      <p:sp>
        <p:nvSpPr>
          <p:cNvPr id="4" name="文本框 3">
            <a:extLst>
              <a:ext uri="{FF2B5EF4-FFF2-40B4-BE49-F238E27FC236}">
                <a16:creationId xmlns:a16="http://schemas.microsoft.com/office/drawing/2014/main" id="{634643DC-48E7-FBAD-A6E6-15E027B3BE4D}"/>
              </a:ext>
            </a:extLst>
          </p:cNvPr>
          <p:cNvSpPr txBox="1"/>
          <p:nvPr/>
        </p:nvSpPr>
        <p:spPr>
          <a:xfrm>
            <a:off x="1216742" y="1047135"/>
            <a:ext cx="9682316" cy="369332"/>
          </a:xfrm>
          <a:prstGeom prst="rect">
            <a:avLst/>
          </a:prstGeom>
          <a:noFill/>
        </p:spPr>
        <p:txBody>
          <a:bodyPr wrap="square" rtlCol="0">
            <a:spAutoFit/>
          </a:bodyPr>
          <a:lstStyle/>
          <a:p>
            <a:r>
              <a:rPr lang="en-US" altLang="zh-CN" dirty="0"/>
              <a:t>I hope it is a framework for any periodic physical signal.</a:t>
            </a:r>
          </a:p>
        </p:txBody>
      </p:sp>
      <p:sp>
        <p:nvSpPr>
          <p:cNvPr id="5" name="矩形 4">
            <a:extLst>
              <a:ext uri="{FF2B5EF4-FFF2-40B4-BE49-F238E27FC236}">
                <a16:creationId xmlns:a16="http://schemas.microsoft.com/office/drawing/2014/main" id="{A03AC945-4149-9314-274C-A7CF6B60170C}"/>
              </a:ext>
            </a:extLst>
          </p:cNvPr>
          <p:cNvSpPr/>
          <p:nvPr/>
        </p:nvSpPr>
        <p:spPr>
          <a:xfrm>
            <a:off x="3368911" y="1981769"/>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Segmentation</a:t>
            </a:r>
            <a:endParaRPr lang="zh-CN" altLang="en-US" dirty="0">
              <a:solidFill>
                <a:schemeClr val="tx1"/>
              </a:solidFill>
            </a:endParaRPr>
          </a:p>
        </p:txBody>
      </p:sp>
      <p:sp>
        <p:nvSpPr>
          <p:cNvPr id="6" name="矩形 5">
            <a:extLst>
              <a:ext uri="{FF2B5EF4-FFF2-40B4-BE49-F238E27FC236}">
                <a16:creationId xmlns:a16="http://schemas.microsoft.com/office/drawing/2014/main" id="{7B8A2C0D-3203-C334-45AB-BCDC6F5F1BA4}"/>
              </a:ext>
            </a:extLst>
          </p:cNvPr>
          <p:cNvSpPr/>
          <p:nvPr/>
        </p:nvSpPr>
        <p:spPr>
          <a:xfrm>
            <a:off x="6941684" y="1981401"/>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Get Template</a:t>
            </a:r>
            <a:endParaRPr lang="zh-CN" altLang="en-US" dirty="0">
              <a:solidFill>
                <a:schemeClr val="tx1"/>
              </a:solidFill>
            </a:endParaRPr>
          </a:p>
        </p:txBody>
      </p:sp>
      <p:cxnSp>
        <p:nvCxnSpPr>
          <p:cNvPr id="8" name="直接箭头连接符 7">
            <a:extLst>
              <a:ext uri="{FF2B5EF4-FFF2-40B4-BE49-F238E27FC236}">
                <a16:creationId xmlns:a16="http://schemas.microsoft.com/office/drawing/2014/main" id="{E946C300-CC64-4B32-8BDB-E64AB8E10FB7}"/>
              </a:ext>
            </a:extLst>
          </p:cNvPr>
          <p:cNvCxnSpPr>
            <a:stCxn id="5" idx="3"/>
            <a:endCxn id="6" idx="1"/>
          </p:cNvCxnSpPr>
          <p:nvPr/>
        </p:nvCxnSpPr>
        <p:spPr>
          <a:xfrm flipV="1">
            <a:off x="5913008" y="2534466"/>
            <a:ext cx="1028676" cy="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0C6A644-9077-E596-5407-66B9912006CF}"/>
              </a:ext>
            </a:extLst>
          </p:cNvPr>
          <p:cNvCxnSpPr>
            <a:cxnSpLocks/>
            <a:stCxn id="6" idx="3"/>
          </p:cNvCxnSpPr>
          <p:nvPr/>
        </p:nvCxnSpPr>
        <p:spPr>
          <a:xfrm>
            <a:off x="9485781" y="2534466"/>
            <a:ext cx="941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3B7ED3B-5447-7723-BA18-653C95605C6F}"/>
              </a:ext>
            </a:extLst>
          </p:cNvPr>
          <p:cNvCxnSpPr>
            <a:cxnSpLocks/>
            <a:endCxn id="5" idx="1"/>
          </p:cNvCxnSpPr>
          <p:nvPr/>
        </p:nvCxnSpPr>
        <p:spPr>
          <a:xfrm>
            <a:off x="2417639" y="2534834"/>
            <a:ext cx="951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67A72710-C4CC-51E1-45E8-60583582528B}"/>
              </a:ext>
            </a:extLst>
          </p:cNvPr>
          <p:cNvGrpSpPr/>
          <p:nvPr/>
        </p:nvGrpSpPr>
        <p:grpSpPr>
          <a:xfrm>
            <a:off x="408762" y="2253990"/>
            <a:ext cx="2215945" cy="560950"/>
            <a:chOff x="195416" y="2868049"/>
            <a:chExt cx="2287228" cy="1129275"/>
          </a:xfrm>
        </p:grpSpPr>
        <p:sp>
          <p:nvSpPr>
            <p:cNvPr id="15" name="任意多边形: 形状 14">
              <a:extLst>
                <a:ext uri="{FF2B5EF4-FFF2-40B4-BE49-F238E27FC236}">
                  <a16:creationId xmlns:a16="http://schemas.microsoft.com/office/drawing/2014/main" id="{50EA9E2F-8315-C0A8-2B94-5D63826FF782}"/>
                </a:ext>
              </a:extLst>
            </p:cNvPr>
            <p:cNvSpPr/>
            <p:nvPr/>
          </p:nvSpPr>
          <p:spPr>
            <a:xfrm>
              <a:off x="575187" y="2878327"/>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07E2BE94-E0D8-AFB9-DC8B-E81DDF2727B1}"/>
                </a:ext>
              </a:extLst>
            </p:cNvPr>
            <p:cNvSpPr/>
            <p:nvPr/>
          </p:nvSpPr>
          <p:spPr>
            <a:xfrm>
              <a:off x="958645"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EB70FBF3-A3C7-1D91-A347-FEFCE5B63367}"/>
                </a:ext>
              </a:extLst>
            </p:cNvPr>
            <p:cNvSpPr/>
            <p:nvPr/>
          </p:nvSpPr>
          <p:spPr>
            <a:xfrm>
              <a:off x="1339644"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CBD7B8FD-4A0E-4E5C-DE10-183F3BBAAF8A}"/>
                </a:ext>
              </a:extLst>
            </p:cNvPr>
            <p:cNvSpPr/>
            <p:nvPr/>
          </p:nvSpPr>
          <p:spPr>
            <a:xfrm>
              <a:off x="1723102"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B3A65FEE-0FF9-41F0-4348-50E95597A382}"/>
                </a:ext>
              </a:extLst>
            </p:cNvPr>
            <p:cNvSpPr/>
            <p:nvPr/>
          </p:nvSpPr>
          <p:spPr>
            <a:xfrm>
              <a:off x="2106560" y="288330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62E69419-7C21-C930-F3E1-54AF1A180055}"/>
                </a:ext>
              </a:extLst>
            </p:cNvPr>
            <p:cNvSpPr/>
            <p:nvPr/>
          </p:nvSpPr>
          <p:spPr>
            <a:xfrm>
              <a:off x="195416" y="286804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任意多边形: 形状 21">
            <a:extLst>
              <a:ext uri="{FF2B5EF4-FFF2-40B4-BE49-F238E27FC236}">
                <a16:creationId xmlns:a16="http://schemas.microsoft.com/office/drawing/2014/main" id="{31792F20-6139-56D9-DB68-C81EB48AC315}"/>
              </a:ext>
            </a:extLst>
          </p:cNvPr>
          <p:cNvSpPr/>
          <p:nvPr/>
        </p:nvSpPr>
        <p:spPr>
          <a:xfrm>
            <a:off x="10549387" y="2038840"/>
            <a:ext cx="1215401" cy="980768"/>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FE00A53-B85F-EC86-249E-AB95B07A94B7}"/>
              </a:ext>
            </a:extLst>
          </p:cNvPr>
          <p:cNvSpPr txBox="1"/>
          <p:nvPr/>
        </p:nvSpPr>
        <p:spPr>
          <a:xfrm>
            <a:off x="1148204" y="3222480"/>
            <a:ext cx="10154265" cy="1477328"/>
          </a:xfrm>
          <a:prstGeom prst="rect">
            <a:avLst/>
          </a:prstGeom>
          <a:noFill/>
        </p:spPr>
        <p:txBody>
          <a:bodyPr wrap="square" rtlCol="0">
            <a:spAutoFit/>
          </a:bodyPr>
          <a:lstStyle/>
          <a:p>
            <a:r>
              <a:rPr lang="en-US" altLang="zh-CN" dirty="0"/>
              <a:t>The actual achieved results should be as follows:</a:t>
            </a:r>
          </a:p>
          <a:p>
            <a:pPr marL="342900" indent="-342900">
              <a:buAutoNum type="arabicPeriod"/>
            </a:pPr>
            <a:r>
              <a:rPr lang="en-US" altLang="zh-CN" dirty="0"/>
              <a:t>Even when segmentation is only possible based on the periodic length, it's possible to synthesize a reasonably good signal. </a:t>
            </a:r>
          </a:p>
          <a:p>
            <a:pPr marL="342900" indent="-342900">
              <a:buAutoNum type="arabicPeriod"/>
            </a:pPr>
            <a:r>
              <a:rPr lang="en-US" altLang="zh-CN" dirty="0"/>
              <a:t>If more information can be generated during the segmentation process, the template synthesis will be even better.</a:t>
            </a:r>
          </a:p>
        </p:txBody>
      </p:sp>
      <p:sp>
        <p:nvSpPr>
          <p:cNvPr id="25" name="任意多边形: 形状 24">
            <a:extLst>
              <a:ext uri="{FF2B5EF4-FFF2-40B4-BE49-F238E27FC236}">
                <a16:creationId xmlns:a16="http://schemas.microsoft.com/office/drawing/2014/main" id="{4B5F50FC-13A1-628C-62CA-CFEECFE98F0F}"/>
              </a:ext>
            </a:extLst>
          </p:cNvPr>
          <p:cNvSpPr/>
          <p:nvPr/>
        </p:nvSpPr>
        <p:spPr>
          <a:xfrm>
            <a:off x="1192025" y="4857515"/>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0A55D519-A13B-A630-98F1-37B28AE47609}"/>
              </a:ext>
            </a:extLst>
          </p:cNvPr>
          <p:cNvSpPr/>
          <p:nvPr/>
        </p:nvSpPr>
        <p:spPr>
          <a:xfrm>
            <a:off x="1235314" y="4854656"/>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8B7DF9A2-5379-73D4-49EE-BD23CB4E37C8}"/>
              </a:ext>
            </a:extLst>
          </p:cNvPr>
          <p:cNvSpPr/>
          <p:nvPr/>
        </p:nvSpPr>
        <p:spPr>
          <a:xfrm>
            <a:off x="1278603" y="4851797"/>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9F1398D2-A22F-213B-658E-50419B470006}"/>
              </a:ext>
            </a:extLst>
          </p:cNvPr>
          <p:cNvSpPr/>
          <p:nvPr/>
        </p:nvSpPr>
        <p:spPr>
          <a:xfrm>
            <a:off x="1321892" y="4848938"/>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8A96E889-AB66-7F41-278C-93A9ECA52CE1}"/>
              </a:ext>
            </a:extLst>
          </p:cNvPr>
          <p:cNvSpPr/>
          <p:nvPr/>
        </p:nvSpPr>
        <p:spPr>
          <a:xfrm>
            <a:off x="1365181" y="4846079"/>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EA74A1EF-F448-71F5-418E-7DA840D1B7F1}"/>
              </a:ext>
            </a:extLst>
          </p:cNvPr>
          <p:cNvSpPr/>
          <p:nvPr/>
        </p:nvSpPr>
        <p:spPr>
          <a:xfrm>
            <a:off x="1408470" y="4861178"/>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4EBDEFC7-3285-49E0-36A4-4207371A9CD5}"/>
              </a:ext>
            </a:extLst>
          </p:cNvPr>
          <p:cNvGrpSpPr/>
          <p:nvPr/>
        </p:nvGrpSpPr>
        <p:grpSpPr>
          <a:xfrm>
            <a:off x="5061438" y="4768267"/>
            <a:ext cx="1936955" cy="1374342"/>
            <a:chOff x="4640960" y="4757631"/>
            <a:chExt cx="1936955" cy="1374342"/>
          </a:xfrm>
        </p:grpSpPr>
        <p:sp>
          <p:nvSpPr>
            <p:cNvPr id="36" name="任意多边形: 形状 35">
              <a:extLst>
                <a:ext uri="{FF2B5EF4-FFF2-40B4-BE49-F238E27FC236}">
                  <a16:creationId xmlns:a16="http://schemas.microsoft.com/office/drawing/2014/main" id="{0F243C20-AD86-C3CC-D479-691FA624ABE7}"/>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3691A93-90A0-CC84-305B-12199AB9154E}"/>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7F40D18-37F8-2FA3-C04B-E8E23B04A1DB}"/>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4ECA51E-5A64-AB5C-38A0-63C72181B2D4}"/>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6D221DD5-3E12-2EFC-0312-7096C4BD968D}"/>
              </a:ext>
            </a:extLst>
          </p:cNvPr>
          <p:cNvGrpSpPr/>
          <p:nvPr/>
        </p:nvGrpSpPr>
        <p:grpSpPr>
          <a:xfrm>
            <a:off x="5228452" y="4768267"/>
            <a:ext cx="1936955" cy="1374342"/>
            <a:chOff x="4640960" y="4757631"/>
            <a:chExt cx="1936955" cy="1374342"/>
          </a:xfrm>
        </p:grpSpPr>
        <p:sp>
          <p:nvSpPr>
            <p:cNvPr id="44" name="任意多边形: 形状 43">
              <a:extLst>
                <a:ext uri="{FF2B5EF4-FFF2-40B4-BE49-F238E27FC236}">
                  <a16:creationId xmlns:a16="http://schemas.microsoft.com/office/drawing/2014/main" id="{D536E464-209D-D56F-E389-59547D33FD38}"/>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F3604CD5-AACD-73E0-91A5-E521B98628C4}"/>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33C780CB-F54A-CB72-96A1-3DA6AD5A831F}"/>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CFAAAAD-F04F-27A4-76FE-E8A9B1445817}"/>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905A07A-1539-CE5C-826D-C7CE0B2685D4}"/>
              </a:ext>
            </a:extLst>
          </p:cNvPr>
          <p:cNvGrpSpPr/>
          <p:nvPr/>
        </p:nvGrpSpPr>
        <p:grpSpPr>
          <a:xfrm>
            <a:off x="5365544" y="4768267"/>
            <a:ext cx="1936955" cy="1374342"/>
            <a:chOff x="4640960" y="4757631"/>
            <a:chExt cx="1936955" cy="1374342"/>
          </a:xfrm>
        </p:grpSpPr>
        <p:sp>
          <p:nvSpPr>
            <p:cNvPr id="49" name="任意多边形: 形状 48">
              <a:extLst>
                <a:ext uri="{FF2B5EF4-FFF2-40B4-BE49-F238E27FC236}">
                  <a16:creationId xmlns:a16="http://schemas.microsoft.com/office/drawing/2014/main" id="{9FEB77AF-DF15-A3A5-0DAB-B9902EC255D6}"/>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6B8782E1-880C-1766-37A5-72BC4FF717F6}"/>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90B69C68-6136-B34A-F8DA-236E7A3F7599}"/>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B3DB8228-F33A-650F-6226-D500117477DF}"/>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0F6525B9-0428-D99A-17E1-8F6A5307934C}"/>
              </a:ext>
            </a:extLst>
          </p:cNvPr>
          <p:cNvGrpSpPr/>
          <p:nvPr/>
        </p:nvGrpSpPr>
        <p:grpSpPr>
          <a:xfrm>
            <a:off x="8701311" y="4770203"/>
            <a:ext cx="1858297" cy="1359243"/>
            <a:chOff x="7760244" y="4757631"/>
            <a:chExt cx="1858297" cy="1359243"/>
          </a:xfrm>
        </p:grpSpPr>
        <p:sp>
          <p:nvSpPr>
            <p:cNvPr id="53" name="任意多边形: 形状 52">
              <a:extLst>
                <a:ext uri="{FF2B5EF4-FFF2-40B4-BE49-F238E27FC236}">
                  <a16:creationId xmlns:a16="http://schemas.microsoft.com/office/drawing/2014/main" id="{15324DD5-457C-7938-25A1-D204C0734837}"/>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F65E92B-0004-AF87-B3CC-C8FFBBC7A164}"/>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8EFD7174-3438-9D3E-B879-C78ABB19DBD5}"/>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0AB2879D-17BF-0BA7-7A2E-338B80E49149}"/>
              </a:ext>
            </a:extLst>
          </p:cNvPr>
          <p:cNvGrpSpPr/>
          <p:nvPr/>
        </p:nvGrpSpPr>
        <p:grpSpPr>
          <a:xfrm>
            <a:off x="8773827" y="4770203"/>
            <a:ext cx="1858297" cy="1359243"/>
            <a:chOff x="7760244" y="4757631"/>
            <a:chExt cx="1858297" cy="1359243"/>
          </a:xfrm>
        </p:grpSpPr>
        <p:sp>
          <p:nvSpPr>
            <p:cNvPr id="58" name="任意多边形: 形状 57">
              <a:extLst>
                <a:ext uri="{FF2B5EF4-FFF2-40B4-BE49-F238E27FC236}">
                  <a16:creationId xmlns:a16="http://schemas.microsoft.com/office/drawing/2014/main" id="{085FA17B-C0D2-1B81-477D-AB0B78521369}"/>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36BF54A0-2A1B-A4AF-496F-A1A2E2F6CAC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B81CEA52-7AE9-7B4A-F82D-1B2CF3350559}"/>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9680A63E-EF46-9408-9D61-CDC041B652ED}"/>
              </a:ext>
            </a:extLst>
          </p:cNvPr>
          <p:cNvGrpSpPr/>
          <p:nvPr/>
        </p:nvGrpSpPr>
        <p:grpSpPr>
          <a:xfrm>
            <a:off x="8846323" y="4770203"/>
            <a:ext cx="1858297" cy="1359243"/>
            <a:chOff x="7760244" y="4757631"/>
            <a:chExt cx="1858297" cy="1359243"/>
          </a:xfrm>
        </p:grpSpPr>
        <p:sp>
          <p:nvSpPr>
            <p:cNvPr id="62" name="任意多边形: 形状 61">
              <a:extLst>
                <a:ext uri="{FF2B5EF4-FFF2-40B4-BE49-F238E27FC236}">
                  <a16:creationId xmlns:a16="http://schemas.microsoft.com/office/drawing/2014/main" id="{C372098A-726B-2FF4-7BE7-EBDC432DA79D}"/>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5856545E-CB39-9D95-40CB-DB083B51159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椭圆 1023">
              <a:extLst>
                <a:ext uri="{FF2B5EF4-FFF2-40B4-BE49-F238E27FC236}">
                  <a16:creationId xmlns:a16="http://schemas.microsoft.com/office/drawing/2014/main" id="{0A1B83F9-935B-1EB1-BEB4-B2FEB46D93E3}"/>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5" name="组合 1024">
            <a:extLst>
              <a:ext uri="{FF2B5EF4-FFF2-40B4-BE49-F238E27FC236}">
                <a16:creationId xmlns:a16="http://schemas.microsoft.com/office/drawing/2014/main" id="{F4A032A1-4562-F661-5097-FAFB32D1456A}"/>
              </a:ext>
            </a:extLst>
          </p:cNvPr>
          <p:cNvGrpSpPr/>
          <p:nvPr/>
        </p:nvGrpSpPr>
        <p:grpSpPr>
          <a:xfrm>
            <a:off x="8918839" y="4770203"/>
            <a:ext cx="1858297" cy="1359243"/>
            <a:chOff x="7760244" y="4757631"/>
            <a:chExt cx="1858297" cy="1359243"/>
          </a:xfrm>
        </p:grpSpPr>
        <p:sp>
          <p:nvSpPr>
            <p:cNvPr id="1027" name="任意多边形: 形状 1026">
              <a:extLst>
                <a:ext uri="{FF2B5EF4-FFF2-40B4-BE49-F238E27FC236}">
                  <a16:creationId xmlns:a16="http://schemas.microsoft.com/office/drawing/2014/main" id="{D8E497C2-942B-863B-332C-67EA42192946}"/>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椭圆 1027">
              <a:extLst>
                <a:ext uri="{FF2B5EF4-FFF2-40B4-BE49-F238E27FC236}">
                  <a16:creationId xmlns:a16="http://schemas.microsoft.com/office/drawing/2014/main" id="{951E8059-6269-228C-1AC1-F9D8ACC22E6F}"/>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9" name="椭圆 1028">
              <a:extLst>
                <a:ext uri="{FF2B5EF4-FFF2-40B4-BE49-F238E27FC236}">
                  <a16:creationId xmlns:a16="http://schemas.microsoft.com/office/drawing/2014/main" id="{69A54E7A-BD84-C963-AAA5-808683DD82D1}"/>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0" name="组合 1029">
            <a:extLst>
              <a:ext uri="{FF2B5EF4-FFF2-40B4-BE49-F238E27FC236}">
                <a16:creationId xmlns:a16="http://schemas.microsoft.com/office/drawing/2014/main" id="{F099F1BA-C749-56DE-2A1A-21B277CAB0A6}"/>
              </a:ext>
            </a:extLst>
          </p:cNvPr>
          <p:cNvGrpSpPr/>
          <p:nvPr/>
        </p:nvGrpSpPr>
        <p:grpSpPr>
          <a:xfrm>
            <a:off x="8993261" y="4770203"/>
            <a:ext cx="1858297" cy="1359243"/>
            <a:chOff x="7760244" y="4757631"/>
            <a:chExt cx="1858297" cy="1359243"/>
          </a:xfrm>
        </p:grpSpPr>
        <p:sp>
          <p:nvSpPr>
            <p:cNvPr id="1031" name="任意多边形: 形状 1030">
              <a:extLst>
                <a:ext uri="{FF2B5EF4-FFF2-40B4-BE49-F238E27FC236}">
                  <a16:creationId xmlns:a16="http://schemas.microsoft.com/office/drawing/2014/main" id="{20C81D7F-02B7-8BFD-D35C-E11C924FEFAF}"/>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2" name="椭圆 1031">
              <a:extLst>
                <a:ext uri="{FF2B5EF4-FFF2-40B4-BE49-F238E27FC236}">
                  <a16:creationId xmlns:a16="http://schemas.microsoft.com/office/drawing/2014/main" id="{049326B9-5505-049D-A06C-F3838F8F154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3" name="椭圆 1032">
              <a:extLst>
                <a:ext uri="{FF2B5EF4-FFF2-40B4-BE49-F238E27FC236}">
                  <a16:creationId xmlns:a16="http://schemas.microsoft.com/office/drawing/2014/main" id="{36E9DF15-FB08-58EA-AB87-79E8AC9A876D}"/>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4" name="组合 1033">
            <a:extLst>
              <a:ext uri="{FF2B5EF4-FFF2-40B4-BE49-F238E27FC236}">
                <a16:creationId xmlns:a16="http://schemas.microsoft.com/office/drawing/2014/main" id="{4C6BE11D-BCB5-7DC4-ED59-E0941FDAC72B}"/>
              </a:ext>
            </a:extLst>
          </p:cNvPr>
          <p:cNvGrpSpPr/>
          <p:nvPr/>
        </p:nvGrpSpPr>
        <p:grpSpPr>
          <a:xfrm>
            <a:off x="9065777" y="4770203"/>
            <a:ext cx="1858297" cy="1359243"/>
            <a:chOff x="7760244" y="4757631"/>
            <a:chExt cx="1858297" cy="1359243"/>
          </a:xfrm>
        </p:grpSpPr>
        <p:sp>
          <p:nvSpPr>
            <p:cNvPr id="1035" name="任意多边形: 形状 1034">
              <a:extLst>
                <a:ext uri="{FF2B5EF4-FFF2-40B4-BE49-F238E27FC236}">
                  <a16:creationId xmlns:a16="http://schemas.microsoft.com/office/drawing/2014/main" id="{89AC3BB5-8629-5AE4-3BB7-185701DE79FA}"/>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椭圆 1035">
              <a:extLst>
                <a:ext uri="{FF2B5EF4-FFF2-40B4-BE49-F238E27FC236}">
                  <a16:creationId xmlns:a16="http://schemas.microsoft.com/office/drawing/2014/main" id="{EA61AE2E-7599-8103-10F4-C1621ABF8DA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椭圆 1036">
              <a:extLst>
                <a:ext uri="{FF2B5EF4-FFF2-40B4-BE49-F238E27FC236}">
                  <a16:creationId xmlns:a16="http://schemas.microsoft.com/office/drawing/2014/main" id="{93A85B6F-D08B-A22C-558B-B15C6DEE5400}"/>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8" name="文本框 1037">
            <a:extLst>
              <a:ext uri="{FF2B5EF4-FFF2-40B4-BE49-F238E27FC236}">
                <a16:creationId xmlns:a16="http://schemas.microsoft.com/office/drawing/2014/main" id="{D88088FB-8795-F8DD-9D96-9B7E0419FD37}"/>
              </a:ext>
            </a:extLst>
          </p:cNvPr>
          <p:cNvSpPr txBox="1"/>
          <p:nvPr/>
        </p:nvSpPr>
        <p:spPr>
          <a:xfrm>
            <a:off x="724041" y="6138997"/>
            <a:ext cx="3863066" cy="646331"/>
          </a:xfrm>
          <a:prstGeom prst="rect">
            <a:avLst/>
          </a:prstGeom>
          <a:noFill/>
        </p:spPr>
        <p:txBody>
          <a:bodyPr wrap="square" rtlCol="0">
            <a:spAutoFit/>
          </a:bodyPr>
          <a:lstStyle/>
          <a:p>
            <a:r>
              <a:rPr lang="en-US" altLang="zh-CN" dirty="0"/>
              <a:t>Sliced signals without any knowledge of their nature</a:t>
            </a:r>
            <a:endParaRPr lang="zh-CN" altLang="en-US" dirty="0"/>
          </a:p>
        </p:txBody>
      </p:sp>
      <p:sp>
        <p:nvSpPr>
          <p:cNvPr id="1039" name="文本框 1038">
            <a:extLst>
              <a:ext uri="{FF2B5EF4-FFF2-40B4-BE49-F238E27FC236}">
                <a16:creationId xmlns:a16="http://schemas.microsoft.com/office/drawing/2014/main" id="{52CED34B-F682-3561-978B-F62F4CF932D8}"/>
              </a:ext>
            </a:extLst>
          </p:cNvPr>
          <p:cNvSpPr txBox="1"/>
          <p:nvPr/>
        </p:nvSpPr>
        <p:spPr>
          <a:xfrm>
            <a:off x="4609689" y="6155252"/>
            <a:ext cx="3370006" cy="646331"/>
          </a:xfrm>
          <a:prstGeom prst="rect">
            <a:avLst/>
          </a:prstGeom>
          <a:noFill/>
        </p:spPr>
        <p:txBody>
          <a:bodyPr wrap="square" rtlCol="0">
            <a:spAutoFit/>
          </a:bodyPr>
          <a:lstStyle/>
          <a:p>
            <a:r>
              <a:rPr lang="en-US" altLang="zh-CN" dirty="0"/>
              <a:t>Sliced signals with some knowledge of their nature</a:t>
            </a:r>
            <a:endParaRPr lang="zh-CN" altLang="en-US" dirty="0"/>
          </a:p>
        </p:txBody>
      </p:sp>
      <p:sp>
        <p:nvSpPr>
          <p:cNvPr id="1040" name="文本框 1039">
            <a:extLst>
              <a:ext uri="{FF2B5EF4-FFF2-40B4-BE49-F238E27FC236}">
                <a16:creationId xmlns:a16="http://schemas.microsoft.com/office/drawing/2014/main" id="{CE62DF74-7FAB-A5B0-7121-FD7357C42624}"/>
              </a:ext>
            </a:extLst>
          </p:cNvPr>
          <p:cNvSpPr txBox="1"/>
          <p:nvPr/>
        </p:nvSpPr>
        <p:spPr>
          <a:xfrm>
            <a:off x="8271442" y="6177774"/>
            <a:ext cx="3370006" cy="646331"/>
          </a:xfrm>
          <a:prstGeom prst="rect">
            <a:avLst/>
          </a:prstGeom>
          <a:noFill/>
        </p:spPr>
        <p:txBody>
          <a:bodyPr wrap="square" rtlCol="0">
            <a:spAutoFit/>
          </a:bodyPr>
          <a:lstStyle/>
          <a:p>
            <a:r>
              <a:rPr lang="en-US" altLang="zh-CN" dirty="0"/>
              <a:t>Sliced signals with deep knowledge of their nature</a:t>
            </a:r>
            <a:endParaRPr lang="zh-CN" altLang="en-US" dirty="0"/>
          </a:p>
        </p:txBody>
      </p:sp>
    </p:spTree>
    <p:extLst>
      <p:ext uri="{BB962C8B-B14F-4D97-AF65-F5344CB8AC3E}">
        <p14:creationId xmlns:p14="http://schemas.microsoft.com/office/powerpoint/2010/main" val="262238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92845"/>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122219" y="554510"/>
            <a:ext cx="10111839" cy="6186309"/>
          </a:xfrm>
          <a:prstGeom prst="rect">
            <a:avLst/>
          </a:prstGeom>
          <a:noFill/>
        </p:spPr>
        <p:txBody>
          <a:bodyPr wrap="square" rtlCol="0">
            <a:spAutoFit/>
          </a:bodyPr>
          <a:lstStyle>
            <a:defPPr>
              <a:defRPr lang="zh-CN"/>
            </a:defPPr>
            <a:lvl1pPr>
              <a:defRPr/>
            </a:lvl1pPr>
          </a:lstStyle>
          <a:p>
            <a:pPr marL="342900" indent="-342900">
              <a:buAutoNum type="arabicPeriod"/>
            </a:pPr>
            <a:r>
              <a:rPr lang="en-US" altLang="zh-CN" dirty="0"/>
              <a:t>Do you think what I just said has any research value, or if it's implemented, does it make sense?</a:t>
            </a:r>
          </a:p>
          <a:p>
            <a:pPr marL="342900" indent="-342900">
              <a:buAutoNum type="arabicPeriod"/>
            </a:pPr>
            <a:endParaRPr lang="en-US" altLang="zh-CN" dirty="0"/>
          </a:p>
          <a:p>
            <a:pPr marL="342900" indent="-342900">
              <a:buAutoNum type="arabicPeriod"/>
            </a:pPr>
            <a:endParaRPr lang="en-US" altLang="zh-CN" dirty="0"/>
          </a:p>
          <a:p>
            <a:r>
              <a:rPr lang="en-US" altLang="zh-CN" dirty="0"/>
              <a:t>2. In our laboratory paper, does the deep learning model also have data shift in its dataset? I have built an identical model, but it doesn't work.</a:t>
            </a:r>
          </a:p>
          <a:p>
            <a:endParaRPr lang="en-US" altLang="zh-CN" dirty="0"/>
          </a:p>
          <a:p>
            <a:endParaRPr lang="en-US" altLang="zh-CN" dirty="0"/>
          </a:p>
          <a:p>
            <a:r>
              <a:rPr lang="en-US" altLang="zh-CN" dirty="0"/>
              <a:t>3. Regarding the proposal presentation, Professor Xie's advice is to approach it from a more general perspective. For instance, what I should write about is how to perform the extraction of a standard template from a periodic physical signal, then elucidate my methodology, and in the experimental section, validate it using our SCG signal or BCG signal.</a:t>
            </a:r>
          </a:p>
          <a:p>
            <a:endParaRPr lang="en-US" altLang="zh-CN" dirty="0"/>
          </a:p>
          <a:p>
            <a:endParaRPr lang="en-US" altLang="zh-CN" dirty="0"/>
          </a:p>
          <a:p>
            <a:r>
              <a:rPr lang="en-US" altLang="zh-CN" dirty="0"/>
              <a:t>4. In the current thesis, when mentioning 'Time Alignment' or 'DTW,' they are often used for clustering, classification, and data argumentation. Can we refer to the current work as 'DTW for Regression'? Compared to 'DTW for Classification,' 'DTW for Regression' has a distinct focus.</a:t>
            </a:r>
          </a:p>
          <a:p>
            <a:endParaRPr lang="en-US" altLang="zh-CN" dirty="0"/>
          </a:p>
          <a:p>
            <a:endParaRPr lang="en-US" altLang="zh-CN" dirty="0"/>
          </a:p>
          <a:p>
            <a:r>
              <a:rPr lang="en-US" altLang="zh-CN" dirty="0"/>
              <a:t>5. Do you think the tutorial we wrote is too simple?</a:t>
            </a:r>
          </a:p>
        </p:txBody>
      </p:sp>
    </p:spTree>
    <p:extLst>
      <p:ext uri="{BB962C8B-B14F-4D97-AF65-F5344CB8AC3E}">
        <p14:creationId xmlns:p14="http://schemas.microsoft.com/office/powerpoint/2010/main" val="112549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114486" y="3105834"/>
            <a:ext cx="1963028"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6512</TotalTime>
  <Words>919</Words>
  <Application>Microsoft Office PowerPoint</Application>
  <PresentationFormat>宽屏</PresentationFormat>
  <Paragraphs>199</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PingFang SC</vt:lpstr>
      <vt:lpstr>等线</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9333</cp:revision>
  <dcterms:created xsi:type="dcterms:W3CDTF">2023-07-30T03:21:28Z</dcterms:created>
  <dcterms:modified xsi:type="dcterms:W3CDTF">2023-11-16T12:53:02Z</dcterms:modified>
</cp:coreProperties>
</file>