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345" r:id="rId5"/>
    <p:sldId id="349" r:id="rId6"/>
    <p:sldId id="350" r:id="rId7"/>
    <p:sldId id="346" r:id="rId8"/>
    <p:sldId id="263" r:id="rId9"/>
    <p:sldId id="344" r:id="rId10"/>
    <p:sldId id="347" r:id="rId11"/>
    <p:sldId id="348" r:id="rId12"/>
    <p:sldId id="277" r:id="rId13"/>
    <p:sldId id="279" r:id="rId14"/>
    <p:sldId id="264" r:id="rId15"/>
    <p:sldId id="267" r:id="rId16"/>
    <p:sldId id="269" r:id="rId17"/>
    <p:sldId id="272" r:id="rId18"/>
    <p:sldId id="275" r:id="rId19"/>
    <p:sldId id="276"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i7AOUiGfioVPTFrFzTi+gJGDXQ/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甲鱼 老" initials="甲老" lastIdx="1" clrIdx="0">
    <p:extLst>
      <p:ext uri="{19B8F6BF-5375-455C-9EA6-DF929625EA0E}">
        <p15:presenceInfo xmlns:p15="http://schemas.microsoft.com/office/powerpoint/2012/main" userId="8e706fe32cce49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4F9DF2-0438-42AD-B170-30067649D97E}">
  <a:tblStyle styleId="{AB4F9DF2-0438-42AD-B170-30067649D97E}" styleName="Table_0">
    <a:wholeTbl>
      <a:tcTxStyle b="off" i="off">
        <a:font>
          <a:latin typeface="Consolas"/>
          <a:ea typeface="Consolas"/>
          <a:cs typeface="Consola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onsolas"/>
          <a:ea typeface="Consolas"/>
          <a:cs typeface="Consolas"/>
        </a:font>
        <a:schemeClr val="lt1"/>
      </a:tcTxStyle>
      <a:tcStyle>
        <a:tcBdr/>
        <a:fill>
          <a:solidFill>
            <a:schemeClr val="accent1"/>
          </a:solidFill>
        </a:fill>
      </a:tcStyle>
    </a:lastCol>
    <a:firstCol>
      <a:tcTxStyle b="on" i="off">
        <a:font>
          <a:latin typeface="Consolas"/>
          <a:ea typeface="Consolas"/>
          <a:cs typeface="Consolas"/>
        </a:font>
        <a:schemeClr val="lt1"/>
      </a:tcTxStyle>
      <a:tcStyle>
        <a:tcBdr/>
        <a:fill>
          <a:solidFill>
            <a:schemeClr val="accent1"/>
          </a:solidFill>
        </a:fill>
      </a:tcStyle>
    </a:firstCol>
    <a:lastRow>
      <a:tcTxStyle b="on" i="off">
        <a:font>
          <a:latin typeface="Consolas"/>
          <a:ea typeface="Consolas"/>
          <a:cs typeface="Consola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onsolas"/>
          <a:ea typeface="Consolas"/>
          <a:cs typeface="Consola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3" autoAdjust="0"/>
    <p:restoredTop sz="87319" autoAdjust="0"/>
  </p:normalViewPr>
  <p:slideViewPr>
    <p:cSldViewPr snapToGrid="0">
      <p:cViewPr varScale="1">
        <p:scale>
          <a:sx n="64" d="100"/>
          <a:sy n="64" d="100"/>
        </p:scale>
        <p:origin x="6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customschemas.google.com/relationships/presentationmetadata" Target="meta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3715802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448360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2" name="Google Shape;382;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4" name="Google Shape;24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245" name="Google Shape;245;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CN" altLang="en-US" dirty="0"/>
              <a:t>散点图，表示</a:t>
            </a:r>
            <a:r>
              <a:rPr lang="en-US" altLang="zh-CN" dirty="0"/>
              <a:t>D</a:t>
            </a:r>
            <a:r>
              <a:rPr lang="zh-CN" altLang="en-US" dirty="0"/>
              <a:t>这个特征和他对应特征之间的相关性。</a:t>
            </a:r>
            <a:r>
              <a:rPr lang="en-US" altLang="zh-CN" dirty="0"/>
              <a:t> </a:t>
            </a:r>
            <a:r>
              <a:rPr lang="zh-CN" altLang="en-US" dirty="0"/>
              <a:t>特征就是 大峰的幅度 </a:t>
            </a:r>
            <a:r>
              <a:rPr lang="en-US" altLang="zh-CN" dirty="0"/>
              <a:t>/ </a:t>
            </a:r>
            <a:r>
              <a:rPr lang="zh-CN" altLang="en-US" dirty="0"/>
              <a:t>小峰的幅度。</a:t>
            </a:r>
            <a:endParaRPr lang="en-US" altLang="zh-CN" dirty="0"/>
          </a:p>
          <a:p>
            <a:pPr marL="0" lvl="0" indent="0" algn="l" rtl="0">
              <a:spcBef>
                <a:spcPts val="0"/>
              </a:spcBef>
              <a:spcAft>
                <a:spcPts val="0"/>
              </a:spcAft>
              <a:buNone/>
            </a:pPr>
            <a:endParaRPr lang="en-US" altLang="zh-CN" dirty="0"/>
          </a:p>
          <a:p>
            <a:pPr marL="0" lvl="0" indent="0" algn="l" rtl="0">
              <a:spcBef>
                <a:spcPts val="0"/>
              </a:spcBef>
              <a:spcAft>
                <a:spcPts val="0"/>
              </a:spcAft>
              <a:buNone/>
            </a:pPr>
            <a:r>
              <a:rPr lang="zh-CN" altLang="en-US" dirty="0"/>
              <a:t>如果这些散点都落在了两条黄色的虚线之间，那说明特征提取的非常好</a:t>
            </a:r>
            <a:endParaRPr lang="en-US" altLang="zh-CN" dirty="0"/>
          </a:p>
          <a:p>
            <a:pPr marL="0" lvl="0" indent="0" algn="l" rtl="0">
              <a:spcBef>
                <a:spcPts val="0"/>
              </a:spcBef>
              <a:spcAft>
                <a:spcPts val="0"/>
              </a:spcAft>
              <a:buNone/>
            </a:pPr>
            <a:endParaRPr lang="en-US" altLang="zh-CN" dirty="0"/>
          </a:p>
          <a:p>
            <a:pPr marL="0" lvl="0" indent="0" algn="l" rtl="0">
              <a:spcBef>
                <a:spcPts val="0"/>
              </a:spcBef>
              <a:spcAft>
                <a:spcPts val="0"/>
              </a:spcAft>
              <a:buNone/>
            </a:pPr>
            <a:r>
              <a:rPr lang="zh-CN" altLang="en-US" dirty="0"/>
              <a:t>但是呢，我们可以看到，就是说，蓝色的散点，普遍落在了左侧的区域中。</a:t>
            </a:r>
            <a:endParaRPr lang="en-US" altLang="zh-CN" dirty="0"/>
          </a:p>
          <a:p>
            <a:pPr marL="0" lvl="0" indent="0" algn="l" rtl="0">
              <a:spcBef>
                <a:spcPts val="0"/>
              </a:spcBef>
              <a:spcAft>
                <a:spcPts val="0"/>
              </a:spcAft>
              <a:buNone/>
            </a:pPr>
            <a:endParaRPr lang="en-US" altLang="zh-CN" dirty="0"/>
          </a:p>
          <a:p>
            <a:pPr marL="0" lvl="0" indent="0" algn="l" rtl="0">
              <a:spcBef>
                <a:spcPts val="0"/>
              </a:spcBef>
              <a:spcAft>
                <a:spcPts val="0"/>
              </a:spcAft>
              <a:buNone/>
            </a:pPr>
            <a:r>
              <a:rPr lang="zh-CN" altLang="en-US" dirty="0"/>
              <a:t>特征的分母是小峰的高度，这个我们已经测得非常非常准了，但是测出来的特征偏小，说明我门大峰的高度，有问题。</a:t>
            </a:r>
            <a:endParaRPr lang="en-US" altLang="zh-CN" dirty="0"/>
          </a:p>
          <a:p>
            <a:pPr marL="0" lvl="0" indent="0" algn="l" rtl="0">
              <a:spcBef>
                <a:spcPts val="0"/>
              </a:spcBef>
              <a:spcAft>
                <a:spcPts val="0"/>
              </a:spcAft>
              <a:buNone/>
            </a:pPr>
            <a:endParaRPr lang="en-US" altLang="zh-CN" dirty="0"/>
          </a:p>
          <a:p>
            <a:pPr marL="0" lvl="0" indent="0" algn="l" rtl="0">
              <a:spcBef>
                <a:spcPts val="0"/>
              </a:spcBef>
              <a:spcAft>
                <a:spcPts val="0"/>
              </a:spcAft>
              <a:buNone/>
            </a:pPr>
            <a:r>
              <a:rPr lang="zh-CN" altLang="en-US" dirty="0"/>
              <a:t>这个红色的点，它理想中应该出现在绿色的这个地方。我们结合右边的图来看，</a:t>
            </a:r>
            <a:r>
              <a:rPr lang="en-US" altLang="zh-CN" dirty="0"/>
              <a:t>DBA</a:t>
            </a:r>
            <a:r>
              <a:rPr lang="zh-CN" altLang="en-US" dirty="0"/>
              <a:t>获取得到的</a:t>
            </a:r>
            <a:r>
              <a:rPr lang="en-US" altLang="zh-CN" dirty="0"/>
              <a:t>template</a:t>
            </a:r>
            <a:r>
              <a:rPr lang="zh-CN" altLang="en-US" dirty="0"/>
              <a:t>它是偏小的。</a:t>
            </a:r>
            <a:endParaRPr lang="en-US" altLang="zh-CN"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CN" altLang="en-US" dirty="0"/>
              <a:t>误差的来源，在于</a:t>
            </a:r>
            <a:r>
              <a:rPr lang="en-US" altLang="zh-CN" sz="1200" dirty="0">
                <a:solidFill>
                  <a:schemeClr val="dk1"/>
                </a:solidFill>
                <a:latin typeface="Consolas"/>
                <a:ea typeface="Consolas"/>
                <a:cs typeface="Consolas"/>
                <a:sym typeface="Consolas"/>
              </a:rPr>
              <a:t>Large peaks have more time points than small peaks, leading to inevitable errors in matching due to DTW misalignment.</a:t>
            </a:r>
          </a:p>
          <a:p>
            <a:pPr marL="0" lvl="0" indent="0" algn="l" rtl="0">
              <a:spcBef>
                <a:spcPts val="0"/>
              </a:spcBef>
              <a:spcAft>
                <a:spcPts val="0"/>
              </a:spcAft>
              <a:buNone/>
            </a:pPr>
            <a:endParaRPr lang="en-US" altLang="zh-CN" dirty="0"/>
          </a:p>
        </p:txBody>
      </p:sp>
      <p:sp>
        <p:nvSpPr>
          <p:cNvPr id="278" name="Google Shape;278;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306" name="Google Shape;30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2" name="Google Shape;332;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8" name="Google Shape;368;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4" name="Google Shape;374;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353061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220" name="Google Shape;22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728771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220" name="Google Shape;22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1165339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472482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220" name="Google Shape;22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9</a:t>
            </a:fld>
            <a:endParaRPr lang="zh-CN" altLang="en-US"/>
          </a:p>
        </p:txBody>
      </p:sp>
    </p:spTree>
    <p:extLst>
      <p:ext uri="{BB962C8B-B14F-4D97-AF65-F5344CB8AC3E}">
        <p14:creationId xmlns:p14="http://schemas.microsoft.com/office/powerpoint/2010/main" val="468277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5"/>
        <p:cNvGrpSpPr/>
        <p:nvPr/>
      </p:nvGrpSpPr>
      <p:grpSpPr>
        <a:xfrm>
          <a:off x="0" y="0"/>
          <a:ext cx="0" cy="0"/>
          <a:chOff x="0" y="0"/>
          <a:chExt cx="0" cy="0"/>
        </a:xfrm>
      </p:grpSpPr>
      <p:sp>
        <p:nvSpPr>
          <p:cNvPr id="16" name="Google Shape;16;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onsola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7"/>
        <p:cNvGrpSpPr/>
        <p:nvPr/>
      </p:nvGrpSpPr>
      <p:grpSpPr>
        <a:xfrm>
          <a:off x="0" y="0"/>
          <a:ext cx="0" cy="0"/>
          <a:chOff x="0" y="0"/>
          <a:chExt cx="0" cy="0"/>
        </a:xfrm>
      </p:grpSpPr>
      <p:sp>
        <p:nvSpPr>
          <p:cNvPr id="28" name="Google Shape;28;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onsola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3"/>
        <p:cNvGrpSpPr/>
        <p:nvPr/>
      </p:nvGrpSpPr>
      <p:grpSpPr>
        <a:xfrm>
          <a:off x="0" y="0"/>
          <a:ext cx="0" cy="0"/>
          <a:chOff x="0" y="0"/>
          <a:chExt cx="0" cy="0"/>
        </a:xfrm>
      </p:grpSpPr>
      <p:sp>
        <p:nvSpPr>
          <p:cNvPr id="34" name="Google Shape;34;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0"/>
        <p:cNvGrpSpPr/>
        <p:nvPr/>
      </p:nvGrpSpPr>
      <p:grpSpPr>
        <a:xfrm>
          <a:off x="0" y="0"/>
          <a:ext cx="0" cy="0"/>
          <a:chOff x="0" y="0"/>
          <a:chExt cx="0" cy="0"/>
        </a:xfrm>
      </p:grpSpPr>
      <p:sp>
        <p:nvSpPr>
          <p:cNvPr id="41" name="Google Shape;41;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4"/>
        <p:cNvGrpSpPr/>
        <p:nvPr/>
      </p:nvGrpSpPr>
      <p:grpSpPr>
        <a:xfrm>
          <a:off x="0" y="0"/>
          <a:ext cx="0" cy="0"/>
          <a:chOff x="0" y="0"/>
          <a:chExt cx="0" cy="0"/>
        </a:xfrm>
      </p:grpSpPr>
      <p:sp>
        <p:nvSpPr>
          <p:cNvPr id="55" name="Google Shape;5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nsola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nsola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4"/>
          <p:cNvSpPr>
            <a:spLocks noGrp="1"/>
          </p:cNvSpPr>
          <p:nvPr>
            <p:ph type="pic" idx="2"/>
          </p:nvPr>
        </p:nvSpPr>
        <p:spPr>
          <a:xfrm>
            <a:off x="5183188" y="987425"/>
            <a:ext cx="6172200" cy="4873625"/>
          </a:xfrm>
          <a:prstGeom prst="rect">
            <a:avLst/>
          </a:prstGeom>
          <a:noFill/>
          <a:ln>
            <a:noFill/>
          </a:ln>
        </p:spPr>
      </p:sp>
      <p:sp>
        <p:nvSpPr>
          <p:cNvPr id="68" name="Google Shape;68;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onsolas"/>
              <a:buNone/>
              <a:defRPr sz="4400" b="0" i="0" u="none" strike="noStrike" cap="none">
                <a:solidFill>
                  <a:schemeClr val="dk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olas"/>
                <a:ea typeface="Consolas"/>
                <a:cs typeface="Consolas"/>
                <a:sym typeface="Consola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onsolas"/>
                <a:ea typeface="Consolas"/>
                <a:cs typeface="Consolas"/>
                <a:sym typeface="Consola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onsolas"/>
                <a:ea typeface="Consolas"/>
                <a:cs typeface="Consolas"/>
                <a:sym typeface="Consola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9pPr>
          </a:lstStyle>
          <a:p>
            <a:endParaRPr/>
          </a:p>
        </p:txBody>
      </p:sp>
      <p:sp>
        <p:nvSpPr>
          <p:cNvPr id="12" name="Google Shape;1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onsolas"/>
                <a:ea typeface="Consolas"/>
                <a:cs typeface="Consolas"/>
                <a:sym typeface="Consolas"/>
              </a:defRPr>
            </a:lvl1pPr>
            <a:lvl2pPr marR="0" lvl="1"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2pPr>
            <a:lvl3pPr marR="0" lvl="2"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3pPr>
            <a:lvl4pPr marR="0" lvl="3"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4pPr>
            <a:lvl5pPr marR="0" lvl="4"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5pPr>
            <a:lvl6pPr marR="0" lvl="5"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6pPr>
            <a:lvl7pPr marR="0" lvl="6"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7pPr>
            <a:lvl8pPr marR="0" lvl="7"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8pPr>
            <a:lvl9pPr marR="0" lvl="8"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9pPr>
          </a:lstStyle>
          <a:p>
            <a:endParaRPr/>
          </a:p>
        </p:txBody>
      </p:sp>
      <p:sp>
        <p:nvSpPr>
          <p:cNvPr id="13" name="Google Shape;1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onsolas"/>
                <a:ea typeface="Consolas"/>
                <a:cs typeface="Consolas"/>
                <a:sym typeface="Consolas"/>
              </a:defRPr>
            </a:lvl1pPr>
            <a:lvl2pPr marR="0" lvl="1"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2pPr>
            <a:lvl3pPr marR="0" lvl="2"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3pPr>
            <a:lvl4pPr marR="0" lvl="3"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4pPr>
            <a:lvl5pPr marR="0" lvl="4"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5pPr>
            <a:lvl6pPr marR="0" lvl="5"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6pPr>
            <a:lvl7pPr marR="0" lvl="6"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7pPr>
            <a:lvl8pPr marR="0" lvl="7"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8pPr>
            <a:lvl9pPr marR="0" lvl="8"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9pPr>
          </a:lstStyle>
          <a:p>
            <a:endParaRPr/>
          </a:p>
        </p:txBody>
      </p:sp>
      <p:sp>
        <p:nvSpPr>
          <p:cNvPr id="14" name="Google Shape;1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onsolas"/>
                <a:ea typeface="Consolas"/>
                <a:cs typeface="Consolas"/>
                <a:sym typeface="Consolas"/>
              </a:defRPr>
            </a:lvl1pPr>
            <a:lvl2pPr marL="0" marR="0" lvl="1" indent="0" algn="r" rtl="0">
              <a:spcBef>
                <a:spcPts val="0"/>
              </a:spcBef>
              <a:buNone/>
              <a:defRPr sz="1200" b="0" i="0" u="none" strike="noStrike" cap="none">
                <a:solidFill>
                  <a:srgbClr val="888888"/>
                </a:solidFill>
                <a:latin typeface="Consolas"/>
                <a:ea typeface="Consolas"/>
                <a:cs typeface="Consolas"/>
                <a:sym typeface="Consolas"/>
              </a:defRPr>
            </a:lvl2pPr>
            <a:lvl3pPr marL="0" marR="0" lvl="2" indent="0" algn="r" rtl="0">
              <a:spcBef>
                <a:spcPts val="0"/>
              </a:spcBef>
              <a:buNone/>
              <a:defRPr sz="1200" b="0" i="0" u="none" strike="noStrike" cap="none">
                <a:solidFill>
                  <a:srgbClr val="888888"/>
                </a:solidFill>
                <a:latin typeface="Consolas"/>
                <a:ea typeface="Consolas"/>
                <a:cs typeface="Consolas"/>
                <a:sym typeface="Consolas"/>
              </a:defRPr>
            </a:lvl3pPr>
            <a:lvl4pPr marL="0" marR="0" lvl="3" indent="0" algn="r" rtl="0">
              <a:spcBef>
                <a:spcPts val="0"/>
              </a:spcBef>
              <a:buNone/>
              <a:defRPr sz="1200" b="0" i="0" u="none" strike="noStrike" cap="none">
                <a:solidFill>
                  <a:srgbClr val="888888"/>
                </a:solidFill>
                <a:latin typeface="Consolas"/>
                <a:ea typeface="Consolas"/>
                <a:cs typeface="Consolas"/>
                <a:sym typeface="Consolas"/>
              </a:defRPr>
            </a:lvl4pPr>
            <a:lvl5pPr marL="0" marR="0" lvl="4" indent="0" algn="r" rtl="0">
              <a:spcBef>
                <a:spcPts val="0"/>
              </a:spcBef>
              <a:buNone/>
              <a:defRPr sz="1200" b="0" i="0" u="none" strike="noStrike" cap="none">
                <a:solidFill>
                  <a:srgbClr val="888888"/>
                </a:solidFill>
                <a:latin typeface="Consolas"/>
                <a:ea typeface="Consolas"/>
                <a:cs typeface="Consolas"/>
                <a:sym typeface="Consolas"/>
              </a:defRPr>
            </a:lvl5pPr>
            <a:lvl6pPr marL="0" marR="0" lvl="5" indent="0" algn="r" rtl="0">
              <a:spcBef>
                <a:spcPts val="0"/>
              </a:spcBef>
              <a:buNone/>
              <a:defRPr sz="1200" b="0" i="0" u="none" strike="noStrike" cap="none">
                <a:solidFill>
                  <a:srgbClr val="888888"/>
                </a:solidFill>
                <a:latin typeface="Consolas"/>
                <a:ea typeface="Consolas"/>
                <a:cs typeface="Consolas"/>
                <a:sym typeface="Consolas"/>
              </a:defRPr>
            </a:lvl6pPr>
            <a:lvl7pPr marL="0" marR="0" lvl="6" indent="0" algn="r" rtl="0">
              <a:spcBef>
                <a:spcPts val="0"/>
              </a:spcBef>
              <a:buNone/>
              <a:defRPr sz="1200" b="0" i="0" u="none" strike="noStrike" cap="none">
                <a:solidFill>
                  <a:srgbClr val="888888"/>
                </a:solidFill>
                <a:latin typeface="Consolas"/>
                <a:ea typeface="Consolas"/>
                <a:cs typeface="Consolas"/>
                <a:sym typeface="Consolas"/>
              </a:defRPr>
            </a:lvl7pPr>
            <a:lvl8pPr marL="0" marR="0" lvl="7" indent="0" algn="r" rtl="0">
              <a:spcBef>
                <a:spcPts val="0"/>
              </a:spcBef>
              <a:buNone/>
              <a:defRPr sz="1200" b="0" i="0" u="none" strike="noStrike" cap="none">
                <a:solidFill>
                  <a:srgbClr val="888888"/>
                </a:solidFill>
                <a:latin typeface="Consolas"/>
                <a:ea typeface="Consolas"/>
                <a:cs typeface="Consolas"/>
                <a:sym typeface="Consolas"/>
              </a:defRPr>
            </a:lvl8pPr>
            <a:lvl9pPr marL="0" marR="0" lvl="8" indent="0" algn="r" rtl="0">
              <a:spcBef>
                <a:spcPts val="0"/>
              </a:spcBef>
              <a:buNone/>
              <a:defRPr sz="1200" b="0" i="0" u="none" strike="noStrike" cap="none">
                <a:solidFill>
                  <a:srgbClr val="888888"/>
                </a:solidFill>
                <a:latin typeface="Consolas"/>
                <a:ea typeface="Consolas"/>
                <a:cs typeface="Consolas"/>
                <a:sym typeface="Consola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1574963" y="3105834"/>
            <a:ext cx="9042074"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0" i="0" u="none" strike="noStrike" cap="none" dirty="0">
                <a:solidFill>
                  <a:schemeClr val="dk1"/>
                </a:solidFill>
                <a:latin typeface="Consolas"/>
                <a:ea typeface="Consolas"/>
                <a:cs typeface="Consolas"/>
                <a:sym typeface="Consolas"/>
              </a:rPr>
              <a:t>Presentation</a:t>
            </a:r>
            <a:endParaRPr dirty="0"/>
          </a:p>
        </p:txBody>
      </p:sp>
      <p:sp>
        <p:nvSpPr>
          <p:cNvPr id="90" name="Google Shape;90;p1"/>
          <p:cNvSpPr txBox="1"/>
          <p:nvPr/>
        </p:nvSpPr>
        <p:spPr>
          <a:xfrm>
            <a:off x="5044440" y="5292959"/>
            <a:ext cx="210312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0" i="0" u="none" strike="noStrike" cap="none" dirty="0" err="1">
                <a:solidFill>
                  <a:schemeClr val="dk1"/>
                </a:solidFill>
                <a:latin typeface="Consolas"/>
                <a:ea typeface="Consolas"/>
                <a:cs typeface="Consolas"/>
                <a:sym typeface="Consolas"/>
              </a:rPr>
              <a:t>Jiayu</a:t>
            </a:r>
            <a:r>
              <a:rPr lang="en-US" sz="1600" b="0" i="0" u="none" strike="noStrike" cap="none" dirty="0">
                <a:solidFill>
                  <a:schemeClr val="dk1"/>
                </a:solidFill>
                <a:latin typeface="Consolas"/>
                <a:ea typeface="Consolas"/>
                <a:cs typeface="Consolas"/>
                <a:sym typeface="Consolas"/>
              </a:rPr>
              <a:t> Chen</a:t>
            </a:r>
            <a:endParaRPr dirty="0"/>
          </a:p>
          <a:p>
            <a:pPr marL="0" marR="0" lvl="0" indent="0" algn="ctr" rtl="0">
              <a:spcBef>
                <a:spcPts val="0"/>
              </a:spcBef>
              <a:spcAft>
                <a:spcPts val="0"/>
              </a:spcAft>
              <a:buNone/>
            </a:pPr>
            <a:r>
              <a:rPr lang="en-US" sz="1600" b="0" i="0" u="none" strike="noStrike" cap="none" dirty="0">
                <a:solidFill>
                  <a:schemeClr val="dk1"/>
                </a:solidFill>
                <a:latin typeface="Consolas"/>
                <a:ea typeface="Consolas"/>
                <a:cs typeface="Consolas"/>
                <a:sym typeface="Consolas"/>
              </a:rPr>
              <a:t>2023.12.12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dk1"/>
                </a:solidFill>
                <a:latin typeface="Consolas"/>
                <a:ea typeface="Consolas"/>
                <a:cs typeface="Consolas"/>
                <a:sym typeface="Consolas"/>
              </a:rPr>
              <a:t>Part_4</a:t>
            </a:r>
            <a:endParaRPr dirty="0"/>
          </a:p>
        </p:txBody>
      </p:sp>
    </p:spTree>
    <p:extLst>
      <p:ext uri="{BB962C8B-B14F-4D97-AF65-F5344CB8AC3E}">
        <p14:creationId xmlns:p14="http://schemas.microsoft.com/office/powerpoint/2010/main" val="1283157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dk1"/>
                </a:solidFill>
                <a:latin typeface="Consolas"/>
                <a:ea typeface="Consolas"/>
                <a:cs typeface="Consolas"/>
                <a:sym typeface="Consolas"/>
              </a:rPr>
              <a:t>Part_5</a:t>
            </a:r>
            <a:endParaRPr dirty="0"/>
          </a:p>
        </p:txBody>
      </p:sp>
    </p:spTree>
    <p:extLst>
      <p:ext uri="{BB962C8B-B14F-4D97-AF65-F5344CB8AC3E}">
        <p14:creationId xmlns:p14="http://schemas.microsoft.com/office/powerpoint/2010/main" val="2124561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2"/>
          <p:cNvSpPr txBox="1"/>
          <p:nvPr/>
        </p:nvSpPr>
        <p:spPr>
          <a:xfrm>
            <a:off x="1122219" y="92845"/>
            <a:ext cx="593172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onsolas"/>
                <a:ea typeface="Consolas"/>
                <a:cs typeface="Consolas"/>
                <a:sym typeface="Consolas"/>
              </a:rPr>
              <a:t>Questions</a:t>
            </a:r>
            <a:endParaRPr sz="1400">
              <a:solidFill>
                <a:schemeClr val="dk1"/>
              </a:solidFill>
              <a:latin typeface="Consolas"/>
              <a:ea typeface="Consolas"/>
              <a:cs typeface="Consolas"/>
              <a:sym typeface="Consolas"/>
            </a:endParaRPr>
          </a:p>
        </p:txBody>
      </p:sp>
      <p:sp>
        <p:nvSpPr>
          <p:cNvPr id="386" name="Google Shape;386;p22"/>
          <p:cNvSpPr txBox="1"/>
          <p:nvPr/>
        </p:nvSpPr>
        <p:spPr>
          <a:xfrm>
            <a:off x="1122219" y="1443841"/>
            <a:ext cx="10111839"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342900" marR="0" lvl="0" indent="-342900" algn="l" rtl="0">
              <a:spcBef>
                <a:spcPts val="0"/>
              </a:spcBef>
              <a:spcAft>
                <a:spcPts val="0"/>
              </a:spcAft>
              <a:buClr>
                <a:schemeClr val="dk1"/>
              </a:buClr>
              <a:buSzPts val="1800"/>
              <a:buFont typeface="Consolas"/>
              <a:buAutoNum type="arabicPeriod"/>
            </a:pPr>
            <a:r>
              <a:rPr lang="en-US" sz="1800" dirty="0">
                <a:solidFill>
                  <a:schemeClr val="dk1"/>
                </a:solidFill>
                <a:latin typeface="Consolas"/>
                <a:ea typeface="Consolas"/>
                <a:cs typeface="Consolas"/>
                <a:sym typeface="Consolas"/>
              </a:rPr>
              <a:t>To what extent should my research reach? What will the results be compared against? Will testing be done on publicly available datasets of real signals? Currently, even if we extract templates from our mixed signals, we can't find corresponding indicators for S and D.</a:t>
            </a:r>
            <a:endParaRPr dirty="0"/>
          </a:p>
          <a:p>
            <a:pPr marL="342900" marR="0" lvl="0" indent="-228600" algn="l" rtl="0">
              <a:spcBef>
                <a:spcPts val="0"/>
              </a:spcBef>
              <a:spcAft>
                <a:spcPts val="0"/>
              </a:spcAft>
              <a:buClr>
                <a:schemeClr val="dk1"/>
              </a:buClr>
              <a:buSzPts val="1800"/>
              <a:buFont typeface="Consolas"/>
              <a:buNone/>
            </a:pPr>
            <a:endParaRPr sz="1800" dirty="0">
              <a:solidFill>
                <a:schemeClr val="dk1"/>
              </a:solidFill>
              <a:latin typeface="Consolas"/>
              <a:ea typeface="Consolas"/>
              <a:cs typeface="Consolas"/>
              <a:sym typeface="Consolas"/>
            </a:endParaRPr>
          </a:p>
          <a:p>
            <a:pPr marL="342900" marR="0" lvl="0" indent="-228600" algn="l" rtl="0">
              <a:spcBef>
                <a:spcPts val="0"/>
              </a:spcBef>
              <a:spcAft>
                <a:spcPts val="0"/>
              </a:spcAft>
              <a:buClr>
                <a:schemeClr val="dk1"/>
              </a:buClr>
              <a:buSzPts val="1800"/>
              <a:buFont typeface="Consolas"/>
              <a:buNone/>
            </a:pPr>
            <a:endParaRPr sz="1800" dirty="0">
              <a:solidFill>
                <a:schemeClr val="dk1"/>
              </a:solidFill>
              <a:latin typeface="Consolas"/>
              <a:ea typeface="Consolas"/>
              <a:cs typeface="Consolas"/>
              <a:sym typeface="Consolas"/>
            </a:endParaRPr>
          </a:p>
          <a:p>
            <a:pPr marL="342900" marR="0" lvl="0" indent="-342900" algn="l" rtl="0">
              <a:spcBef>
                <a:spcPts val="0"/>
              </a:spcBef>
              <a:spcAft>
                <a:spcPts val="0"/>
              </a:spcAft>
              <a:buClr>
                <a:schemeClr val="dk1"/>
              </a:buClr>
              <a:buSzPts val="1800"/>
              <a:buFont typeface="Consolas"/>
              <a:buAutoNum type="arabicPeriod"/>
            </a:pPr>
            <a:r>
              <a:rPr lang="en-US" sz="1800" dirty="0">
                <a:solidFill>
                  <a:schemeClr val="dk1"/>
                </a:solidFill>
                <a:latin typeface="Consolas"/>
                <a:ea typeface="Consolas"/>
                <a:cs typeface="Consolas"/>
                <a:sym typeface="Consolas"/>
              </a:rPr>
              <a:t>Regarding the TS-LLM project, is it already decided to proceed, or are we still in the observation stage? What level of knowledge should be acquired for the foundation?</a:t>
            </a:r>
            <a:endParaRPr dirty="0"/>
          </a:p>
          <a:p>
            <a:pPr marL="342900" marR="0" lvl="0" indent="-228600" algn="l" rtl="0">
              <a:spcBef>
                <a:spcPts val="0"/>
              </a:spcBef>
              <a:spcAft>
                <a:spcPts val="0"/>
              </a:spcAft>
              <a:buClr>
                <a:schemeClr val="dk1"/>
              </a:buClr>
              <a:buSzPts val="1800"/>
              <a:buFont typeface="Consolas"/>
              <a:buNone/>
            </a:pPr>
            <a:endParaRPr sz="1800" dirty="0">
              <a:solidFill>
                <a:schemeClr val="dk1"/>
              </a:solidFill>
              <a:latin typeface="Consolas"/>
              <a:ea typeface="Consolas"/>
              <a:cs typeface="Consolas"/>
              <a:sym typeface="Consolas"/>
            </a:endParaRPr>
          </a:p>
          <a:p>
            <a:pPr marL="342900" marR="0" lvl="0" indent="-228600" algn="l" rtl="0">
              <a:spcBef>
                <a:spcPts val="0"/>
              </a:spcBef>
              <a:spcAft>
                <a:spcPts val="0"/>
              </a:spcAft>
              <a:buClr>
                <a:schemeClr val="dk1"/>
              </a:buClr>
              <a:buSzPts val="1800"/>
              <a:buFont typeface="Consolas"/>
              <a:buNone/>
            </a:pPr>
            <a:endParaRPr sz="1800" dirty="0">
              <a:solidFill>
                <a:schemeClr val="dk1"/>
              </a:solidFill>
              <a:latin typeface="Consolas"/>
              <a:ea typeface="Consolas"/>
              <a:cs typeface="Consolas"/>
              <a:sym typeface="Consolas"/>
            </a:endParaRPr>
          </a:p>
          <a:p>
            <a:pPr marL="342900" marR="0" lvl="0" indent="-342900" algn="l" rtl="0">
              <a:spcBef>
                <a:spcPts val="0"/>
              </a:spcBef>
              <a:spcAft>
                <a:spcPts val="0"/>
              </a:spcAft>
              <a:buClr>
                <a:schemeClr val="dk1"/>
              </a:buClr>
              <a:buSzPts val="1800"/>
              <a:buFont typeface="Consolas"/>
              <a:buAutoNum type="arabicPeriod"/>
            </a:pPr>
            <a:r>
              <a:rPr lang="en-US" sz="1800" dirty="0">
                <a:solidFill>
                  <a:schemeClr val="dk1"/>
                </a:solidFill>
                <a:latin typeface="Consolas"/>
                <a:ea typeface="Consolas"/>
                <a:cs typeface="Consolas"/>
                <a:sym typeface="Consolas"/>
              </a:rPr>
              <a:t>Do we have the latest real data? I noticed many signals in IOT2023 are 30 seconds long.</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4"/>
          <p:cNvSpPr txBox="1"/>
          <p:nvPr/>
        </p:nvSpPr>
        <p:spPr>
          <a:xfrm>
            <a:off x="5114486" y="3105834"/>
            <a:ext cx="196302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Consolas"/>
                <a:ea typeface="Consolas"/>
                <a:cs typeface="Consolas"/>
                <a:sym typeface="Consolas"/>
              </a:rPr>
              <a:t>Thanks!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graphicFrame>
        <p:nvGraphicFramePr>
          <p:cNvPr id="247" name="Google Shape;247;p9"/>
          <p:cNvGraphicFramePr/>
          <p:nvPr>
            <p:extLst>
              <p:ext uri="{D42A27DB-BD31-4B8C-83A1-F6EECF244321}">
                <p14:modId xmlns:p14="http://schemas.microsoft.com/office/powerpoint/2010/main" val="2408159070"/>
              </p:ext>
            </p:extLst>
          </p:nvPr>
        </p:nvGraphicFramePr>
        <p:xfrm>
          <a:off x="781684" y="1133365"/>
          <a:ext cx="10754075" cy="5186820"/>
        </p:xfrm>
        <a:graphic>
          <a:graphicData uri="http://schemas.openxmlformats.org/drawingml/2006/table">
            <a:tbl>
              <a:tblPr firstRow="1" bandRow="1">
                <a:noFill/>
                <a:tableStyleId>{AB4F9DF2-0438-42AD-B170-30067649D97E}</a:tableStyleId>
              </a:tblPr>
              <a:tblGrid>
                <a:gridCol w="1938650">
                  <a:extLst>
                    <a:ext uri="{9D8B030D-6E8A-4147-A177-3AD203B41FA5}">
                      <a16:colId xmlns:a16="http://schemas.microsoft.com/office/drawing/2014/main" val="20000"/>
                    </a:ext>
                  </a:extLst>
                </a:gridCol>
                <a:gridCol w="1938650">
                  <a:extLst>
                    <a:ext uri="{9D8B030D-6E8A-4147-A177-3AD203B41FA5}">
                      <a16:colId xmlns:a16="http://schemas.microsoft.com/office/drawing/2014/main" val="20001"/>
                    </a:ext>
                  </a:extLst>
                </a:gridCol>
                <a:gridCol w="1813250">
                  <a:extLst>
                    <a:ext uri="{9D8B030D-6E8A-4147-A177-3AD203B41FA5}">
                      <a16:colId xmlns:a16="http://schemas.microsoft.com/office/drawing/2014/main" val="20002"/>
                    </a:ext>
                  </a:extLst>
                </a:gridCol>
                <a:gridCol w="1311600">
                  <a:extLst>
                    <a:ext uri="{9D8B030D-6E8A-4147-A177-3AD203B41FA5}">
                      <a16:colId xmlns:a16="http://schemas.microsoft.com/office/drawing/2014/main" val="20003"/>
                    </a:ext>
                  </a:extLst>
                </a:gridCol>
                <a:gridCol w="1938675">
                  <a:extLst>
                    <a:ext uri="{9D8B030D-6E8A-4147-A177-3AD203B41FA5}">
                      <a16:colId xmlns:a16="http://schemas.microsoft.com/office/drawing/2014/main" val="20004"/>
                    </a:ext>
                  </a:extLst>
                </a:gridCol>
                <a:gridCol w="18132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n-US" sz="1800" u="none" strike="noStrike" cap="none"/>
                        <a:t>Model</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S Prediction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D Prediction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Model</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S Prediction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D Prediction</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t>No Template</a:t>
                      </a:r>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0.79 / 1.64</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1.79 / 4.31</a:t>
                      </a:r>
                      <a:endParaRPr sz="1800" u="none" strike="noStrike" cap="none"/>
                    </a:p>
                  </a:txBody>
                  <a:tcPr marL="91450" marR="91450" marT="45725" marB="45725"/>
                </a:tc>
                <a:tc gridSpan="3">
                  <a:txBody>
                    <a:bodyPr/>
                    <a:lstStyle/>
                    <a:p>
                      <a:pPr marL="0" marR="0" lvl="0" indent="0" algn="ctr" rtl="0">
                        <a:lnSpc>
                          <a:spcPct val="100000"/>
                        </a:lnSpc>
                        <a:spcBef>
                          <a:spcPts val="0"/>
                        </a:spcBef>
                        <a:spcAft>
                          <a:spcPts val="0"/>
                        </a:spcAft>
                        <a:buClr>
                          <a:schemeClr val="dk1"/>
                        </a:buClr>
                        <a:buSzPts val="1800"/>
                        <a:buFont typeface="Consolas"/>
                        <a:buNone/>
                      </a:pPr>
                      <a:r>
                        <a:rPr lang="en-US" sz="1800" b="0" u="none" strike="noStrike" cap="none" dirty="0"/>
                        <a:t>New</a:t>
                      </a:r>
                      <a:endParaRPr sz="1800" b="0" u="none" strike="noStrike" cap="none" dirty="0"/>
                    </a:p>
                  </a:txBody>
                  <a:tcPr marL="91450" marR="91450" marT="45725" marB="45725"/>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u="none" strike="noStrike" cap="none"/>
                        <a:t>Mean</a:t>
                      </a:r>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1.35 / 1.38</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4.53 / 4.44</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NLAAF1</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8.43 / 23.19</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b="1" u="sng" strike="noStrike" cap="none"/>
                        <a:t>3.14</a:t>
                      </a:r>
                      <a:r>
                        <a:rPr lang="en-US" sz="1800" u="none" strike="noStrike" cap="none"/>
                        <a:t> / 5.21</a:t>
                      </a:r>
                      <a:endParaRPr sz="1800" u="none" strike="noStrike" cap="none"/>
                    </a:p>
                  </a:txBody>
                  <a:tcPr marL="91450" marR="91450" marT="45725" marB="45725"/>
                </a:tc>
                <a:extLst>
                  <a:ext uri="{0D108BD9-81ED-4DB2-BD59-A6C34878D82A}">
                    <a16:rowId xmlns:a16="http://schemas.microsoft.com/office/drawing/2014/main" val="10002"/>
                  </a:ext>
                </a:extLst>
              </a:tr>
              <a:tr h="358575">
                <a:tc>
                  <a:txBody>
                    <a:bodyPr/>
                    <a:lstStyle/>
                    <a:p>
                      <a:pPr marL="0" marR="0" lvl="0" indent="0" algn="ctr" rtl="0">
                        <a:spcBef>
                          <a:spcPts val="0"/>
                        </a:spcBef>
                        <a:spcAft>
                          <a:spcPts val="0"/>
                        </a:spcAft>
                        <a:buNone/>
                      </a:pPr>
                      <a:r>
                        <a:rPr lang="en-US" sz="1800" u="none" strike="noStrike" cap="none"/>
                        <a:t>Median</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1.42 / 1.45</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4.07 / 4.49</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NLAAF2</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20.67 / 33.39</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b="1" u="sng" strike="noStrike" cap="none"/>
                        <a:t>3.64</a:t>
                      </a:r>
                      <a:r>
                        <a:rPr lang="en-US" sz="1800" u="none" strike="noStrike" cap="none"/>
                        <a:t> / 7.04</a:t>
                      </a: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PCA</a:t>
                      </a:r>
                      <a:endParaRPr dirty="0"/>
                    </a:p>
                  </a:txBody>
                  <a:tcPr marL="91450" marR="91450" marT="45725" marB="45725"/>
                </a:tc>
                <a:tc>
                  <a:txBody>
                    <a:bodyPr/>
                    <a:lstStyle/>
                    <a:p>
                      <a:pPr marL="0" marR="0" lvl="0" indent="0" algn="ctr" rtl="0">
                        <a:spcBef>
                          <a:spcPts val="0"/>
                        </a:spcBef>
                        <a:spcAft>
                          <a:spcPts val="0"/>
                        </a:spcAft>
                        <a:buNone/>
                      </a:pPr>
                      <a:r>
                        <a:rPr lang="en-US" sz="1800" u="none" strike="noStrike" cap="none"/>
                        <a:t>- / -</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 / -</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b="0" u="none" strike="noStrike" cap="none"/>
                        <a:t>GTW</a:t>
                      </a:r>
                      <a:endParaRPr sz="1800" b="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 / -</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 / -</a:t>
                      </a:r>
                      <a:endParaRPr sz="18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US" sz="1800" u="none" strike="noStrike" cap="none"/>
                        <a:t>K-shape 1</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2.20 / 2.74</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4.85 / 5.88</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b="0" u="none" strike="noStrike" cap="none"/>
                        <a:t>TTW</a:t>
                      </a:r>
                      <a:endParaRPr sz="1800" b="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1.52 / -</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4.28 / -</a:t>
                      </a:r>
                      <a:endParaRPr sz="1800"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Weighted Avg</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1.95 / 1.98</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4.63 / 4.74</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b="0" u="none" strike="noStrike" cap="none" dirty="0"/>
                        <a:t>K-SC</a:t>
                      </a:r>
                      <a:endParaRPr sz="1800" b="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 / -</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 / -</a:t>
                      </a:r>
                      <a:endParaRPr sz="1800"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ctr" rtl="0">
                        <a:spcBef>
                          <a:spcPts val="0"/>
                        </a:spcBef>
                        <a:spcAft>
                          <a:spcPts val="0"/>
                        </a:spcAft>
                        <a:buNone/>
                      </a:pPr>
                      <a:r>
                        <a:rPr lang="en-US" sz="1800" u="none" strike="noStrike" cap="none"/>
                        <a:t>K-shape 2</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2.18 / 1.79</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4.76 / 5.24</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PSA</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2.27 / 19.05</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5.40 / 8.89</a:t>
                      </a:r>
                      <a:endParaRPr sz="1800" u="none" strike="noStrike" cap="none"/>
                    </a:p>
                  </a:txBody>
                  <a:tcPr marL="91450" marR="91450" marT="45725" marB="45725"/>
                </a:tc>
                <a:extLst>
                  <a:ext uri="{0D108BD9-81ED-4DB2-BD59-A6C34878D82A}">
                    <a16:rowId xmlns:a16="http://schemas.microsoft.com/office/drawing/2014/main" val="10007"/>
                  </a:ext>
                </a:extLst>
              </a:tr>
              <a:tr h="370850">
                <a:tc>
                  <a:txBody>
                    <a:bodyPr/>
                    <a:lstStyle/>
                    <a:p>
                      <a:pPr marL="0" marR="0" lvl="0" indent="0" algn="ctr" rtl="0">
                        <a:spcBef>
                          <a:spcPts val="0"/>
                        </a:spcBef>
                        <a:spcAft>
                          <a:spcPts val="0"/>
                        </a:spcAft>
                        <a:buNone/>
                      </a:pPr>
                      <a:r>
                        <a:rPr lang="en-US" sz="1800" u="none" strike="noStrike" cap="none" dirty="0"/>
                        <a:t>Kalman Filter</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  1.45 / 1.37</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4.82 / 4.60</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Soft-DTW</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1.35 / 1.38</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4.53 / 4.44 </a:t>
                      </a:r>
                      <a:endParaRPr sz="1800" u="none" strike="noStrike" cap="none"/>
                    </a:p>
                  </a:txBody>
                  <a:tcPr marL="91450" marR="91450" marT="45725" marB="45725"/>
                </a:tc>
                <a:extLst>
                  <a:ext uri="{0D108BD9-81ED-4DB2-BD59-A6C34878D82A}">
                    <a16:rowId xmlns:a16="http://schemas.microsoft.com/office/drawing/2014/main" val="10008"/>
                  </a:ext>
                </a:extLst>
              </a:tr>
              <a:tr h="370850">
                <a:tc>
                  <a:txBody>
                    <a:bodyPr/>
                    <a:lstStyle/>
                    <a:p>
                      <a:pPr marL="0" marR="0" lvl="0" indent="0" algn="ctr" rtl="0">
                        <a:spcBef>
                          <a:spcPts val="0"/>
                        </a:spcBef>
                        <a:spcAft>
                          <a:spcPts val="0"/>
                        </a:spcAft>
                        <a:buNone/>
                      </a:pPr>
                      <a:r>
                        <a:rPr lang="en-US" sz="1800" b="1" u="none" strike="noStrike" cap="none"/>
                        <a:t>DBA</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u="sng" strike="noStrike" cap="none"/>
                        <a:t>2.05 / 1.96</a:t>
                      </a:r>
                      <a:endParaRPr sz="1800" u="sng" strike="noStrike" cap="none"/>
                    </a:p>
                  </a:txBody>
                  <a:tcPr marL="91450" marR="91450" marT="45725" marB="45725"/>
                </a:tc>
                <a:tc>
                  <a:txBody>
                    <a:bodyPr/>
                    <a:lstStyle/>
                    <a:p>
                      <a:pPr marL="0" marR="0" lvl="0" indent="0" algn="ctr" rtl="0">
                        <a:spcBef>
                          <a:spcPts val="0"/>
                        </a:spcBef>
                        <a:spcAft>
                          <a:spcPts val="0"/>
                        </a:spcAft>
                        <a:buNone/>
                      </a:pPr>
                      <a:r>
                        <a:rPr lang="en-US" sz="1800" u="sng" strike="noStrike" cap="none"/>
                        <a:t>3.43 / 4.15</a:t>
                      </a:r>
                      <a:endParaRPr sz="1800" u="sng"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ICDTW</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a:t>2.66 / -</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dirty="0"/>
                        <a:t>5.08 / -</a:t>
                      </a:r>
                      <a:endParaRPr sz="1800" u="none" strike="noStrike" cap="none" dirty="0"/>
                    </a:p>
                  </a:txBody>
                  <a:tcPr marL="91450" marR="91450" marT="45725" marB="45725"/>
                </a:tc>
                <a:extLst>
                  <a:ext uri="{0D108BD9-81ED-4DB2-BD59-A6C34878D82A}">
                    <a16:rowId xmlns:a16="http://schemas.microsoft.com/office/drawing/2014/main" val="10009"/>
                  </a:ext>
                </a:extLst>
              </a:tr>
              <a:tr h="370850">
                <a:tc>
                  <a:txBody>
                    <a:bodyPr/>
                    <a:lstStyle/>
                    <a:p>
                      <a:pPr marL="0" marR="0" lvl="0" indent="0" algn="ctr" rtl="0">
                        <a:spcBef>
                          <a:spcPts val="0"/>
                        </a:spcBef>
                        <a:spcAft>
                          <a:spcPts val="0"/>
                        </a:spcAft>
                        <a:buNone/>
                      </a:pPr>
                      <a:endParaRPr sz="1800" b="1" u="none" strike="noStrike" cap="none"/>
                    </a:p>
                  </a:txBody>
                  <a:tcPr marL="91450" marR="91450" marT="45725" marB="45725"/>
                </a:tc>
                <a:tc>
                  <a:txBody>
                    <a:bodyPr/>
                    <a:lstStyle/>
                    <a:p>
                      <a:pPr marL="0" marR="0" lvl="0" indent="0" algn="ctr" rtl="0">
                        <a:spcBef>
                          <a:spcPts val="0"/>
                        </a:spcBef>
                        <a:spcAft>
                          <a:spcPts val="0"/>
                        </a:spcAft>
                        <a:buNone/>
                      </a:pPr>
                      <a:endParaRPr sz="1800" u="sng" strike="noStrike" cap="none"/>
                    </a:p>
                  </a:txBody>
                  <a:tcPr marL="91450" marR="91450" marT="45725" marB="45725"/>
                </a:tc>
                <a:tc>
                  <a:txBody>
                    <a:bodyPr/>
                    <a:lstStyle/>
                    <a:p>
                      <a:pPr marL="0" marR="0" lvl="0" indent="0" algn="ctr" rtl="0">
                        <a:spcBef>
                          <a:spcPts val="0"/>
                        </a:spcBef>
                        <a:spcAft>
                          <a:spcPts val="0"/>
                        </a:spcAft>
                        <a:buNone/>
                      </a:pPr>
                      <a:endParaRPr sz="1800" u="sng"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endParaRPr sz="1800" u="none" strike="noStrike" cap="none" dirty="0"/>
                    </a:p>
                  </a:txBody>
                  <a:tcPr marL="91450" marR="91450" marT="45725" marB="45725"/>
                </a:tc>
                <a:tc>
                  <a:txBody>
                    <a:bodyPr/>
                    <a:lstStyle/>
                    <a:p>
                      <a:pPr marL="0" marR="0" lvl="0" indent="0" algn="ctr" rtl="0">
                        <a:spcBef>
                          <a:spcPts val="0"/>
                        </a:spcBef>
                        <a:spcAft>
                          <a:spcPts val="0"/>
                        </a:spcAft>
                        <a:buNone/>
                      </a:pP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dirty="0"/>
                    </a:p>
                  </a:txBody>
                  <a:tcPr marL="91450" marR="91450" marT="45725" marB="45725"/>
                </a:tc>
                <a:extLst>
                  <a:ext uri="{0D108BD9-81ED-4DB2-BD59-A6C34878D82A}">
                    <a16:rowId xmlns:a16="http://schemas.microsoft.com/office/drawing/2014/main" val="3319496339"/>
                  </a:ext>
                </a:extLst>
              </a:tr>
              <a:tr h="370850">
                <a:tc>
                  <a:txBody>
                    <a:bodyPr/>
                    <a:lstStyle/>
                    <a:p>
                      <a:pPr marL="0" marR="0" lvl="0" indent="0" algn="ctr" rtl="0">
                        <a:spcBef>
                          <a:spcPts val="0"/>
                        </a:spcBef>
                        <a:spcAft>
                          <a:spcPts val="0"/>
                        </a:spcAft>
                        <a:buNone/>
                      </a:pPr>
                      <a:r>
                        <a:rPr lang="en-US" sz="1800" b="0" u="none" strike="noStrike" cap="none" dirty="0"/>
                        <a:t>DWRT</a:t>
                      </a:r>
                      <a:endParaRPr sz="1800" b="0" u="none" strike="noStrike" cap="none" dirty="0"/>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sz="1800" u="none" strike="noStrike" cap="none" dirty="0"/>
                        <a:t>2.78 / </a:t>
                      </a:r>
                    </a:p>
                  </a:txBody>
                  <a:tcPr marL="91450" marR="91450" marT="45725" marB="45725"/>
                </a:tc>
                <a:tc>
                  <a:txBody>
                    <a:bodyPr/>
                    <a:lstStyle/>
                    <a:p>
                      <a:pPr marL="0" marR="0" lvl="0" indent="0" algn="ctr" rtl="0">
                        <a:spcBef>
                          <a:spcPts val="0"/>
                        </a:spcBef>
                        <a:spcAft>
                          <a:spcPts val="0"/>
                        </a:spcAft>
                        <a:buNone/>
                      </a:pPr>
                      <a:r>
                        <a:rPr lang="en-US" sz="1800" u="none" strike="noStrike" cap="none" dirty="0"/>
                        <a:t>4.50 / </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endParaRPr sz="1800" u="none" strike="noStrike" cap="none" dirty="0"/>
                    </a:p>
                  </a:txBody>
                  <a:tcPr marL="91450" marR="91450" marT="45725" marB="45725"/>
                </a:tc>
                <a:tc>
                  <a:txBody>
                    <a:bodyPr/>
                    <a:lstStyle/>
                    <a:p>
                      <a:pPr marL="0" marR="0" lvl="0" indent="0" algn="ctr" rtl="0">
                        <a:spcBef>
                          <a:spcPts val="0"/>
                        </a:spcBef>
                        <a:spcAft>
                          <a:spcPts val="0"/>
                        </a:spcAft>
                        <a:buNone/>
                      </a:pPr>
                      <a:endParaRPr sz="1800" u="none" strike="noStrike" cap="none" dirty="0"/>
                    </a:p>
                  </a:txBody>
                  <a:tcPr marL="91450" marR="91450" marT="45725" marB="45725"/>
                </a:tc>
                <a:tc>
                  <a:txBody>
                    <a:bodyPr/>
                    <a:lstStyle/>
                    <a:p>
                      <a:pPr marL="0" marR="0" lvl="0" indent="0" algn="ctr" rtl="0">
                        <a:spcBef>
                          <a:spcPts val="0"/>
                        </a:spcBef>
                        <a:spcAft>
                          <a:spcPts val="0"/>
                        </a:spcAft>
                        <a:buNone/>
                      </a:pPr>
                      <a:endParaRPr sz="1800" u="none" strike="noStrike" cap="none" dirty="0"/>
                    </a:p>
                  </a:txBody>
                  <a:tcPr marL="91450" marR="91450" marT="45725" marB="45725"/>
                </a:tc>
                <a:extLst>
                  <a:ext uri="{0D108BD9-81ED-4DB2-BD59-A6C34878D82A}">
                    <a16:rowId xmlns:a16="http://schemas.microsoft.com/office/drawing/2014/main" val="2297956443"/>
                  </a:ext>
                </a:extLst>
              </a:tr>
              <a:tr h="370850">
                <a:tc>
                  <a:txBody>
                    <a:bodyPr/>
                    <a:lstStyle/>
                    <a:p>
                      <a:pPr marL="0" marR="0" lvl="0" indent="0" algn="ctr" rtl="0">
                        <a:spcBef>
                          <a:spcPts val="0"/>
                        </a:spcBef>
                        <a:spcAft>
                          <a:spcPts val="0"/>
                        </a:spcAft>
                        <a:buNone/>
                      </a:pPr>
                      <a:endParaRPr sz="1800" b="1" u="none" strike="noStrike" cap="none"/>
                    </a:p>
                  </a:txBody>
                  <a:tcPr marL="91450" marR="91450" marT="45725" marB="45725"/>
                </a:tc>
                <a:tc>
                  <a:txBody>
                    <a:bodyPr/>
                    <a:lstStyle/>
                    <a:p>
                      <a:pPr marL="0" marR="0" lvl="0" indent="0" algn="ctr" rtl="0">
                        <a:spcBef>
                          <a:spcPts val="0"/>
                        </a:spcBef>
                        <a:spcAft>
                          <a:spcPts val="0"/>
                        </a:spcAft>
                        <a:buNone/>
                      </a:pPr>
                      <a:endParaRPr sz="1800" u="sng" strike="noStrike" cap="none"/>
                    </a:p>
                  </a:txBody>
                  <a:tcPr marL="91450" marR="91450" marT="45725" marB="45725"/>
                </a:tc>
                <a:tc>
                  <a:txBody>
                    <a:bodyPr/>
                    <a:lstStyle/>
                    <a:p>
                      <a:pPr marL="0" marR="0" lvl="0" indent="0" algn="ctr" rtl="0">
                        <a:spcBef>
                          <a:spcPts val="0"/>
                        </a:spcBef>
                        <a:spcAft>
                          <a:spcPts val="0"/>
                        </a:spcAft>
                        <a:buNone/>
                      </a:pPr>
                      <a:endParaRPr sz="1800" u="sng"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endParaRPr sz="1800" u="none" strike="noStrike" cap="none" dirty="0"/>
                    </a:p>
                  </a:txBody>
                  <a:tcPr marL="91450" marR="91450" marT="45725" marB="45725"/>
                </a:tc>
                <a:tc>
                  <a:txBody>
                    <a:bodyPr/>
                    <a:lstStyle/>
                    <a:p>
                      <a:pPr marL="0" marR="0" lvl="0" indent="0" algn="ctr" rtl="0">
                        <a:spcBef>
                          <a:spcPts val="0"/>
                        </a:spcBef>
                        <a:spcAft>
                          <a:spcPts val="0"/>
                        </a:spcAft>
                        <a:buNone/>
                      </a:pP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dirty="0"/>
                    </a:p>
                  </a:txBody>
                  <a:tcPr marL="91450" marR="91450" marT="45725" marB="45725"/>
                </a:tc>
                <a:extLst>
                  <a:ext uri="{0D108BD9-81ED-4DB2-BD59-A6C34878D82A}">
                    <a16:rowId xmlns:a16="http://schemas.microsoft.com/office/drawing/2014/main" val="1353505303"/>
                  </a:ext>
                </a:extLst>
              </a:tr>
              <a:tr h="370850">
                <a:tc>
                  <a:txBody>
                    <a:bodyPr/>
                    <a:lstStyle/>
                    <a:p>
                      <a:pPr marL="0" marR="0" lvl="0" indent="0" algn="ctr" rtl="0">
                        <a:spcBef>
                          <a:spcPts val="0"/>
                        </a:spcBef>
                        <a:spcAft>
                          <a:spcPts val="0"/>
                        </a:spcAft>
                        <a:buNone/>
                      </a:pPr>
                      <a:endParaRPr sz="1800" b="1" u="none" strike="noStrike" cap="none"/>
                    </a:p>
                  </a:txBody>
                  <a:tcPr marL="91450" marR="91450" marT="45725" marB="45725"/>
                </a:tc>
                <a:tc>
                  <a:txBody>
                    <a:bodyPr/>
                    <a:lstStyle/>
                    <a:p>
                      <a:pPr marL="0" marR="0" lvl="0" indent="0" algn="ctr" rtl="0">
                        <a:spcBef>
                          <a:spcPts val="0"/>
                        </a:spcBef>
                        <a:spcAft>
                          <a:spcPts val="0"/>
                        </a:spcAft>
                        <a:buNone/>
                      </a:pPr>
                      <a:endParaRPr sz="1800" u="sng" strike="noStrike" cap="none"/>
                    </a:p>
                  </a:txBody>
                  <a:tcPr marL="91450" marR="91450" marT="45725" marB="45725"/>
                </a:tc>
                <a:tc>
                  <a:txBody>
                    <a:bodyPr/>
                    <a:lstStyle/>
                    <a:p>
                      <a:pPr marL="0" marR="0" lvl="0" indent="0" algn="ctr" rtl="0">
                        <a:spcBef>
                          <a:spcPts val="0"/>
                        </a:spcBef>
                        <a:spcAft>
                          <a:spcPts val="0"/>
                        </a:spcAft>
                        <a:buNone/>
                      </a:pPr>
                      <a:endParaRPr sz="1800" u="sng"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endParaRPr sz="1800" u="none" strike="noStrike" cap="none" dirty="0"/>
                    </a:p>
                  </a:txBody>
                  <a:tcPr marL="91450" marR="91450" marT="45725" marB="45725"/>
                </a:tc>
                <a:tc>
                  <a:txBody>
                    <a:bodyPr/>
                    <a:lstStyle/>
                    <a:p>
                      <a:pPr marL="0" marR="0" lvl="0" indent="0" algn="ctr" rtl="0">
                        <a:spcBef>
                          <a:spcPts val="0"/>
                        </a:spcBef>
                        <a:spcAft>
                          <a:spcPts val="0"/>
                        </a:spcAft>
                        <a:buNone/>
                      </a:pP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dirty="0"/>
                    </a:p>
                  </a:txBody>
                  <a:tcPr marL="91450" marR="91450" marT="45725" marB="45725"/>
                </a:tc>
                <a:extLst>
                  <a:ext uri="{0D108BD9-81ED-4DB2-BD59-A6C34878D82A}">
                    <a16:rowId xmlns:a16="http://schemas.microsoft.com/office/drawing/2014/main" val="1099644258"/>
                  </a:ext>
                </a:extLst>
              </a:tr>
            </a:tbl>
          </a:graphicData>
        </a:graphic>
      </p:graphicFrame>
      <p:sp>
        <p:nvSpPr>
          <p:cNvPr id="248" name="Google Shape;248;p9"/>
          <p:cNvSpPr txBox="1"/>
          <p:nvPr/>
        </p:nvSpPr>
        <p:spPr>
          <a:xfrm>
            <a:off x="609600" y="567916"/>
            <a:ext cx="6959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1. All Experiment Results</a:t>
            </a:r>
            <a:endParaRPr sz="1800">
              <a:solidFill>
                <a:schemeClr val="dk1"/>
              </a:solidFill>
              <a:latin typeface="Consolas"/>
              <a:ea typeface="Consolas"/>
              <a:cs typeface="Consolas"/>
              <a:sym typeface="Consolas"/>
            </a:endParaRPr>
          </a:p>
        </p:txBody>
      </p:sp>
      <p:sp>
        <p:nvSpPr>
          <p:cNvPr id="250" name="Google Shape;250;p9"/>
          <p:cNvSpPr txBox="1"/>
          <p:nvPr/>
        </p:nvSpPr>
        <p:spPr>
          <a:xfrm>
            <a:off x="609600" y="106251"/>
            <a:ext cx="45849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nsolas"/>
                <a:ea typeface="Consolas"/>
                <a:cs typeface="Consolas"/>
                <a:sym typeface="Consolas"/>
              </a:rPr>
              <a:t>Analysis of Experimental Results</a:t>
            </a:r>
            <a:endParaRPr sz="1100" b="1">
              <a:solidFill>
                <a:schemeClr val="dk1"/>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12"/>
          <p:cNvPicPr preferRelativeResize="0"/>
          <p:nvPr/>
        </p:nvPicPr>
        <p:blipFill rotWithShape="1">
          <a:blip r:embed="rId3">
            <a:alphaModFix/>
          </a:blip>
          <a:srcRect/>
          <a:stretch/>
        </p:blipFill>
        <p:spPr>
          <a:xfrm>
            <a:off x="239613" y="3180233"/>
            <a:ext cx="6191899" cy="2738885"/>
          </a:xfrm>
          <a:prstGeom prst="rect">
            <a:avLst/>
          </a:prstGeom>
          <a:noFill/>
          <a:ln>
            <a:noFill/>
          </a:ln>
        </p:spPr>
      </p:pic>
      <p:graphicFrame>
        <p:nvGraphicFramePr>
          <p:cNvPr id="281" name="Google Shape;281;p12"/>
          <p:cNvGraphicFramePr/>
          <p:nvPr/>
        </p:nvGraphicFramePr>
        <p:xfrm>
          <a:off x="490287" y="1451409"/>
          <a:ext cx="5690550" cy="1478320"/>
        </p:xfrm>
        <a:graphic>
          <a:graphicData uri="http://schemas.openxmlformats.org/drawingml/2006/table">
            <a:tbl>
              <a:tblPr firstRow="1" bandRow="1">
                <a:noFill/>
                <a:tableStyleId>{AB4F9DF2-0438-42AD-B170-30067649D97E}</a:tableStyleId>
              </a:tblPr>
              <a:tblGrid>
                <a:gridCol w="1938650">
                  <a:extLst>
                    <a:ext uri="{9D8B030D-6E8A-4147-A177-3AD203B41FA5}">
                      <a16:colId xmlns:a16="http://schemas.microsoft.com/office/drawing/2014/main" val="20000"/>
                    </a:ext>
                  </a:extLst>
                </a:gridCol>
                <a:gridCol w="1938650">
                  <a:extLst>
                    <a:ext uri="{9D8B030D-6E8A-4147-A177-3AD203B41FA5}">
                      <a16:colId xmlns:a16="http://schemas.microsoft.com/office/drawing/2014/main" val="20001"/>
                    </a:ext>
                  </a:extLst>
                </a:gridCol>
                <a:gridCol w="1813250">
                  <a:extLst>
                    <a:ext uri="{9D8B030D-6E8A-4147-A177-3AD203B41FA5}">
                      <a16:colId xmlns:a16="http://schemas.microsoft.com/office/drawing/2014/main" val="20002"/>
                    </a:ext>
                  </a:extLst>
                </a:gridCol>
              </a:tblGrid>
              <a:tr h="228600">
                <a:tc>
                  <a:txBody>
                    <a:bodyPr/>
                    <a:lstStyle/>
                    <a:p>
                      <a:pPr marL="0" marR="0" lvl="0" indent="0" algn="ctr" rtl="0">
                        <a:spcBef>
                          <a:spcPts val="0"/>
                        </a:spcBef>
                        <a:spcAft>
                          <a:spcPts val="0"/>
                        </a:spcAft>
                        <a:buNone/>
                      </a:pPr>
                      <a:r>
                        <a:rPr lang="en-US" sz="1800" u="none" strike="noStrike" cap="none"/>
                        <a:t>Model</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S Prediction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D Prediction</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t>No Template</a:t>
                      </a:r>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0.79 / 1.64</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1.79 / 4.31</a:t>
                      </a: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u="none" strike="noStrike" cap="none"/>
                        <a:t>Mean</a:t>
                      </a:r>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1.35 / 1.38</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4.53 / 4.44</a:t>
                      </a: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b="1" u="none" strike="noStrike" cap="none"/>
                        <a:t>DBA</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u="sng" strike="noStrike" cap="none"/>
                        <a:t>2.05 / 1.96</a:t>
                      </a:r>
                      <a:endParaRPr sz="1800" u="sng" strike="noStrike" cap="none"/>
                    </a:p>
                  </a:txBody>
                  <a:tcPr marL="91450" marR="91450" marT="45725" marB="45725"/>
                </a:tc>
                <a:tc>
                  <a:txBody>
                    <a:bodyPr/>
                    <a:lstStyle/>
                    <a:p>
                      <a:pPr marL="0" marR="0" lvl="0" indent="0" algn="ctr" rtl="0">
                        <a:spcBef>
                          <a:spcPts val="0"/>
                        </a:spcBef>
                        <a:spcAft>
                          <a:spcPts val="0"/>
                        </a:spcAft>
                        <a:buNone/>
                      </a:pPr>
                      <a:r>
                        <a:rPr lang="en-US" sz="1800" u="sng" strike="noStrike" cap="none"/>
                        <a:t>3.43 / 4.15</a:t>
                      </a:r>
                      <a:endParaRPr sz="1800" u="sng" strike="noStrike" cap="none"/>
                    </a:p>
                  </a:txBody>
                  <a:tcPr marL="91450" marR="91450" marT="45725" marB="45725"/>
                </a:tc>
                <a:extLst>
                  <a:ext uri="{0D108BD9-81ED-4DB2-BD59-A6C34878D82A}">
                    <a16:rowId xmlns:a16="http://schemas.microsoft.com/office/drawing/2014/main" val="10003"/>
                  </a:ext>
                </a:extLst>
              </a:tr>
            </a:tbl>
          </a:graphicData>
        </a:graphic>
      </p:graphicFrame>
      <p:sp>
        <p:nvSpPr>
          <p:cNvPr id="282" name="Google Shape;282;p12"/>
          <p:cNvSpPr txBox="1"/>
          <p:nvPr/>
        </p:nvSpPr>
        <p:spPr>
          <a:xfrm>
            <a:off x="609600" y="106251"/>
            <a:ext cx="45849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nsolas"/>
                <a:ea typeface="Consolas"/>
                <a:cs typeface="Consolas"/>
                <a:sym typeface="Consolas"/>
              </a:rPr>
              <a:t>Analysis of Experimental Results</a:t>
            </a:r>
            <a:endParaRPr sz="1100" b="1">
              <a:solidFill>
                <a:schemeClr val="dk1"/>
              </a:solidFill>
              <a:latin typeface="Consolas"/>
              <a:ea typeface="Consolas"/>
              <a:cs typeface="Consolas"/>
              <a:sym typeface="Consolas"/>
            </a:endParaRPr>
          </a:p>
        </p:txBody>
      </p:sp>
      <p:sp>
        <p:nvSpPr>
          <p:cNvPr id="283" name="Google Shape;283;p12"/>
          <p:cNvSpPr txBox="1"/>
          <p:nvPr/>
        </p:nvSpPr>
        <p:spPr>
          <a:xfrm>
            <a:off x="609599" y="474515"/>
            <a:ext cx="1158240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2. Source of Error of DBA</a:t>
            </a:r>
            <a:endParaRPr dirty="0"/>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Why, despite the template looking very similar, is the error in </a:t>
            </a:r>
            <a:r>
              <a:rPr lang="en-US" altLang="zh-CN" sz="1800" dirty="0">
                <a:solidFill>
                  <a:schemeClr val="dk1"/>
                </a:solidFill>
                <a:latin typeface="Consolas"/>
                <a:ea typeface="Consolas"/>
                <a:cs typeface="Consolas"/>
                <a:sym typeface="Consolas"/>
              </a:rPr>
              <a:t>D</a:t>
            </a:r>
            <a:r>
              <a:rPr lang="en-US" sz="1800" dirty="0">
                <a:solidFill>
                  <a:schemeClr val="dk1"/>
                </a:solidFill>
                <a:latin typeface="Consolas"/>
                <a:ea typeface="Consolas"/>
                <a:cs typeface="Consolas"/>
                <a:sym typeface="Consolas"/>
              </a:rPr>
              <a:t> unsatisfactory (3.43)?</a:t>
            </a:r>
            <a:endParaRPr sz="1800" dirty="0">
              <a:solidFill>
                <a:schemeClr val="dk1"/>
              </a:solidFill>
              <a:latin typeface="Consolas"/>
              <a:ea typeface="Consolas"/>
              <a:cs typeface="Consolas"/>
              <a:sym typeface="Consolas"/>
            </a:endParaRPr>
          </a:p>
        </p:txBody>
      </p:sp>
      <p:pic>
        <p:nvPicPr>
          <p:cNvPr id="284" name="Google Shape;284;p12"/>
          <p:cNvPicPr preferRelativeResize="0"/>
          <p:nvPr/>
        </p:nvPicPr>
        <p:blipFill rotWithShape="1">
          <a:blip r:embed="rId4">
            <a:alphaModFix/>
          </a:blip>
          <a:srcRect t="4206"/>
          <a:stretch/>
        </p:blipFill>
        <p:spPr>
          <a:xfrm>
            <a:off x="6743337" y="1120845"/>
            <a:ext cx="5138057" cy="3275555"/>
          </a:xfrm>
          <a:prstGeom prst="rect">
            <a:avLst/>
          </a:prstGeom>
          <a:noFill/>
          <a:ln>
            <a:noFill/>
          </a:ln>
        </p:spPr>
      </p:pic>
      <p:cxnSp>
        <p:nvCxnSpPr>
          <p:cNvPr id="285" name="Google Shape;285;p12"/>
          <p:cNvCxnSpPr/>
          <p:nvPr/>
        </p:nvCxnSpPr>
        <p:spPr>
          <a:xfrm>
            <a:off x="7389222" y="1238049"/>
            <a:ext cx="1923143" cy="2605314"/>
          </a:xfrm>
          <a:prstGeom prst="straightConnector1">
            <a:avLst/>
          </a:prstGeom>
          <a:noFill/>
          <a:ln w="28575" cap="flat" cmpd="sng">
            <a:solidFill>
              <a:schemeClr val="accent2"/>
            </a:solidFill>
            <a:prstDash val="dash"/>
            <a:miter lim="800000"/>
            <a:headEnd type="none" w="sm" len="sm"/>
            <a:tailEnd type="none" w="sm" len="sm"/>
          </a:ln>
        </p:spPr>
      </p:cxnSp>
      <p:cxnSp>
        <p:nvCxnSpPr>
          <p:cNvPr id="286" name="Google Shape;286;p12"/>
          <p:cNvCxnSpPr/>
          <p:nvPr/>
        </p:nvCxnSpPr>
        <p:spPr>
          <a:xfrm>
            <a:off x="7113451" y="1492807"/>
            <a:ext cx="1923143" cy="2605314"/>
          </a:xfrm>
          <a:prstGeom prst="straightConnector1">
            <a:avLst/>
          </a:prstGeom>
          <a:noFill/>
          <a:ln w="28575" cap="flat" cmpd="sng">
            <a:solidFill>
              <a:schemeClr val="accent2"/>
            </a:solidFill>
            <a:prstDash val="dash"/>
            <a:miter lim="800000"/>
            <a:headEnd type="none" w="sm" len="sm"/>
            <a:tailEnd type="none" w="sm" len="sm"/>
          </a:ln>
        </p:spPr>
      </p:cxnSp>
      <p:sp>
        <p:nvSpPr>
          <p:cNvPr id="287" name="Google Shape;287;p12"/>
          <p:cNvSpPr txBox="1"/>
          <p:nvPr/>
        </p:nvSpPr>
        <p:spPr>
          <a:xfrm>
            <a:off x="6362932" y="4513603"/>
            <a:ext cx="5829068"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dirty="0">
                <a:solidFill>
                  <a:schemeClr val="dk1"/>
                </a:solidFill>
                <a:latin typeface="Consolas"/>
                <a:ea typeface="Consolas"/>
                <a:cs typeface="Consolas"/>
                <a:sym typeface="Consolas"/>
              </a:rPr>
              <a:t>Feature</a:t>
            </a:r>
            <a:r>
              <a:rPr lang="en-US" sz="1800" dirty="0">
                <a:solidFill>
                  <a:schemeClr val="dk1"/>
                </a:solidFill>
                <a:latin typeface="Consolas"/>
                <a:ea typeface="Consolas"/>
                <a:cs typeface="Consolas"/>
                <a:sym typeface="Consolas"/>
              </a:rPr>
              <a:t> = Amp(Large Peak) / Amp(Small Peak)</a:t>
            </a:r>
            <a:endParaRPr dirty="0"/>
          </a:p>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Source of Errors:</a:t>
            </a:r>
            <a:endParaRPr dirty="0"/>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Amplitudes of large peak are underestimated.</a:t>
            </a:r>
            <a:endParaRPr dirty="0"/>
          </a:p>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Large peaks have more </a:t>
            </a:r>
            <a:r>
              <a:rPr lang="en-US" altLang="zh-CN" sz="1800" dirty="0">
                <a:solidFill>
                  <a:schemeClr val="dk1"/>
                </a:solidFill>
                <a:latin typeface="Consolas"/>
                <a:ea typeface="Consolas"/>
                <a:cs typeface="Consolas"/>
                <a:sym typeface="Consolas"/>
              </a:rPr>
              <a:t>time </a:t>
            </a:r>
            <a:r>
              <a:rPr lang="en-US" sz="1800" dirty="0">
                <a:solidFill>
                  <a:schemeClr val="dk1"/>
                </a:solidFill>
                <a:latin typeface="Consolas"/>
                <a:ea typeface="Consolas"/>
                <a:cs typeface="Consolas"/>
                <a:sym typeface="Consolas"/>
              </a:rPr>
              <a:t>points than small peaks, leading to inevitable errors in matching due to DTW misalignment.</a:t>
            </a:r>
            <a:endParaRPr sz="1800" dirty="0">
              <a:solidFill>
                <a:schemeClr val="dk1"/>
              </a:solidFill>
              <a:latin typeface="Consolas"/>
              <a:ea typeface="Consolas"/>
              <a:cs typeface="Consolas"/>
              <a:sym typeface="Consolas"/>
            </a:endParaRPr>
          </a:p>
        </p:txBody>
      </p:sp>
      <p:sp>
        <p:nvSpPr>
          <p:cNvPr id="288" name="Google Shape;288;p12"/>
          <p:cNvSpPr/>
          <p:nvPr/>
        </p:nvSpPr>
        <p:spPr>
          <a:xfrm>
            <a:off x="8672036" y="3326616"/>
            <a:ext cx="119063" cy="114300"/>
          </a:xfrm>
          <a:prstGeom prst="ellipse">
            <a:avLst/>
          </a:prstGeom>
          <a:solidFill>
            <a:schemeClr val="accent6"/>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cxnSp>
        <p:nvCxnSpPr>
          <p:cNvPr id="289" name="Google Shape;289;p12"/>
          <p:cNvCxnSpPr/>
          <p:nvPr/>
        </p:nvCxnSpPr>
        <p:spPr>
          <a:xfrm>
            <a:off x="8112443" y="3383766"/>
            <a:ext cx="559593" cy="0"/>
          </a:xfrm>
          <a:prstGeom prst="straightConnector1">
            <a:avLst/>
          </a:prstGeom>
          <a:noFill/>
          <a:ln w="19050" cap="flat" cmpd="sng">
            <a:solidFill>
              <a:schemeClr val="accent6"/>
            </a:solidFill>
            <a:prstDash val="solid"/>
            <a:miter lim="800000"/>
            <a:headEnd type="none" w="sm" len="sm"/>
            <a:tailEnd type="triangle" w="med" len="med"/>
          </a:ln>
        </p:spPr>
      </p:cxnSp>
      <p:sp>
        <p:nvSpPr>
          <p:cNvPr id="290" name="Google Shape;290;p12"/>
          <p:cNvSpPr/>
          <p:nvPr/>
        </p:nvSpPr>
        <p:spPr>
          <a:xfrm>
            <a:off x="3760446" y="3462703"/>
            <a:ext cx="766763" cy="2125434"/>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291" name="Google Shape;291;p12"/>
          <p:cNvSpPr txBox="1"/>
          <p:nvPr/>
        </p:nvSpPr>
        <p:spPr>
          <a:xfrm>
            <a:off x="422516" y="5984590"/>
            <a:ext cx="592783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Error from small peaks’ misalignment has been solved successfully.</a:t>
            </a:r>
            <a:endParaRPr sz="1800">
              <a:solidFill>
                <a:schemeClr val="dk1"/>
              </a:solidFill>
              <a:latin typeface="Consolas"/>
              <a:ea typeface="Consolas"/>
              <a:cs typeface="Consolas"/>
              <a:sym typeface="Consolas"/>
            </a:endParaRPr>
          </a:p>
        </p:txBody>
      </p:sp>
      <p:sp>
        <p:nvSpPr>
          <p:cNvPr id="3" name="文本框 2">
            <a:extLst>
              <a:ext uri="{FF2B5EF4-FFF2-40B4-BE49-F238E27FC236}">
                <a16:creationId xmlns:a16="http://schemas.microsoft.com/office/drawing/2014/main" id="{1C866461-BEF5-9C3A-C37A-647F0F867312}"/>
              </a:ext>
            </a:extLst>
          </p:cNvPr>
          <p:cNvSpPr txBox="1"/>
          <p:nvPr/>
        </p:nvSpPr>
        <p:spPr>
          <a:xfrm>
            <a:off x="6516086" y="2138417"/>
            <a:ext cx="316115" cy="307777"/>
          </a:xfrm>
          <a:prstGeom prst="rect">
            <a:avLst/>
          </a:prstGeom>
          <a:noFill/>
        </p:spPr>
        <p:txBody>
          <a:bodyPr wrap="square">
            <a:spAutoFit/>
          </a:bodyPr>
          <a:lstStyle/>
          <a:p>
            <a:r>
              <a:rPr lang="en-US" altLang="zh-CN" sz="1400" dirty="0">
                <a:solidFill>
                  <a:schemeClr val="dk1"/>
                </a:solidFill>
                <a:latin typeface="Consolas"/>
                <a:ea typeface="Consolas"/>
                <a:cs typeface="Consolas"/>
                <a:sym typeface="Consolas"/>
              </a:rPr>
              <a:t>D</a:t>
            </a:r>
            <a:endParaRPr lang="zh-CN" altLang="en-US" dirty="0"/>
          </a:p>
        </p:txBody>
      </p:sp>
      <p:sp>
        <p:nvSpPr>
          <p:cNvPr id="4" name="文本框 3">
            <a:extLst>
              <a:ext uri="{FF2B5EF4-FFF2-40B4-BE49-F238E27FC236}">
                <a16:creationId xmlns:a16="http://schemas.microsoft.com/office/drawing/2014/main" id="{A54F8A4C-3FC6-E30C-41CC-DA9C208858E3}"/>
              </a:ext>
            </a:extLst>
          </p:cNvPr>
          <p:cNvSpPr txBox="1"/>
          <p:nvPr/>
        </p:nvSpPr>
        <p:spPr>
          <a:xfrm>
            <a:off x="11147926" y="2843887"/>
            <a:ext cx="553787" cy="430887"/>
          </a:xfrm>
          <a:prstGeom prst="rect">
            <a:avLst/>
          </a:prstGeom>
          <a:noFill/>
        </p:spPr>
        <p:txBody>
          <a:bodyPr wrap="square" rtlCol="0">
            <a:spAutoFit/>
          </a:bodyPr>
          <a:lstStyle/>
          <a:p>
            <a:r>
              <a:rPr lang="en-US" altLang="zh-CN" sz="1050" dirty="0">
                <a:solidFill>
                  <a:schemeClr val="accent1"/>
                </a:solidFill>
              </a:rPr>
              <a:t>Mean</a:t>
            </a:r>
          </a:p>
          <a:p>
            <a:r>
              <a:rPr lang="en-US" altLang="zh-CN" sz="1050" dirty="0">
                <a:solidFill>
                  <a:srgbClr val="FF0000"/>
                </a:solidFill>
              </a:rPr>
              <a:t>DBA</a:t>
            </a:r>
            <a:endParaRPr lang="zh-CN" altLang="en-US" sz="1050" dirty="0">
              <a:solidFill>
                <a:srgbClr val="FF0000"/>
              </a:solidFill>
            </a:endParaRPr>
          </a:p>
        </p:txBody>
      </p:sp>
      <p:sp>
        <p:nvSpPr>
          <p:cNvPr id="5" name="文本框 4">
            <a:extLst>
              <a:ext uri="{FF2B5EF4-FFF2-40B4-BE49-F238E27FC236}">
                <a16:creationId xmlns:a16="http://schemas.microsoft.com/office/drawing/2014/main" id="{724CB4A7-95BF-B315-9D6D-CBFA3E81667F}"/>
              </a:ext>
            </a:extLst>
          </p:cNvPr>
          <p:cNvSpPr txBox="1"/>
          <p:nvPr/>
        </p:nvSpPr>
        <p:spPr>
          <a:xfrm>
            <a:off x="10615863" y="1197493"/>
            <a:ext cx="1085850" cy="253916"/>
          </a:xfrm>
          <a:prstGeom prst="rect">
            <a:avLst/>
          </a:prstGeom>
          <a:noFill/>
        </p:spPr>
        <p:txBody>
          <a:bodyPr wrap="square" rtlCol="0">
            <a:spAutoFit/>
          </a:bodyPr>
          <a:lstStyle/>
          <a:p>
            <a:r>
              <a:rPr lang="en-US" altLang="zh-CN" sz="1050" dirty="0">
                <a:solidFill>
                  <a:srgbClr val="FF0000"/>
                </a:solidFill>
              </a:rPr>
              <a:t>DBA Template</a:t>
            </a:r>
            <a:endParaRPr lang="zh-CN" altLang="en-US" sz="1050" dirty="0">
              <a:solidFill>
                <a:srgbClr val="FF0000"/>
              </a:solidFill>
            </a:endParaRPr>
          </a:p>
        </p:txBody>
      </p:sp>
      <p:sp>
        <p:nvSpPr>
          <p:cNvPr id="7" name="文本框 6">
            <a:extLst>
              <a:ext uri="{FF2B5EF4-FFF2-40B4-BE49-F238E27FC236}">
                <a16:creationId xmlns:a16="http://schemas.microsoft.com/office/drawing/2014/main" id="{29029E6D-5CBC-A133-C364-E6ACCE847A97}"/>
              </a:ext>
            </a:extLst>
          </p:cNvPr>
          <p:cNvSpPr txBox="1"/>
          <p:nvPr/>
        </p:nvSpPr>
        <p:spPr>
          <a:xfrm>
            <a:off x="7816331" y="4205826"/>
            <a:ext cx="996950" cy="307777"/>
          </a:xfrm>
          <a:prstGeom prst="rect">
            <a:avLst/>
          </a:prstGeom>
          <a:noFill/>
        </p:spPr>
        <p:txBody>
          <a:bodyPr wrap="square">
            <a:spAutoFit/>
          </a:bodyPr>
          <a:lstStyle/>
          <a:p>
            <a:r>
              <a:rPr lang="en-US" altLang="zh-CN" sz="1400" dirty="0">
                <a:solidFill>
                  <a:schemeClr val="dk1"/>
                </a:solidFill>
                <a:latin typeface="Consolas"/>
                <a:ea typeface="Consolas"/>
                <a:cs typeface="Consolas"/>
                <a:sym typeface="Consolas"/>
              </a:rPr>
              <a:t>Feature</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4"/>
          <p:cNvSpPr txBox="1"/>
          <p:nvPr/>
        </p:nvSpPr>
        <p:spPr>
          <a:xfrm>
            <a:off x="609599" y="568636"/>
            <a:ext cx="1158240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4. Trainable Method</a:t>
            </a:r>
            <a:endParaRPr sz="1800">
              <a:solidFill>
                <a:schemeClr val="dk1"/>
              </a:solidFill>
              <a:latin typeface="Consolas"/>
              <a:ea typeface="Consolas"/>
              <a:cs typeface="Consolas"/>
              <a:sym typeface="Consolas"/>
            </a:endParaRPr>
          </a:p>
        </p:txBody>
      </p:sp>
      <p:sp>
        <p:nvSpPr>
          <p:cNvPr id="309" name="Google Shape;309;p14"/>
          <p:cNvSpPr txBox="1"/>
          <p:nvPr/>
        </p:nvSpPr>
        <p:spPr>
          <a:xfrm>
            <a:off x="609600" y="106251"/>
            <a:ext cx="45849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nsolas"/>
                <a:ea typeface="Consolas"/>
                <a:cs typeface="Consolas"/>
                <a:sym typeface="Consolas"/>
              </a:rPr>
              <a:t>Analysis of Experimental Results</a:t>
            </a:r>
            <a:endParaRPr sz="1100" b="1">
              <a:solidFill>
                <a:schemeClr val="dk1"/>
              </a:solidFill>
              <a:latin typeface="Consolas"/>
              <a:ea typeface="Consolas"/>
              <a:cs typeface="Consolas"/>
              <a:sym typeface="Consolas"/>
            </a:endParaRPr>
          </a:p>
        </p:txBody>
      </p:sp>
      <p:graphicFrame>
        <p:nvGraphicFramePr>
          <p:cNvPr id="310" name="Google Shape;310;p14"/>
          <p:cNvGraphicFramePr/>
          <p:nvPr/>
        </p:nvGraphicFramePr>
        <p:xfrm>
          <a:off x="3626960" y="1182370"/>
          <a:ext cx="4938100" cy="1854250"/>
        </p:xfrm>
        <a:graphic>
          <a:graphicData uri="http://schemas.openxmlformats.org/drawingml/2006/table">
            <a:tbl>
              <a:tblPr firstRow="1" bandRow="1">
                <a:noFill/>
                <a:tableStyleId>{AB4F9DF2-0438-42AD-B170-30067649D97E}</a:tableStyleId>
              </a:tblPr>
              <a:tblGrid>
                <a:gridCol w="1311600">
                  <a:extLst>
                    <a:ext uri="{9D8B030D-6E8A-4147-A177-3AD203B41FA5}">
                      <a16:colId xmlns:a16="http://schemas.microsoft.com/office/drawing/2014/main" val="20000"/>
                    </a:ext>
                  </a:extLst>
                </a:gridCol>
                <a:gridCol w="1813250">
                  <a:extLst>
                    <a:ext uri="{9D8B030D-6E8A-4147-A177-3AD203B41FA5}">
                      <a16:colId xmlns:a16="http://schemas.microsoft.com/office/drawing/2014/main" val="20001"/>
                    </a:ext>
                  </a:extLst>
                </a:gridCol>
                <a:gridCol w="1813250">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en-US" sz="1800" u="none" strike="noStrike" cap="none"/>
                        <a:t>Model</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S Prediction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D Prediction</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b="1" u="none" strike="noStrike" cap="none"/>
                        <a:t>DBA</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u="sng" strike="noStrike" cap="none"/>
                        <a:t>2.05 / 1.96</a:t>
                      </a:r>
                      <a:endParaRPr sz="1800" u="sng" strike="noStrike" cap="none"/>
                    </a:p>
                  </a:txBody>
                  <a:tcPr marL="91450" marR="91450" marT="45725" marB="45725"/>
                </a:tc>
                <a:tc>
                  <a:txBody>
                    <a:bodyPr/>
                    <a:lstStyle/>
                    <a:p>
                      <a:pPr marL="0" marR="0" lvl="0" indent="0" algn="ctr" rtl="0">
                        <a:spcBef>
                          <a:spcPts val="0"/>
                        </a:spcBef>
                        <a:spcAft>
                          <a:spcPts val="0"/>
                        </a:spcAft>
                        <a:buNone/>
                      </a:pPr>
                      <a:r>
                        <a:rPr lang="en-US" sz="1800" u="sng" strike="noStrike" cap="none"/>
                        <a:t>3.43 / 4.15</a:t>
                      </a:r>
                      <a:endParaRPr sz="1800" u="sng"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b="0" u="none" strike="noStrike" cap="none"/>
                        <a:t>GTW</a:t>
                      </a:r>
                      <a:endParaRPr sz="1800" b="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 / -</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 / -</a:t>
                      </a: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b="0" u="none" strike="noStrike" cap="none"/>
                        <a:t>TTW</a:t>
                      </a:r>
                      <a:endParaRPr sz="1800" b="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1.52 / -</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4.28 / -</a:t>
                      </a: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Soft-DTW</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1.35 / 1.38</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4.53 / 4.44 </a:t>
                      </a:r>
                      <a:endParaRPr sz="1800" u="none" strike="noStrike" cap="none"/>
                    </a:p>
                  </a:txBody>
                  <a:tcPr marL="91450" marR="91450" marT="45725" marB="45725"/>
                </a:tc>
                <a:extLst>
                  <a:ext uri="{0D108BD9-81ED-4DB2-BD59-A6C34878D82A}">
                    <a16:rowId xmlns:a16="http://schemas.microsoft.com/office/drawing/2014/main" val="10004"/>
                  </a:ext>
                </a:extLst>
              </a:tr>
            </a:tbl>
          </a:graphicData>
        </a:graphic>
      </p:graphicFrame>
      <p:sp>
        <p:nvSpPr>
          <p:cNvPr id="311" name="Google Shape;311;p14"/>
          <p:cNvSpPr txBox="1"/>
          <p:nvPr/>
        </p:nvSpPr>
        <p:spPr>
          <a:xfrm>
            <a:off x="2056461" y="3603616"/>
            <a:ext cx="8688677"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These models all have available libraries. Currently, the trainable methods don't seem effective. </a:t>
            </a:r>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However, these papers involve a lot of mathematical theory, and I'll need some time to understand it. </a:t>
            </a:r>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As of now (up to papers from 2018), there‘s a trend in Time Series Average method shifting </a:t>
            </a:r>
            <a:r>
              <a:rPr lang="en-US" sz="1800" b="1">
                <a:solidFill>
                  <a:schemeClr val="dk1"/>
                </a:solidFill>
                <a:latin typeface="Consolas"/>
                <a:ea typeface="Consolas"/>
                <a:cs typeface="Consolas"/>
                <a:sym typeface="Consolas"/>
              </a:rPr>
              <a:t>from intuitive to counterintuitive</a:t>
            </a:r>
            <a:r>
              <a:rPr lang="en-US" sz="1800">
                <a:solidFill>
                  <a:schemeClr val="dk1"/>
                </a:solidFill>
                <a:latin typeface="Consolas"/>
                <a:ea typeface="Consolas"/>
                <a:cs typeface="Consolas"/>
                <a:sym typeface="Consolas"/>
              </a:rPr>
              <a:t>(Gradient related), which we need to pay attention to.</a:t>
            </a:r>
            <a:endParaRPr sz="1800">
              <a:solidFill>
                <a:schemeClr val="dk1"/>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17"/>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Consolas"/>
                <a:ea typeface="Consolas"/>
                <a:cs typeface="Consolas"/>
                <a:sym typeface="Consolas"/>
              </a:rPr>
              <a:t>Part_2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0"/>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Consolas"/>
                <a:ea typeface="Consolas"/>
                <a:cs typeface="Consolas"/>
                <a:sym typeface="Consolas"/>
              </a:rPr>
              <a:t>Part_3</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1"/>
          <p:cNvSpPr txBox="1"/>
          <p:nvPr/>
        </p:nvSpPr>
        <p:spPr>
          <a:xfrm>
            <a:off x="609599" y="106251"/>
            <a:ext cx="640080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onsolas"/>
                <a:ea typeface="Consolas"/>
                <a:cs typeface="Consolas"/>
                <a:sym typeface="Consolas"/>
              </a:rPr>
              <a:t>Work_3: </a:t>
            </a:r>
            <a:r>
              <a:rPr lang="en-US" sz="1400">
                <a:solidFill>
                  <a:schemeClr val="dk1"/>
                </a:solidFill>
                <a:latin typeface="Consolas"/>
                <a:ea typeface="Consolas"/>
                <a:cs typeface="Consolas"/>
                <a:sym typeface="Consolas"/>
              </a:rPr>
              <a:t>Learning Progress and Future Learning Plan</a:t>
            </a:r>
            <a:endParaRPr/>
          </a:p>
        </p:txBody>
      </p:sp>
      <p:sp>
        <p:nvSpPr>
          <p:cNvPr id="378" name="Google Shape;378;p21"/>
          <p:cNvSpPr txBox="1"/>
          <p:nvPr/>
        </p:nvSpPr>
        <p:spPr>
          <a:xfrm>
            <a:off x="703943" y="776514"/>
            <a:ext cx="10522857" cy="23698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Consolas"/>
                <a:ea typeface="Consolas"/>
                <a:cs typeface="Consolas"/>
                <a:sym typeface="Consolas"/>
              </a:rPr>
              <a:t>Theoretical Studies:</a:t>
            </a:r>
            <a:endParaRPr dirty="0"/>
          </a:p>
          <a:p>
            <a:pPr marL="0" marR="0" lvl="0" indent="0" algn="l" rtl="0">
              <a:spcBef>
                <a:spcPts val="0"/>
              </a:spcBef>
              <a:spcAft>
                <a:spcPts val="0"/>
              </a:spcAft>
              <a:buNone/>
            </a:pPr>
            <a:endParaRPr sz="2000" b="1"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1. </a:t>
            </a:r>
            <a:r>
              <a:rPr lang="en-US" sz="1800" dirty="0" err="1">
                <a:solidFill>
                  <a:schemeClr val="dk1"/>
                </a:solidFill>
                <a:latin typeface="Consolas"/>
                <a:ea typeface="Consolas"/>
                <a:cs typeface="Consolas"/>
                <a:sym typeface="Consolas"/>
              </a:rPr>
              <a:t>现代数字信号处理I</a:t>
            </a:r>
            <a:r>
              <a:rPr lang="en-US" sz="1800" dirty="0">
                <a:solidFill>
                  <a:schemeClr val="dk1"/>
                </a:solidFill>
                <a:latin typeface="Consolas"/>
                <a:ea typeface="Consolas"/>
                <a:cs typeface="Consolas"/>
                <a:sym typeface="Consolas"/>
              </a:rPr>
              <a:t>/II  </a:t>
            </a:r>
            <a:r>
              <a:rPr lang="en-US" sz="1800" b="0" i="0" dirty="0" err="1">
                <a:solidFill>
                  <a:schemeClr val="dk1"/>
                </a:solidFill>
                <a:latin typeface="Arial"/>
                <a:ea typeface="Arial"/>
                <a:cs typeface="Arial"/>
                <a:sym typeface="Arial"/>
              </a:rPr>
              <a:t>张颢</a:t>
            </a:r>
            <a:r>
              <a:rPr lang="en-US" sz="1800" b="0" i="0" dirty="0">
                <a:solidFill>
                  <a:schemeClr val="dk1"/>
                </a:solidFill>
                <a:latin typeface="Arial"/>
                <a:ea typeface="Arial"/>
                <a:cs typeface="Arial"/>
                <a:sym typeface="Arial"/>
              </a:rPr>
              <a:t> </a:t>
            </a:r>
            <a:endParaRPr sz="1800" b="0" i="0" dirty="0">
              <a:solidFill>
                <a:schemeClr val="dk1"/>
              </a:solidFill>
              <a:latin typeface="Arial"/>
              <a:ea typeface="Arial"/>
              <a:cs typeface="Arial"/>
              <a:sym typeface="Arial"/>
            </a:endParaRPr>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Too difficult, omitted too many relevant foundations of traditional filter design.</a:t>
            </a:r>
            <a:endParaRPr dirty="0"/>
          </a:p>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2. </a:t>
            </a:r>
            <a:r>
              <a:rPr lang="en-US" sz="1800" b="1" dirty="0">
                <a:solidFill>
                  <a:schemeClr val="dk1"/>
                </a:solidFill>
                <a:latin typeface="Consolas"/>
                <a:ea typeface="Consolas"/>
                <a:cs typeface="Consolas"/>
                <a:sym typeface="Consolas"/>
              </a:rPr>
              <a:t>EE123</a:t>
            </a:r>
            <a:r>
              <a:rPr lang="en-US" sz="1800" b="1" i="0" dirty="0">
                <a:solidFill>
                  <a:schemeClr val="dk1"/>
                </a:solidFill>
                <a:latin typeface="Arial"/>
                <a:ea typeface="Arial"/>
                <a:cs typeface="Arial"/>
                <a:sym typeface="Arial"/>
              </a:rPr>
              <a:t>  Digital Signal Processing, UCB</a:t>
            </a:r>
            <a:endParaRPr b="1" dirty="0"/>
          </a:p>
          <a:p>
            <a:pPr marL="0" marR="0" lvl="0" indent="0" algn="l" rtl="0">
              <a:spcBef>
                <a:spcPts val="0"/>
              </a:spcBef>
              <a:spcAft>
                <a:spcPts val="0"/>
              </a:spcAft>
              <a:buNone/>
            </a:pPr>
            <a:r>
              <a:rPr lang="en-US" sz="1800" b="1" dirty="0">
                <a:solidFill>
                  <a:schemeClr val="dk1"/>
                </a:solidFill>
                <a:latin typeface="Consolas"/>
                <a:ea typeface="Consolas"/>
                <a:cs typeface="Consolas"/>
                <a:sym typeface="Consolas"/>
              </a:rPr>
              <a:t>More inclined towards traditional methods, more suitable for laying a solid foundation.</a:t>
            </a:r>
            <a:endParaRPr b="1" dirty="0"/>
          </a:p>
        </p:txBody>
      </p:sp>
      <p:sp>
        <p:nvSpPr>
          <p:cNvPr id="379" name="Google Shape;379;p21"/>
          <p:cNvSpPr txBox="1"/>
          <p:nvPr/>
        </p:nvSpPr>
        <p:spPr>
          <a:xfrm>
            <a:off x="703943" y="3429000"/>
            <a:ext cx="10205795"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Consolas"/>
                <a:ea typeface="Consolas"/>
                <a:cs typeface="Consolas"/>
                <a:sym typeface="Consolas"/>
              </a:rPr>
              <a:t>Next Research Directions:</a:t>
            </a:r>
            <a:endParaRPr dirty="0"/>
          </a:p>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342900" marR="0" lvl="0" indent="-342900" algn="l" rtl="0">
              <a:spcBef>
                <a:spcPts val="0"/>
              </a:spcBef>
              <a:spcAft>
                <a:spcPts val="0"/>
              </a:spcAft>
              <a:buClr>
                <a:schemeClr val="dk1"/>
              </a:buClr>
              <a:buSzPts val="1800"/>
              <a:buFont typeface="Consolas"/>
              <a:buAutoNum type="arabicPeriod"/>
            </a:pPr>
            <a:r>
              <a:rPr lang="en-US" sz="1800" dirty="0">
                <a:solidFill>
                  <a:schemeClr val="dk1"/>
                </a:solidFill>
                <a:latin typeface="Consolas"/>
                <a:ea typeface="Consolas"/>
                <a:cs typeface="Consolas"/>
                <a:sym typeface="Consolas"/>
              </a:rPr>
              <a:t>Read more papers in the relevant field between 2018-2023.</a:t>
            </a:r>
            <a:endParaRPr dirty="0"/>
          </a:p>
          <a:p>
            <a:pPr marL="342900" marR="0" lvl="0" indent="-228600" algn="l" rtl="0">
              <a:spcBef>
                <a:spcPts val="0"/>
              </a:spcBef>
              <a:spcAft>
                <a:spcPts val="0"/>
              </a:spcAft>
              <a:buClr>
                <a:schemeClr val="dk1"/>
              </a:buClr>
              <a:buSzPts val="1800"/>
              <a:buFont typeface="Consolas"/>
              <a:buNone/>
            </a:pPr>
            <a:endParaRPr sz="1800" dirty="0">
              <a:solidFill>
                <a:schemeClr val="dk1"/>
              </a:solidFill>
              <a:latin typeface="Consolas"/>
              <a:ea typeface="Consolas"/>
              <a:cs typeface="Consolas"/>
              <a:sym typeface="Consolas"/>
            </a:endParaRPr>
          </a:p>
          <a:p>
            <a:pPr marL="342900" marR="0" lvl="0" indent="-342900" algn="l" rtl="0">
              <a:spcBef>
                <a:spcPts val="0"/>
              </a:spcBef>
              <a:spcAft>
                <a:spcPts val="0"/>
              </a:spcAft>
              <a:buClr>
                <a:schemeClr val="dk1"/>
              </a:buClr>
              <a:buSzPts val="1800"/>
              <a:buFont typeface="Consolas"/>
              <a:buAutoNum type="arabicPeriod"/>
            </a:pPr>
            <a:r>
              <a:rPr lang="en-US" sz="1800" dirty="0">
                <a:solidFill>
                  <a:schemeClr val="dk1"/>
                </a:solidFill>
                <a:latin typeface="Consolas"/>
                <a:ea typeface="Consolas"/>
                <a:cs typeface="Consolas"/>
                <a:sym typeface="Consolas"/>
              </a:rPr>
              <a:t>Read and contemplate papers you sent me that are related to </a:t>
            </a:r>
            <a:r>
              <a:rPr lang="en-US" sz="1800" dirty="0">
                <a:solidFill>
                  <a:schemeClr val="dk1"/>
                </a:solidFill>
                <a:highlight>
                  <a:srgbClr val="FFFF00"/>
                </a:highlight>
                <a:latin typeface="Consolas"/>
                <a:ea typeface="Consolas"/>
                <a:cs typeface="Consolas"/>
                <a:sym typeface="Consolas"/>
              </a:rPr>
              <a:t>blood pressure</a:t>
            </a:r>
            <a:r>
              <a:rPr lang="en-US" sz="1800" dirty="0">
                <a:solidFill>
                  <a:schemeClr val="dk1"/>
                </a:solidFill>
                <a:latin typeface="Consolas"/>
                <a:ea typeface="Consolas"/>
                <a:cs typeface="Consolas"/>
                <a:sym typeface="Consolas"/>
              </a:rPr>
              <a:t>.</a:t>
            </a:r>
            <a:endParaRPr dirty="0"/>
          </a:p>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3. When evaluating algorithm performance, make extensive use of real datasets, or explore the effects on different types of signals.</a:t>
            </a:r>
            <a:endParaRPr dirty="0"/>
          </a:p>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4. Prioritize knowledge in DSP and if there's additional capacity, delve into Li Mu's hands-on deep learning series.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p:nvPr/>
        </p:nvSpPr>
        <p:spPr>
          <a:xfrm>
            <a:off x="1574963" y="537330"/>
            <a:ext cx="904207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chemeClr val="dk1"/>
                </a:solidFill>
                <a:latin typeface="Consolas"/>
                <a:ea typeface="Consolas"/>
                <a:cs typeface="Consolas"/>
                <a:sym typeface="Consolas"/>
              </a:rPr>
              <a:t>Work Description</a:t>
            </a:r>
            <a:endParaRPr/>
          </a:p>
        </p:txBody>
      </p:sp>
      <p:sp>
        <p:nvSpPr>
          <p:cNvPr id="97" name="Google Shape;97;p2"/>
          <p:cNvSpPr txBox="1"/>
          <p:nvPr/>
        </p:nvSpPr>
        <p:spPr>
          <a:xfrm>
            <a:off x="2216536" y="1443841"/>
            <a:ext cx="8692764" cy="31392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dirty="0">
                <a:solidFill>
                  <a:schemeClr val="dk1"/>
                </a:solidFill>
                <a:latin typeface="Consolas"/>
                <a:ea typeface="Consolas"/>
                <a:cs typeface="Consolas"/>
                <a:sym typeface="Consolas"/>
              </a:rPr>
              <a:t>Part_1: </a:t>
            </a:r>
            <a:r>
              <a:rPr lang="zh-CN" altLang="en-US" sz="1800" b="1" i="0" u="none" strike="noStrike" cap="none" dirty="0">
                <a:solidFill>
                  <a:schemeClr val="dk1"/>
                </a:solidFill>
                <a:latin typeface="Consolas"/>
                <a:ea typeface="Consolas"/>
                <a:cs typeface="Consolas"/>
                <a:sym typeface="Consolas"/>
              </a:rPr>
              <a:t>直接先看一下</a:t>
            </a:r>
            <a:r>
              <a:rPr lang="en-US" altLang="zh-CN" sz="1800" b="1" i="0" u="none" strike="noStrike" cap="none" dirty="0">
                <a:solidFill>
                  <a:schemeClr val="dk1"/>
                </a:solidFill>
                <a:latin typeface="Consolas"/>
                <a:ea typeface="Consolas"/>
                <a:cs typeface="Consolas"/>
                <a:sym typeface="Consolas"/>
              </a:rPr>
              <a:t>tutorial</a:t>
            </a:r>
            <a:endParaRPr lang="en-US" sz="1800" b="1" i="0" u="none" strike="noStrike" cap="none" dirty="0">
              <a:solidFill>
                <a:schemeClr val="dk1"/>
              </a:solidFill>
              <a:latin typeface="Consolas"/>
              <a:ea typeface="Consolas"/>
              <a:cs typeface="Consolas"/>
              <a:sym typeface="Consolas"/>
            </a:endParaRPr>
          </a:p>
          <a:p>
            <a:pPr marL="0" marR="0" lvl="0" indent="0" algn="l" rtl="0">
              <a:spcBef>
                <a:spcPts val="0"/>
              </a:spcBef>
              <a:spcAft>
                <a:spcPts val="0"/>
              </a:spcAft>
              <a:buNone/>
            </a:pPr>
            <a:endParaRPr lang="en-US" sz="1800" b="1" i="0" u="none" strike="noStrike" cap="none"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i="0" u="none" strike="noStrike" cap="none" dirty="0">
                <a:solidFill>
                  <a:schemeClr val="dk1"/>
                </a:solidFill>
                <a:latin typeface="Consolas"/>
                <a:ea typeface="Consolas"/>
                <a:cs typeface="Consolas"/>
                <a:sym typeface="Consolas"/>
              </a:rPr>
              <a:t>Part_2: </a:t>
            </a:r>
            <a:r>
              <a:rPr lang="en-US" sz="1800" b="1" dirty="0">
                <a:solidFill>
                  <a:schemeClr val="dk1"/>
                </a:solidFill>
                <a:latin typeface="Consolas"/>
                <a:ea typeface="Consolas"/>
                <a:cs typeface="Consolas"/>
                <a:sym typeface="Consolas"/>
              </a:rPr>
              <a:t>Why </a:t>
            </a:r>
            <a:r>
              <a:rPr lang="en-US" altLang="zh-CN" sz="1800" b="1" dirty="0">
                <a:solidFill>
                  <a:schemeClr val="dk1"/>
                </a:solidFill>
                <a:latin typeface="Consolas"/>
                <a:ea typeface="Consolas"/>
                <a:cs typeface="Consolas"/>
                <a:sym typeface="Consolas"/>
              </a:rPr>
              <a:t>doesn’t </a:t>
            </a:r>
            <a:r>
              <a:rPr lang="en-US" sz="1800" b="1" dirty="0">
                <a:solidFill>
                  <a:schemeClr val="dk1"/>
                </a:solidFill>
                <a:latin typeface="Consolas"/>
                <a:ea typeface="Consolas"/>
                <a:cs typeface="Consolas"/>
                <a:sym typeface="Consolas"/>
              </a:rPr>
              <a:t>FMM work?</a:t>
            </a:r>
            <a:endParaRPr lang="en-US" sz="1800" dirty="0">
              <a:solidFill>
                <a:schemeClr val="dk1"/>
              </a:solidFill>
              <a:latin typeface="Consolas"/>
              <a:ea typeface="Consolas"/>
              <a:cs typeface="Consolas"/>
              <a:sym typeface="Consolas"/>
            </a:endParaRPr>
          </a:p>
          <a:p>
            <a:pPr marL="0" marR="0" lvl="0" indent="0" algn="l" rtl="0">
              <a:spcBef>
                <a:spcPts val="0"/>
              </a:spcBef>
              <a:spcAft>
                <a:spcPts val="0"/>
              </a:spcAft>
              <a:buNone/>
            </a:pPr>
            <a:endParaRPr lang="en-US" sz="1800" b="0" i="0" u="none" strike="noStrike" cap="none"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dirty="0">
                <a:solidFill>
                  <a:schemeClr val="dk1"/>
                </a:solidFill>
                <a:latin typeface="Consolas"/>
                <a:ea typeface="Consolas"/>
                <a:cs typeface="Consolas"/>
                <a:sym typeface="Consolas"/>
              </a:rPr>
              <a:t>Part_3: </a:t>
            </a:r>
            <a:r>
              <a:rPr lang="en-US" sz="1800" dirty="0">
                <a:solidFill>
                  <a:schemeClr val="dk1"/>
                </a:solidFill>
                <a:latin typeface="Consolas"/>
                <a:ea typeface="Consolas"/>
                <a:cs typeface="Consolas"/>
                <a:sym typeface="Consolas"/>
              </a:rPr>
              <a:t>An easy experiment about sampling rate.</a:t>
            </a:r>
            <a:endParaRPr lang="en-US" dirty="0"/>
          </a:p>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dirty="0">
                <a:solidFill>
                  <a:schemeClr val="dk1"/>
                </a:solidFill>
                <a:latin typeface="Consolas"/>
                <a:ea typeface="Consolas"/>
                <a:cs typeface="Consolas"/>
                <a:sym typeface="Consolas"/>
              </a:rPr>
              <a:t>Part_4:</a:t>
            </a:r>
            <a:r>
              <a:rPr lang="zh-CN" altLang="en-US" sz="1800" b="1" dirty="0">
                <a:solidFill>
                  <a:schemeClr val="dk1"/>
                </a:solidFill>
                <a:latin typeface="Consolas"/>
                <a:ea typeface="Consolas"/>
                <a:cs typeface="Consolas"/>
                <a:sym typeface="Consolas"/>
              </a:rPr>
              <a:t>对真实信号近些切分，重对齐和模板提取</a:t>
            </a:r>
            <a:endParaRPr lang="en-US" altLang="zh-CN" sz="1800" b="1" dirty="0">
              <a:solidFill>
                <a:schemeClr val="dk1"/>
              </a:solidFill>
              <a:latin typeface="Consolas"/>
              <a:ea typeface="Consolas"/>
              <a:cs typeface="Consolas"/>
              <a:sym typeface="Consolas"/>
            </a:endParaRPr>
          </a:p>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dirty="0">
                <a:solidFill>
                  <a:schemeClr val="dk1"/>
                </a:solidFill>
                <a:latin typeface="Consolas"/>
                <a:ea typeface="Consolas"/>
                <a:cs typeface="Consolas"/>
                <a:sym typeface="Consolas"/>
              </a:rPr>
              <a:t>Part_5: </a:t>
            </a:r>
            <a:r>
              <a:rPr lang="zh-CN" altLang="en-US" sz="1800" b="1" dirty="0">
                <a:solidFill>
                  <a:schemeClr val="dk1"/>
                </a:solidFill>
                <a:latin typeface="Consolas"/>
                <a:ea typeface="Consolas"/>
                <a:cs typeface="Consolas"/>
                <a:sym typeface="Consolas"/>
              </a:rPr>
              <a:t>接下来的一些研究方向</a:t>
            </a:r>
            <a:endParaRPr lang="en-US" altLang="zh-CN" sz="1800" b="1" dirty="0">
              <a:solidFill>
                <a:schemeClr val="dk1"/>
              </a:solidFill>
              <a:latin typeface="Consolas"/>
              <a:ea typeface="Consolas"/>
              <a:cs typeface="Consolas"/>
              <a:sym typeface="Consolas"/>
            </a:endParaRPr>
          </a:p>
          <a:p>
            <a:pPr marL="0" marR="0" lvl="0" indent="0" algn="l" rtl="0">
              <a:spcBef>
                <a:spcPts val="0"/>
              </a:spcBef>
              <a:spcAft>
                <a:spcPts val="0"/>
              </a:spcAft>
              <a:buNone/>
            </a:pPr>
            <a:endParaRPr lang="en-US" sz="1800" b="1" dirty="0">
              <a:solidFill>
                <a:schemeClr val="dk1"/>
              </a:solidFill>
              <a:latin typeface="Consolas"/>
              <a:sym typeface="Consolas"/>
            </a:endParaRPr>
          </a:p>
          <a:p>
            <a:pPr marL="0" marR="0" lvl="0" indent="0" algn="l" rtl="0">
              <a:spcBef>
                <a:spcPts val="0"/>
              </a:spcBef>
              <a:spcAft>
                <a:spcPts val="0"/>
              </a:spcAft>
              <a:buNone/>
            </a:pPr>
            <a:r>
              <a:rPr lang="en-US" altLang="zh-CN" sz="1800" b="1" dirty="0">
                <a:solidFill>
                  <a:schemeClr val="dk1"/>
                </a:solidFill>
                <a:latin typeface="Consolas"/>
                <a:sym typeface="Consolas"/>
              </a:rPr>
              <a:t>Part_6: Questions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Consolas"/>
                <a:ea typeface="Consolas"/>
                <a:cs typeface="Consolas"/>
                <a:sym typeface="Consolas"/>
              </a:rPr>
              <a:t>Part_1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dk1"/>
                </a:solidFill>
                <a:latin typeface="Consolas"/>
                <a:ea typeface="Consolas"/>
                <a:cs typeface="Consolas"/>
                <a:sym typeface="Consolas"/>
              </a:rPr>
              <a:t>Part_2</a:t>
            </a:r>
            <a:endParaRPr dirty="0"/>
          </a:p>
        </p:txBody>
      </p:sp>
    </p:spTree>
    <p:extLst>
      <p:ext uri="{BB962C8B-B14F-4D97-AF65-F5344CB8AC3E}">
        <p14:creationId xmlns:p14="http://schemas.microsoft.com/office/powerpoint/2010/main" val="692577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8"/>
          <p:cNvSpPr txBox="1"/>
          <p:nvPr/>
        </p:nvSpPr>
        <p:spPr>
          <a:xfrm>
            <a:off x="0" y="-7579"/>
            <a:ext cx="458492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2000" b="1" dirty="0">
                <a:solidFill>
                  <a:schemeClr val="dk1"/>
                </a:solidFill>
                <a:latin typeface="Consolas"/>
                <a:ea typeface="Consolas"/>
                <a:cs typeface="Consolas"/>
                <a:sym typeface="Consolas"/>
              </a:rPr>
              <a:t>Why doesn’t FMM work</a:t>
            </a:r>
            <a:endParaRPr lang="en-US" sz="1200" b="1" dirty="0">
              <a:solidFill>
                <a:schemeClr val="dk1"/>
              </a:solidFill>
              <a:latin typeface="Consolas"/>
              <a:ea typeface="Consolas"/>
              <a:cs typeface="Consolas"/>
              <a:sym typeface="Consolas"/>
            </a:endParaRPr>
          </a:p>
        </p:txBody>
      </p:sp>
      <p:sp>
        <p:nvSpPr>
          <p:cNvPr id="224" name="Google Shape;224;p8"/>
          <p:cNvSpPr txBox="1"/>
          <p:nvPr/>
        </p:nvSpPr>
        <p:spPr>
          <a:xfrm>
            <a:off x="609600" y="598181"/>
            <a:ext cx="9861030" cy="15080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2000" b="1" dirty="0">
                <a:solidFill>
                  <a:schemeClr val="dk1"/>
                </a:solidFill>
                <a:latin typeface="Consolas"/>
                <a:ea typeface="Consolas"/>
                <a:cs typeface="Consolas"/>
                <a:sym typeface="Consolas"/>
              </a:rPr>
              <a:t>Advantages of FMM (from emails):</a:t>
            </a:r>
          </a:p>
          <a:p>
            <a:pPr marL="342900" marR="0" lvl="0" indent="-342900" algn="l" rtl="0">
              <a:spcBef>
                <a:spcPts val="0"/>
              </a:spcBef>
              <a:spcAft>
                <a:spcPts val="0"/>
              </a:spcAft>
              <a:buAutoNum type="arabicPeriod"/>
            </a:pPr>
            <a:r>
              <a:rPr lang="en-US" sz="1800" dirty="0">
                <a:solidFill>
                  <a:schemeClr val="dk1"/>
                </a:solidFill>
                <a:latin typeface="Consolas"/>
                <a:ea typeface="Consolas"/>
                <a:cs typeface="Consolas"/>
                <a:sym typeface="Consolas"/>
              </a:rPr>
              <a:t>“particularly when dealing with </a:t>
            </a:r>
            <a:r>
              <a:rPr lang="en-US" sz="1800" u="sng" dirty="0">
                <a:solidFill>
                  <a:schemeClr val="dk1"/>
                </a:solidFill>
                <a:latin typeface="Consolas"/>
                <a:ea typeface="Consolas"/>
                <a:cs typeface="Consolas"/>
                <a:sym typeface="Consolas"/>
              </a:rPr>
              <a:t>pronounced spike waves</a:t>
            </a:r>
            <a:r>
              <a:rPr lang="en-US" sz="1800" dirty="0">
                <a:solidFill>
                  <a:schemeClr val="dk1"/>
                </a:solidFill>
                <a:latin typeface="Consolas"/>
                <a:ea typeface="Consolas"/>
                <a:cs typeface="Consolas"/>
                <a:sym typeface="Consolas"/>
              </a:rPr>
              <a:t>”</a:t>
            </a:r>
          </a:p>
          <a:p>
            <a:pPr marL="342900" marR="0" lvl="0" indent="-342900" algn="l" rtl="0">
              <a:spcBef>
                <a:spcPts val="0"/>
              </a:spcBef>
              <a:spcAft>
                <a:spcPts val="0"/>
              </a:spcAft>
              <a:buAutoNum type="arabicPeriod"/>
            </a:pPr>
            <a:r>
              <a:rPr lang="en-US" sz="1800" dirty="0">
                <a:solidFill>
                  <a:schemeClr val="dk1"/>
                </a:solidFill>
                <a:latin typeface="Consolas"/>
                <a:ea typeface="Consolas"/>
                <a:cs typeface="Consolas"/>
                <a:sym typeface="Consolas"/>
              </a:rPr>
              <a:t>“The FMM model is specifically effective at </a:t>
            </a:r>
            <a:r>
              <a:rPr lang="en-US" sz="1800" u="sng" dirty="0">
                <a:solidFill>
                  <a:schemeClr val="dk1"/>
                </a:solidFill>
                <a:latin typeface="Consolas"/>
                <a:ea typeface="Consolas"/>
                <a:cs typeface="Consolas"/>
                <a:sym typeface="Consolas"/>
              </a:rPr>
              <a:t>identifying high peaks </a:t>
            </a:r>
            <a:r>
              <a:rPr lang="en-US" sz="1800" dirty="0">
                <a:solidFill>
                  <a:schemeClr val="dk1"/>
                </a:solidFill>
                <a:latin typeface="Consolas"/>
                <a:ea typeface="Consolas"/>
                <a:cs typeface="Consolas"/>
                <a:sym typeface="Consolas"/>
              </a:rPr>
              <a:t>against the background noise”</a:t>
            </a:r>
          </a:p>
          <a:p>
            <a:pPr marL="342900" marR="0" lvl="0" indent="-342900" algn="l" rtl="0">
              <a:spcBef>
                <a:spcPts val="0"/>
              </a:spcBef>
              <a:spcAft>
                <a:spcPts val="0"/>
              </a:spcAft>
              <a:buAutoNum type="arabicPeriod"/>
            </a:pPr>
            <a:r>
              <a:rPr lang="en-US" sz="1800" dirty="0">
                <a:solidFill>
                  <a:schemeClr val="dk1"/>
                </a:solidFill>
                <a:latin typeface="Consolas"/>
                <a:ea typeface="Consolas"/>
                <a:cs typeface="Consolas"/>
                <a:sym typeface="Consolas"/>
              </a:rPr>
              <a:t>“to detect other less prominent  peaks more components could be added.”</a:t>
            </a:r>
            <a:endParaRPr sz="1800" dirty="0">
              <a:solidFill>
                <a:schemeClr val="dk1"/>
              </a:solidFill>
              <a:latin typeface="Consolas"/>
              <a:ea typeface="Consolas"/>
              <a:cs typeface="Consolas"/>
              <a:sym typeface="Consolas"/>
            </a:endParaRPr>
          </a:p>
        </p:txBody>
      </p:sp>
      <p:sp>
        <p:nvSpPr>
          <p:cNvPr id="2" name="Google Shape;224;p8">
            <a:extLst>
              <a:ext uri="{FF2B5EF4-FFF2-40B4-BE49-F238E27FC236}">
                <a16:creationId xmlns:a16="http://schemas.microsoft.com/office/drawing/2014/main" id="{F9FC8074-AC14-0497-BD8A-C133F369523E}"/>
              </a:ext>
            </a:extLst>
          </p:cNvPr>
          <p:cNvSpPr txBox="1"/>
          <p:nvPr/>
        </p:nvSpPr>
        <p:spPr>
          <a:xfrm>
            <a:off x="609600" y="2451965"/>
            <a:ext cx="9861030" cy="17850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2000" b="1" dirty="0">
                <a:solidFill>
                  <a:schemeClr val="dk1"/>
                </a:solidFill>
                <a:latin typeface="Consolas"/>
                <a:ea typeface="Consolas"/>
                <a:cs typeface="Consolas"/>
                <a:sym typeface="Consolas"/>
              </a:rPr>
              <a:t>Disadvantages of FMM (from the demo code):</a:t>
            </a:r>
          </a:p>
          <a:p>
            <a:pPr marL="342900" marR="0" lvl="0" indent="-342900" algn="l" rtl="0">
              <a:spcBef>
                <a:spcPts val="0"/>
              </a:spcBef>
              <a:spcAft>
                <a:spcPts val="0"/>
              </a:spcAft>
              <a:buAutoNum type="arabicPeriod"/>
            </a:pPr>
            <a:r>
              <a:rPr lang="zh-CN" altLang="en-US" sz="1800" dirty="0">
                <a:solidFill>
                  <a:schemeClr val="dk1"/>
                </a:solidFill>
                <a:latin typeface="Consolas"/>
                <a:ea typeface="Consolas"/>
                <a:cs typeface="Consolas"/>
                <a:sym typeface="Consolas"/>
              </a:rPr>
              <a:t>越是显著的特征（幅度大的峰或者谷）越是关注，从而会忽视小的</a:t>
            </a:r>
            <a:r>
              <a:rPr lang="en-US" altLang="zh-CN" sz="1800" dirty="0">
                <a:solidFill>
                  <a:schemeClr val="dk1"/>
                </a:solidFill>
                <a:latin typeface="Consolas"/>
                <a:ea typeface="Consolas"/>
                <a:cs typeface="Consolas"/>
                <a:sym typeface="Consolas"/>
              </a:rPr>
              <a:t>peak</a:t>
            </a:r>
          </a:p>
          <a:p>
            <a:pPr marL="342900" marR="0" lvl="0" indent="-342900" algn="l" rtl="0">
              <a:spcBef>
                <a:spcPts val="0"/>
              </a:spcBef>
              <a:spcAft>
                <a:spcPts val="0"/>
              </a:spcAft>
              <a:buAutoNum type="arabicPeriod"/>
            </a:pPr>
            <a:r>
              <a:rPr lang="zh-CN" altLang="en-US" sz="1800" dirty="0">
                <a:solidFill>
                  <a:schemeClr val="dk1"/>
                </a:solidFill>
                <a:latin typeface="Consolas"/>
                <a:ea typeface="Consolas"/>
                <a:cs typeface="Consolas"/>
                <a:sym typeface="Consolas"/>
              </a:rPr>
              <a:t>算法能从一段信号中分解出的</a:t>
            </a:r>
            <a:r>
              <a:rPr lang="en-US" altLang="zh-CN" sz="1800" dirty="0">
                <a:solidFill>
                  <a:schemeClr val="dk1"/>
                </a:solidFill>
                <a:latin typeface="Consolas"/>
                <a:ea typeface="Consolas"/>
                <a:cs typeface="Consolas"/>
                <a:sym typeface="Consolas"/>
              </a:rPr>
              <a:t>components</a:t>
            </a:r>
            <a:r>
              <a:rPr lang="zh-CN" altLang="en-US" sz="1800" dirty="0">
                <a:solidFill>
                  <a:schemeClr val="dk1"/>
                </a:solidFill>
                <a:latin typeface="Consolas"/>
                <a:ea typeface="Consolas"/>
                <a:cs typeface="Consolas"/>
                <a:sym typeface="Consolas"/>
              </a:rPr>
              <a:t>的个数是有限的，对于我们的真实数据，最多是</a:t>
            </a:r>
            <a:r>
              <a:rPr lang="en-US" altLang="zh-CN" sz="1800" dirty="0">
                <a:solidFill>
                  <a:schemeClr val="dk1"/>
                </a:solidFill>
                <a:latin typeface="Consolas"/>
                <a:ea typeface="Consolas"/>
                <a:cs typeface="Consolas"/>
                <a:sym typeface="Consolas"/>
              </a:rPr>
              <a:t>4</a:t>
            </a:r>
            <a:r>
              <a:rPr lang="zh-CN" altLang="en-US" sz="1800" dirty="0">
                <a:solidFill>
                  <a:schemeClr val="dk1"/>
                </a:solidFill>
                <a:latin typeface="Consolas"/>
                <a:ea typeface="Consolas"/>
                <a:cs typeface="Consolas"/>
                <a:sym typeface="Consolas"/>
              </a:rPr>
              <a:t>，即使你摄者</a:t>
            </a:r>
            <a:r>
              <a:rPr lang="en-US" altLang="zh-CN" sz="1800" dirty="0" err="1">
                <a:solidFill>
                  <a:schemeClr val="dk1"/>
                </a:solidFill>
                <a:latin typeface="Consolas"/>
                <a:ea typeface="Consolas"/>
                <a:cs typeface="Consolas"/>
                <a:sym typeface="Consolas"/>
              </a:rPr>
              <a:t>n_components</a:t>
            </a:r>
            <a:r>
              <a:rPr lang="en-US" altLang="zh-CN" sz="1800" dirty="0">
                <a:solidFill>
                  <a:schemeClr val="dk1"/>
                </a:solidFill>
                <a:latin typeface="Consolas"/>
                <a:ea typeface="Consolas"/>
                <a:cs typeface="Consolas"/>
                <a:sym typeface="Consolas"/>
              </a:rPr>
              <a:t> &gt; 4, </a:t>
            </a:r>
            <a:r>
              <a:rPr lang="zh-CN" altLang="en-US" sz="1800" dirty="0">
                <a:solidFill>
                  <a:schemeClr val="dk1"/>
                </a:solidFill>
                <a:latin typeface="Consolas"/>
                <a:ea typeface="Consolas"/>
                <a:cs typeface="Consolas"/>
                <a:sym typeface="Consolas"/>
              </a:rPr>
              <a:t>依然分解出</a:t>
            </a:r>
            <a:r>
              <a:rPr lang="en-US" altLang="zh-CN" sz="1800" dirty="0">
                <a:solidFill>
                  <a:schemeClr val="dk1"/>
                </a:solidFill>
                <a:latin typeface="Consolas"/>
                <a:ea typeface="Consolas"/>
                <a:cs typeface="Consolas"/>
                <a:sym typeface="Consolas"/>
              </a:rPr>
              <a:t>4</a:t>
            </a:r>
            <a:r>
              <a:rPr lang="zh-CN" altLang="en-US" sz="1800" dirty="0">
                <a:solidFill>
                  <a:schemeClr val="dk1"/>
                </a:solidFill>
                <a:latin typeface="Consolas"/>
                <a:ea typeface="Consolas"/>
                <a:cs typeface="Consolas"/>
                <a:sym typeface="Consolas"/>
              </a:rPr>
              <a:t>个。</a:t>
            </a:r>
            <a:endParaRPr lang="en-US" altLang="zh-CN" sz="1800" dirty="0">
              <a:solidFill>
                <a:schemeClr val="dk1"/>
              </a:solidFill>
              <a:latin typeface="Consolas"/>
              <a:ea typeface="Consolas"/>
              <a:cs typeface="Consolas"/>
              <a:sym typeface="Consolas"/>
            </a:endParaRPr>
          </a:p>
          <a:p>
            <a:pPr marL="342900" marR="0" lvl="0" indent="-342900" algn="l" rtl="0">
              <a:spcBef>
                <a:spcPts val="0"/>
              </a:spcBef>
              <a:spcAft>
                <a:spcPts val="0"/>
              </a:spcAft>
              <a:buAutoNum type="arabicPeriod"/>
            </a:pPr>
            <a:endParaRPr lang="en-US" altLang="zh-CN" sz="1800" dirty="0">
              <a:solidFill>
                <a:schemeClr val="dk1"/>
              </a:solidFill>
              <a:latin typeface="Consolas"/>
              <a:ea typeface="Consolas"/>
              <a:cs typeface="Consolas"/>
              <a:sym typeface="Consolas"/>
            </a:endParaRPr>
          </a:p>
          <a:p>
            <a:pPr marL="342900" marR="0" lvl="0" indent="-342900" algn="l" rtl="0">
              <a:spcBef>
                <a:spcPts val="0"/>
              </a:spcBef>
              <a:spcAft>
                <a:spcPts val="0"/>
              </a:spcAft>
              <a:buAutoNum type="arabicPeriod"/>
            </a:pPr>
            <a:endParaRPr sz="1800" dirty="0">
              <a:solidFill>
                <a:schemeClr val="dk1"/>
              </a:solidFill>
              <a:latin typeface="Consolas"/>
              <a:ea typeface="Consolas"/>
              <a:cs typeface="Consolas"/>
              <a:sym typeface="Consolas"/>
            </a:endParaRPr>
          </a:p>
        </p:txBody>
      </p:sp>
    </p:spTree>
    <p:extLst>
      <p:ext uri="{BB962C8B-B14F-4D97-AF65-F5344CB8AC3E}">
        <p14:creationId xmlns:p14="http://schemas.microsoft.com/office/powerpoint/2010/main" val="3346574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8"/>
          <p:cNvSpPr txBox="1"/>
          <p:nvPr/>
        </p:nvSpPr>
        <p:spPr>
          <a:xfrm>
            <a:off x="0" y="-7579"/>
            <a:ext cx="458492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2000" b="1" dirty="0">
                <a:solidFill>
                  <a:schemeClr val="dk1"/>
                </a:solidFill>
                <a:latin typeface="Consolas"/>
                <a:ea typeface="Consolas"/>
                <a:cs typeface="Consolas"/>
                <a:sym typeface="Consolas"/>
              </a:rPr>
              <a:t>Why doesn’t FMM work</a:t>
            </a:r>
            <a:endParaRPr lang="en-US" sz="1200" b="1" dirty="0">
              <a:solidFill>
                <a:schemeClr val="dk1"/>
              </a:solidFill>
              <a:latin typeface="Consolas"/>
              <a:ea typeface="Consolas"/>
              <a:cs typeface="Consolas"/>
              <a:sym typeface="Consolas"/>
            </a:endParaRPr>
          </a:p>
        </p:txBody>
      </p:sp>
    </p:spTree>
    <p:extLst>
      <p:ext uri="{BB962C8B-B14F-4D97-AF65-F5344CB8AC3E}">
        <p14:creationId xmlns:p14="http://schemas.microsoft.com/office/powerpoint/2010/main" val="73965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dk1"/>
                </a:solidFill>
                <a:latin typeface="Consolas"/>
                <a:ea typeface="Consolas"/>
                <a:cs typeface="Consolas"/>
                <a:sym typeface="Consolas"/>
              </a:rPr>
              <a:t>Part_3</a:t>
            </a:r>
            <a:endParaRPr dirty="0"/>
          </a:p>
        </p:txBody>
      </p:sp>
    </p:spTree>
    <p:extLst>
      <p:ext uri="{BB962C8B-B14F-4D97-AF65-F5344CB8AC3E}">
        <p14:creationId xmlns:p14="http://schemas.microsoft.com/office/powerpoint/2010/main" val="3881919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8"/>
          <p:cNvSpPr txBox="1"/>
          <p:nvPr/>
        </p:nvSpPr>
        <p:spPr>
          <a:xfrm>
            <a:off x="609600" y="106251"/>
            <a:ext cx="45849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nsolas"/>
                <a:ea typeface="Consolas"/>
                <a:cs typeface="Consolas"/>
                <a:sym typeface="Consolas"/>
              </a:rPr>
              <a:t>Analysis of Experimental Results</a:t>
            </a:r>
            <a:endParaRPr sz="1100" b="1">
              <a:solidFill>
                <a:schemeClr val="dk1"/>
              </a:solidFill>
              <a:latin typeface="Consolas"/>
              <a:ea typeface="Consolas"/>
              <a:cs typeface="Consolas"/>
              <a:sym typeface="Consolas"/>
            </a:endParaRPr>
          </a:p>
        </p:txBody>
      </p:sp>
      <p:graphicFrame>
        <p:nvGraphicFramePr>
          <p:cNvPr id="223" name="Google Shape;223;p8"/>
          <p:cNvGraphicFramePr/>
          <p:nvPr>
            <p:extLst>
              <p:ext uri="{D42A27DB-BD31-4B8C-83A1-F6EECF244321}">
                <p14:modId xmlns:p14="http://schemas.microsoft.com/office/powerpoint/2010/main" val="1363218290"/>
              </p:ext>
            </p:extLst>
          </p:nvPr>
        </p:nvGraphicFramePr>
        <p:xfrm>
          <a:off x="1375447" y="1203900"/>
          <a:ext cx="8492012" cy="2961720"/>
        </p:xfrm>
        <a:graphic>
          <a:graphicData uri="http://schemas.openxmlformats.org/drawingml/2006/table">
            <a:tbl>
              <a:tblPr firstRow="1" bandRow="1">
                <a:noFill/>
                <a:tableStyleId>{AB4F9DF2-0438-42AD-B170-30067649D97E}</a:tableStyleId>
              </a:tblPr>
              <a:tblGrid>
                <a:gridCol w="2064087">
                  <a:extLst>
                    <a:ext uri="{9D8B030D-6E8A-4147-A177-3AD203B41FA5}">
                      <a16:colId xmlns:a16="http://schemas.microsoft.com/office/drawing/2014/main" val="20000"/>
                    </a:ext>
                  </a:extLst>
                </a:gridCol>
                <a:gridCol w="1562437">
                  <a:extLst>
                    <a:ext uri="{9D8B030D-6E8A-4147-A177-3AD203B41FA5}">
                      <a16:colId xmlns:a16="http://schemas.microsoft.com/office/drawing/2014/main" val="2274870688"/>
                    </a:ext>
                  </a:extLst>
                </a:gridCol>
                <a:gridCol w="1938675">
                  <a:extLst>
                    <a:ext uri="{9D8B030D-6E8A-4147-A177-3AD203B41FA5}">
                      <a16:colId xmlns:a16="http://schemas.microsoft.com/office/drawing/2014/main" val="20001"/>
                    </a:ext>
                  </a:extLst>
                </a:gridCol>
                <a:gridCol w="1311613">
                  <a:extLst>
                    <a:ext uri="{9D8B030D-6E8A-4147-A177-3AD203B41FA5}">
                      <a16:colId xmlns:a16="http://schemas.microsoft.com/office/drawing/2014/main" val="3073676540"/>
                    </a:ext>
                  </a:extLst>
                </a:gridCol>
                <a:gridCol w="805237">
                  <a:extLst>
                    <a:ext uri="{9D8B030D-6E8A-4147-A177-3AD203B41FA5}">
                      <a16:colId xmlns:a16="http://schemas.microsoft.com/office/drawing/2014/main" val="20002"/>
                    </a:ext>
                  </a:extLst>
                </a:gridCol>
                <a:gridCol w="809963">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u="none" strike="noStrike" cap="none" dirty="0"/>
                        <a:t>Model</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Data</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Sampling Rate</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Resample</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S</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D</a:t>
                      </a:r>
                      <a:endParaRPr sz="1800" u="none" strike="noStrike" cap="none"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dirty="0"/>
                        <a:t>Template: Mean</a:t>
                      </a: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Simulation</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100</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1.35</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4.53</a:t>
                      </a:r>
                      <a:endParaRPr sz="1800" u="none" strike="noStrike" cap="none"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u="none" strike="noStrike" cap="none" dirty="0"/>
                        <a:t>Template: Mean</a:t>
                      </a: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Simulation</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100-&gt;150</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FFT</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0.95</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3.24</a:t>
                      </a:r>
                      <a:endParaRPr sz="1800" u="none" strike="noStrike" cap="none" dirty="0"/>
                    </a:p>
                  </a:txBody>
                  <a:tcPr marL="91450" marR="91450" marT="45725" marB="45725"/>
                </a:tc>
                <a:extLst>
                  <a:ext uri="{0D108BD9-81ED-4DB2-BD59-A6C34878D82A}">
                    <a16:rowId xmlns:a16="http://schemas.microsoft.com/office/drawing/2014/main" val="4168479858"/>
                  </a:ext>
                </a:extLst>
              </a:tr>
              <a:tr h="370850">
                <a:tc>
                  <a:txBody>
                    <a:bodyPr/>
                    <a:lstStyle/>
                    <a:p>
                      <a:pPr marL="0" marR="0" lvl="0" indent="0" algn="ctr" rtl="0">
                        <a:spcBef>
                          <a:spcPts val="0"/>
                        </a:spcBef>
                        <a:spcAft>
                          <a:spcPts val="0"/>
                        </a:spcAft>
                        <a:buNone/>
                      </a:pPr>
                      <a:r>
                        <a:rPr lang="en-US" sz="1800" u="none" strike="noStrike" cap="none" dirty="0"/>
                        <a:t>Template: Mean</a:t>
                      </a: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Simulation</a:t>
                      </a:r>
                      <a:endParaRPr sz="1800" u="none" strike="noStrike" cap="none" dirty="0"/>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chemeClr val="dk1"/>
                        </a:buClr>
                        <a:buSzPts val="1800"/>
                        <a:buFont typeface="Consolas"/>
                        <a:buNone/>
                        <a:tabLst/>
                        <a:defRPr/>
                      </a:pPr>
                      <a:r>
                        <a:rPr lang="en-US" altLang="zh-CN" sz="1800" u="none" strike="noStrike" cap="none" dirty="0"/>
                        <a:t>100-&gt;200</a:t>
                      </a: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FFT</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0.70</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2.47</a:t>
                      </a:r>
                      <a:endParaRPr sz="1800" u="none" strike="noStrike" cap="none" dirty="0"/>
                    </a:p>
                  </a:txBody>
                  <a:tcPr marL="91450" marR="91450" marT="45725" marB="45725"/>
                </a:tc>
                <a:extLst>
                  <a:ext uri="{0D108BD9-81ED-4DB2-BD59-A6C34878D82A}">
                    <a16:rowId xmlns:a16="http://schemas.microsoft.com/office/drawing/2014/main" val="2956886552"/>
                  </a:ext>
                </a:extLst>
              </a:tr>
              <a:tr h="370850">
                <a:tc>
                  <a:txBody>
                    <a:bodyPr/>
                    <a:lstStyle/>
                    <a:p>
                      <a:pPr marL="0" marR="0" lvl="0" indent="0" algn="ctr" rtl="0">
                        <a:spcBef>
                          <a:spcPts val="0"/>
                        </a:spcBef>
                        <a:spcAft>
                          <a:spcPts val="0"/>
                        </a:spcAft>
                        <a:buNone/>
                      </a:pPr>
                      <a:r>
                        <a:rPr lang="en-US" sz="1800" u="none" strike="noStrike" cap="none" dirty="0"/>
                        <a:t>Template: Mean</a:t>
                      </a: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Simulation</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100-&gt;150</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POLY</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0.95</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2.98</a:t>
                      </a:r>
                      <a:endParaRPr sz="1800" u="none" strike="noStrike" cap="none" dirty="0"/>
                    </a:p>
                  </a:txBody>
                  <a:tcPr marL="91450" marR="91450" marT="45725" marB="45725"/>
                </a:tc>
                <a:extLst>
                  <a:ext uri="{0D108BD9-81ED-4DB2-BD59-A6C34878D82A}">
                    <a16:rowId xmlns:a16="http://schemas.microsoft.com/office/drawing/2014/main" val="1217251757"/>
                  </a:ext>
                </a:extLst>
              </a:tr>
              <a:tr h="370850">
                <a:tc>
                  <a:txBody>
                    <a:bodyPr/>
                    <a:lstStyle/>
                    <a:p>
                      <a:pPr marL="0" marR="0" lvl="0" indent="0" algn="ctr" rtl="0">
                        <a:spcBef>
                          <a:spcPts val="0"/>
                        </a:spcBef>
                        <a:spcAft>
                          <a:spcPts val="0"/>
                        </a:spcAft>
                        <a:buNone/>
                      </a:pPr>
                      <a:r>
                        <a:rPr lang="en-US" sz="1800" u="none" strike="noStrike" cap="none" dirty="0"/>
                        <a:t>Template: Mean</a:t>
                      </a: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Simulation</a:t>
                      </a:r>
                      <a:endParaRPr sz="1800" u="none" strike="noStrike" cap="none" dirty="0"/>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chemeClr val="dk1"/>
                        </a:buClr>
                        <a:buSzPts val="1800"/>
                        <a:buFont typeface="Consolas"/>
                        <a:buNone/>
                        <a:tabLst/>
                        <a:defRPr/>
                      </a:pPr>
                      <a:r>
                        <a:rPr lang="en-US" altLang="zh-CN" sz="1800" u="none" strike="noStrike" cap="none" dirty="0"/>
                        <a:t>100-&gt;200</a:t>
                      </a: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POLY</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0.64</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2.07</a:t>
                      </a:r>
                      <a:endParaRPr sz="1800" u="none" strike="noStrike" cap="none" dirty="0"/>
                    </a:p>
                  </a:txBody>
                  <a:tcPr marL="91450" marR="91450" marT="45725" marB="45725"/>
                </a:tc>
                <a:extLst>
                  <a:ext uri="{0D108BD9-81ED-4DB2-BD59-A6C34878D82A}">
                    <a16:rowId xmlns:a16="http://schemas.microsoft.com/office/drawing/2014/main" val="4028608685"/>
                  </a:ext>
                </a:extLst>
              </a:tr>
              <a:tr h="370850">
                <a:tc>
                  <a:txBody>
                    <a:bodyPr/>
                    <a:lstStyle/>
                    <a:p>
                      <a:pPr marL="0" marR="0" lvl="0" indent="0" algn="ctr" rtl="0">
                        <a:spcBef>
                          <a:spcPts val="0"/>
                        </a:spcBef>
                        <a:spcAft>
                          <a:spcPts val="0"/>
                        </a:spcAft>
                        <a:buNone/>
                      </a:pPr>
                      <a:r>
                        <a:rPr lang="en-US" sz="1800" u="none" strike="noStrike" cap="none"/>
                        <a:t>Template: Mean</a:t>
                      </a:r>
                      <a:endParaRPr/>
                    </a:p>
                  </a:txBody>
                  <a:tcPr marL="91450" marR="91450" marT="45725" marB="45725"/>
                </a:tc>
                <a:tc>
                  <a:txBody>
                    <a:bodyPr/>
                    <a:lstStyle/>
                    <a:p>
                      <a:pPr marL="0" marR="0" lvl="0" indent="0" algn="ctr" rtl="0">
                        <a:spcBef>
                          <a:spcPts val="0"/>
                        </a:spcBef>
                        <a:spcAft>
                          <a:spcPts val="0"/>
                        </a:spcAft>
                        <a:buNone/>
                      </a:pPr>
                      <a:r>
                        <a:rPr lang="en-US" altLang="zh-CN" sz="1800" u="none" strike="noStrike" cap="none" dirty="0"/>
                        <a:t>Simulation</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150</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a:t>0.92 </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2.36</a:t>
                      </a:r>
                      <a:endParaRPr sz="1800" u="none" strike="noStrike" cap="none" dirty="0"/>
                    </a:p>
                  </a:txBody>
                  <a:tcPr marL="91450" marR="91450" marT="45725" marB="45725"/>
                </a:tc>
                <a:extLst>
                  <a:ext uri="{0D108BD9-81ED-4DB2-BD59-A6C34878D82A}">
                    <a16:rowId xmlns:a16="http://schemas.microsoft.com/office/drawing/2014/main" val="10002"/>
                  </a:ext>
                </a:extLst>
              </a:tr>
              <a:tr h="231823">
                <a:tc>
                  <a:txBody>
                    <a:bodyPr/>
                    <a:lstStyle/>
                    <a:p>
                      <a:pPr marL="0" marR="0" lvl="0" indent="0" algn="ctr" rtl="0">
                        <a:spcBef>
                          <a:spcPts val="0"/>
                        </a:spcBef>
                        <a:spcAft>
                          <a:spcPts val="0"/>
                        </a:spcAft>
                        <a:buNone/>
                      </a:pPr>
                      <a:r>
                        <a:rPr lang="en-US" sz="1800" u="none" strike="noStrike" cap="none"/>
                        <a:t>Template: Mean</a:t>
                      </a:r>
                      <a:endParaRPr/>
                    </a:p>
                  </a:txBody>
                  <a:tcPr marL="91450" marR="91450" marT="45725" marB="45725"/>
                </a:tc>
                <a:tc>
                  <a:txBody>
                    <a:bodyPr/>
                    <a:lstStyle/>
                    <a:p>
                      <a:pPr marL="0" marR="0" lvl="0" indent="0" algn="ctr" rtl="0">
                        <a:spcBef>
                          <a:spcPts val="0"/>
                        </a:spcBef>
                        <a:spcAft>
                          <a:spcPts val="0"/>
                        </a:spcAft>
                        <a:buNone/>
                      </a:pPr>
                      <a:r>
                        <a:rPr lang="en-US" altLang="zh-CN" sz="1800" u="none" strike="noStrike" cap="none" dirty="0"/>
                        <a:t>Simulation</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200</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a:t>0.65</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dirty="0"/>
                        <a:t>1.75</a:t>
                      </a:r>
                      <a:endParaRPr sz="1800" u="none" strike="noStrike" cap="none" dirty="0"/>
                    </a:p>
                  </a:txBody>
                  <a:tcPr marL="91450" marR="91450" marT="45725" marB="45725"/>
                </a:tc>
                <a:extLst>
                  <a:ext uri="{0D108BD9-81ED-4DB2-BD59-A6C34878D82A}">
                    <a16:rowId xmlns:a16="http://schemas.microsoft.com/office/drawing/2014/main" val="10003"/>
                  </a:ext>
                </a:extLst>
              </a:tr>
            </a:tbl>
          </a:graphicData>
        </a:graphic>
      </p:graphicFrame>
      <p:sp>
        <p:nvSpPr>
          <p:cNvPr id="224" name="Google Shape;224;p8"/>
          <p:cNvSpPr txBox="1"/>
          <p:nvPr/>
        </p:nvSpPr>
        <p:spPr>
          <a:xfrm>
            <a:off x="609600" y="598181"/>
            <a:ext cx="842010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The impact of different sampling rates on time series alignment.</a:t>
            </a:r>
            <a:endParaRPr sz="1800" dirty="0">
              <a:solidFill>
                <a:schemeClr val="dk1"/>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3">
            <a:extLst>
              <a:ext uri="{FF2B5EF4-FFF2-40B4-BE49-F238E27FC236}">
                <a16:creationId xmlns:a16="http://schemas.microsoft.com/office/drawing/2014/main" id="{BA87E177-7C8A-25BD-2C7A-DC873E9DC626}"/>
              </a:ext>
            </a:extLst>
          </p:cNvPr>
          <p:cNvGraphicFramePr>
            <a:graphicFrameLocks noGrp="1"/>
          </p:cNvGraphicFramePr>
          <p:nvPr>
            <p:extLst>
              <p:ext uri="{D42A27DB-BD31-4B8C-83A1-F6EECF244321}">
                <p14:modId xmlns:p14="http://schemas.microsoft.com/office/powerpoint/2010/main" val="3947050669"/>
              </p:ext>
            </p:extLst>
          </p:nvPr>
        </p:nvGraphicFramePr>
        <p:xfrm>
          <a:off x="99606" y="640653"/>
          <a:ext cx="7525083" cy="1854200"/>
        </p:xfrm>
        <a:graphic>
          <a:graphicData uri="http://schemas.openxmlformats.org/drawingml/2006/table">
            <a:tbl>
              <a:tblPr firstRow="1" bandRow="1">
                <a:tableStyleId>{5C22544A-7EE6-4342-B048-85BDC9FD1C3A}</a:tableStyleId>
              </a:tblPr>
              <a:tblGrid>
                <a:gridCol w="2508361">
                  <a:extLst>
                    <a:ext uri="{9D8B030D-6E8A-4147-A177-3AD203B41FA5}">
                      <a16:colId xmlns:a16="http://schemas.microsoft.com/office/drawing/2014/main" val="2621986043"/>
                    </a:ext>
                  </a:extLst>
                </a:gridCol>
                <a:gridCol w="2362150">
                  <a:extLst>
                    <a:ext uri="{9D8B030D-6E8A-4147-A177-3AD203B41FA5}">
                      <a16:colId xmlns:a16="http://schemas.microsoft.com/office/drawing/2014/main" val="518921487"/>
                    </a:ext>
                  </a:extLst>
                </a:gridCol>
                <a:gridCol w="2654572">
                  <a:extLst>
                    <a:ext uri="{9D8B030D-6E8A-4147-A177-3AD203B41FA5}">
                      <a16:colId xmlns:a16="http://schemas.microsoft.com/office/drawing/2014/main" val="843961580"/>
                    </a:ext>
                  </a:extLst>
                </a:gridCol>
              </a:tblGrid>
              <a:tr h="370840">
                <a:tc gridSpan="3">
                  <a:txBody>
                    <a:bodyPr/>
                    <a:lstStyle/>
                    <a:p>
                      <a:pPr algn="ctr"/>
                      <a:r>
                        <a:rPr lang="en-US" altLang="zh-CN" dirty="0">
                          <a:latin typeface="Consolas" panose="020B0609020204030204" pitchFamily="49" charset="0"/>
                        </a:rPr>
                        <a:t>No Noise</a:t>
                      </a:r>
                      <a:endParaRPr lang="zh-CN" altLang="en-US" dirty="0">
                        <a:latin typeface="Consolas" panose="020B0609020204030204" pitchFamily="49" charset="0"/>
                      </a:endParaRPr>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909774708"/>
                  </a:ext>
                </a:extLst>
              </a:tr>
              <a:tr h="370840">
                <a:tc>
                  <a:txBody>
                    <a:bodyPr/>
                    <a:lstStyle/>
                    <a:p>
                      <a:pPr algn="ctr"/>
                      <a:r>
                        <a:rPr lang="en-US" altLang="zh-CN" dirty="0"/>
                        <a:t>Method</a:t>
                      </a:r>
                      <a:endParaRPr lang="zh-CN" altLang="en-US" dirty="0"/>
                    </a:p>
                  </a:txBody>
                  <a:tcPr/>
                </a:tc>
                <a:tc>
                  <a:txBody>
                    <a:bodyPr/>
                    <a:lstStyle/>
                    <a:p>
                      <a:pPr algn="ctr"/>
                      <a:r>
                        <a:rPr lang="en-US" altLang="zh-CN" dirty="0"/>
                        <a:t>S Prediction </a:t>
                      </a:r>
                      <a:endParaRPr lang="zh-CN" altLang="en-US" dirty="0"/>
                    </a:p>
                  </a:txBody>
                  <a:tcPr/>
                </a:tc>
                <a:tc>
                  <a:txBody>
                    <a:bodyPr/>
                    <a:lstStyle/>
                    <a:p>
                      <a:pPr algn="ctr"/>
                      <a:r>
                        <a:rPr lang="en-US" altLang="zh-CN" dirty="0"/>
                        <a:t>D Prediction</a:t>
                      </a:r>
                      <a:endParaRPr lang="zh-CN" altLang="en-US" dirty="0"/>
                    </a:p>
                  </a:txBody>
                  <a:tcPr/>
                </a:tc>
                <a:extLst>
                  <a:ext uri="{0D108BD9-81ED-4DB2-BD59-A6C34878D82A}">
                    <a16:rowId xmlns:a16="http://schemas.microsoft.com/office/drawing/2014/main" val="201775595"/>
                  </a:ext>
                </a:extLst>
              </a:tr>
              <a:tr h="370840">
                <a:tc>
                  <a:txBody>
                    <a:bodyPr/>
                    <a:lstStyle/>
                    <a:p>
                      <a:pPr algn="ctr"/>
                      <a:r>
                        <a:rPr lang="en-US" altLang="zh-CN" dirty="0"/>
                        <a:t>No Template</a:t>
                      </a:r>
                      <a:endParaRPr lang="zh-CN" altLang="en-US" dirty="0"/>
                    </a:p>
                  </a:txBody>
                  <a:tcPr/>
                </a:tc>
                <a:tc>
                  <a:txBody>
                    <a:bodyPr/>
                    <a:lstStyle/>
                    <a:p>
                      <a:pPr algn="ctr"/>
                      <a:r>
                        <a:rPr lang="en-US" altLang="zh-CN" dirty="0"/>
                        <a:t>0.79</a:t>
                      </a:r>
                      <a:endParaRPr lang="zh-CN" altLang="en-US" dirty="0"/>
                    </a:p>
                  </a:txBody>
                  <a:tcPr/>
                </a:tc>
                <a:tc>
                  <a:txBody>
                    <a:bodyPr/>
                    <a:lstStyle/>
                    <a:p>
                      <a:pPr algn="ctr"/>
                      <a:r>
                        <a:rPr lang="en-US" altLang="zh-CN" b="1" i="0" u="sng" dirty="0"/>
                        <a:t>1.79</a:t>
                      </a:r>
                      <a:endParaRPr lang="zh-CN" altLang="en-US" b="1" i="0" u="sng" dirty="0"/>
                    </a:p>
                  </a:txBody>
                  <a:tcPr/>
                </a:tc>
                <a:extLst>
                  <a:ext uri="{0D108BD9-81ED-4DB2-BD59-A6C34878D82A}">
                    <a16:rowId xmlns:a16="http://schemas.microsoft.com/office/drawing/2014/main" val="3388028633"/>
                  </a:ext>
                </a:extLst>
              </a:tr>
              <a:tr h="370840">
                <a:tc>
                  <a:txBody>
                    <a:bodyPr/>
                    <a:lstStyle/>
                    <a:p>
                      <a:pPr algn="ctr"/>
                      <a:r>
                        <a:rPr lang="en-US" altLang="zh-CN" dirty="0"/>
                        <a:t>Median</a:t>
                      </a:r>
                      <a:endParaRPr lang="zh-CN" altLang="en-US" dirty="0"/>
                    </a:p>
                  </a:txBody>
                  <a:tcPr/>
                </a:tc>
                <a:tc>
                  <a:txBody>
                    <a:bodyPr/>
                    <a:lstStyle/>
                    <a:p>
                      <a:pPr algn="ctr"/>
                      <a:r>
                        <a:rPr lang="en-US" altLang="zh-CN" dirty="0"/>
                        <a:t>1.42</a:t>
                      </a:r>
                      <a:endParaRPr lang="zh-CN" altLang="en-US" dirty="0"/>
                    </a:p>
                  </a:txBody>
                  <a:tcPr/>
                </a:tc>
                <a:tc>
                  <a:txBody>
                    <a:bodyPr/>
                    <a:lstStyle/>
                    <a:p>
                      <a:pPr algn="ctr"/>
                      <a:r>
                        <a:rPr lang="en-US" altLang="zh-CN" b="1" i="0" u="sng" dirty="0"/>
                        <a:t>4.07</a:t>
                      </a:r>
                      <a:endParaRPr lang="zh-CN" altLang="en-US" b="1" i="0" u="sng" dirty="0"/>
                    </a:p>
                  </a:txBody>
                  <a:tcPr/>
                </a:tc>
                <a:extLst>
                  <a:ext uri="{0D108BD9-81ED-4DB2-BD59-A6C34878D82A}">
                    <a16:rowId xmlns:a16="http://schemas.microsoft.com/office/drawing/2014/main" val="2570239062"/>
                  </a:ext>
                </a:extLst>
              </a:tr>
              <a:tr h="370840">
                <a:tc>
                  <a:txBody>
                    <a:bodyPr/>
                    <a:lstStyle/>
                    <a:p>
                      <a:pPr algn="ctr"/>
                      <a:r>
                        <a:rPr lang="en-US" altLang="zh-CN" dirty="0"/>
                        <a:t>Mean</a:t>
                      </a:r>
                      <a:endParaRPr lang="zh-CN" altLang="en-US" dirty="0"/>
                    </a:p>
                  </a:txBody>
                  <a:tcPr/>
                </a:tc>
                <a:tc>
                  <a:txBody>
                    <a:bodyPr/>
                    <a:lstStyle/>
                    <a:p>
                      <a:pPr algn="ctr"/>
                      <a:r>
                        <a:rPr lang="en-US" altLang="zh-CN" dirty="0"/>
                        <a:t>1.35</a:t>
                      </a:r>
                      <a:endParaRPr lang="zh-CN" altLang="en-US" dirty="0"/>
                    </a:p>
                  </a:txBody>
                  <a:tcPr/>
                </a:tc>
                <a:tc>
                  <a:txBody>
                    <a:bodyPr/>
                    <a:lstStyle/>
                    <a:p>
                      <a:pPr algn="ctr"/>
                      <a:r>
                        <a:rPr lang="en-US" altLang="zh-CN" b="1" i="0" u="sng" dirty="0"/>
                        <a:t>4.53</a:t>
                      </a:r>
                      <a:endParaRPr lang="zh-CN" altLang="en-US" b="1" i="0" u="sng" dirty="0"/>
                    </a:p>
                  </a:txBody>
                  <a:tcPr/>
                </a:tc>
                <a:extLst>
                  <a:ext uri="{0D108BD9-81ED-4DB2-BD59-A6C34878D82A}">
                    <a16:rowId xmlns:a16="http://schemas.microsoft.com/office/drawing/2014/main" val="2808206082"/>
                  </a:ext>
                </a:extLst>
              </a:tr>
            </a:tbl>
          </a:graphicData>
        </a:graphic>
      </p:graphicFrame>
      <p:pic>
        <p:nvPicPr>
          <p:cNvPr id="7" name="图片 6">
            <a:extLst>
              <a:ext uri="{FF2B5EF4-FFF2-40B4-BE49-F238E27FC236}">
                <a16:creationId xmlns:a16="http://schemas.microsoft.com/office/drawing/2014/main" id="{4BB75359-18BE-D824-6D7A-3F0ED49A93A1}"/>
              </a:ext>
            </a:extLst>
          </p:cNvPr>
          <p:cNvPicPr>
            <a:picLocks noChangeAspect="1"/>
          </p:cNvPicPr>
          <p:nvPr/>
        </p:nvPicPr>
        <p:blipFill rotWithShape="1">
          <a:blip r:embed="rId3">
            <a:extLst>
              <a:ext uri="{28A0092B-C50C-407E-A947-70E740481C1C}">
                <a14:useLocalDpi xmlns:a14="http://schemas.microsoft.com/office/drawing/2010/main" val="0"/>
              </a:ext>
            </a:extLst>
          </a:blip>
          <a:srcRect l="9388" t="3365" r="9380"/>
          <a:stretch/>
        </p:blipFill>
        <p:spPr>
          <a:xfrm>
            <a:off x="0" y="3101523"/>
            <a:ext cx="6136888" cy="3650226"/>
          </a:xfrm>
          <a:prstGeom prst="rect">
            <a:avLst/>
          </a:prstGeom>
        </p:spPr>
      </p:pic>
      <p:sp>
        <p:nvSpPr>
          <p:cNvPr id="10" name="文本框 9">
            <a:extLst>
              <a:ext uri="{FF2B5EF4-FFF2-40B4-BE49-F238E27FC236}">
                <a16:creationId xmlns:a16="http://schemas.microsoft.com/office/drawing/2014/main" id="{B4310260-81A8-8496-0281-6F4800D680CE}"/>
              </a:ext>
            </a:extLst>
          </p:cNvPr>
          <p:cNvSpPr txBox="1"/>
          <p:nvPr/>
        </p:nvSpPr>
        <p:spPr>
          <a:xfrm>
            <a:off x="6200775" y="2670133"/>
            <a:ext cx="5991225" cy="3970318"/>
          </a:xfrm>
          <a:prstGeom prst="rect">
            <a:avLst/>
          </a:prstGeom>
          <a:noFill/>
        </p:spPr>
        <p:txBody>
          <a:bodyPr wrap="square" rtlCol="0">
            <a:spAutoFit/>
          </a:bodyPr>
          <a:lstStyle/>
          <a:p>
            <a:r>
              <a:rPr lang="en-US" altLang="zh-CN" sz="1800" b="1" dirty="0">
                <a:solidFill>
                  <a:schemeClr val="dk1"/>
                </a:solidFill>
                <a:latin typeface="Consolas"/>
              </a:rPr>
              <a:t>For D Prediction:</a:t>
            </a:r>
          </a:p>
          <a:p>
            <a:r>
              <a:rPr lang="en-US" altLang="zh-CN" sz="1800" dirty="0">
                <a:solidFill>
                  <a:schemeClr val="dk1"/>
                </a:solidFill>
                <a:latin typeface="Consolas"/>
              </a:rPr>
              <a:t>Small peaks are not aligned properly. Both mean and median methods significantly affect height of small peaks, leading to a decrease in accuracy.</a:t>
            </a:r>
          </a:p>
          <a:p>
            <a:endParaRPr lang="en-US" altLang="zh-CN" sz="1800" dirty="0">
              <a:solidFill>
                <a:schemeClr val="dk1"/>
              </a:solidFill>
              <a:latin typeface="Consolas"/>
            </a:endParaRPr>
          </a:p>
          <a:p>
            <a:r>
              <a:rPr lang="en-US" altLang="zh-CN" sz="1800" b="1" dirty="0">
                <a:solidFill>
                  <a:schemeClr val="dk1"/>
                </a:solidFill>
                <a:latin typeface="Consolas"/>
              </a:rPr>
              <a:t>For S Prediction:</a:t>
            </a:r>
          </a:p>
          <a:p>
            <a:r>
              <a:rPr lang="en-US" altLang="zh-CN" sz="1800" dirty="0">
                <a:solidFill>
                  <a:schemeClr val="dk1"/>
                </a:solidFill>
                <a:latin typeface="Consolas"/>
              </a:rPr>
              <a:t>Due to the limitation of the sampling rate, even with a perfect "Get Template" algorithm, the S prediction result is still not as good as that of the "No Template" algorithm.</a:t>
            </a:r>
          </a:p>
          <a:p>
            <a:r>
              <a:rPr lang="en-US" altLang="zh-CN" sz="1800" dirty="0">
                <a:solidFill>
                  <a:schemeClr val="dk1"/>
                </a:solidFill>
                <a:latin typeface="Consolas"/>
              </a:rPr>
              <a:t>e.g.</a:t>
            </a:r>
          </a:p>
          <a:p>
            <a:r>
              <a:rPr lang="en-US" altLang="zh-CN" sz="1800" dirty="0">
                <a:solidFill>
                  <a:schemeClr val="dk1"/>
                </a:solidFill>
                <a:latin typeface="Consolas"/>
              </a:rPr>
              <a:t>No Template: d12 = 12.5 (can be a decimal)</a:t>
            </a:r>
          </a:p>
          <a:p>
            <a:r>
              <a:rPr lang="en-US" altLang="zh-CN" sz="1800" dirty="0">
                <a:solidFill>
                  <a:schemeClr val="dk1"/>
                </a:solidFill>
                <a:latin typeface="Consolas"/>
              </a:rPr>
              <a:t>Get Template: d12 = 12/13 (can only be int)</a:t>
            </a:r>
          </a:p>
        </p:txBody>
      </p:sp>
      <p:sp>
        <p:nvSpPr>
          <p:cNvPr id="11" name="矩形 10">
            <a:extLst>
              <a:ext uri="{FF2B5EF4-FFF2-40B4-BE49-F238E27FC236}">
                <a16:creationId xmlns:a16="http://schemas.microsoft.com/office/drawing/2014/main" id="{B85EE123-7AB0-1A33-EF12-34A69A59F3F3}"/>
              </a:ext>
            </a:extLst>
          </p:cNvPr>
          <p:cNvSpPr/>
          <p:nvPr/>
        </p:nvSpPr>
        <p:spPr>
          <a:xfrm>
            <a:off x="3431141" y="5319713"/>
            <a:ext cx="1071562" cy="63579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F9D33C4-A4FE-2EE5-FAC1-FE7160D1A940}"/>
              </a:ext>
            </a:extLst>
          </p:cNvPr>
          <p:cNvSpPr txBox="1"/>
          <p:nvPr/>
        </p:nvSpPr>
        <p:spPr>
          <a:xfrm>
            <a:off x="7698753" y="567916"/>
            <a:ext cx="4493247" cy="1938992"/>
          </a:xfrm>
          <a:prstGeom prst="rect">
            <a:avLst/>
          </a:prstGeom>
          <a:noFill/>
        </p:spPr>
        <p:txBody>
          <a:bodyPr wrap="square">
            <a:spAutoFit/>
          </a:bodyPr>
          <a:lstStyle/>
          <a:p>
            <a:r>
              <a:rPr lang="en-US" altLang="zh-CN" sz="2000" b="1" dirty="0">
                <a:latin typeface="Consolas" panose="020B0609020204030204" pitchFamily="49" charset="0"/>
              </a:rPr>
              <a:t>2 Why does methods of getting the template result in poor performances for both S and D prediction, even in noise-free signals?</a:t>
            </a:r>
          </a:p>
          <a:p>
            <a:r>
              <a:rPr lang="en-US" altLang="zh-CN" sz="2000" b="1" dirty="0">
                <a:latin typeface="Consolas" panose="020B0609020204030204" pitchFamily="49" charset="0"/>
              </a:rPr>
              <a:t>I think I find the reason.</a:t>
            </a:r>
          </a:p>
        </p:txBody>
      </p:sp>
      <p:sp>
        <p:nvSpPr>
          <p:cNvPr id="3" name="文本框 2">
            <a:extLst>
              <a:ext uri="{FF2B5EF4-FFF2-40B4-BE49-F238E27FC236}">
                <a16:creationId xmlns:a16="http://schemas.microsoft.com/office/drawing/2014/main" id="{C0C6F071-5A00-42B0-AAD5-FE3632B74030}"/>
              </a:ext>
            </a:extLst>
          </p:cNvPr>
          <p:cNvSpPr txBox="1"/>
          <p:nvPr/>
        </p:nvSpPr>
        <p:spPr>
          <a:xfrm>
            <a:off x="713174" y="121874"/>
            <a:ext cx="2363130" cy="369332"/>
          </a:xfrm>
          <a:prstGeom prst="rect">
            <a:avLst/>
          </a:prstGeom>
          <a:noFill/>
          <a:ln>
            <a:solidFill>
              <a:srgbClr val="FF0000"/>
            </a:solidFill>
          </a:ln>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pPr algn="ctr"/>
            <a:r>
              <a:rPr lang="en-US" altLang="zh-CN" sz="1800" b="1" dirty="0">
                <a:solidFill>
                  <a:srgbClr val="FF0000"/>
                </a:solidFill>
              </a:rPr>
              <a:t>Previous Slides</a:t>
            </a:r>
          </a:p>
        </p:txBody>
      </p:sp>
      <p:sp>
        <p:nvSpPr>
          <p:cNvPr id="4" name="文本框 3">
            <a:extLst>
              <a:ext uri="{FF2B5EF4-FFF2-40B4-BE49-F238E27FC236}">
                <a16:creationId xmlns:a16="http://schemas.microsoft.com/office/drawing/2014/main" id="{25597499-5A5B-3E83-A315-D3C67CA8A88A}"/>
              </a:ext>
            </a:extLst>
          </p:cNvPr>
          <p:cNvSpPr txBox="1"/>
          <p:nvPr/>
        </p:nvSpPr>
        <p:spPr>
          <a:xfrm>
            <a:off x="1534124" y="2916857"/>
            <a:ext cx="3533775" cy="369332"/>
          </a:xfrm>
          <a:prstGeom prst="rect">
            <a:avLst/>
          </a:prstGeom>
          <a:noFill/>
        </p:spPr>
        <p:txBody>
          <a:bodyPr wrap="square" rtlCol="0">
            <a:spAutoFit/>
          </a:bodyPr>
          <a:lstStyle/>
          <a:p>
            <a:pPr algn="ctr"/>
            <a:r>
              <a:rPr lang="en-US" altLang="zh-CN" dirty="0"/>
              <a:t>Example of Segmentation</a:t>
            </a:r>
            <a:endParaRPr lang="zh-CN" altLang="en-US" dirty="0"/>
          </a:p>
        </p:txBody>
      </p:sp>
    </p:spTree>
    <p:extLst>
      <p:ext uri="{BB962C8B-B14F-4D97-AF65-F5344CB8AC3E}">
        <p14:creationId xmlns:p14="http://schemas.microsoft.com/office/powerpoint/2010/main" val="1776599111"/>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TotalTime>
  <Words>1244</Words>
  <Application>Microsoft Office PowerPoint</Application>
  <PresentationFormat>宽屏</PresentationFormat>
  <Paragraphs>274</Paragraphs>
  <Slides>19</Slides>
  <Notes>19</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19</vt:i4>
      </vt:variant>
    </vt:vector>
  </HeadingPairs>
  <TitlesOfParts>
    <vt:vector size="22" baseType="lpstr">
      <vt:lpstr>Arial</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老 甲鱼</dc:creator>
  <cp:lastModifiedBy>甲鱼 老</cp:lastModifiedBy>
  <cp:revision>163</cp:revision>
  <dcterms:created xsi:type="dcterms:W3CDTF">2023-07-30T03:21:28Z</dcterms:created>
  <dcterms:modified xsi:type="dcterms:W3CDTF">2023-12-12T04:46:36Z</dcterms:modified>
</cp:coreProperties>
</file>