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1" r:id="rId3"/>
    <p:sldId id="371" r:id="rId4"/>
    <p:sldId id="364" r:id="rId5"/>
    <p:sldId id="365" r:id="rId6"/>
    <p:sldId id="366" r:id="rId7"/>
    <p:sldId id="367" r:id="rId8"/>
    <p:sldId id="363" r:id="rId9"/>
    <p:sldId id="362" r:id="rId10"/>
    <p:sldId id="374" r:id="rId11"/>
    <p:sldId id="378" r:id="rId12"/>
    <p:sldId id="351" r:id="rId13"/>
    <p:sldId id="375" r:id="rId14"/>
    <p:sldId id="380" r:id="rId15"/>
    <p:sldId id="381" r:id="rId16"/>
    <p:sldId id="376" r:id="rId17"/>
    <p:sldId id="372" r:id="rId18"/>
    <p:sldId id="369" r:id="rId19"/>
    <p:sldId id="370" r:id="rId20"/>
    <p:sldId id="373" r:id="rId21"/>
    <p:sldId id="346" r:id="rId22"/>
    <p:sldId id="348" r:id="rId23"/>
    <p:sldId id="382" r:id="rId24"/>
    <p:sldId id="26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4"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2C51"/>
    <a:srgbClr val="BFD8E5"/>
    <a:srgbClr val="F1F52D"/>
    <a:srgbClr val="51788B"/>
    <a:srgbClr val="426A82"/>
    <a:srgbClr val="307DAE"/>
    <a:srgbClr val="EA821C"/>
    <a:srgbClr val="F6C894"/>
    <a:srgbClr val="FF7F0E"/>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6" autoAdjust="0"/>
    <p:restoredTop sz="94723" autoAdjust="0"/>
  </p:normalViewPr>
  <p:slideViewPr>
    <p:cSldViewPr snapToGrid="0">
      <p:cViewPr varScale="1">
        <p:scale>
          <a:sx n="76" d="100"/>
          <a:sy n="76" d="100"/>
        </p:scale>
        <p:origin x="342" y="39"/>
      </p:cViewPr>
      <p:guideLst/>
    </p:cSldViewPr>
  </p:slideViewPr>
  <p:outlineViewPr>
    <p:cViewPr>
      <p:scale>
        <a:sx n="100" d="100"/>
        <a:sy n="100" d="100"/>
      </p:scale>
      <p:origin x="0" y="-1527"/>
    </p:cViewPr>
    <p:sldLst>
      <p:sld r:id="rId1" collapse="1"/>
      <p:sld r:id="rId2" collapse="1"/>
      <p:sld r:id="rId3" collapse="1"/>
      <p:sld r:id="rId4" collapse="1"/>
      <p:sld r:id="rId5"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20.xml"/><Relationship Id="rId4"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151083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145839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207307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82830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67884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3583067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618167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253085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18</a:t>
            </a:fld>
            <a:endParaRPr lang="zh-CN" altLang="en-US"/>
          </a:p>
        </p:txBody>
      </p:sp>
    </p:spTree>
    <p:extLst>
      <p:ext uri="{BB962C8B-B14F-4D97-AF65-F5344CB8AC3E}">
        <p14:creationId xmlns:p14="http://schemas.microsoft.com/office/powerpoint/2010/main" val="3895051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19</a:t>
            </a:fld>
            <a:endParaRPr lang="zh-CN" altLang="en-US"/>
          </a:p>
        </p:txBody>
      </p:sp>
    </p:spTree>
    <p:extLst>
      <p:ext uri="{BB962C8B-B14F-4D97-AF65-F5344CB8AC3E}">
        <p14:creationId xmlns:p14="http://schemas.microsoft.com/office/powerpoint/2010/main" val="156885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20</a:t>
            </a:fld>
            <a:endParaRPr lang="zh-CN" altLang="en-US"/>
          </a:p>
        </p:txBody>
      </p:sp>
    </p:spTree>
    <p:extLst>
      <p:ext uri="{BB962C8B-B14F-4D97-AF65-F5344CB8AC3E}">
        <p14:creationId xmlns:p14="http://schemas.microsoft.com/office/powerpoint/2010/main" val="291062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21</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22</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24</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149657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111936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24031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147286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290511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23400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407258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2023-11-20</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2023-11-20</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2023.11.20</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542863375"/>
              </p:ext>
            </p:extLst>
          </p:nvPr>
        </p:nvGraphicFramePr>
        <p:xfrm>
          <a:off x="2778235" y="842779"/>
          <a:ext cx="6783245" cy="2219960"/>
        </p:xfrm>
        <a:graphic>
          <a:graphicData uri="http://schemas.openxmlformats.org/drawingml/2006/table">
            <a:tbl>
              <a:tblPr firstRow="1" bandRow="1">
                <a:tableStyleId>{5C22544A-7EE6-4342-B048-85BDC9FD1C3A}</a:tableStyleId>
              </a:tblPr>
              <a:tblGrid>
                <a:gridCol w="1687830">
                  <a:extLst>
                    <a:ext uri="{9D8B030D-6E8A-4147-A177-3AD203B41FA5}">
                      <a16:colId xmlns:a16="http://schemas.microsoft.com/office/drawing/2014/main" val="2721979233"/>
                    </a:ext>
                  </a:extLst>
                </a:gridCol>
                <a:gridCol w="2490951">
                  <a:extLst>
                    <a:ext uri="{9D8B030D-6E8A-4147-A177-3AD203B41FA5}">
                      <a16:colId xmlns:a16="http://schemas.microsoft.com/office/drawing/2014/main" val="3887092843"/>
                    </a:ext>
                  </a:extLst>
                </a:gridCol>
                <a:gridCol w="2604464">
                  <a:extLst>
                    <a:ext uri="{9D8B030D-6E8A-4147-A177-3AD203B41FA5}">
                      <a16:colId xmlns:a16="http://schemas.microsoft.com/office/drawing/2014/main" val="68501977"/>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No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116356882"/>
                  </a:ext>
                </a:extLst>
              </a:tr>
              <a:tr h="370840">
                <a:tc>
                  <a:txBody>
                    <a:bodyPr/>
                    <a:lstStyle/>
                    <a:p>
                      <a:pPr algn="ctr"/>
                      <a:r>
                        <a:rPr lang="en-US" altLang="zh-CN"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58578">
                <a:tc>
                  <a:txBody>
                    <a:bodyPr/>
                    <a:lstStyle/>
                    <a:p>
                      <a:pPr algn="ctr"/>
                      <a:r>
                        <a:rPr lang="en-US" altLang="zh-CN" b="0" dirty="0"/>
                        <a:t>NLAAF1</a:t>
                      </a:r>
                      <a:endParaRPr lang="zh-CN" altLang="en-US" b="0" dirty="0"/>
                    </a:p>
                  </a:txBody>
                  <a:tcPr/>
                </a:tc>
                <a:tc>
                  <a:txBody>
                    <a:bodyPr/>
                    <a:lstStyle/>
                    <a:p>
                      <a:pPr algn="ctr"/>
                      <a:r>
                        <a:rPr lang="en-US" altLang="zh-CN" u="none" dirty="0"/>
                        <a:t>8.43 / 23.19</a:t>
                      </a:r>
                      <a:endParaRPr lang="zh-CN" altLang="en-US" u="none" dirty="0"/>
                    </a:p>
                  </a:txBody>
                  <a:tcPr/>
                </a:tc>
                <a:tc>
                  <a:txBody>
                    <a:bodyPr/>
                    <a:lstStyle/>
                    <a:p>
                      <a:pPr algn="ctr"/>
                      <a:r>
                        <a:rPr lang="en-US" altLang="zh-CN" b="1" u="sng" dirty="0"/>
                        <a:t>3.14</a:t>
                      </a:r>
                      <a:r>
                        <a:rPr lang="en-US" altLang="zh-CN" u="none" dirty="0"/>
                        <a:t> / 5.21</a:t>
                      </a:r>
                      <a:endParaRPr lang="zh-CN" altLang="en-US" u="none" dirty="0"/>
                    </a:p>
                  </a:txBody>
                  <a:tcPr/>
                </a:tc>
                <a:extLst>
                  <a:ext uri="{0D108BD9-81ED-4DB2-BD59-A6C34878D82A}">
                    <a16:rowId xmlns:a16="http://schemas.microsoft.com/office/drawing/2014/main" val="3424492985"/>
                  </a:ext>
                </a:extLst>
              </a:tr>
              <a:tr h="370840">
                <a:tc>
                  <a:txBody>
                    <a:bodyPr/>
                    <a:lstStyle/>
                    <a:p>
                      <a:pPr algn="ctr"/>
                      <a:r>
                        <a:rPr lang="en-US" altLang="zh-CN" b="0" dirty="0"/>
                        <a:t>NLAAF2</a:t>
                      </a:r>
                      <a:endParaRPr lang="zh-CN" altLang="en-US" b="0" dirty="0"/>
                    </a:p>
                  </a:txBody>
                  <a:tcPr/>
                </a:tc>
                <a:tc>
                  <a:txBody>
                    <a:bodyPr/>
                    <a:lstStyle/>
                    <a:p>
                      <a:pPr algn="ctr"/>
                      <a:r>
                        <a:rPr lang="en-US" altLang="zh-CN" u="none" dirty="0"/>
                        <a:t>20.67 / 33.39</a:t>
                      </a:r>
                      <a:endParaRPr lang="zh-CN" altLang="en-US" u="none" dirty="0"/>
                    </a:p>
                  </a:txBody>
                  <a:tcPr/>
                </a:tc>
                <a:tc>
                  <a:txBody>
                    <a:bodyPr/>
                    <a:lstStyle/>
                    <a:p>
                      <a:pPr algn="ctr"/>
                      <a:r>
                        <a:rPr lang="en-US" altLang="zh-CN" b="1" u="sng" dirty="0"/>
                        <a:t>3.64</a:t>
                      </a:r>
                      <a:r>
                        <a:rPr lang="en-US" altLang="zh-CN" u="none" dirty="0"/>
                        <a:t> / 7.04</a:t>
                      </a:r>
                      <a:endParaRPr lang="zh-CN" altLang="en-US" u="none" dirty="0"/>
                    </a:p>
                  </a:txBody>
                  <a:tcPr/>
                </a:tc>
                <a:extLst>
                  <a:ext uri="{0D108BD9-81ED-4DB2-BD59-A6C34878D82A}">
                    <a16:rowId xmlns:a16="http://schemas.microsoft.com/office/drawing/2014/main" val="994351504"/>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a:t>
                      </a:r>
                      <a:r>
                        <a:rPr lang="en-US" altLang="zh-CN" u="none" dirty="0"/>
                        <a:t> / </a:t>
                      </a:r>
                      <a:r>
                        <a:rPr lang="en-US" altLang="zh-CN" u="sng" dirty="0"/>
                        <a:t>1.96</a:t>
                      </a:r>
                      <a:endParaRPr lang="zh-CN" altLang="en-US" u="sng" dirty="0"/>
                    </a:p>
                  </a:txBody>
                  <a:tcPr/>
                </a:tc>
                <a:tc>
                  <a:txBody>
                    <a:bodyPr/>
                    <a:lstStyle/>
                    <a:p>
                      <a:pPr algn="ctr"/>
                      <a:r>
                        <a:rPr lang="en-US" altLang="zh-CN" u="sng" dirty="0"/>
                        <a:t>3.43</a:t>
                      </a:r>
                      <a:r>
                        <a:rPr lang="en-US" altLang="zh-CN" u="none" dirty="0"/>
                        <a:t> / </a:t>
                      </a:r>
                      <a:r>
                        <a:rPr lang="en-US" altLang="zh-CN" u="sng" dirty="0"/>
                        <a:t>4.15</a:t>
                      </a:r>
                      <a:endParaRPr lang="zh-CN" altLang="en-US" u="sng" dirty="0"/>
                    </a:p>
                  </a:txBody>
                  <a:tcPr/>
                </a:tc>
                <a:extLst>
                  <a:ext uri="{0D108BD9-81ED-4DB2-BD59-A6C34878D82A}">
                    <a16:rowId xmlns:a16="http://schemas.microsoft.com/office/drawing/2014/main" val="2589729432"/>
                  </a:ext>
                </a:extLst>
              </a:tr>
            </a:tbl>
          </a:graphicData>
        </a:graphic>
      </p:graphicFrame>
      <p:pic>
        <p:nvPicPr>
          <p:cNvPr id="6" name="图片 5">
            <a:extLst>
              <a:ext uri="{FF2B5EF4-FFF2-40B4-BE49-F238E27FC236}">
                <a16:creationId xmlns:a16="http://schemas.microsoft.com/office/drawing/2014/main" id="{5808B401-8F0D-5394-16C3-D2880F0020B2}"/>
              </a:ext>
            </a:extLst>
          </p:cNvPr>
          <p:cNvPicPr>
            <a:picLocks noChangeAspect="1"/>
          </p:cNvPicPr>
          <p:nvPr/>
        </p:nvPicPr>
        <p:blipFill rotWithShape="1">
          <a:blip r:embed="rId3"/>
          <a:srcRect t="4186"/>
          <a:stretch/>
        </p:blipFill>
        <p:spPr>
          <a:xfrm>
            <a:off x="840781" y="3147364"/>
            <a:ext cx="4240797" cy="2189915"/>
          </a:xfrm>
          <a:prstGeom prst="rect">
            <a:avLst/>
          </a:prstGeom>
        </p:spPr>
      </p:pic>
      <p:pic>
        <p:nvPicPr>
          <p:cNvPr id="8" name="图片 7">
            <a:extLst>
              <a:ext uri="{FF2B5EF4-FFF2-40B4-BE49-F238E27FC236}">
                <a16:creationId xmlns:a16="http://schemas.microsoft.com/office/drawing/2014/main" id="{0775A2E3-5140-BADC-B117-BD62EDC0C7FF}"/>
              </a:ext>
            </a:extLst>
          </p:cNvPr>
          <p:cNvPicPr>
            <a:picLocks noChangeAspect="1"/>
          </p:cNvPicPr>
          <p:nvPr/>
        </p:nvPicPr>
        <p:blipFill>
          <a:blip r:embed="rId4"/>
          <a:stretch>
            <a:fillRect/>
          </a:stretch>
        </p:blipFill>
        <p:spPr>
          <a:xfrm>
            <a:off x="5081578" y="3147366"/>
            <a:ext cx="6376135" cy="2094238"/>
          </a:xfrm>
          <a:prstGeom prst="rect">
            <a:avLst/>
          </a:prstGeom>
        </p:spPr>
      </p:pic>
      <p:sp>
        <p:nvSpPr>
          <p:cNvPr id="3" name="文本框 2">
            <a:extLst>
              <a:ext uri="{FF2B5EF4-FFF2-40B4-BE49-F238E27FC236}">
                <a16:creationId xmlns:a16="http://schemas.microsoft.com/office/drawing/2014/main" id="{FDD7BE27-0713-455D-3173-DE448A1556B2}"/>
              </a:ext>
            </a:extLst>
          </p:cNvPr>
          <p:cNvSpPr txBox="1"/>
          <p:nvPr/>
        </p:nvSpPr>
        <p:spPr>
          <a:xfrm>
            <a:off x="609599" y="503493"/>
            <a:ext cx="3599543" cy="369332"/>
          </a:xfrm>
          <a:prstGeom prst="rect">
            <a:avLst/>
          </a:prstGeom>
          <a:noFill/>
        </p:spPr>
        <p:txBody>
          <a:bodyPr wrap="square" rtlCol="0">
            <a:spAutoFit/>
          </a:bodyPr>
          <a:lstStyle/>
          <a:p>
            <a:r>
              <a:rPr lang="en-US" altLang="zh-CN" dirty="0"/>
              <a:t>2. Effectiveness of NLAAF</a:t>
            </a:r>
            <a:endParaRPr lang="zh-CN" altLang="en-US" dirty="0"/>
          </a:p>
        </p:txBody>
      </p:sp>
      <p:cxnSp>
        <p:nvCxnSpPr>
          <p:cNvPr id="5" name="直接连接符 4">
            <a:extLst>
              <a:ext uri="{FF2B5EF4-FFF2-40B4-BE49-F238E27FC236}">
                <a16:creationId xmlns:a16="http://schemas.microsoft.com/office/drawing/2014/main" id="{F1062703-2BE8-66D5-2C6D-9F64A3AAB594}"/>
              </a:ext>
            </a:extLst>
          </p:cNvPr>
          <p:cNvCxnSpPr>
            <a:cxnSpLocks/>
          </p:cNvCxnSpPr>
          <p:nvPr/>
        </p:nvCxnSpPr>
        <p:spPr>
          <a:xfrm>
            <a:off x="3412838" y="3847791"/>
            <a:ext cx="0" cy="66675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BA4E937-749B-50FB-E15E-D530A387B7B2}"/>
              </a:ext>
            </a:extLst>
          </p:cNvPr>
          <p:cNvCxnSpPr>
            <a:cxnSpLocks/>
          </p:cNvCxnSpPr>
          <p:nvPr/>
        </p:nvCxnSpPr>
        <p:spPr>
          <a:xfrm flipH="1">
            <a:off x="3412838" y="3847791"/>
            <a:ext cx="82550" cy="66675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B01FE9E3-E759-F2AC-0111-DA236D50CB9A}"/>
              </a:ext>
            </a:extLst>
          </p:cNvPr>
          <p:cNvSpPr/>
          <p:nvPr/>
        </p:nvSpPr>
        <p:spPr>
          <a:xfrm>
            <a:off x="8469026" y="4124017"/>
            <a:ext cx="766763" cy="4381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AD958C84-3860-2DD2-BAA2-CE019C88E1EB}"/>
              </a:ext>
            </a:extLst>
          </p:cNvPr>
          <p:cNvSpPr txBox="1"/>
          <p:nvPr/>
        </p:nvSpPr>
        <p:spPr>
          <a:xfrm>
            <a:off x="1014424" y="5138058"/>
            <a:ext cx="609600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NLAAF</a:t>
            </a:r>
            <a:r>
              <a:rPr lang="en-US" altLang="zh-CN" dirty="0">
                <a:solidFill>
                  <a:prstClr val="black"/>
                </a:solidFill>
                <a:latin typeface="Consolas"/>
                <a:ea typeface="等线"/>
              </a:rPr>
              <a:t>:</a:t>
            </a:r>
            <a:endParaRPr kumimoji="0" lang="en-US" altLang="zh-CN" sz="1800" b="0" i="0" u="none" strike="noStrike" kern="1200" cap="none" spc="0" normalizeH="0" baseline="0" noProof="0" dirty="0">
              <a:ln>
                <a:noFill/>
              </a:ln>
              <a:solidFill>
                <a:prstClr val="black"/>
              </a:solidFill>
              <a:effectLst/>
              <a:uLnTx/>
              <a:uFillTx/>
              <a:latin typeface="Consolas"/>
              <a:ea typeface="等线"/>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Z_t+1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X_t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Y_t-1)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Z_t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X_t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Y_t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onsolas"/>
              <a:ea typeface="等线"/>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onsolas"/>
                <a:ea typeface="等线"/>
              </a:rPr>
              <a:t>DBA: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olidFill>
                  <a:prstClr val="black"/>
                </a:solidFill>
                <a:latin typeface="Consolas"/>
                <a:ea typeface="等线"/>
              </a:rPr>
              <a:t>Z_t</a:t>
            </a:r>
            <a:r>
              <a:rPr lang="en-US" altLang="zh-CN" dirty="0">
                <a:solidFill>
                  <a:prstClr val="black"/>
                </a:solidFill>
                <a:latin typeface="Consolas"/>
                <a:ea typeface="等线"/>
              </a:rPr>
              <a:t> = (</a:t>
            </a:r>
            <a:r>
              <a:rPr lang="en-US" altLang="zh-CN" dirty="0" err="1">
                <a:solidFill>
                  <a:prstClr val="black"/>
                </a:solidFill>
                <a:latin typeface="Consolas"/>
                <a:ea typeface="等线"/>
              </a:rPr>
              <a:t>X_t</a:t>
            </a:r>
            <a:r>
              <a:rPr lang="en-US" altLang="zh-CN" dirty="0">
                <a:solidFill>
                  <a:prstClr val="black"/>
                </a:solidFill>
                <a:latin typeface="Consolas"/>
                <a:ea typeface="等线"/>
              </a:rPr>
              <a:t> + Y_t-1 + </a:t>
            </a:r>
            <a:r>
              <a:rPr lang="en-US" altLang="zh-CN" dirty="0" err="1">
                <a:solidFill>
                  <a:prstClr val="black"/>
                </a:solidFill>
                <a:latin typeface="Consolas"/>
                <a:ea typeface="等线"/>
              </a:rPr>
              <a:t>Y_t</a:t>
            </a:r>
            <a:r>
              <a:rPr lang="en-US" altLang="zh-CN" dirty="0">
                <a:solidFill>
                  <a:prstClr val="black"/>
                </a:solidFill>
                <a:latin typeface="Consolas"/>
                <a:ea typeface="等线"/>
              </a:rPr>
              <a:t>) / 3</a:t>
            </a:r>
          </a:p>
        </p:txBody>
      </p:sp>
      <p:sp>
        <p:nvSpPr>
          <p:cNvPr id="17" name="文本框 16">
            <a:extLst>
              <a:ext uri="{FF2B5EF4-FFF2-40B4-BE49-F238E27FC236}">
                <a16:creationId xmlns:a16="http://schemas.microsoft.com/office/drawing/2014/main" id="{6BE1AF08-EF66-22AC-F726-FC103BCBB497}"/>
              </a:ext>
            </a:extLst>
          </p:cNvPr>
          <p:cNvSpPr txBox="1"/>
          <p:nvPr/>
        </p:nvSpPr>
        <p:spPr>
          <a:xfrm>
            <a:off x="5081578" y="5421904"/>
            <a:ext cx="7021522" cy="1200329"/>
          </a:xfrm>
          <a:prstGeom prst="rect">
            <a:avLst/>
          </a:prstGeom>
          <a:noFill/>
        </p:spPr>
        <p:txBody>
          <a:bodyPr wrap="square">
            <a:spAutoFit/>
          </a:bodyPr>
          <a:lstStyle/>
          <a:p>
            <a:r>
              <a:rPr lang="en-US" altLang="zh-CN" dirty="0"/>
              <a:t>V</a:t>
            </a:r>
            <a:r>
              <a:rPr lang="zh-CN" altLang="en-US" dirty="0"/>
              <a:t>alue</a:t>
            </a:r>
            <a:r>
              <a:rPr lang="en-US" altLang="zh-CN" dirty="0"/>
              <a:t>s</a:t>
            </a:r>
            <a:r>
              <a:rPr lang="zh-CN" altLang="en-US" dirty="0"/>
              <a:t> of </a:t>
            </a:r>
            <a:r>
              <a:rPr lang="en-US" altLang="zh-CN" dirty="0"/>
              <a:t>large </a:t>
            </a:r>
            <a:r>
              <a:rPr lang="zh-CN" altLang="en-US" dirty="0"/>
              <a:t>peak and </a:t>
            </a:r>
            <a:r>
              <a:rPr lang="en-US" altLang="zh-CN" dirty="0"/>
              <a:t>small</a:t>
            </a:r>
            <a:r>
              <a:rPr lang="zh-CN" altLang="en-US" dirty="0"/>
              <a:t> pe</a:t>
            </a:r>
            <a:r>
              <a:rPr lang="en-US" altLang="zh-CN" dirty="0" err="1"/>
              <a:t>ak</a:t>
            </a:r>
            <a:r>
              <a:rPr lang="zh-CN" altLang="en-US" dirty="0"/>
              <a:t> in template must be the average of all correctly extracted peak values.</a:t>
            </a:r>
            <a:endParaRPr lang="en-US" altLang="zh-CN" dirty="0"/>
          </a:p>
          <a:p>
            <a:r>
              <a:rPr lang="zh-CN" altLang="en-US" dirty="0"/>
              <a:t> </a:t>
            </a:r>
            <a:endParaRPr lang="en-US" altLang="zh-CN" dirty="0"/>
          </a:p>
          <a:p>
            <a:r>
              <a:rPr lang="zh-CN" altLang="en-US" dirty="0"/>
              <a:t>Therefore, its </a:t>
            </a:r>
            <a:r>
              <a:rPr lang="zh-CN" altLang="en-US" b="1" dirty="0"/>
              <a:t>theoretical upper limit </a:t>
            </a:r>
            <a:r>
              <a:rPr lang="zh-CN" altLang="en-US" dirty="0"/>
              <a:t>should be 1.79.</a:t>
            </a:r>
          </a:p>
        </p:txBody>
      </p:sp>
      <p:sp>
        <p:nvSpPr>
          <p:cNvPr id="18" name="文本框 17">
            <a:extLst>
              <a:ext uri="{FF2B5EF4-FFF2-40B4-BE49-F238E27FC236}">
                <a16:creationId xmlns:a16="http://schemas.microsoft.com/office/drawing/2014/main" id="{741A6307-6B0E-3F08-AE68-400E0797E3B3}"/>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spTree>
    <p:extLst>
      <p:ext uri="{BB962C8B-B14F-4D97-AF65-F5344CB8AC3E}">
        <p14:creationId xmlns:p14="http://schemas.microsoft.com/office/powerpoint/2010/main" val="3885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2216494741"/>
              </p:ext>
            </p:extLst>
          </p:nvPr>
        </p:nvGraphicFramePr>
        <p:xfrm>
          <a:off x="2756463" y="1124142"/>
          <a:ext cx="6783245" cy="2219960"/>
        </p:xfrm>
        <a:graphic>
          <a:graphicData uri="http://schemas.openxmlformats.org/drawingml/2006/table">
            <a:tbl>
              <a:tblPr firstRow="1" bandRow="1">
                <a:tableStyleId>{5C22544A-7EE6-4342-B048-85BDC9FD1C3A}</a:tableStyleId>
              </a:tblPr>
              <a:tblGrid>
                <a:gridCol w="1687830">
                  <a:extLst>
                    <a:ext uri="{9D8B030D-6E8A-4147-A177-3AD203B41FA5}">
                      <a16:colId xmlns:a16="http://schemas.microsoft.com/office/drawing/2014/main" val="2721979233"/>
                    </a:ext>
                  </a:extLst>
                </a:gridCol>
                <a:gridCol w="2490951">
                  <a:extLst>
                    <a:ext uri="{9D8B030D-6E8A-4147-A177-3AD203B41FA5}">
                      <a16:colId xmlns:a16="http://schemas.microsoft.com/office/drawing/2014/main" val="3887092843"/>
                    </a:ext>
                  </a:extLst>
                </a:gridCol>
                <a:gridCol w="2604464">
                  <a:extLst>
                    <a:ext uri="{9D8B030D-6E8A-4147-A177-3AD203B41FA5}">
                      <a16:colId xmlns:a16="http://schemas.microsoft.com/office/drawing/2014/main" val="68501977"/>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No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116356882"/>
                  </a:ext>
                </a:extLst>
              </a:tr>
              <a:tr h="370840">
                <a:tc>
                  <a:txBody>
                    <a:bodyPr/>
                    <a:lstStyle/>
                    <a:p>
                      <a:pPr algn="ctr"/>
                      <a:r>
                        <a:rPr lang="en-US" altLang="zh-CN"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58578">
                <a:tc>
                  <a:txBody>
                    <a:bodyPr/>
                    <a:lstStyle/>
                    <a:p>
                      <a:pPr algn="ctr"/>
                      <a:r>
                        <a:rPr lang="en-US" altLang="zh-CN" b="0" dirty="0"/>
                        <a:t>NLAAF1</a:t>
                      </a:r>
                      <a:endParaRPr lang="zh-CN" altLang="en-US" b="0" dirty="0"/>
                    </a:p>
                  </a:txBody>
                  <a:tcPr/>
                </a:tc>
                <a:tc>
                  <a:txBody>
                    <a:bodyPr/>
                    <a:lstStyle/>
                    <a:p>
                      <a:pPr algn="ctr"/>
                      <a:r>
                        <a:rPr lang="en-US" altLang="zh-CN" u="none" dirty="0"/>
                        <a:t>8.43 / 23.19</a:t>
                      </a:r>
                      <a:endParaRPr lang="zh-CN" altLang="en-US" u="none" dirty="0"/>
                    </a:p>
                  </a:txBody>
                  <a:tcPr/>
                </a:tc>
                <a:tc>
                  <a:txBody>
                    <a:bodyPr/>
                    <a:lstStyle/>
                    <a:p>
                      <a:pPr algn="ctr"/>
                      <a:r>
                        <a:rPr lang="en-US" altLang="zh-CN" b="1" u="sng" dirty="0"/>
                        <a:t>3.14</a:t>
                      </a:r>
                      <a:r>
                        <a:rPr lang="en-US" altLang="zh-CN" u="none" dirty="0"/>
                        <a:t> / 5.21</a:t>
                      </a:r>
                      <a:endParaRPr lang="zh-CN" altLang="en-US" u="none" dirty="0"/>
                    </a:p>
                  </a:txBody>
                  <a:tcPr/>
                </a:tc>
                <a:extLst>
                  <a:ext uri="{0D108BD9-81ED-4DB2-BD59-A6C34878D82A}">
                    <a16:rowId xmlns:a16="http://schemas.microsoft.com/office/drawing/2014/main" val="3424492985"/>
                  </a:ext>
                </a:extLst>
              </a:tr>
              <a:tr h="370840">
                <a:tc>
                  <a:txBody>
                    <a:bodyPr/>
                    <a:lstStyle/>
                    <a:p>
                      <a:pPr algn="ctr"/>
                      <a:r>
                        <a:rPr lang="en-US" altLang="zh-CN" b="0" dirty="0"/>
                        <a:t>NLAAF2</a:t>
                      </a:r>
                      <a:endParaRPr lang="zh-CN" altLang="en-US" b="0" dirty="0"/>
                    </a:p>
                  </a:txBody>
                  <a:tcPr/>
                </a:tc>
                <a:tc>
                  <a:txBody>
                    <a:bodyPr/>
                    <a:lstStyle/>
                    <a:p>
                      <a:pPr algn="ctr"/>
                      <a:r>
                        <a:rPr lang="en-US" altLang="zh-CN" u="none" dirty="0"/>
                        <a:t>20.67 / 33.39</a:t>
                      </a:r>
                      <a:endParaRPr lang="zh-CN" altLang="en-US" u="none" dirty="0"/>
                    </a:p>
                  </a:txBody>
                  <a:tcPr/>
                </a:tc>
                <a:tc>
                  <a:txBody>
                    <a:bodyPr/>
                    <a:lstStyle/>
                    <a:p>
                      <a:pPr algn="ctr"/>
                      <a:r>
                        <a:rPr lang="en-US" altLang="zh-CN" b="1" u="sng" dirty="0"/>
                        <a:t>3.64</a:t>
                      </a:r>
                      <a:r>
                        <a:rPr lang="en-US" altLang="zh-CN" u="none" dirty="0"/>
                        <a:t> / 7.04</a:t>
                      </a:r>
                      <a:endParaRPr lang="zh-CN" altLang="en-US" u="none" dirty="0"/>
                    </a:p>
                  </a:txBody>
                  <a:tcPr/>
                </a:tc>
                <a:extLst>
                  <a:ext uri="{0D108BD9-81ED-4DB2-BD59-A6C34878D82A}">
                    <a16:rowId xmlns:a16="http://schemas.microsoft.com/office/drawing/2014/main" val="994351504"/>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a:t>
                      </a:r>
                      <a:r>
                        <a:rPr lang="en-US" altLang="zh-CN" u="none" dirty="0"/>
                        <a:t> / </a:t>
                      </a:r>
                      <a:r>
                        <a:rPr lang="en-US" altLang="zh-CN" u="sng" dirty="0"/>
                        <a:t>1.96</a:t>
                      </a:r>
                      <a:endParaRPr lang="zh-CN" altLang="en-US" u="sng" dirty="0"/>
                    </a:p>
                  </a:txBody>
                  <a:tcPr/>
                </a:tc>
                <a:tc>
                  <a:txBody>
                    <a:bodyPr/>
                    <a:lstStyle/>
                    <a:p>
                      <a:pPr algn="ctr"/>
                      <a:r>
                        <a:rPr lang="en-US" altLang="zh-CN" u="sng" dirty="0"/>
                        <a:t>3.43</a:t>
                      </a:r>
                      <a:r>
                        <a:rPr lang="en-US" altLang="zh-CN" u="none" dirty="0"/>
                        <a:t> / </a:t>
                      </a:r>
                      <a:r>
                        <a:rPr lang="en-US" altLang="zh-CN" u="sng" dirty="0"/>
                        <a:t>4.15</a:t>
                      </a:r>
                      <a:endParaRPr lang="zh-CN" altLang="en-US" u="sng" dirty="0"/>
                    </a:p>
                  </a:txBody>
                  <a:tcPr/>
                </a:tc>
                <a:extLst>
                  <a:ext uri="{0D108BD9-81ED-4DB2-BD59-A6C34878D82A}">
                    <a16:rowId xmlns:a16="http://schemas.microsoft.com/office/drawing/2014/main" val="2589729432"/>
                  </a:ext>
                </a:extLst>
              </a:tr>
            </a:tbl>
          </a:graphicData>
        </a:graphic>
      </p:graphicFrame>
      <p:sp>
        <p:nvSpPr>
          <p:cNvPr id="3" name="文本框 2">
            <a:extLst>
              <a:ext uri="{FF2B5EF4-FFF2-40B4-BE49-F238E27FC236}">
                <a16:creationId xmlns:a16="http://schemas.microsoft.com/office/drawing/2014/main" id="{FDD7BE27-0713-455D-3173-DE448A1556B2}"/>
              </a:ext>
            </a:extLst>
          </p:cNvPr>
          <p:cNvSpPr txBox="1"/>
          <p:nvPr/>
        </p:nvSpPr>
        <p:spPr>
          <a:xfrm>
            <a:off x="609599" y="474515"/>
            <a:ext cx="3780971" cy="369332"/>
          </a:xfrm>
          <a:prstGeom prst="rect">
            <a:avLst/>
          </a:prstGeom>
          <a:noFill/>
        </p:spPr>
        <p:txBody>
          <a:bodyPr wrap="square" rtlCol="0">
            <a:spAutoFit/>
          </a:bodyPr>
          <a:lstStyle/>
          <a:p>
            <a:r>
              <a:rPr lang="en-US" altLang="zh-CN" dirty="0"/>
              <a:t>2. Effectiveness of NLAAF</a:t>
            </a:r>
            <a:endParaRPr lang="zh-CN" altLang="en-US" dirty="0"/>
          </a:p>
        </p:txBody>
      </p:sp>
      <p:sp>
        <p:nvSpPr>
          <p:cNvPr id="7" name="文本框 6">
            <a:extLst>
              <a:ext uri="{FF2B5EF4-FFF2-40B4-BE49-F238E27FC236}">
                <a16:creationId xmlns:a16="http://schemas.microsoft.com/office/drawing/2014/main" id="{D8DFDA09-0C1F-F59D-5CC8-FBD24E9F9A15}"/>
              </a:ext>
            </a:extLst>
          </p:cNvPr>
          <p:cNvSpPr txBox="1"/>
          <p:nvPr/>
        </p:nvSpPr>
        <p:spPr>
          <a:xfrm>
            <a:off x="1741712" y="3864766"/>
            <a:ext cx="10072915" cy="1754326"/>
          </a:xfrm>
          <a:prstGeom prst="rect">
            <a:avLst/>
          </a:prstGeom>
          <a:noFill/>
        </p:spPr>
        <p:txBody>
          <a:bodyPr wrap="square">
            <a:spAutoFit/>
          </a:bodyPr>
          <a:lstStyle/>
          <a:p>
            <a:r>
              <a:rPr lang="zh-CN" altLang="en-US" dirty="0"/>
              <a:t>The poor performance in the presence of noise</a:t>
            </a:r>
            <a:r>
              <a:rPr lang="en-US" altLang="zh-CN" dirty="0"/>
              <a:t>.</a:t>
            </a:r>
            <a:r>
              <a:rPr lang="zh-CN" altLang="en-US" dirty="0"/>
              <a:t> </a:t>
            </a:r>
            <a:endParaRPr lang="en-US" altLang="zh-CN" dirty="0"/>
          </a:p>
          <a:p>
            <a:endParaRPr lang="en-US" altLang="zh-CN" dirty="0"/>
          </a:p>
          <a:p>
            <a:r>
              <a:rPr lang="en-US" altLang="zh-CN" dirty="0"/>
              <a:t>I</a:t>
            </a:r>
            <a:r>
              <a:rPr lang="zh-CN" altLang="en-US" dirty="0"/>
              <a:t>s likely because the highest peak corresponds to another highest peak</a:t>
            </a:r>
            <a:r>
              <a:rPr lang="en-US" altLang="zh-CN" dirty="0"/>
              <a:t>.</a:t>
            </a:r>
          </a:p>
          <a:p>
            <a:r>
              <a:rPr lang="en-US" altLang="zh-CN" dirty="0"/>
              <a:t>T</a:t>
            </a:r>
            <a:r>
              <a:rPr lang="zh-CN" altLang="en-US" dirty="0"/>
              <a:t>here is never a situation where positive and negative contributions cancel each other out. </a:t>
            </a:r>
            <a:endParaRPr lang="en-US" altLang="zh-CN" dirty="0"/>
          </a:p>
          <a:p>
            <a:r>
              <a:rPr lang="zh-CN" altLang="en-US" dirty="0"/>
              <a:t>This scenario tends to amplify the noise rather than mitigating it.</a:t>
            </a:r>
          </a:p>
        </p:txBody>
      </p:sp>
      <p:sp>
        <p:nvSpPr>
          <p:cNvPr id="10" name="文本框 9">
            <a:extLst>
              <a:ext uri="{FF2B5EF4-FFF2-40B4-BE49-F238E27FC236}">
                <a16:creationId xmlns:a16="http://schemas.microsoft.com/office/drawing/2014/main" id="{2E38C884-D1DF-3588-474C-D79074728EA2}"/>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spTree>
    <p:extLst>
      <p:ext uri="{BB962C8B-B14F-4D97-AF65-F5344CB8AC3E}">
        <p14:creationId xmlns:p14="http://schemas.microsoft.com/office/powerpoint/2010/main" val="354305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3D69B5E-DE27-C0A3-B883-EAC3C248EFEA}"/>
              </a:ext>
            </a:extLst>
          </p:cNvPr>
          <p:cNvPicPr>
            <a:picLocks noChangeAspect="1"/>
          </p:cNvPicPr>
          <p:nvPr/>
        </p:nvPicPr>
        <p:blipFill>
          <a:blip r:embed="rId3"/>
          <a:stretch>
            <a:fillRect/>
          </a:stretch>
        </p:blipFill>
        <p:spPr>
          <a:xfrm>
            <a:off x="239613" y="3180233"/>
            <a:ext cx="6191899" cy="2738885"/>
          </a:xfrm>
          <a:prstGeom prst="rect">
            <a:avLst/>
          </a:prstGeom>
        </p:spPr>
      </p:pic>
      <p:graphicFrame>
        <p:nvGraphicFramePr>
          <p:cNvPr id="2" name="表格 1">
            <a:extLst>
              <a:ext uri="{FF2B5EF4-FFF2-40B4-BE49-F238E27FC236}">
                <a16:creationId xmlns:a16="http://schemas.microsoft.com/office/drawing/2014/main" id="{3F85552B-5FE0-51D1-1655-066D2E6FA66F}"/>
              </a:ext>
            </a:extLst>
          </p:cNvPr>
          <p:cNvGraphicFramePr>
            <a:graphicFrameLocks noGrp="1"/>
          </p:cNvGraphicFramePr>
          <p:nvPr>
            <p:extLst>
              <p:ext uri="{D42A27DB-BD31-4B8C-83A1-F6EECF244321}">
                <p14:modId xmlns:p14="http://schemas.microsoft.com/office/powerpoint/2010/main" val="3523906370"/>
              </p:ext>
            </p:extLst>
          </p:nvPr>
        </p:nvGraphicFramePr>
        <p:xfrm>
          <a:off x="490287" y="1451409"/>
          <a:ext cx="5690553" cy="1478280"/>
        </p:xfrm>
        <a:graphic>
          <a:graphicData uri="http://schemas.openxmlformats.org/drawingml/2006/table">
            <a:tbl>
              <a:tblPr firstRow="1" bandRow="1">
                <a:tableStyleId>{5C22544A-7EE6-4342-B048-85BDC9FD1C3A}</a:tableStyleId>
              </a:tblPr>
              <a:tblGrid>
                <a:gridCol w="1938655">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3887092843"/>
                    </a:ext>
                  </a:extLst>
                </a:gridCol>
                <a:gridCol w="1813243">
                  <a:extLst>
                    <a:ext uri="{9D8B030D-6E8A-4147-A177-3AD203B41FA5}">
                      <a16:colId xmlns:a16="http://schemas.microsoft.com/office/drawing/2014/main" val="68501977"/>
                    </a:ext>
                  </a:extLst>
                </a:gridCol>
              </a:tblGrid>
              <a:tr h="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No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pPr algn="ctr"/>
                      <a:r>
                        <a:rPr lang="en-US" altLang="zh-CN"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bl>
          </a:graphicData>
        </a:graphic>
      </p:graphicFrame>
      <p:sp>
        <p:nvSpPr>
          <p:cNvPr id="4" name="文本框 3">
            <a:extLst>
              <a:ext uri="{FF2B5EF4-FFF2-40B4-BE49-F238E27FC236}">
                <a16:creationId xmlns:a16="http://schemas.microsoft.com/office/drawing/2014/main" id="{DF227627-20A9-A643-E80B-E7DF4D2EEC02}"/>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sp>
        <p:nvSpPr>
          <p:cNvPr id="6" name="文本框 5">
            <a:extLst>
              <a:ext uri="{FF2B5EF4-FFF2-40B4-BE49-F238E27FC236}">
                <a16:creationId xmlns:a16="http://schemas.microsoft.com/office/drawing/2014/main" id="{E95FC0B1-836B-6C7F-3CA5-559332FCD304}"/>
              </a:ext>
            </a:extLst>
          </p:cNvPr>
          <p:cNvSpPr txBox="1"/>
          <p:nvPr/>
        </p:nvSpPr>
        <p:spPr>
          <a:xfrm>
            <a:off x="609599" y="474515"/>
            <a:ext cx="11582402" cy="646331"/>
          </a:xfrm>
          <a:prstGeom prst="rect">
            <a:avLst/>
          </a:prstGeom>
          <a:noFill/>
        </p:spPr>
        <p:txBody>
          <a:bodyPr wrap="square" rtlCol="0">
            <a:spAutoFit/>
          </a:bodyPr>
          <a:lstStyle/>
          <a:p>
            <a:r>
              <a:rPr lang="en-US" altLang="zh-CN" dirty="0"/>
              <a:t>2. Source of Error of DBA</a:t>
            </a:r>
          </a:p>
          <a:p>
            <a:r>
              <a:rPr lang="en-US" altLang="zh-CN" dirty="0"/>
              <a:t>Why, despite the template looking very similar, is the error in D unsatisfactory (3.43)?</a:t>
            </a:r>
            <a:endParaRPr lang="zh-CN" altLang="en-US" dirty="0"/>
          </a:p>
        </p:txBody>
      </p:sp>
      <p:pic>
        <p:nvPicPr>
          <p:cNvPr id="8" name="图片 7">
            <a:extLst>
              <a:ext uri="{FF2B5EF4-FFF2-40B4-BE49-F238E27FC236}">
                <a16:creationId xmlns:a16="http://schemas.microsoft.com/office/drawing/2014/main" id="{EE73AD36-837C-4768-9B1C-4874C7893AA2}"/>
              </a:ext>
            </a:extLst>
          </p:cNvPr>
          <p:cNvPicPr>
            <a:picLocks noChangeAspect="1"/>
          </p:cNvPicPr>
          <p:nvPr/>
        </p:nvPicPr>
        <p:blipFill>
          <a:blip r:embed="rId4"/>
          <a:stretch>
            <a:fillRect/>
          </a:stretch>
        </p:blipFill>
        <p:spPr>
          <a:xfrm>
            <a:off x="6712857" y="1190379"/>
            <a:ext cx="5138057" cy="3419382"/>
          </a:xfrm>
          <a:prstGeom prst="rect">
            <a:avLst/>
          </a:prstGeom>
        </p:spPr>
      </p:pic>
      <p:cxnSp>
        <p:nvCxnSpPr>
          <p:cNvPr id="10" name="直接连接符 9">
            <a:extLst>
              <a:ext uri="{FF2B5EF4-FFF2-40B4-BE49-F238E27FC236}">
                <a16:creationId xmlns:a16="http://schemas.microsoft.com/office/drawing/2014/main" id="{B9159E2B-B47D-341E-3492-05C1DD0BFB98}"/>
              </a:ext>
            </a:extLst>
          </p:cNvPr>
          <p:cNvCxnSpPr/>
          <p:nvPr/>
        </p:nvCxnSpPr>
        <p:spPr>
          <a:xfrm>
            <a:off x="7358742" y="1451409"/>
            <a:ext cx="1923143" cy="2605314"/>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41E57DF-454E-B6F0-3D2B-BF977515C5C2}"/>
              </a:ext>
            </a:extLst>
          </p:cNvPr>
          <p:cNvCxnSpPr/>
          <p:nvPr/>
        </p:nvCxnSpPr>
        <p:spPr>
          <a:xfrm>
            <a:off x="7082971" y="1706167"/>
            <a:ext cx="1923143" cy="2605314"/>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2D62603-D5EA-0A03-E5EB-9FD6101B3F5D}"/>
              </a:ext>
            </a:extLst>
          </p:cNvPr>
          <p:cNvSpPr txBox="1"/>
          <p:nvPr/>
        </p:nvSpPr>
        <p:spPr>
          <a:xfrm>
            <a:off x="6550575" y="4549676"/>
            <a:ext cx="5641425" cy="2308324"/>
          </a:xfrm>
          <a:prstGeom prst="rect">
            <a:avLst/>
          </a:prstGeom>
          <a:noFill/>
        </p:spPr>
        <p:txBody>
          <a:bodyPr wrap="square" rtlCol="0">
            <a:spAutoFit/>
          </a:bodyPr>
          <a:lstStyle/>
          <a:p>
            <a:r>
              <a:rPr lang="en-US" altLang="zh-CN" dirty="0"/>
              <a:t>Feature = Amp(Large Peak) / Amp(Small Peak)</a:t>
            </a:r>
          </a:p>
          <a:p>
            <a:endParaRPr lang="en-US" altLang="zh-CN" dirty="0"/>
          </a:p>
          <a:p>
            <a:r>
              <a:rPr lang="en-US" altLang="zh-CN" dirty="0"/>
              <a:t>Source of Errors:</a:t>
            </a:r>
          </a:p>
          <a:p>
            <a:r>
              <a:rPr lang="en-US" altLang="zh-CN" dirty="0"/>
              <a:t>Amplitudes of large peak are underestimated.</a:t>
            </a:r>
          </a:p>
          <a:p>
            <a:endParaRPr lang="en-US" altLang="zh-CN" dirty="0"/>
          </a:p>
          <a:p>
            <a:r>
              <a:rPr lang="en-US" altLang="zh-CN" dirty="0"/>
              <a:t>Large peaks have more points than small peaks, leading to inevitable errors in matching due to DTW misalignment.</a:t>
            </a:r>
            <a:endParaRPr lang="zh-CN" altLang="en-US" dirty="0"/>
          </a:p>
        </p:txBody>
      </p:sp>
      <p:sp>
        <p:nvSpPr>
          <p:cNvPr id="13" name="椭圆 12">
            <a:extLst>
              <a:ext uri="{FF2B5EF4-FFF2-40B4-BE49-F238E27FC236}">
                <a16:creationId xmlns:a16="http://schemas.microsoft.com/office/drawing/2014/main" id="{8C752F1A-0C70-3550-1A57-74B1B1F6A582}"/>
              </a:ext>
            </a:extLst>
          </p:cNvPr>
          <p:cNvSpPr/>
          <p:nvPr/>
        </p:nvSpPr>
        <p:spPr>
          <a:xfrm>
            <a:off x="8641556" y="3539976"/>
            <a:ext cx="119063" cy="1143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312A9179-A3EB-8A40-72B8-4EBFED64CF20}"/>
              </a:ext>
            </a:extLst>
          </p:cNvPr>
          <p:cNvCxnSpPr/>
          <p:nvPr/>
        </p:nvCxnSpPr>
        <p:spPr>
          <a:xfrm>
            <a:off x="8081963" y="3597126"/>
            <a:ext cx="559593"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441D253-DF04-5733-EEEE-A1EECE4FB48E}"/>
              </a:ext>
            </a:extLst>
          </p:cNvPr>
          <p:cNvSpPr/>
          <p:nvPr/>
        </p:nvSpPr>
        <p:spPr>
          <a:xfrm>
            <a:off x="3760446" y="3462703"/>
            <a:ext cx="766763" cy="212543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581ABB93-CFD0-2FF1-44E4-4747FC58CF57}"/>
              </a:ext>
            </a:extLst>
          </p:cNvPr>
          <p:cNvSpPr txBox="1"/>
          <p:nvPr/>
        </p:nvSpPr>
        <p:spPr>
          <a:xfrm>
            <a:off x="422516" y="5984590"/>
            <a:ext cx="5927834" cy="646331"/>
          </a:xfrm>
          <a:prstGeom prst="rect">
            <a:avLst/>
          </a:prstGeom>
          <a:noFill/>
        </p:spPr>
        <p:txBody>
          <a:bodyPr wrap="square" rtlCol="0">
            <a:spAutoFit/>
          </a:bodyPr>
          <a:lstStyle/>
          <a:p>
            <a:r>
              <a:rPr lang="en-US" altLang="zh-CN" dirty="0"/>
              <a:t>Error from small peaks’ misalignment has been solved successfully.</a:t>
            </a:r>
            <a:endParaRPr lang="zh-CN" altLang="en-US" dirty="0"/>
          </a:p>
        </p:txBody>
      </p:sp>
    </p:spTree>
    <p:extLst>
      <p:ext uri="{BB962C8B-B14F-4D97-AF65-F5344CB8AC3E}">
        <p14:creationId xmlns:p14="http://schemas.microsoft.com/office/powerpoint/2010/main" val="366596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2267937592"/>
              </p:ext>
            </p:extLst>
          </p:nvPr>
        </p:nvGraphicFramePr>
        <p:xfrm>
          <a:off x="3250722" y="1209258"/>
          <a:ext cx="5690553" cy="1112520"/>
        </p:xfrm>
        <a:graphic>
          <a:graphicData uri="http://schemas.openxmlformats.org/drawingml/2006/table">
            <a:tbl>
              <a:tblPr firstRow="1" bandRow="1">
                <a:tableStyleId>{5C22544A-7EE6-4342-B048-85BDC9FD1C3A}</a:tableStyleId>
              </a:tblPr>
              <a:tblGrid>
                <a:gridCol w="1938655">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3887092843"/>
                    </a:ext>
                  </a:extLst>
                </a:gridCol>
                <a:gridCol w="1813243">
                  <a:extLst>
                    <a:ext uri="{9D8B030D-6E8A-4147-A177-3AD203B41FA5}">
                      <a16:colId xmlns:a16="http://schemas.microsoft.com/office/drawing/2014/main" val="68501977"/>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1111137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K-SC</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extLst>
                  <a:ext uri="{0D108BD9-81ED-4DB2-BD59-A6C34878D82A}">
                    <a16:rowId xmlns:a16="http://schemas.microsoft.com/office/drawing/2014/main" val="26936941"/>
                  </a:ext>
                </a:extLst>
              </a:tr>
            </a:tbl>
          </a:graphicData>
        </a:graphic>
      </p:graphicFrame>
      <p:pic>
        <p:nvPicPr>
          <p:cNvPr id="4" name="图片 3">
            <a:extLst>
              <a:ext uri="{FF2B5EF4-FFF2-40B4-BE49-F238E27FC236}">
                <a16:creationId xmlns:a16="http://schemas.microsoft.com/office/drawing/2014/main" id="{6AD56F01-1A73-2B2B-1259-FD85041288F8}"/>
              </a:ext>
            </a:extLst>
          </p:cNvPr>
          <p:cNvPicPr>
            <a:picLocks noChangeAspect="1"/>
          </p:cNvPicPr>
          <p:nvPr/>
        </p:nvPicPr>
        <p:blipFill>
          <a:blip r:embed="rId3"/>
          <a:stretch>
            <a:fillRect/>
          </a:stretch>
        </p:blipFill>
        <p:spPr>
          <a:xfrm>
            <a:off x="2118853" y="2691830"/>
            <a:ext cx="3977146" cy="2799119"/>
          </a:xfrm>
          <a:prstGeom prst="rect">
            <a:avLst/>
          </a:prstGeom>
        </p:spPr>
      </p:pic>
      <p:pic>
        <p:nvPicPr>
          <p:cNvPr id="6" name="图片 5">
            <a:extLst>
              <a:ext uri="{FF2B5EF4-FFF2-40B4-BE49-F238E27FC236}">
                <a16:creationId xmlns:a16="http://schemas.microsoft.com/office/drawing/2014/main" id="{393DFB0D-A534-684A-7197-9062470A14A8}"/>
              </a:ext>
            </a:extLst>
          </p:cNvPr>
          <p:cNvPicPr>
            <a:picLocks noChangeAspect="1"/>
          </p:cNvPicPr>
          <p:nvPr/>
        </p:nvPicPr>
        <p:blipFill>
          <a:blip r:embed="rId4"/>
          <a:stretch>
            <a:fillRect/>
          </a:stretch>
        </p:blipFill>
        <p:spPr>
          <a:xfrm>
            <a:off x="6152681" y="2748816"/>
            <a:ext cx="4070866" cy="2696424"/>
          </a:xfrm>
          <a:prstGeom prst="rect">
            <a:avLst/>
          </a:prstGeom>
        </p:spPr>
      </p:pic>
      <p:sp>
        <p:nvSpPr>
          <p:cNvPr id="3" name="文本框 2">
            <a:extLst>
              <a:ext uri="{FF2B5EF4-FFF2-40B4-BE49-F238E27FC236}">
                <a16:creationId xmlns:a16="http://schemas.microsoft.com/office/drawing/2014/main" id="{5B5D75D9-E2C1-D1A1-591A-079F6B4D3D85}"/>
              </a:ext>
            </a:extLst>
          </p:cNvPr>
          <p:cNvSpPr txBox="1"/>
          <p:nvPr/>
        </p:nvSpPr>
        <p:spPr>
          <a:xfrm>
            <a:off x="609599" y="568636"/>
            <a:ext cx="11582402" cy="369332"/>
          </a:xfrm>
          <a:prstGeom prst="rect">
            <a:avLst/>
          </a:prstGeom>
          <a:noFill/>
        </p:spPr>
        <p:txBody>
          <a:bodyPr wrap="square" rtlCol="0">
            <a:spAutoFit/>
          </a:bodyPr>
          <a:lstStyle/>
          <a:p>
            <a:r>
              <a:rPr lang="en-US" altLang="zh-CN" dirty="0"/>
              <a:t>3. A Type of Ineffective Centroid Calculation Method</a:t>
            </a:r>
            <a:endParaRPr lang="zh-CN" altLang="en-US" dirty="0"/>
          </a:p>
        </p:txBody>
      </p:sp>
      <p:sp>
        <p:nvSpPr>
          <p:cNvPr id="7" name="文本框 6">
            <a:extLst>
              <a:ext uri="{FF2B5EF4-FFF2-40B4-BE49-F238E27FC236}">
                <a16:creationId xmlns:a16="http://schemas.microsoft.com/office/drawing/2014/main" id="{5BEBAB40-C10A-5838-BDCC-C261AD22F08D}"/>
              </a:ext>
            </a:extLst>
          </p:cNvPr>
          <p:cNvSpPr txBox="1"/>
          <p:nvPr/>
        </p:nvSpPr>
        <p:spPr>
          <a:xfrm>
            <a:off x="2512422" y="5618214"/>
            <a:ext cx="8296416" cy="1200329"/>
          </a:xfrm>
          <a:prstGeom prst="rect">
            <a:avLst/>
          </a:prstGeom>
          <a:noFill/>
        </p:spPr>
        <p:txBody>
          <a:bodyPr wrap="square">
            <a:spAutoFit/>
          </a:bodyPr>
          <a:lstStyle/>
          <a:p>
            <a:r>
              <a:rPr lang="en-US" altLang="zh-CN" dirty="0"/>
              <a:t>Essentially, all of them use the eigenvector of a matrix as centroids for quick clustering. </a:t>
            </a:r>
          </a:p>
          <a:p>
            <a:r>
              <a:rPr lang="en-US" altLang="zh-CN" dirty="0"/>
              <a:t>However, for Template4Prediction task, this approach is too coarse and cannot be used.</a:t>
            </a:r>
            <a:endParaRPr lang="zh-CN" altLang="en-US" dirty="0"/>
          </a:p>
        </p:txBody>
      </p:sp>
      <p:sp>
        <p:nvSpPr>
          <p:cNvPr id="8" name="文本框 7">
            <a:extLst>
              <a:ext uri="{FF2B5EF4-FFF2-40B4-BE49-F238E27FC236}">
                <a16:creationId xmlns:a16="http://schemas.microsoft.com/office/drawing/2014/main" id="{C5658FD2-7959-E3F6-E938-11C5289D3792}"/>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spTree>
    <p:extLst>
      <p:ext uri="{BB962C8B-B14F-4D97-AF65-F5344CB8AC3E}">
        <p14:creationId xmlns:p14="http://schemas.microsoft.com/office/powerpoint/2010/main" val="194034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5D75D9-E2C1-D1A1-591A-079F6B4D3D85}"/>
              </a:ext>
            </a:extLst>
          </p:cNvPr>
          <p:cNvSpPr txBox="1"/>
          <p:nvPr/>
        </p:nvSpPr>
        <p:spPr>
          <a:xfrm>
            <a:off x="609599" y="568636"/>
            <a:ext cx="11582402" cy="369332"/>
          </a:xfrm>
          <a:prstGeom prst="rect">
            <a:avLst/>
          </a:prstGeom>
          <a:noFill/>
        </p:spPr>
        <p:txBody>
          <a:bodyPr wrap="square" rtlCol="0">
            <a:spAutoFit/>
          </a:bodyPr>
          <a:lstStyle/>
          <a:p>
            <a:r>
              <a:rPr lang="en-US" altLang="zh-CN" dirty="0"/>
              <a:t>4. Trainable Method</a:t>
            </a:r>
            <a:endParaRPr lang="zh-CN" altLang="en-US" dirty="0"/>
          </a:p>
        </p:txBody>
      </p:sp>
      <p:sp>
        <p:nvSpPr>
          <p:cNvPr id="8" name="文本框 7">
            <a:extLst>
              <a:ext uri="{FF2B5EF4-FFF2-40B4-BE49-F238E27FC236}">
                <a16:creationId xmlns:a16="http://schemas.microsoft.com/office/drawing/2014/main" id="{C5658FD2-7959-E3F6-E938-11C5289D3792}"/>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graphicFrame>
        <p:nvGraphicFramePr>
          <p:cNvPr id="5" name="表格 4">
            <a:extLst>
              <a:ext uri="{FF2B5EF4-FFF2-40B4-BE49-F238E27FC236}">
                <a16:creationId xmlns:a16="http://schemas.microsoft.com/office/drawing/2014/main" id="{AAAE904D-2998-174E-5874-42E721AF3C84}"/>
              </a:ext>
            </a:extLst>
          </p:cNvPr>
          <p:cNvGraphicFramePr>
            <a:graphicFrameLocks noGrp="1"/>
          </p:cNvGraphicFramePr>
          <p:nvPr>
            <p:extLst>
              <p:ext uri="{D42A27DB-BD31-4B8C-83A1-F6EECF244321}">
                <p14:modId xmlns:p14="http://schemas.microsoft.com/office/powerpoint/2010/main" val="3620617189"/>
              </p:ext>
            </p:extLst>
          </p:nvPr>
        </p:nvGraphicFramePr>
        <p:xfrm>
          <a:off x="3626960" y="1182370"/>
          <a:ext cx="4938079" cy="1854200"/>
        </p:xfrm>
        <a:graphic>
          <a:graphicData uri="http://schemas.openxmlformats.org/drawingml/2006/table">
            <a:tbl>
              <a:tblPr firstRow="1" bandRow="1">
                <a:tableStyleId>{5C22544A-7EE6-4342-B048-85BDC9FD1C3A}</a:tableStyleId>
              </a:tblPr>
              <a:tblGrid>
                <a:gridCol w="1311593">
                  <a:extLst>
                    <a:ext uri="{9D8B030D-6E8A-4147-A177-3AD203B41FA5}">
                      <a16:colId xmlns:a16="http://schemas.microsoft.com/office/drawing/2014/main" val="25069024"/>
                    </a:ext>
                  </a:extLst>
                </a:gridCol>
                <a:gridCol w="1813243">
                  <a:extLst>
                    <a:ext uri="{9D8B030D-6E8A-4147-A177-3AD203B41FA5}">
                      <a16:colId xmlns:a16="http://schemas.microsoft.com/office/drawing/2014/main" val="2599089463"/>
                    </a:ext>
                  </a:extLst>
                </a:gridCol>
                <a:gridCol w="1813243">
                  <a:extLst>
                    <a:ext uri="{9D8B030D-6E8A-4147-A177-3AD203B41FA5}">
                      <a16:colId xmlns:a16="http://schemas.microsoft.com/office/drawing/2014/main" val="2991976042"/>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570425653"/>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3389503476"/>
                  </a:ext>
                </a:extLst>
              </a:tr>
              <a:tr h="370840">
                <a:tc>
                  <a:txBody>
                    <a:bodyPr/>
                    <a:lstStyle/>
                    <a:p>
                      <a:pPr algn="ctr"/>
                      <a:r>
                        <a:rPr lang="en-US" altLang="zh-CN" b="0" dirty="0"/>
                        <a:t>GTW</a:t>
                      </a:r>
                      <a:endParaRPr lang="zh-CN" altLang="en-US" b="0" dirty="0"/>
                    </a:p>
                  </a:txBody>
                  <a:tcPr/>
                </a:tc>
                <a:tc>
                  <a:txBody>
                    <a:bodyPr/>
                    <a:lstStyle/>
                    <a:p>
                      <a:pPr algn="ctr"/>
                      <a:r>
                        <a:rPr lang="en-US" altLang="zh-CN" u="none" dirty="0"/>
                        <a:t>- / -</a:t>
                      </a:r>
                      <a:endParaRPr lang="zh-CN" altLang="en-US" u="none" dirty="0"/>
                    </a:p>
                  </a:txBody>
                  <a:tcPr/>
                </a:tc>
                <a:tc>
                  <a:txBody>
                    <a:bodyPr/>
                    <a:lstStyle/>
                    <a:p>
                      <a:pPr algn="ctr"/>
                      <a:r>
                        <a:rPr lang="en-US" altLang="zh-CN" u="none" dirty="0"/>
                        <a:t>- / -</a:t>
                      </a:r>
                      <a:endParaRPr lang="zh-CN" altLang="en-US" u="none" dirty="0"/>
                    </a:p>
                  </a:txBody>
                  <a:tcPr/>
                </a:tc>
                <a:extLst>
                  <a:ext uri="{0D108BD9-81ED-4DB2-BD59-A6C34878D82A}">
                    <a16:rowId xmlns:a16="http://schemas.microsoft.com/office/drawing/2014/main" val="568204412"/>
                  </a:ext>
                </a:extLst>
              </a:tr>
              <a:tr h="370840">
                <a:tc>
                  <a:txBody>
                    <a:bodyPr/>
                    <a:lstStyle/>
                    <a:p>
                      <a:pPr algn="ctr"/>
                      <a:r>
                        <a:rPr lang="en-US" altLang="zh-CN" b="0" dirty="0"/>
                        <a:t>TTW</a:t>
                      </a:r>
                      <a:endParaRPr lang="zh-CN" altLang="en-US" b="0" dirty="0"/>
                    </a:p>
                  </a:txBody>
                  <a:tcPr/>
                </a:tc>
                <a:tc>
                  <a:txBody>
                    <a:bodyPr/>
                    <a:lstStyle/>
                    <a:p>
                      <a:pPr algn="ctr"/>
                      <a:r>
                        <a:rPr lang="en-US" altLang="zh-CN" u="none" dirty="0"/>
                        <a:t>1.52 / -</a:t>
                      </a:r>
                      <a:endParaRPr lang="zh-CN" altLang="en-US" u="none" dirty="0"/>
                    </a:p>
                  </a:txBody>
                  <a:tcPr/>
                </a:tc>
                <a:tc>
                  <a:txBody>
                    <a:bodyPr/>
                    <a:lstStyle/>
                    <a:p>
                      <a:pPr algn="ctr"/>
                      <a:r>
                        <a:rPr lang="en-US" altLang="zh-CN" u="none" dirty="0"/>
                        <a:t>4.28 / -</a:t>
                      </a:r>
                      <a:endParaRPr lang="zh-CN" altLang="en-US" u="none" dirty="0"/>
                    </a:p>
                  </a:txBody>
                  <a:tcPr/>
                </a:tc>
                <a:extLst>
                  <a:ext uri="{0D108BD9-81ED-4DB2-BD59-A6C34878D82A}">
                    <a16:rowId xmlns:a16="http://schemas.microsoft.com/office/drawing/2014/main" val="27067337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Soft-DTW</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 </a:t>
                      </a:r>
                      <a:endParaRPr lang="zh-CN" altLang="en-US" dirty="0"/>
                    </a:p>
                  </a:txBody>
                  <a:tcPr/>
                </a:tc>
                <a:extLst>
                  <a:ext uri="{0D108BD9-81ED-4DB2-BD59-A6C34878D82A}">
                    <a16:rowId xmlns:a16="http://schemas.microsoft.com/office/drawing/2014/main" val="1036085488"/>
                  </a:ext>
                </a:extLst>
              </a:tr>
            </a:tbl>
          </a:graphicData>
        </a:graphic>
      </p:graphicFrame>
      <p:sp>
        <p:nvSpPr>
          <p:cNvPr id="9" name="文本框 8">
            <a:extLst>
              <a:ext uri="{FF2B5EF4-FFF2-40B4-BE49-F238E27FC236}">
                <a16:creationId xmlns:a16="http://schemas.microsoft.com/office/drawing/2014/main" id="{E51AFF3B-C43F-D864-8E5F-9F6A55883110}"/>
              </a:ext>
            </a:extLst>
          </p:cNvPr>
          <p:cNvSpPr txBox="1"/>
          <p:nvPr/>
        </p:nvSpPr>
        <p:spPr>
          <a:xfrm>
            <a:off x="2056461" y="3603616"/>
            <a:ext cx="8688677" cy="2585323"/>
          </a:xfrm>
          <a:prstGeom prst="rect">
            <a:avLst/>
          </a:prstGeom>
          <a:noFill/>
        </p:spPr>
        <p:txBody>
          <a:bodyPr wrap="square">
            <a:spAutoFit/>
          </a:bodyPr>
          <a:lstStyle/>
          <a:p>
            <a:r>
              <a:rPr lang="en-US" altLang="zh-CN" dirty="0"/>
              <a:t>These models all have available libraries. Currently, the trainable methods don't seem effective. </a:t>
            </a:r>
          </a:p>
          <a:p>
            <a:endParaRPr lang="en-US" altLang="zh-CN" dirty="0"/>
          </a:p>
          <a:p>
            <a:r>
              <a:rPr lang="en-US" altLang="zh-CN" dirty="0"/>
              <a:t>However, these papers involve a lot of mathematical theory, and I'll need some time to understand it. </a:t>
            </a:r>
          </a:p>
          <a:p>
            <a:endParaRPr lang="en-US" altLang="zh-CN" dirty="0"/>
          </a:p>
          <a:p>
            <a:r>
              <a:rPr lang="en-US" altLang="zh-CN" dirty="0"/>
              <a:t>As of now (up to papers from 2018), there‘s a trend in Time Series Average method shifting </a:t>
            </a:r>
            <a:r>
              <a:rPr lang="en-US" altLang="zh-CN" b="1" dirty="0"/>
              <a:t>from intuitive to counterintuitive</a:t>
            </a:r>
            <a:r>
              <a:rPr lang="en-US" altLang="zh-CN" dirty="0"/>
              <a:t>(Gradient related), which we need to pay attention to.</a:t>
            </a:r>
            <a:endParaRPr lang="zh-CN" altLang="en-US" dirty="0"/>
          </a:p>
        </p:txBody>
      </p:sp>
    </p:spTree>
    <p:extLst>
      <p:ext uri="{BB962C8B-B14F-4D97-AF65-F5344CB8AC3E}">
        <p14:creationId xmlns:p14="http://schemas.microsoft.com/office/powerpoint/2010/main" val="287408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5658FD2-7959-E3F6-E938-11C5289D3792}"/>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sp>
        <p:nvSpPr>
          <p:cNvPr id="4" name="文本框 3">
            <a:extLst>
              <a:ext uri="{FF2B5EF4-FFF2-40B4-BE49-F238E27FC236}">
                <a16:creationId xmlns:a16="http://schemas.microsoft.com/office/drawing/2014/main" id="{C0C2F67C-8BC3-9CFA-9509-E6B11DF745B9}"/>
              </a:ext>
            </a:extLst>
          </p:cNvPr>
          <p:cNvSpPr txBox="1"/>
          <p:nvPr/>
        </p:nvSpPr>
        <p:spPr>
          <a:xfrm>
            <a:off x="1393372" y="1618733"/>
            <a:ext cx="9927772" cy="1508105"/>
          </a:xfrm>
          <a:prstGeom prst="rect">
            <a:avLst/>
          </a:prstGeom>
          <a:noFill/>
        </p:spPr>
        <p:txBody>
          <a:bodyPr wrap="square">
            <a:spAutoFit/>
          </a:bodyPr>
          <a:lstStyle/>
          <a:p>
            <a:r>
              <a:rPr lang="en-US" altLang="zh-CN" sz="2000" dirty="0"/>
              <a:t>General trend in the development of models in time series average:</a:t>
            </a:r>
          </a:p>
          <a:p>
            <a:endParaRPr lang="en-US" altLang="zh-CN" b="1" dirty="0"/>
          </a:p>
          <a:p>
            <a:r>
              <a:rPr lang="en-US" altLang="zh-CN" b="1" dirty="0"/>
              <a:t>Incremental -&gt; Batch</a:t>
            </a:r>
          </a:p>
          <a:p>
            <a:endParaRPr lang="en-US" altLang="zh-CN" b="1" dirty="0"/>
          </a:p>
          <a:p>
            <a:r>
              <a:rPr lang="en-US" altLang="zh-CN" b="1" dirty="0"/>
              <a:t>Intuitive -&gt; Counterintuitive</a:t>
            </a:r>
            <a:endParaRPr lang="zh-CN" altLang="en-US" dirty="0"/>
          </a:p>
        </p:txBody>
      </p:sp>
      <p:sp>
        <p:nvSpPr>
          <p:cNvPr id="7" name="文本框 6">
            <a:extLst>
              <a:ext uri="{FF2B5EF4-FFF2-40B4-BE49-F238E27FC236}">
                <a16:creationId xmlns:a16="http://schemas.microsoft.com/office/drawing/2014/main" id="{C115DD30-80E1-6B37-C04B-70D740ED865E}"/>
              </a:ext>
            </a:extLst>
          </p:cNvPr>
          <p:cNvSpPr txBox="1"/>
          <p:nvPr/>
        </p:nvSpPr>
        <p:spPr>
          <a:xfrm>
            <a:off x="1393372" y="3991205"/>
            <a:ext cx="9550399" cy="1477328"/>
          </a:xfrm>
          <a:prstGeom prst="rect">
            <a:avLst/>
          </a:prstGeom>
          <a:noFill/>
        </p:spPr>
        <p:txBody>
          <a:bodyPr wrap="square">
            <a:spAutoFit/>
          </a:bodyPr>
          <a:lstStyle/>
          <a:p>
            <a:r>
              <a:rPr lang="zh-CN" altLang="en-US" dirty="0"/>
              <a:t>Based on current experimental results, this development trend seems to be inconsistent with the goal of </a:t>
            </a:r>
            <a:r>
              <a:rPr lang="en-US" altLang="zh-CN" dirty="0"/>
              <a:t>T</a:t>
            </a:r>
            <a:r>
              <a:rPr lang="zh-CN" altLang="en-US" dirty="0"/>
              <a:t>emplate</a:t>
            </a:r>
            <a:r>
              <a:rPr lang="en-US" altLang="zh-CN" dirty="0"/>
              <a:t>4P</a:t>
            </a:r>
            <a:r>
              <a:rPr lang="zh-CN" altLang="en-US" dirty="0"/>
              <a:t>rediction.</a:t>
            </a:r>
            <a:endParaRPr lang="en-US" altLang="zh-CN" dirty="0"/>
          </a:p>
          <a:p>
            <a:endParaRPr lang="en-US" altLang="zh-CN" dirty="0"/>
          </a:p>
          <a:p>
            <a:r>
              <a:rPr lang="zh-CN" altLang="en-US" dirty="0"/>
              <a:t>At the current pace, it will take me at least another </a:t>
            </a:r>
            <a:r>
              <a:rPr lang="zh-CN" altLang="en-US" b="1" dirty="0"/>
              <a:t>5-6 weeks </a:t>
            </a:r>
            <a:r>
              <a:rPr lang="zh-CN" altLang="en-US" dirty="0"/>
              <a:t>to fully review important </a:t>
            </a:r>
            <a:r>
              <a:rPr lang="en-US" altLang="zh-CN" dirty="0"/>
              <a:t>papers</a:t>
            </a:r>
            <a:r>
              <a:rPr lang="zh-CN" altLang="en-US" dirty="0"/>
              <a:t> up to the year 2023.</a:t>
            </a:r>
          </a:p>
        </p:txBody>
      </p:sp>
    </p:spTree>
    <p:extLst>
      <p:ext uri="{BB962C8B-B14F-4D97-AF65-F5344CB8AC3E}">
        <p14:creationId xmlns:p14="http://schemas.microsoft.com/office/powerpoint/2010/main" val="292804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272616A-963B-5E4A-6482-7FACDDCAC948}"/>
              </a:ext>
            </a:extLst>
          </p:cNvPr>
          <p:cNvPicPr>
            <a:picLocks noChangeAspect="1"/>
          </p:cNvPicPr>
          <p:nvPr/>
        </p:nvPicPr>
        <p:blipFill>
          <a:blip r:embed="rId3"/>
          <a:stretch>
            <a:fillRect/>
          </a:stretch>
        </p:blipFill>
        <p:spPr>
          <a:xfrm>
            <a:off x="842930" y="1742165"/>
            <a:ext cx="6247721" cy="2034872"/>
          </a:xfrm>
          <a:prstGeom prst="rect">
            <a:avLst/>
          </a:prstGeom>
        </p:spPr>
      </p:pic>
      <p:pic>
        <p:nvPicPr>
          <p:cNvPr id="6" name="图片 5">
            <a:extLst>
              <a:ext uri="{FF2B5EF4-FFF2-40B4-BE49-F238E27FC236}">
                <a16:creationId xmlns:a16="http://schemas.microsoft.com/office/drawing/2014/main" id="{CD38A061-2B36-0206-8CC3-CBF36305F7EA}"/>
              </a:ext>
            </a:extLst>
          </p:cNvPr>
          <p:cNvPicPr>
            <a:picLocks noChangeAspect="1"/>
          </p:cNvPicPr>
          <p:nvPr/>
        </p:nvPicPr>
        <p:blipFill>
          <a:blip r:embed="rId4"/>
          <a:stretch>
            <a:fillRect/>
          </a:stretch>
        </p:blipFill>
        <p:spPr>
          <a:xfrm>
            <a:off x="7432917" y="1742165"/>
            <a:ext cx="4337100" cy="2034872"/>
          </a:xfrm>
          <a:prstGeom prst="rect">
            <a:avLst/>
          </a:prstGeom>
        </p:spPr>
      </p:pic>
      <p:sp>
        <p:nvSpPr>
          <p:cNvPr id="5" name="文本框 4">
            <a:extLst>
              <a:ext uri="{FF2B5EF4-FFF2-40B4-BE49-F238E27FC236}">
                <a16:creationId xmlns:a16="http://schemas.microsoft.com/office/drawing/2014/main" id="{55734EFF-2A0F-4DC3-5A9D-9D009CC80470}"/>
              </a:ext>
            </a:extLst>
          </p:cNvPr>
          <p:cNvSpPr txBox="1"/>
          <p:nvPr/>
        </p:nvSpPr>
        <p:spPr>
          <a:xfrm>
            <a:off x="643033" y="130629"/>
            <a:ext cx="6094948" cy="369332"/>
          </a:xfrm>
          <a:prstGeom prst="rect">
            <a:avLst/>
          </a:prstGeom>
          <a:noFill/>
        </p:spPr>
        <p:txBody>
          <a:bodyPr wrap="square">
            <a:spAutoFit/>
          </a:bodyPr>
          <a:lstStyle/>
          <a:p>
            <a:r>
              <a:rPr lang="en-US" altLang="zh-CN" b="1" dirty="0"/>
              <a:t>Generative Model</a:t>
            </a:r>
          </a:p>
        </p:txBody>
      </p:sp>
      <p:sp>
        <p:nvSpPr>
          <p:cNvPr id="8" name="文本框 7">
            <a:extLst>
              <a:ext uri="{FF2B5EF4-FFF2-40B4-BE49-F238E27FC236}">
                <a16:creationId xmlns:a16="http://schemas.microsoft.com/office/drawing/2014/main" id="{47BA36BB-5263-BEDC-F698-0CFDF4D3CC05}"/>
              </a:ext>
            </a:extLst>
          </p:cNvPr>
          <p:cNvSpPr txBox="1"/>
          <p:nvPr/>
        </p:nvSpPr>
        <p:spPr>
          <a:xfrm>
            <a:off x="842930" y="881968"/>
            <a:ext cx="8068841" cy="369332"/>
          </a:xfrm>
          <a:prstGeom prst="rect">
            <a:avLst/>
          </a:prstGeom>
          <a:noFill/>
        </p:spPr>
        <p:txBody>
          <a:bodyPr wrap="square">
            <a:spAutoFit/>
          </a:bodyPr>
          <a:lstStyle/>
          <a:p>
            <a:r>
              <a:rPr lang="en-US" altLang="zh-CN" dirty="0"/>
              <a:t>Rec-</a:t>
            </a:r>
            <a:r>
              <a:rPr lang="en-US" altLang="zh-CN" dirty="0" err="1"/>
              <a:t>AUNet</a:t>
            </a:r>
            <a:r>
              <a:rPr lang="en-US" altLang="zh-CN" dirty="0"/>
              <a:t>: Attentive </a:t>
            </a:r>
            <a:r>
              <a:rPr lang="en-US" altLang="zh-CN" dirty="0" err="1"/>
              <a:t>UNet</a:t>
            </a:r>
            <a:r>
              <a:rPr lang="en-US" altLang="zh-CN" dirty="0"/>
              <a:t> for Reconstruction of ECG from BCG</a:t>
            </a:r>
            <a:r>
              <a:rPr lang="en-US" altLang="zh-CN" baseline="30000" dirty="0"/>
              <a:t>[9]</a:t>
            </a:r>
            <a:endParaRPr lang="zh-CN" altLang="en-US" baseline="30000" dirty="0"/>
          </a:p>
        </p:txBody>
      </p:sp>
      <p:sp>
        <p:nvSpPr>
          <p:cNvPr id="10" name="文本框 9">
            <a:extLst>
              <a:ext uri="{FF2B5EF4-FFF2-40B4-BE49-F238E27FC236}">
                <a16:creationId xmlns:a16="http://schemas.microsoft.com/office/drawing/2014/main" id="{494C2A90-0C6C-444C-33CE-586E7781A078}"/>
              </a:ext>
            </a:extLst>
          </p:cNvPr>
          <p:cNvSpPr txBox="1"/>
          <p:nvPr/>
        </p:nvSpPr>
        <p:spPr>
          <a:xfrm>
            <a:off x="884725" y="4267902"/>
            <a:ext cx="10885292" cy="2031325"/>
          </a:xfrm>
          <a:prstGeom prst="rect">
            <a:avLst/>
          </a:prstGeom>
          <a:noFill/>
        </p:spPr>
        <p:txBody>
          <a:bodyPr wrap="square">
            <a:spAutoFit/>
          </a:bodyPr>
          <a:lstStyle/>
          <a:p>
            <a:r>
              <a:rPr lang="zh-CN" altLang="en-US" dirty="0"/>
              <a:t>While generating a template from a lengthy signal may not be feasible</a:t>
            </a:r>
            <a:r>
              <a:rPr lang="en-US" altLang="zh-CN" dirty="0"/>
              <a:t>. </a:t>
            </a:r>
          </a:p>
          <a:p>
            <a:endParaRPr lang="en-US" altLang="zh-CN" dirty="0"/>
          </a:p>
          <a:p>
            <a:r>
              <a:rPr lang="en-US" altLang="zh-CN" dirty="0"/>
              <a:t>T</a:t>
            </a:r>
            <a:r>
              <a:rPr lang="zh-CN" altLang="en-US" dirty="0"/>
              <a:t>his network architecture should, at the very least, be able to capture the characteristics of the BCG signal. </a:t>
            </a:r>
            <a:endParaRPr lang="en-US" altLang="zh-CN" dirty="0"/>
          </a:p>
          <a:p>
            <a:endParaRPr lang="en-US" altLang="zh-CN" dirty="0"/>
          </a:p>
          <a:p>
            <a:r>
              <a:rPr lang="zh-CN" altLang="en-US" dirty="0"/>
              <a:t>If someone in our lab is working on this direction, they might consider trying out this architecture.</a:t>
            </a:r>
          </a:p>
        </p:txBody>
      </p:sp>
    </p:spTree>
    <p:extLst>
      <p:ext uri="{BB962C8B-B14F-4D97-AF65-F5344CB8AC3E}">
        <p14:creationId xmlns:p14="http://schemas.microsoft.com/office/powerpoint/2010/main" val="15318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4913071" y="3105834"/>
            <a:ext cx="2365858"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Part_2</a:t>
            </a:r>
          </a:p>
        </p:txBody>
      </p:sp>
    </p:spTree>
    <p:extLst>
      <p:ext uri="{BB962C8B-B14F-4D97-AF65-F5344CB8AC3E}">
        <p14:creationId xmlns:p14="http://schemas.microsoft.com/office/powerpoint/2010/main" val="422932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2DEFE6-4C42-164F-FD9B-3EBED220B343}"/>
              </a:ext>
            </a:extLst>
          </p:cNvPr>
          <p:cNvSpPr txBox="1"/>
          <p:nvPr/>
        </p:nvSpPr>
        <p:spPr>
          <a:xfrm>
            <a:off x="495097" y="231525"/>
            <a:ext cx="5652240" cy="400110"/>
          </a:xfrm>
          <a:prstGeom prst="rect">
            <a:avLst/>
          </a:prstGeom>
          <a:noFill/>
        </p:spPr>
        <p:txBody>
          <a:bodyPr wrap="square" rtlCol="0">
            <a:spAutoFit/>
          </a:bodyPr>
          <a:lstStyle/>
          <a:p>
            <a:r>
              <a:rPr lang="en-US" altLang="zh-CN" sz="2000" dirty="0"/>
              <a:t>Denoise and Choose High Quality Signals</a:t>
            </a:r>
          </a:p>
        </p:txBody>
      </p:sp>
      <p:cxnSp>
        <p:nvCxnSpPr>
          <p:cNvPr id="3" name="直接连接符 2">
            <a:extLst>
              <a:ext uri="{FF2B5EF4-FFF2-40B4-BE49-F238E27FC236}">
                <a16:creationId xmlns:a16="http://schemas.microsoft.com/office/drawing/2014/main" id="{B5A2163E-849D-3C46-830B-53DCA8A0EA13}"/>
              </a:ext>
            </a:extLst>
          </p:cNvPr>
          <p:cNvCxnSpPr/>
          <p:nvPr/>
        </p:nvCxnSpPr>
        <p:spPr>
          <a:xfrm>
            <a:off x="6064276" y="0"/>
            <a:ext cx="0" cy="6858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54459165-4F09-F0D5-946D-601942760034}"/>
              </a:ext>
            </a:extLst>
          </p:cNvPr>
          <p:cNvPicPr>
            <a:picLocks noChangeAspect="1"/>
          </p:cNvPicPr>
          <p:nvPr/>
        </p:nvPicPr>
        <p:blipFill>
          <a:blip r:embed="rId3"/>
          <a:stretch>
            <a:fillRect/>
          </a:stretch>
        </p:blipFill>
        <p:spPr>
          <a:xfrm>
            <a:off x="584599" y="1654388"/>
            <a:ext cx="5081252" cy="1228119"/>
          </a:xfrm>
          <a:prstGeom prst="rect">
            <a:avLst/>
          </a:prstGeom>
        </p:spPr>
      </p:pic>
      <p:pic>
        <p:nvPicPr>
          <p:cNvPr id="9" name="图片 8">
            <a:extLst>
              <a:ext uri="{FF2B5EF4-FFF2-40B4-BE49-F238E27FC236}">
                <a16:creationId xmlns:a16="http://schemas.microsoft.com/office/drawing/2014/main" id="{C681199F-2A4F-1D1C-C631-81BC4F9CEC27}"/>
              </a:ext>
            </a:extLst>
          </p:cNvPr>
          <p:cNvPicPr>
            <a:picLocks noChangeAspect="1"/>
          </p:cNvPicPr>
          <p:nvPr/>
        </p:nvPicPr>
        <p:blipFill>
          <a:blip r:embed="rId4"/>
          <a:stretch>
            <a:fillRect/>
          </a:stretch>
        </p:blipFill>
        <p:spPr>
          <a:xfrm>
            <a:off x="495097" y="3844013"/>
            <a:ext cx="5254502" cy="2598301"/>
          </a:xfrm>
          <a:prstGeom prst="rect">
            <a:avLst/>
          </a:prstGeom>
        </p:spPr>
      </p:pic>
      <p:sp>
        <p:nvSpPr>
          <p:cNvPr id="10" name="文本框 9">
            <a:extLst>
              <a:ext uri="{FF2B5EF4-FFF2-40B4-BE49-F238E27FC236}">
                <a16:creationId xmlns:a16="http://schemas.microsoft.com/office/drawing/2014/main" id="{72F60A9F-1801-2FCF-9298-A7B2584BCE7C}"/>
              </a:ext>
            </a:extLst>
          </p:cNvPr>
          <p:cNvSpPr txBox="1"/>
          <p:nvPr/>
        </p:nvSpPr>
        <p:spPr>
          <a:xfrm>
            <a:off x="8205136" y="3880934"/>
            <a:ext cx="2035353" cy="369332"/>
          </a:xfrm>
          <a:prstGeom prst="rect">
            <a:avLst/>
          </a:prstGeom>
          <a:noFill/>
        </p:spPr>
        <p:txBody>
          <a:bodyPr wrap="square">
            <a:spAutoFit/>
          </a:bodyPr>
          <a:lstStyle/>
          <a:p>
            <a:pPr algn="ctr"/>
            <a:r>
              <a:rPr lang="en-US" altLang="zh-CN" dirty="0"/>
              <a:t>ACF</a:t>
            </a:r>
          </a:p>
        </p:txBody>
      </p:sp>
      <p:sp>
        <p:nvSpPr>
          <p:cNvPr id="12" name="文本框 11">
            <a:extLst>
              <a:ext uri="{FF2B5EF4-FFF2-40B4-BE49-F238E27FC236}">
                <a16:creationId xmlns:a16="http://schemas.microsoft.com/office/drawing/2014/main" id="{3ECC397C-28B7-23CC-5EEB-E85DD5F3A688}"/>
              </a:ext>
            </a:extLst>
          </p:cNvPr>
          <p:cNvSpPr txBox="1"/>
          <p:nvPr/>
        </p:nvSpPr>
        <p:spPr>
          <a:xfrm>
            <a:off x="8248493" y="245923"/>
            <a:ext cx="1948641" cy="369332"/>
          </a:xfrm>
          <a:prstGeom prst="rect">
            <a:avLst/>
          </a:prstGeom>
          <a:noFill/>
        </p:spPr>
        <p:txBody>
          <a:bodyPr wrap="square">
            <a:spAutoFit/>
          </a:bodyPr>
          <a:lstStyle/>
          <a:p>
            <a:pPr algn="ctr"/>
            <a:r>
              <a:rPr lang="en-US" altLang="zh-CN" dirty="0"/>
              <a:t>ZCR</a:t>
            </a:r>
          </a:p>
        </p:txBody>
      </p:sp>
      <p:sp>
        <p:nvSpPr>
          <p:cNvPr id="13" name="文本框 12">
            <a:extLst>
              <a:ext uri="{FF2B5EF4-FFF2-40B4-BE49-F238E27FC236}">
                <a16:creationId xmlns:a16="http://schemas.microsoft.com/office/drawing/2014/main" id="{D442802A-4545-711E-2719-6CB977362CE9}"/>
              </a:ext>
            </a:extLst>
          </p:cNvPr>
          <p:cNvSpPr txBox="1"/>
          <p:nvPr/>
        </p:nvSpPr>
        <p:spPr>
          <a:xfrm>
            <a:off x="1643268" y="1312443"/>
            <a:ext cx="3014366" cy="369332"/>
          </a:xfrm>
          <a:prstGeom prst="rect">
            <a:avLst/>
          </a:prstGeom>
          <a:noFill/>
        </p:spPr>
        <p:txBody>
          <a:bodyPr wrap="square" rtlCol="0">
            <a:spAutoFit/>
          </a:bodyPr>
          <a:lstStyle/>
          <a:p>
            <a:pPr algn="ctr"/>
            <a:r>
              <a:rPr lang="en-US" altLang="zh-CN" dirty="0"/>
              <a:t>High Quality Signal</a:t>
            </a:r>
            <a:endParaRPr lang="zh-CN" altLang="en-US" dirty="0"/>
          </a:p>
        </p:txBody>
      </p:sp>
      <p:sp>
        <p:nvSpPr>
          <p:cNvPr id="14" name="文本框 13">
            <a:extLst>
              <a:ext uri="{FF2B5EF4-FFF2-40B4-BE49-F238E27FC236}">
                <a16:creationId xmlns:a16="http://schemas.microsoft.com/office/drawing/2014/main" id="{3C79D36D-F7CA-9183-E0BF-4151506E08B9}"/>
              </a:ext>
            </a:extLst>
          </p:cNvPr>
          <p:cNvSpPr txBox="1"/>
          <p:nvPr/>
        </p:nvSpPr>
        <p:spPr>
          <a:xfrm>
            <a:off x="1996415" y="3506212"/>
            <a:ext cx="2308072" cy="369332"/>
          </a:xfrm>
          <a:prstGeom prst="rect">
            <a:avLst/>
          </a:prstGeom>
          <a:noFill/>
        </p:spPr>
        <p:txBody>
          <a:bodyPr wrap="square" rtlCol="0">
            <a:spAutoFit/>
          </a:bodyPr>
          <a:lstStyle/>
          <a:p>
            <a:r>
              <a:rPr lang="en-US" altLang="zh-CN" dirty="0"/>
              <a:t>Sliding Window?</a:t>
            </a:r>
            <a:endParaRPr lang="zh-CN" altLang="en-US" dirty="0"/>
          </a:p>
        </p:txBody>
      </p:sp>
      <p:pic>
        <p:nvPicPr>
          <p:cNvPr id="18" name="图片 17">
            <a:extLst>
              <a:ext uri="{FF2B5EF4-FFF2-40B4-BE49-F238E27FC236}">
                <a16:creationId xmlns:a16="http://schemas.microsoft.com/office/drawing/2014/main" id="{8CE3472F-A27F-9EDA-F3E3-45397401C1CE}"/>
              </a:ext>
            </a:extLst>
          </p:cNvPr>
          <p:cNvPicPr>
            <a:picLocks noChangeAspect="1"/>
          </p:cNvPicPr>
          <p:nvPr/>
        </p:nvPicPr>
        <p:blipFill rotWithShape="1">
          <a:blip r:embed="rId5"/>
          <a:srcRect l="3238" r="7020" b="4616"/>
          <a:stretch/>
        </p:blipFill>
        <p:spPr>
          <a:xfrm>
            <a:off x="6127725" y="1046730"/>
            <a:ext cx="3339054" cy="1963520"/>
          </a:xfrm>
          <a:prstGeom prst="rect">
            <a:avLst/>
          </a:prstGeom>
        </p:spPr>
      </p:pic>
      <p:pic>
        <p:nvPicPr>
          <p:cNvPr id="20" name="图片 19">
            <a:extLst>
              <a:ext uri="{FF2B5EF4-FFF2-40B4-BE49-F238E27FC236}">
                <a16:creationId xmlns:a16="http://schemas.microsoft.com/office/drawing/2014/main" id="{05DCF17D-A8F8-8DC5-43C5-4017E8D98F8E}"/>
              </a:ext>
            </a:extLst>
          </p:cNvPr>
          <p:cNvPicPr>
            <a:picLocks noChangeAspect="1"/>
          </p:cNvPicPr>
          <p:nvPr/>
        </p:nvPicPr>
        <p:blipFill>
          <a:blip r:embed="rId6"/>
          <a:stretch>
            <a:fillRect/>
          </a:stretch>
        </p:blipFill>
        <p:spPr>
          <a:xfrm>
            <a:off x="7735779" y="4583587"/>
            <a:ext cx="3107979" cy="2028490"/>
          </a:xfrm>
          <a:prstGeom prst="rect">
            <a:avLst/>
          </a:prstGeom>
        </p:spPr>
      </p:pic>
      <p:pic>
        <p:nvPicPr>
          <p:cNvPr id="22" name="图片 21">
            <a:extLst>
              <a:ext uri="{FF2B5EF4-FFF2-40B4-BE49-F238E27FC236}">
                <a16:creationId xmlns:a16="http://schemas.microsoft.com/office/drawing/2014/main" id="{0F6A5E4F-B8F5-4E85-4CEC-F299A9F8BEDF}"/>
              </a:ext>
            </a:extLst>
          </p:cNvPr>
          <p:cNvPicPr>
            <a:picLocks noChangeAspect="1"/>
          </p:cNvPicPr>
          <p:nvPr/>
        </p:nvPicPr>
        <p:blipFill rotWithShape="1">
          <a:blip r:embed="rId7"/>
          <a:srcRect l="3216" r="3092"/>
          <a:stretch/>
        </p:blipFill>
        <p:spPr>
          <a:xfrm>
            <a:off x="9378055" y="1041696"/>
            <a:ext cx="2729861" cy="1953386"/>
          </a:xfrm>
          <a:prstGeom prst="rect">
            <a:avLst/>
          </a:prstGeom>
        </p:spPr>
      </p:pic>
    </p:spTree>
    <p:extLst>
      <p:ext uri="{BB962C8B-B14F-4D97-AF65-F5344CB8AC3E}">
        <p14:creationId xmlns:p14="http://schemas.microsoft.com/office/powerpoint/2010/main" val="37394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2DEFE6-4C42-164F-FD9B-3EBED220B343}"/>
              </a:ext>
            </a:extLst>
          </p:cNvPr>
          <p:cNvSpPr txBox="1"/>
          <p:nvPr/>
        </p:nvSpPr>
        <p:spPr>
          <a:xfrm>
            <a:off x="2092214" y="442686"/>
            <a:ext cx="2159206" cy="369332"/>
          </a:xfrm>
          <a:prstGeom prst="rect">
            <a:avLst/>
          </a:prstGeom>
          <a:noFill/>
        </p:spPr>
        <p:txBody>
          <a:bodyPr wrap="square" rtlCol="0">
            <a:spAutoFit/>
          </a:bodyPr>
          <a:lstStyle/>
          <a:p>
            <a:pPr algn="ctr"/>
            <a:r>
              <a:rPr lang="en-US" altLang="zh-CN" dirty="0"/>
              <a:t>Respiration</a:t>
            </a:r>
          </a:p>
        </p:txBody>
      </p:sp>
      <p:cxnSp>
        <p:nvCxnSpPr>
          <p:cNvPr id="3" name="直接连接符 2">
            <a:extLst>
              <a:ext uri="{FF2B5EF4-FFF2-40B4-BE49-F238E27FC236}">
                <a16:creationId xmlns:a16="http://schemas.microsoft.com/office/drawing/2014/main" id="{21E5095F-4561-06A0-B774-07506706D9A8}"/>
              </a:ext>
            </a:extLst>
          </p:cNvPr>
          <p:cNvCxnSpPr/>
          <p:nvPr/>
        </p:nvCxnSpPr>
        <p:spPr>
          <a:xfrm>
            <a:off x="6064276" y="0"/>
            <a:ext cx="0" cy="6858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7D8746E-3632-8D54-0E1D-C423000FB24E}"/>
              </a:ext>
            </a:extLst>
          </p:cNvPr>
          <p:cNvPicPr>
            <a:picLocks noChangeAspect="1"/>
          </p:cNvPicPr>
          <p:nvPr/>
        </p:nvPicPr>
        <p:blipFill>
          <a:blip r:embed="rId3"/>
          <a:stretch>
            <a:fillRect/>
          </a:stretch>
        </p:blipFill>
        <p:spPr>
          <a:xfrm>
            <a:off x="527239" y="1154037"/>
            <a:ext cx="5011684" cy="2862322"/>
          </a:xfrm>
          <a:prstGeom prst="rect">
            <a:avLst/>
          </a:prstGeom>
        </p:spPr>
      </p:pic>
      <p:sp>
        <p:nvSpPr>
          <p:cNvPr id="7" name="文本框 6">
            <a:extLst>
              <a:ext uri="{FF2B5EF4-FFF2-40B4-BE49-F238E27FC236}">
                <a16:creationId xmlns:a16="http://schemas.microsoft.com/office/drawing/2014/main" id="{C053BE97-EF28-8533-50D6-C64DCC66F5AC}"/>
              </a:ext>
            </a:extLst>
          </p:cNvPr>
          <p:cNvSpPr txBox="1"/>
          <p:nvPr/>
        </p:nvSpPr>
        <p:spPr>
          <a:xfrm>
            <a:off x="8119073" y="442686"/>
            <a:ext cx="2230820" cy="369332"/>
          </a:xfrm>
          <a:prstGeom prst="rect">
            <a:avLst/>
          </a:prstGeom>
          <a:noFill/>
        </p:spPr>
        <p:txBody>
          <a:bodyPr wrap="square">
            <a:spAutoFit/>
          </a:bodyPr>
          <a:lstStyle/>
          <a:p>
            <a:pPr algn="ctr"/>
            <a:r>
              <a:rPr lang="en-US" altLang="zh-CN" dirty="0"/>
              <a:t>Fusion</a:t>
            </a:r>
          </a:p>
        </p:txBody>
      </p:sp>
      <p:sp>
        <p:nvSpPr>
          <p:cNvPr id="9" name="文本框 8">
            <a:extLst>
              <a:ext uri="{FF2B5EF4-FFF2-40B4-BE49-F238E27FC236}">
                <a16:creationId xmlns:a16="http://schemas.microsoft.com/office/drawing/2014/main" id="{937F09DE-9A2B-B509-90CF-076395FE2269}"/>
              </a:ext>
            </a:extLst>
          </p:cNvPr>
          <p:cNvSpPr txBox="1"/>
          <p:nvPr/>
        </p:nvSpPr>
        <p:spPr>
          <a:xfrm>
            <a:off x="346656" y="4503634"/>
            <a:ext cx="5724118" cy="1200329"/>
          </a:xfrm>
          <a:prstGeom prst="rect">
            <a:avLst/>
          </a:prstGeom>
          <a:noFill/>
        </p:spPr>
        <p:txBody>
          <a:bodyPr wrap="square">
            <a:spAutoFit/>
          </a:bodyPr>
          <a:lstStyle/>
          <a:p>
            <a:r>
              <a:rPr lang="en-US" altLang="zh-CN" dirty="0"/>
              <a:t>Why Respiration Pattern will appear? </a:t>
            </a:r>
          </a:p>
          <a:p>
            <a:endParaRPr lang="en-US" altLang="zh-CN" dirty="0"/>
          </a:p>
          <a:p>
            <a:r>
              <a:rPr lang="en-US" altLang="zh-CN" dirty="0"/>
              <a:t>How does it help and guide us in eliminating Respiration?</a:t>
            </a:r>
          </a:p>
        </p:txBody>
      </p:sp>
      <p:pic>
        <p:nvPicPr>
          <p:cNvPr id="11" name="图片 10">
            <a:extLst>
              <a:ext uri="{FF2B5EF4-FFF2-40B4-BE49-F238E27FC236}">
                <a16:creationId xmlns:a16="http://schemas.microsoft.com/office/drawing/2014/main" id="{BBBB37DF-8FD2-4DB1-B133-173CF93D2904}"/>
              </a:ext>
            </a:extLst>
          </p:cNvPr>
          <p:cNvPicPr>
            <a:picLocks noChangeAspect="1"/>
          </p:cNvPicPr>
          <p:nvPr/>
        </p:nvPicPr>
        <p:blipFill>
          <a:blip r:embed="rId4"/>
          <a:stretch>
            <a:fillRect/>
          </a:stretch>
        </p:blipFill>
        <p:spPr>
          <a:xfrm>
            <a:off x="6455824" y="1629949"/>
            <a:ext cx="1734563" cy="348335"/>
          </a:xfrm>
          <a:prstGeom prst="rect">
            <a:avLst/>
          </a:prstGeom>
        </p:spPr>
      </p:pic>
      <p:pic>
        <p:nvPicPr>
          <p:cNvPr id="13" name="图片 12">
            <a:extLst>
              <a:ext uri="{FF2B5EF4-FFF2-40B4-BE49-F238E27FC236}">
                <a16:creationId xmlns:a16="http://schemas.microsoft.com/office/drawing/2014/main" id="{C977719D-D594-D3AA-61B6-7E58EE82889C}"/>
              </a:ext>
            </a:extLst>
          </p:cNvPr>
          <p:cNvPicPr>
            <a:picLocks noChangeAspect="1"/>
          </p:cNvPicPr>
          <p:nvPr/>
        </p:nvPicPr>
        <p:blipFill>
          <a:blip r:embed="rId5"/>
          <a:stretch>
            <a:fillRect/>
          </a:stretch>
        </p:blipFill>
        <p:spPr>
          <a:xfrm>
            <a:off x="6328148" y="2131596"/>
            <a:ext cx="5870735" cy="534318"/>
          </a:xfrm>
          <a:prstGeom prst="rect">
            <a:avLst/>
          </a:prstGeom>
        </p:spPr>
      </p:pic>
      <p:pic>
        <p:nvPicPr>
          <p:cNvPr id="15" name="图片 14">
            <a:extLst>
              <a:ext uri="{FF2B5EF4-FFF2-40B4-BE49-F238E27FC236}">
                <a16:creationId xmlns:a16="http://schemas.microsoft.com/office/drawing/2014/main" id="{57DD61E2-6A11-5120-5A1B-CE005D0FBC14}"/>
              </a:ext>
            </a:extLst>
          </p:cNvPr>
          <p:cNvPicPr>
            <a:picLocks noChangeAspect="1"/>
          </p:cNvPicPr>
          <p:nvPr/>
        </p:nvPicPr>
        <p:blipFill>
          <a:blip r:embed="rId6"/>
          <a:stretch>
            <a:fillRect/>
          </a:stretch>
        </p:blipFill>
        <p:spPr>
          <a:xfrm>
            <a:off x="8640483" y="1602509"/>
            <a:ext cx="920388" cy="444325"/>
          </a:xfrm>
          <a:prstGeom prst="rect">
            <a:avLst/>
          </a:prstGeom>
        </p:spPr>
      </p:pic>
      <p:pic>
        <p:nvPicPr>
          <p:cNvPr id="6" name="图片 5">
            <a:extLst>
              <a:ext uri="{FF2B5EF4-FFF2-40B4-BE49-F238E27FC236}">
                <a16:creationId xmlns:a16="http://schemas.microsoft.com/office/drawing/2014/main" id="{8D47B29D-04EA-4D1F-9E59-C3DAD41ED752}"/>
              </a:ext>
            </a:extLst>
          </p:cNvPr>
          <p:cNvPicPr>
            <a:picLocks noChangeAspect="1"/>
          </p:cNvPicPr>
          <p:nvPr/>
        </p:nvPicPr>
        <p:blipFill rotWithShape="1">
          <a:blip r:embed="rId7"/>
          <a:srcRect l="500" r="5858"/>
          <a:stretch/>
        </p:blipFill>
        <p:spPr>
          <a:xfrm>
            <a:off x="6096000" y="3216444"/>
            <a:ext cx="6062061" cy="2487519"/>
          </a:xfrm>
          <a:prstGeom prst="rect">
            <a:avLst/>
          </a:prstGeom>
        </p:spPr>
      </p:pic>
    </p:spTree>
    <p:extLst>
      <p:ext uri="{BB962C8B-B14F-4D97-AF65-F5344CB8AC3E}">
        <p14:creationId xmlns:p14="http://schemas.microsoft.com/office/powerpoint/2010/main" val="389617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216536" y="1443841"/>
            <a:ext cx="8692764" cy="3693319"/>
          </a:xfrm>
          <a:prstGeom prst="rect">
            <a:avLst/>
          </a:prstGeom>
          <a:noFill/>
        </p:spPr>
        <p:txBody>
          <a:bodyPr wrap="square" rtlCol="0">
            <a:spAutoFit/>
          </a:bodyPr>
          <a:lstStyle/>
          <a:p>
            <a:r>
              <a:rPr lang="en-US" altLang="zh-CN" b="1" dirty="0"/>
              <a:t>Part_1: </a:t>
            </a:r>
          </a:p>
          <a:p>
            <a:pPr marL="800100" lvl="1" indent="-342900">
              <a:buAutoNum type="arabicPeriod"/>
            </a:pPr>
            <a:r>
              <a:rPr lang="en-US" altLang="zh-CN" dirty="0"/>
              <a:t>The overall framework of the research</a:t>
            </a:r>
          </a:p>
          <a:p>
            <a:pPr marL="800100" lvl="1" indent="-342900">
              <a:buAutoNum type="arabicPeriod"/>
            </a:pPr>
            <a:r>
              <a:rPr lang="en-US" altLang="zh-CN" dirty="0"/>
              <a:t>Easy introduction to important papers</a:t>
            </a:r>
          </a:p>
          <a:p>
            <a:pPr marL="800100" lvl="1" indent="-342900">
              <a:buAutoNum type="arabicPeriod"/>
            </a:pPr>
            <a:r>
              <a:rPr lang="en-US" altLang="zh-CN" dirty="0"/>
              <a:t>Analysis of experimental results</a:t>
            </a:r>
          </a:p>
          <a:p>
            <a:pPr marL="800100" lvl="1" indent="-342900">
              <a:buAutoNum type="arabicPeriod"/>
            </a:pPr>
            <a:endParaRPr lang="en-US" altLang="zh-CN" dirty="0"/>
          </a:p>
          <a:p>
            <a:pPr lvl="1"/>
            <a:endParaRPr lang="en-US" altLang="zh-CN" dirty="0"/>
          </a:p>
          <a:p>
            <a:r>
              <a:rPr lang="en-US" altLang="zh-CN" b="1" dirty="0"/>
              <a:t>Part_2: </a:t>
            </a:r>
            <a:r>
              <a:rPr lang="en-US" altLang="zh-CN" dirty="0"/>
              <a:t>Analysis of experimental results of the paper from IoT2023</a:t>
            </a:r>
          </a:p>
          <a:p>
            <a:endParaRPr lang="en-US" altLang="zh-CN" dirty="0"/>
          </a:p>
          <a:p>
            <a:endParaRPr lang="en-US" altLang="zh-CN" dirty="0"/>
          </a:p>
          <a:p>
            <a:r>
              <a:rPr lang="en-US" altLang="zh-CN" b="1" dirty="0"/>
              <a:t>Part_3: </a:t>
            </a:r>
            <a:r>
              <a:rPr lang="en-US" altLang="zh-CN" dirty="0"/>
              <a:t>Some arrangements for future research studies.</a:t>
            </a:r>
          </a:p>
          <a:p>
            <a:endParaRPr lang="en-US" altLang="zh-CN" dirty="0"/>
          </a:p>
          <a:p>
            <a:endParaRPr lang="en-US" altLang="zh-CN" dirty="0"/>
          </a:p>
          <a:p>
            <a:r>
              <a:rPr lang="en-US" altLang="zh-CN" b="1" dirty="0"/>
              <a:t>Part_4: </a:t>
            </a:r>
            <a:r>
              <a:rPr lang="en-US" altLang="zh-CN" dirty="0"/>
              <a:t>Questions</a:t>
            </a:r>
          </a:p>
        </p:txBody>
      </p:sp>
    </p:spTree>
    <p:extLst>
      <p:ext uri="{BB962C8B-B14F-4D97-AF65-F5344CB8AC3E}">
        <p14:creationId xmlns:p14="http://schemas.microsoft.com/office/powerpoint/2010/main" val="356386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4913071" y="3105834"/>
            <a:ext cx="2365858"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Part_3</a:t>
            </a:r>
          </a:p>
        </p:txBody>
      </p:sp>
    </p:spTree>
    <p:extLst>
      <p:ext uri="{BB962C8B-B14F-4D97-AF65-F5344CB8AC3E}">
        <p14:creationId xmlns:p14="http://schemas.microsoft.com/office/powerpoint/2010/main" val="205258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640080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Learning Progress and Future Learning Plan</a:t>
            </a:r>
          </a:p>
        </p:txBody>
      </p:sp>
      <p:sp>
        <p:nvSpPr>
          <p:cNvPr id="2" name="文本框 1">
            <a:extLst>
              <a:ext uri="{FF2B5EF4-FFF2-40B4-BE49-F238E27FC236}">
                <a16:creationId xmlns:a16="http://schemas.microsoft.com/office/drawing/2014/main" id="{83F21988-D9C8-EEB1-82D8-632A3509FA1C}"/>
              </a:ext>
            </a:extLst>
          </p:cNvPr>
          <p:cNvSpPr txBox="1"/>
          <p:nvPr/>
        </p:nvSpPr>
        <p:spPr>
          <a:xfrm>
            <a:off x="703943" y="776514"/>
            <a:ext cx="10522857" cy="2369880"/>
          </a:xfrm>
          <a:prstGeom prst="rect">
            <a:avLst/>
          </a:prstGeom>
          <a:noFill/>
        </p:spPr>
        <p:txBody>
          <a:bodyPr wrap="square" rtlCol="0">
            <a:spAutoFit/>
          </a:bodyPr>
          <a:lstStyle/>
          <a:p>
            <a:r>
              <a:rPr lang="en-US" altLang="zh-CN" sz="2000" b="1" dirty="0"/>
              <a:t>Theoretical Studies:</a:t>
            </a:r>
          </a:p>
          <a:p>
            <a:endParaRPr lang="en-US" altLang="zh-CN" sz="2000" b="1" dirty="0"/>
          </a:p>
          <a:p>
            <a:r>
              <a:rPr lang="en-US" altLang="zh-CN" dirty="0"/>
              <a:t>1. </a:t>
            </a:r>
            <a:r>
              <a:rPr lang="zh-CN" altLang="en-US" dirty="0"/>
              <a:t>现代数字信号处理</a:t>
            </a:r>
            <a:r>
              <a:rPr lang="en-US" altLang="zh-CN" dirty="0"/>
              <a:t>I/II  </a:t>
            </a:r>
            <a:r>
              <a:rPr lang="zh-CN" altLang="en-US" b="0" i="0" dirty="0">
                <a:effectLst/>
                <a:latin typeface="PingFang SC"/>
              </a:rPr>
              <a:t>张颢 </a:t>
            </a:r>
            <a:endParaRPr lang="en-US" altLang="zh-CN" b="0" i="0" dirty="0">
              <a:effectLst/>
              <a:latin typeface="PingFang SC"/>
            </a:endParaRPr>
          </a:p>
          <a:p>
            <a:r>
              <a:rPr lang="en-US" altLang="zh-CN" dirty="0"/>
              <a:t>Too difficult, omitted too many relevant foundations of traditional filter design.</a:t>
            </a:r>
          </a:p>
          <a:p>
            <a:endParaRPr lang="en-US" altLang="zh-CN" dirty="0"/>
          </a:p>
          <a:p>
            <a:r>
              <a:rPr lang="en-US" altLang="zh-CN" dirty="0"/>
              <a:t>2. EE123</a:t>
            </a:r>
            <a:r>
              <a:rPr lang="en-US" altLang="zh-CN" b="0" i="0" dirty="0">
                <a:effectLst/>
                <a:latin typeface="PingFang SC"/>
              </a:rPr>
              <a:t>  Digital Signal Processing, UCB</a:t>
            </a:r>
          </a:p>
          <a:p>
            <a:r>
              <a:rPr lang="en-US" altLang="zh-CN" dirty="0"/>
              <a:t>More inclined towards traditional methods, more suitable for laying a solid foundation.</a:t>
            </a:r>
          </a:p>
        </p:txBody>
      </p:sp>
      <p:sp>
        <p:nvSpPr>
          <p:cNvPr id="3" name="文本框 2">
            <a:extLst>
              <a:ext uri="{FF2B5EF4-FFF2-40B4-BE49-F238E27FC236}">
                <a16:creationId xmlns:a16="http://schemas.microsoft.com/office/drawing/2014/main" id="{2FCE5A5B-C1EF-0E6E-FD4B-81D319F00A3D}"/>
              </a:ext>
            </a:extLst>
          </p:cNvPr>
          <p:cNvSpPr txBox="1"/>
          <p:nvPr/>
        </p:nvSpPr>
        <p:spPr>
          <a:xfrm>
            <a:off x="703943" y="3429000"/>
            <a:ext cx="10205795" cy="3170099"/>
          </a:xfrm>
          <a:prstGeom prst="rect">
            <a:avLst/>
          </a:prstGeom>
          <a:noFill/>
        </p:spPr>
        <p:txBody>
          <a:bodyPr wrap="square" rtlCol="0">
            <a:spAutoFit/>
          </a:bodyPr>
          <a:lstStyle/>
          <a:p>
            <a:r>
              <a:rPr lang="en-US" altLang="zh-CN" sz="2000" b="1" dirty="0"/>
              <a:t>Next Research Directions:</a:t>
            </a:r>
          </a:p>
          <a:p>
            <a:endParaRPr lang="en-US" altLang="zh-CN" dirty="0"/>
          </a:p>
          <a:p>
            <a:pPr marL="342900" indent="-342900">
              <a:buAutoNum type="arabicPeriod"/>
            </a:pPr>
            <a:r>
              <a:rPr lang="en-US" altLang="zh-CN" dirty="0"/>
              <a:t>Read more papers in the relevant field between 2018-2023.</a:t>
            </a:r>
          </a:p>
          <a:p>
            <a:pPr marL="342900" indent="-342900">
              <a:buAutoNum type="arabicPeriod"/>
            </a:pPr>
            <a:endParaRPr lang="en-US" altLang="zh-CN" dirty="0"/>
          </a:p>
          <a:p>
            <a:pPr marL="342900" indent="-342900">
              <a:buAutoNum type="arabicPeriod"/>
            </a:pPr>
            <a:r>
              <a:rPr lang="en-US" altLang="zh-CN" dirty="0"/>
              <a:t>Read and contemplate papers you sent me that are related to blood pressure.</a:t>
            </a:r>
          </a:p>
          <a:p>
            <a:endParaRPr lang="en-US" altLang="zh-CN" dirty="0"/>
          </a:p>
          <a:p>
            <a:r>
              <a:rPr lang="en-US" altLang="zh-CN" dirty="0"/>
              <a:t>3. When evaluating algorithm performance, make extensive use of real datasets, or explore the effects on different types of signals.</a:t>
            </a:r>
          </a:p>
          <a:p>
            <a:endParaRPr lang="en-US" altLang="zh-CN" dirty="0"/>
          </a:p>
          <a:p>
            <a:r>
              <a:rPr lang="en-US" altLang="zh-CN" dirty="0"/>
              <a:t>4. Prioritize knowledge in DSP and if there's additional capacity, delve into Li Mu's hands-on deep learning series.</a:t>
            </a:r>
          </a:p>
        </p:txBody>
      </p:sp>
    </p:spTree>
    <p:extLst>
      <p:ext uri="{BB962C8B-B14F-4D97-AF65-F5344CB8AC3E}">
        <p14:creationId xmlns:p14="http://schemas.microsoft.com/office/powerpoint/2010/main" val="151298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92845"/>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1443841"/>
            <a:ext cx="10111839" cy="3970318"/>
          </a:xfrm>
          <a:prstGeom prst="rect">
            <a:avLst/>
          </a:prstGeom>
          <a:noFill/>
        </p:spPr>
        <p:txBody>
          <a:bodyPr wrap="square" rtlCol="0">
            <a:spAutoFit/>
          </a:bodyPr>
          <a:lstStyle>
            <a:defPPr>
              <a:defRPr lang="zh-CN"/>
            </a:defPPr>
            <a:lvl1pPr>
              <a:defRPr/>
            </a:lvl1pPr>
          </a:lstStyle>
          <a:p>
            <a:endParaRPr lang="en-US" altLang="zh-CN" dirty="0"/>
          </a:p>
          <a:p>
            <a:pPr marL="342900" indent="-342900">
              <a:buAutoNum type="arabicPeriod"/>
            </a:pPr>
            <a:r>
              <a:rPr lang="en-US" altLang="zh-CN" dirty="0"/>
              <a:t>To what extent should my research reach? What will the results be compared against? Will testing be done on publicly available datasets of real signals? Currently, even if we extract templates from our mixed signals, we can't find corresponding indicators for S and D.</a:t>
            </a: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Regarding the TS-LLM project, is it already decided to proceed, or are we still in the observation stage? What level of knowledge should be acquired for the foundation?</a:t>
            </a: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Do we have the latest real data? I noticed many signals in IOT2023 are 30 seconds long.</a:t>
            </a:r>
          </a:p>
        </p:txBody>
      </p:sp>
    </p:spTree>
    <p:extLst>
      <p:ext uri="{BB962C8B-B14F-4D97-AF65-F5344CB8AC3E}">
        <p14:creationId xmlns:p14="http://schemas.microsoft.com/office/powerpoint/2010/main" val="112549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4199DA-1447-EAE0-8E33-D5E7DABA11DF}"/>
              </a:ext>
            </a:extLst>
          </p:cNvPr>
          <p:cNvSpPr txBox="1"/>
          <p:nvPr/>
        </p:nvSpPr>
        <p:spPr>
          <a:xfrm>
            <a:off x="717958" y="733246"/>
            <a:ext cx="10756084" cy="6124754"/>
          </a:xfrm>
          <a:prstGeom prst="rect">
            <a:avLst/>
          </a:prstGeom>
          <a:noFill/>
        </p:spPr>
        <p:txBody>
          <a:bodyPr wrap="square" rtlCol="0">
            <a:spAutoFit/>
          </a:bodyPr>
          <a:lstStyle/>
          <a:p>
            <a:r>
              <a:rPr lang="en-US" altLang="zh-CN" sz="1400" dirty="0">
                <a:solidFill>
                  <a:srgbClr val="222222"/>
                </a:solidFill>
                <a:latin typeface="Consolas (正文)"/>
              </a:rPr>
              <a:t>[1] </a:t>
            </a:r>
            <a:r>
              <a:rPr lang="en-US" altLang="zh-CN" sz="1400" b="0" i="0" dirty="0">
                <a:solidFill>
                  <a:srgbClr val="222222"/>
                </a:solidFill>
                <a:effectLst/>
                <a:latin typeface="Consolas (正文)"/>
              </a:rPr>
              <a:t>Gupta, Lalit, et al. "Nonlinear alignment and averaging for estimating the evoked potential." </a:t>
            </a:r>
            <a:r>
              <a:rPr lang="en-US" altLang="zh-CN" sz="1400" b="0" i="1" dirty="0">
                <a:solidFill>
                  <a:srgbClr val="222222"/>
                </a:solidFill>
                <a:effectLst/>
                <a:latin typeface="Consolas (正文)"/>
              </a:rPr>
              <a:t>IEEE transactions on biomedical engineering</a:t>
            </a:r>
            <a:r>
              <a:rPr lang="en-US" altLang="zh-CN" sz="1400" b="0" i="0" dirty="0">
                <a:solidFill>
                  <a:srgbClr val="222222"/>
                </a:solidFill>
                <a:effectLst/>
                <a:latin typeface="Consolas (正文)"/>
              </a:rPr>
              <a:t> 43.4 (1996): 348-356.</a:t>
            </a:r>
          </a:p>
          <a:p>
            <a:endParaRPr lang="en-US" altLang="zh-CN" sz="1400" dirty="0">
              <a:solidFill>
                <a:srgbClr val="222222"/>
              </a:solidFill>
              <a:latin typeface="Consolas (正文)"/>
            </a:endParaRPr>
          </a:p>
          <a:p>
            <a:r>
              <a:rPr lang="en-US" altLang="zh-CN" sz="1400" dirty="0">
                <a:solidFill>
                  <a:srgbClr val="222222"/>
                </a:solidFill>
                <a:latin typeface="Consolas (正文)"/>
              </a:rPr>
              <a:t>[2]</a:t>
            </a:r>
            <a:r>
              <a:rPr lang="en-US" altLang="zh-CN" sz="1400" b="0" i="0" dirty="0">
                <a:solidFill>
                  <a:srgbClr val="222222"/>
                </a:solidFill>
                <a:effectLst/>
                <a:latin typeface="Consolas (正文)"/>
              </a:rPr>
              <a:t> </a:t>
            </a:r>
            <a:r>
              <a:rPr lang="en-US" altLang="zh-CN" sz="1400" b="0" i="0" dirty="0" err="1">
                <a:solidFill>
                  <a:srgbClr val="222222"/>
                </a:solidFill>
                <a:effectLst/>
                <a:latin typeface="Consolas (正文)"/>
              </a:rPr>
              <a:t>Niennattrakul</a:t>
            </a:r>
            <a:r>
              <a:rPr lang="en-US" altLang="zh-CN" sz="1400" b="0" i="0" dirty="0">
                <a:solidFill>
                  <a:srgbClr val="222222"/>
                </a:solidFill>
                <a:effectLst/>
                <a:latin typeface="Consolas (正文)"/>
              </a:rPr>
              <a:t>, Vit, and </a:t>
            </a:r>
            <a:r>
              <a:rPr lang="en-US" altLang="zh-CN" sz="1400" b="0" i="0" dirty="0" err="1">
                <a:solidFill>
                  <a:srgbClr val="222222"/>
                </a:solidFill>
                <a:effectLst/>
                <a:latin typeface="Consolas (正文)"/>
              </a:rPr>
              <a:t>Chotirat</a:t>
            </a:r>
            <a:r>
              <a:rPr lang="en-US" altLang="zh-CN" sz="1400" b="0" i="0" dirty="0">
                <a:solidFill>
                  <a:srgbClr val="222222"/>
                </a:solidFill>
                <a:effectLst/>
                <a:latin typeface="Consolas (正文)"/>
              </a:rPr>
              <a:t> Ann </a:t>
            </a:r>
            <a:r>
              <a:rPr lang="en-US" altLang="zh-CN" sz="1400" b="0" i="0" dirty="0" err="1">
                <a:solidFill>
                  <a:srgbClr val="222222"/>
                </a:solidFill>
                <a:effectLst/>
                <a:latin typeface="Consolas (正文)"/>
              </a:rPr>
              <a:t>Ratanamahatana</a:t>
            </a:r>
            <a:r>
              <a:rPr lang="en-US" altLang="zh-CN" sz="1400" b="0" i="0" dirty="0">
                <a:solidFill>
                  <a:srgbClr val="222222"/>
                </a:solidFill>
                <a:effectLst/>
                <a:latin typeface="Consolas (正文)"/>
              </a:rPr>
              <a:t>. "Shape averaging under time war**." </a:t>
            </a:r>
            <a:r>
              <a:rPr lang="en-US" altLang="zh-CN" sz="1400" b="0" i="1" dirty="0">
                <a:solidFill>
                  <a:srgbClr val="222222"/>
                </a:solidFill>
                <a:effectLst/>
                <a:latin typeface="Consolas (正文)"/>
              </a:rPr>
              <a:t>2009 6th International Conference on Electrical Engineering/Electronics, Computer, Telecommunications and Information Technology</a:t>
            </a:r>
            <a:r>
              <a:rPr lang="en-US" altLang="zh-CN" sz="1400" b="0" i="0" dirty="0">
                <a:solidFill>
                  <a:srgbClr val="222222"/>
                </a:solidFill>
                <a:effectLst/>
                <a:latin typeface="Consolas (正文)"/>
              </a:rPr>
              <a:t>. Vol. 2. IEEE, 2009.</a:t>
            </a:r>
          </a:p>
          <a:p>
            <a:endParaRPr lang="en-US" altLang="zh-CN" sz="1400" dirty="0">
              <a:solidFill>
                <a:srgbClr val="222222"/>
              </a:solidFill>
              <a:latin typeface="Consolas (正文)"/>
            </a:endParaRPr>
          </a:p>
          <a:p>
            <a:r>
              <a:rPr lang="en-US" altLang="zh-CN" sz="1400" dirty="0">
                <a:solidFill>
                  <a:srgbClr val="222222"/>
                </a:solidFill>
                <a:latin typeface="Consolas (正文)"/>
              </a:rPr>
              <a:t>[3] </a:t>
            </a:r>
            <a:r>
              <a:rPr lang="en-US" altLang="zh-CN" sz="1400" b="0" i="0" dirty="0" err="1">
                <a:solidFill>
                  <a:srgbClr val="222222"/>
                </a:solidFill>
                <a:effectLst/>
                <a:latin typeface="Consolas (正文)"/>
              </a:rPr>
              <a:t>Niennattrakul</a:t>
            </a:r>
            <a:r>
              <a:rPr lang="en-US" altLang="zh-CN" sz="1400" b="0" i="0" dirty="0">
                <a:solidFill>
                  <a:srgbClr val="222222"/>
                </a:solidFill>
                <a:effectLst/>
                <a:latin typeface="Consolas (正文)"/>
              </a:rPr>
              <a:t>, Vit, </a:t>
            </a:r>
            <a:r>
              <a:rPr lang="en-US" altLang="zh-CN" sz="1400" b="0" i="0" dirty="0" err="1">
                <a:solidFill>
                  <a:srgbClr val="222222"/>
                </a:solidFill>
                <a:effectLst/>
                <a:latin typeface="Consolas (正文)"/>
              </a:rPr>
              <a:t>Dararat</a:t>
            </a:r>
            <a:r>
              <a:rPr lang="en-US" altLang="zh-CN" sz="1400" b="0" i="0" dirty="0">
                <a:solidFill>
                  <a:srgbClr val="222222"/>
                </a:solidFill>
                <a:effectLst/>
                <a:latin typeface="Consolas (正文)"/>
              </a:rPr>
              <a:t> </a:t>
            </a:r>
            <a:r>
              <a:rPr lang="en-US" altLang="zh-CN" sz="1400" b="0" i="0" dirty="0" err="1">
                <a:solidFill>
                  <a:srgbClr val="222222"/>
                </a:solidFill>
                <a:effectLst/>
                <a:latin typeface="Consolas (正文)"/>
              </a:rPr>
              <a:t>Srisai</a:t>
            </a:r>
            <a:r>
              <a:rPr lang="en-US" altLang="zh-CN" sz="1400" b="0" i="0" dirty="0">
                <a:solidFill>
                  <a:srgbClr val="222222"/>
                </a:solidFill>
                <a:effectLst/>
                <a:latin typeface="Consolas (正文)"/>
              </a:rPr>
              <a:t>, and </a:t>
            </a:r>
            <a:r>
              <a:rPr lang="en-US" altLang="zh-CN" sz="1400" b="0" i="0" dirty="0" err="1">
                <a:solidFill>
                  <a:srgbClr val="222222"/>
                </a:solidFill>
                <a:effectLst/>
                <a:latin typeface="Consolas (正文)"/>
              </a:rPr>
              <a:t>Chotirat</a:t>
            </a:r>
            <a:r>
              <a:rPr lang="en-US" altLang="zh-CN" sz="1400" b="0" i="0" dirty="0">
                <a:solidFill>
                  <a:srgbClr val="222222"/>
                </a:solidFill>
                <a:effectLst/>
                <a:latin typeface="Consolas (正文)"/>
              </a:rPr>
              <a:t> Ann </a:t>
            </a:r>
            <a:r>
              <a:rPr lang="en-US" altLang="zh-CN" sz="1400" b="0" i="0" dirty="0" err="1">
                <a:solidFill>
                  <a:srgbClr val="222222"/>
                </a:solidFill>
                <a:effectLst/>
                <a:latin typeface="Consolas (正文)"/>
              </a:rPr>
              <a:t>Ratanamahatana</a:t>
            </a:r>
            <a:r>
              <a:rPr lang="en-US" altLang="zh-CN" sz="1400" b="0" i="0" dirty="0">
                <a:solidFill>
                  <a:srgbClr val="222222"/>
                </a:solidFill>
                <a:effectLst/>
                <a:latin typeface="Consolas (正文)"/>
              </a:rPr>
              <a:t>. "Shape-based template matching for time series data." </a:t>
            </a:r>
            <a:r>
              <a:rPr lang="en-US" altLang="zh-CN" sz="1400" b="0" i="1" dirty="0">
                <a:solidFill>
                  <a:srgbClr val="222222"/>
                </a:solidFill>
                <a:effectLst/>
                <a:latin typeface="Consolas (正文)"/>
              </a:rPr>
              <a:t>Knowledge-Based Systems</a:t>
            </a:r>
            <a:r>
              <a:rPr lang="en-US" altLang="zh-CN" sz="1400" b="0" i="0" dirty="0">
                <a:solidFill>
                  <a:srgbClr val="222222"/>
                </a:solidFill>
                <a:effectLst/>
                <a:latin typeface="Consolas (正文)"/>
              </a:rPr>
              <a:t> 26 (2012): 1-8.</a:t>
            </a:r>
          </a:p>
          <a:p>
            <a:endParaRPr lang="en-US" altLang="zh-CN" sz="1400" dirty="0">
              <a:solidFill>
                <a:srgbClr val="222222"/>
              </a:solidFill>
              <a:latin typeface="Consolas (正文)"/>
            </a:endParaRPr>
          </a:p>
          <a:p>
            <a:r>
              <a:rPr lang="en-US" altLang="zh-CN" sz="1400" b="0" i="0" dirty="0">
                <a:solidFill>
                  <a:srgbClr val="222222"/>
                </a:solidFill>
                <a:effectLst/>
                <a:latin typeface="Consolas (正文)"/>
              </a:rPr>
              <a:t>[4] </a:t>
            </a:r>
            <a:r>
              <a:rPr lang="en-US" altLang="zh-CN" sz="1400" b="0" i="0" dirty="0" err="1">
                <a:solidFill>
                  <a:srgbClr val="222222"/>
                </a:solidFill>
                <a:effectLst/>
                <a:latin typeface="Consolas (正文)"/>
              </a:rPr>
              <a:t>Petitjean</a:t>
            </a:r>
            <a:r>
              <a:rPr lang="en-US" altLang="zh-CN" sz="1400" b="0" i="0" dirty="0">
                <a:solidFill>
                  <a:srgbClr val="222222"/>
                </a:solidFill>
                <a:effectLst/>
                <a:latin typeface="Consolas (正文)"/>
              </a:rPr>
              <a:t>, François, Alain </a:t>
            </a:r>
            <a:r>
              <a:rPr lang="en-US" altLang="zh-CN" sz="1400" b="0" i="0" dirty="0" err="1">
                <a:solidFill>
                  <a:srgbClr val="222222"/>
                </a:solidFill>
                <a:effectLst/>
                <a:latin typeface="Consolas (正文)"/>
              </a:rPr>
              <a:t>Ketterlin</a:t>
            </a:r>
            <a:r>
              <a:rPr lang="en-US" altLang="zh-CN" sz="1400" b="0" i="0" dirty="0">
                <a:solidFill>
                  <a:srgbClr val="222222"/>
                </a:solidFill>
                <a:effectLst/>
                <a:latin typeface="Consolas (正文)"/>
              </a:rPr>
              <a:t>, and Pierre </a:t>
            </a:r>
            <a:r>
              <a:rPr lang="en-US" altLang="zh-CN" sz="1400" b="0" i="0" dirty="0" err="1">
                <a:solidFill>
                  <a:srgbClr val="222222"/>
                </a:solidFill>
                <a:effectLst/>
                <a:latin typeface="Consolas (正文)"/>
              </a:rPr>
              <a:t>Gançarski</a:t>
            </a:r>
            <a:r>
              <a:rPr lang="en-US" altLang="zh-CN" sz="1400" b="0" i="0" dirty="0">
                <a:solidFill>
                  <a:srgbClr val="222222"/>
                </a:solidFill>
                <a:effectLst/>
                <a:latin typeface="Consolas (正文)"/>
              </a:rPr>
              <a:t>. "A global averaging method for dynamic time war**, with applications to clustering." </a:t>
            </a:r>
            <a:r>
              <a:rPr lang="en-US" altLang="zh-CN" sz="1400" b="0" i="1" dirty="0">
                <a:solidFill>
                  <a:srgbClr val="222222"/>
                </a:solidFill>
                <a:effectLst/>
                <a:latin typeface="Consolas (正文)"/>
              </a:rPr>
              <a:t>Pattern recognition</a:t>
            </a:r>
            <a:r>
              <a:rPr lang="en-US" altLang="zh-CN" sz="1400" b="0" i="0" dirty="0">
                <a:solidFill>
                  <a:srgbClr val="222222"/>
                </a:solidFill>
                <a:effectLst/>
                <a:latin typeface="Consolas (正文)"/>
              </a:rPr>
              <a:t> 44.3 (2011): 678-693.</a:t>
            </a:r>
          </a:p>
          <a:p>
            <a:endParaRPr lang="en-US" altLang="zh-CN" sz="1400" dirty="0">
              <a:solidFill>
                <a:srgbClr val="222222"/>
              </a:solidFill>
              <a:latin typeface="Consolas (正文)"/>
            </a:endParaRPr>
          </a:p>
          <a:p>
            <a:r>
              <a:rPr lang="en-US" altLang="zh-CN" sz="1400" b="0" i="0" dirty="0">
                <a:solidFill>
                  <a:srgbClr val="222222"/>
                </a:solidFill>
                <a:effectLst/>
                <a:latin typeface="Consolas (正文)"/>
              </a:rPr>
              <a:t>[5] Schultz, David, and </a:t>
            </a:r>
            <a:r>
              <a:rPr lang="en-US" altLang="zh-CN" sz="1400" b="0" i="0" dirty="0" err="1">
                <a:solidFill>
                  <a:srgbClr val="222222"/>
                </a:solidFill>
                <a:effectLst/>
                <a:latin typeface="Consolas (正文)"/>
              </a:rPr>
              <a:t>Brijnesh</a:t>
            </a:r>
            <a:r>
              <a:rPr lang="en-US" altLang="zh-CN" sz="1400" b="0" i="0" dirty="0">
                <a:solidFill>
                  <a:srgbClr val="222222"/>
                </a:solidFill>
                <a:effectLst/>
                <a:latin typeface="Consolas (正文)"/>
              </a:rPr>
              <a:t> Jain. "</a:t>
            </a:r>
            <a:r>
              <a:rPr lang="en-US" altLang="zh-CN" sz="1400" b="0" i="0" dirty="0" err="1">
                <a:solidFill>
                  <a:srgbClr val="222222"/>
                </a:solidFill>
                <a:effectLst/>
                <a:latin typeface="Consolas (正文)"/>
              </a:rPr>
              <a:t>Nonsmooth</a:t>
            </a:r>
            <a:r>
              <a:rPr lang="en-US" altLang="zh-CN" sz="1400" b="0" i="0" dirty="0">
                <a:solidFill>
                  <a:srgbClr val="222222"/>
                </a:solidFill>
                <a:effectLst/>
                <a:latin typeface="Consolas (正文)"/>
              </a:rPr>
              <a:t> analysis and </a:t>
            </a:r>
            <a:r>
              <a:rPr lang="en-US" altLang="zh-CN" sz="1400" b="0" i="0" dirty="0" err="1">
                <a:solidFill>
                  <a:srgbClr val="222222"/>
                </a:solidFill>
                <a:effectLst/>
                <a:latin typeface="Consolas (正文)"/>
              </a:rPr>
              <a:t>subgradient</a:t>
            </a:r>
            <a:r>
              <a:rPr lang="en-US" altLang="zh-CN" sz="1400" b="0" i="0" dirty="0">
                <a:solidFill>
                  <a:srgbClr val="222222"/>
                </a:solidFill>
                <a:effectLst/>
                <a:latin typeface="Consolas (正文)"/>
              </a:rPr>
              <a:t> methods for averaging in dynamic time war** spaces." </a:t>
            </a:r>
            <a:r>
              <a:rPr lang="en-US" altLang="zh-CN" sz="1400" b="0" i="1" dirty="0">
                <a:solidFill>
                  <a:srgbClr val="222222"/>
                </a:solidFill>
                <a:effectLst/>
                <a:latin typeface="Consolas (正文)"/>
              </a:rPr>
              <a:t>Pattern Recognition</a:t>
            </a:r>
            <a:r>
              <a:rPr lang="en-US" altLang="zh-CN" sz="1400" b="0" i="0" dirty="0">
                <a:solidFill>
                  <a:srgbClr val="222222"/>
                </a:solidFill>
                <a:effectLst/>
                <a:latin typeface="Consolas (正文)"/>
              </a:rPr>
              <a:t> 74 (2018): 340-358.</a:t>
            </a:r>
          </a:p>
          <a:p>
            <a:endParaRPr lang="en-US" altLang="zh-CN" sz="1400" dirty="0">
              <a:solidFill>
                <a:srgbClr val="222222"/>
              </a:solidFill>
              <a:latin typeface="Consolas (正文)"/>
            </a:endParaRPr>
          </a:p>
          <a:p>
            <a:r>
              <a:rPr lang="en-US" altLang="zh-CN" sz="1400" dirty="0">
                <a:solidFill>
                  <a:srgbClr val="222222"/>
                </a:solidFill>
                <a:latin typeface="Consolas (正文)"/>
              </a:rPr>
              <a:t>[6] </a:t>
            </a:r>
            <a:r>
              <a:rPr lang="en-US" altLang="zh-CN" sz="1400" b="0" i="0" dirty="0" err="1">
                <a:solidFill>
                  <a:srgbClr val="222222"/>
                </a:solidFill>
                <a:effectLst/>
                <a:latin typeface="Consolas (正文)"/>
              </a:rPr>
              <a:t>Cuturi</a:t>
            </a:r>
            <a:r>
              <a:rPr lang="en-US" altLang="zh-CN" sz="1400" b="0" i="0" dirty="0">
                <a:solidFill>
                  <a:srgbClr val="222222"/>
                </a:solidFill>
                <a:effectLst/>
                <a:latin typeface="Consolas (正文)"/>
              </a:rPr>
              <a:t>, Marco, and Mathieu Blondel. "Soft-</a:t>
            </a:r>
            <a:r>
              <a:rPr lang="en-US" altLang="zh-CN" sz="1400" b="0" i="0" dirty="0" err="1">
                <a:solidFill>
                  <a:srgbClr val="222222"/>
                </a:solidFill>
                <a:effectLst/>
                <a:latin typeface="Consolas (正文)"/>
              </a:rPr>
              <a:t>dtw</a:t>
            </a:r>
            <a:r>
              <a:rPr lang="en-US" altLang="zh-CN" sz="1400" b="0" i="0" dirty="0">
                <a:solidFill>
                  <a:srgbClr val="222222"/>
                </a:solidFill>
                <a:effectLst/>
                <a:latin typeface="Consolas (正文)"/>
              </a:rPr>
              <a:t>: a differentiable loss function for time-series." </a:t>
            </a:r>
            <a:r>
              <a:rPr lang="en-US" altLang="zh-CN" sz="1400" b="0" i="1" dirty="0">
                <a:solidFill>
                  <a:srgbClr val="222222"/>
                </a:solidFill>
                <a:effectLst/>
                <a:latin typeface="Consolas (正文)"/>
              </a:rPr>
              <a:t>International conference on machine learning</a:t>
            </a:r>
            <a:r>
              <a:rPr lang="en-US" altLang="zh-CN" sz="1400" b="0" i="0" dirty="0">
                <a:solidFill>
                  <a:srgbClr val="222222"/>
                </a:solidFill>
                <a:effectLst/>
                <a:latin typeface="Consolas (正文)"/>
              </a:rPr>
              <a:t>. PMLR, 2017.</a:t>
            </a:r>
            <a:endParaRPr lang="en-US" altLang="zh-CN" sz="1400" dirty="0">
              <a:solidFill>
                <a:srgbClr val="222222"/>
              </a:solidFill>
              <a:latin typeface="Consolas (正文)"/>
            </a:endParaRPr>
          </a:p>
          <a:p>
            <a:endParaRPr lang="en-US" altLang="zh-CN" sz="1400" dirty="0">
              <a:latin typeface="Consolas (正文)"/>
            </a:endParaRPr>
          </a:p>
          <a:p>
            <a:r>
              <a:rPr lang="en-US" altLang="zh-CN" sz="1400" dirty="0">
                <a:latin typeface="Consolas (正文)"/>
              </a:rPr>
              <a:t>[7] </a:t>
            </a:r>
            <a:r>
              <a:rPr lang="en-US" altLang="zh-CN" sz="1400" b="0" i="0" dirty="0">
                <a:solidFill>
                  <a:srgbClr val="222222"/>
                </a:solidFill>
                <a:effectLst/>
                <a:latin typeface="Consolas (正文)"/>
              </a:rPr>
              <a:t>Morel, Marion, et al. "Time-series averaging using constrained dynamic time war** with tolerance." </a:t>
            </a:r>
            <a:r>
              <a:rPr lang="en-US" altLang="zh-CN" sz="1400" b="0" i="1" dirty="0">
                <a:solidFill>
                  <a:srgbClr val="222222"/>
                </a:solidFill>
                <a:effectLst/>
                <a:latin typeface="Consolas (正文)"/>
              </a:rPr>
              <a:t>Pattern Recognition</a:t>
            </a:r>
            <a:r>
              <a:rPr lang="en-US" altLang="zh-CN" sz="1400" b="0" i="0" dirty="0">
                <a:solidFill>
                  <a:srgbClr val="222222"/>
                </a:solidFill>
                <a:effectLst/>
                <a:latin typeface="Consolas (正文)"/>
              </a:rPr>
              <a:t> 74 (2018): 77-89.</a:t>
            </a:r>
          </a:p>
          <a:p>
            <a:endParaRPr lang="en-US" altLang="zh-CN" sz="1400" b="0" i="0" dirty="0">
              <a:solidFill>
                <a:srgbClr val="222222"/>
              </a:solidFill>
              <a:effectLst/>
              <a:latin typeface="Consolas (正文)"/>
            </a:endParaRPr>
          </a:p>
          <a:p>
            <a:r>
              <a:rPr lang="en-US" altLang="zh-CN" sz="1400" dirty="0">
                <a:solidFill>
                  <a:srgbClr val="222222"/>
                </a:solidFill>
                <a:latin typeface="Consolas (正文)"/>
              </a:rPr>
              <a:t>[8] </a:t>
            </a:r>
            <a:r>
              <a:rPr lang="en-US" altLang="zh-CN" sz="1400" b="0" i="0" dirty="0" err="1">
                <a:solidFill>
                  <a:srgbClr val="222222"/>
                </a:solidFill>
                <a:effectLst/>
                <a:latin typeface="Consolas (正文)"/>
              </a:rPr>
              <a:t>Khorram</a:t>
            </a:r>
            <a:r>
              <a:rPr lang="en-US" altLang="zh-CN" sz="1400" b="0" i="0" dirty="0">
                <a:solidFill>
                  <a:srgbClr val="222222"/>
                </a:solidFill>
                <a:effectLst/>
                <a:latin typeface="Consolas (正文)"/>
              </a:rPr>
              <a:t>, Soheil, Melvin G. McInnis, and Emily Mower Provost. "Trainable time war**: Aligning time-series in the continuous-time domain." </a:t>
            </a:r>
            <a:r>
              <a:rPr lang="en-US" altLang="zh-CN" sz="1400" b="0" i="1" dirty="0">
                <a:solidFill>
                  <a:srgbClr val="222222"/>
                </a:solidFill>
                <a:effectLst/>
                <a:latin typeface="Consolas (正文)"/>
              </a:rPr>
              <a:t>ICASSP 2019-2019 IEEE International Conference on Acoustics, Speech and Signal Processing (ICASSP)</a:t>
            </a:r>
            <a:r>
              <a:rPr lang="en-US" altLang="zh-CN" sz="1400" b="0" i="0" dirty="0">
                <a:solidFill>
                  <a:srgbClr val="222222"/>
                </a:solidFill>
                <a:effectLst/>
                <a:latin typeface="Consolas (正文)"/>
              </a:rPr>
              <a:t>. IEEE, 2019.</a:t>
            </a:r>
          </a:p>
          <a:p>
            <a:endParaRPr lang="en-US" altLang="zh-CN" sz="1400" dirty="0">
              <a:solidFill>
                <a:srgbClr val="222222"/>
              </a:solidFill>
              <a:latin typeface="Consolas (正文)"/>
            </a:endParaRPr>
          </a:p>
          <a:p>
            <a:r>
              <a:rPr lang="en-US" altLang="zh-CN" sz="1400" dirty="0">
                <a:solidFill>
                  <a:srgbClr val="222222"/>
                </a:solidFill>
                <a:latin typeface="Consolas (正文)"/>
              </a:rPr>
              <a:t>[9] </a:t>
            </a:r>
            <a:r>
              <a:rPr lang="en-US" altLang="zh-CN" sz="1400" b="0" i="0" dirty="0">
                <a:solidFill>
                  <a:srgbClr val="222222"/>
                </a:solidFill>
                <a:effectLst/>
                <a:latin typeface="Consolas (正文)"/>
              </a:rPr>
              <a:t>Wang, Peng, et al. "Rec-</a:t>
            </a:r>
            <a:r>
              <a:rPr lang="en-US" altLang="zh-CN" sz="1400" b="0" i="0" dirty="0" err="1">
                <a:solidFill>
                  <a:srgbClr val="222222"/>
                </a:solidFill>
                <a:effectLst/>
                <a:latin typeface="Consolas (正文)"/>
              </a:rPr>
              <a:t>AUNet</a:t>
            </a:r>
            <a:r>
              <a:rPr lang="en-US" altLang="zh-CN" sz="1400" b="0" i="0" dirty="0">
                <a:solidFill>
                  <a:srgbClr val="222222"/>
                </a:solidFill>
                <a:effectLst/>
                <a:latin typeface="Consolas (正文)"/>
              </a:rPr>
              <a:t>: Attentive </a:t>
            </a:r>
            <a:r>
              <a:rPr lang="en-US" altLang="zh-CN" sz="1400" b="0" i="0" dirty="0" err="1">
                <a:solidFill>
                  <a:srgbClr val="222222"/>
                </a:solidFill>
                <a:effectLst/>
                <a:latin typeface="Consolas (正文)"/>
              </a:rPr>
              <a:t>UNet</a:t>
            </a:r>
            <a:r>
              <a:rPr lang="en-US" altLang="zh-CN" sz="1400" b="0" i="0" dirty="0">
                <a:solidFill>
                  <a:srgbClr val="222222"/>
                </a:solidFill>
                <a:effectLst/>
                <a:latin typeface="Consolas (正文)"/>
              </a:rPr>
              <a:t> for Reconstruction of ECG from BCG." </a:t>
            </a:r>
            <a:r>
              <a:rPr lang="en-US" altLang="zh-CN" sz="1400" b="0" i="1" dirty="0">
                <a:solidFill>
                  <a:srgbClr val="222222"/>
                </a:solidFill>
                <a:effectLst/>
                <a:latin typeface="Consolas (正文)"/>
              </a:rPr>
              <a:t>2022 IEEE International Conference on Bioinformatics and Biomedicine (BIBM)</a:t>
            </a:r>
            <a:r>
              <a:rPr lang="en-US" altLang="zh-CN" sz="1400" b="0" i="0" dirty="0">
                <a:solidFill>
                  <a:srgbClr val="222222"/>
                </a:solidFill>
                <a:effectLst/>
                <a:latin typeface="Consolas (正文)"/>
              </a:rPr>
              <a:t>. IEEE, 2022.</a:t>
            </a:r>
            <a:endParaRPr lang="zh-CN" altLang="en-US" sz="1400" dirty="0">
              <a:latin typeface="Consolas (正文)"/>
            </a:endParaRPr>
          </a:p>
        </p:txBody>
      </p:sp>
      <p:sp>
        <p:nvSpPr>
          <p:cNvPr id="2" name="文本框 1">
            <a:extLst>
              <a:ext uri="{FF2B5EF4-FFF2-40B4-BE49-F238E27FC236}">
                <a16:creationId xmlns:a16="http://schemas.microsoft.com/office/drawing/2014/main" id="{A7370F5F-714A-05EF-58E6-0A09CCD4DC5C}"/>
              </a:ext>
            </a:extLst>
          </p:cNvPr>
          <p:cNvSpPr txBox="1"/>
          <p:nvPr/>
        </p:nvSpPr>
        <p:spPr>
          <a:xfrm>
            <a:off x="717958" y="0"/>
            <a:ext cx="2547708"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Reference</a:t>
            </a:r>
            <a:endParaRPr lang="zh-CN" altLang="en-US" dirty="0"/>
          </a:p>
        </p:txBody>
      </p:sp>
    </p:spTree>
    <p:extLst>
      <p:ext uri="{BB962C8B-B14F-4D97-AF65-F5344CB8AC3E}">
        <p14:creationId xmlns:p14="http://schemas.microsoft.com/office/powerpoint/2010/main" val="293309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4913071" y="3105834"/>
            <a:ext cx="2365858"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Part_1</a:t>
            </a:r>
          </a:p>
        </p:txBody>
      </p:sp>
    </p:spTree>
    <p:extLst>
      <p:ext uri="{BB962C8B-B14F-4D97-AF65-F5344CB8AC3E}">
        <p14:creationId xmlns:p14="http://schemas.microsoft.com/office/powerpoint/2010/main" val="162797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E48ACF-556B-341C-B600-0C8B9E70A747}"/>
              </a:ext>
            </a:extLst>
          </p:cNvPr>
          <p:cNvSpPr txBox="1"/>
          <p:nvPr/>
        </p:nvSpPr>
        <p:spPr>
          <a:xfrm>
            <a:off x="3795484" y="1941403"/>
            <a:ext cx="2772227" cy="369332"/>
          </a:xfrm>
          <a:prstGeom prst="rect">
            <a:avLst/>
          </a:prstGeom>
          <a:noFill/>
        </p:spPr>
        <p:txBody>
          <a:bodyPr wrap="square" rtlCol="0">
            <a:spAutoFit/>
          </a:bodyPr>
          <a:lstStyle/>
          <a:p>
            <a:pPr algn="ctr"/>
            <a:r>
              <a:rPr lang="en-US" altLang="zh-CN" dirty="0"/>
              <a:t>Time</a:t>
            </a:r>
            <a:r>
              <a:rPr lang="zh-CN" altLang="en-US" dirty="0"/>
              <a:t> </a:t>
            </a:r>
            <a:r>
              <a:rPr lang="en-US" altLang="zh-CN" dirty="0"/>
              <a:t>Series Average</a:t>
            </a:r>
          </a:p>
        </p:txBody>
      </p:sp>
      <p:sp>
        <p:nvSpPr>
          <p:cNvPr id="4" name="文本框 3">
            <a:extLst>
              <a:ext uri="{FF2B5EF4-FFF2-40B4-BE49-F238E27FC236}">
                <a16:creationId xmlns:a16="http://schemas.microsoft.com/office/drawing/2014/main" id="{23C11155-8B77-89B0-4860-5971201C7B37}"/>
              </a:ext>
            </a:extLst>
          </p:cNvPr>
          <p:cNvSpPr txBox="1"/>
          <p:nvPr/>
        </p:nvSpPr>
        <p:spPr>
          <a:xfrm>
            <a:off x="7046688" y="1215690"/>
            <a:ext cx="1386112" cy="369332"/>
          </a:xfrm>
          <a:prstGeom prst="rect">
            <a:avLst/>
          </a:prstGeom>
          <a:noFill/>
        </p:spPr>
        <p:txBody>
          <a:bodyPr wrap="square" rtlCol="0">
            <a:spAutoFit/>
          </a:bodyPr>
          <a:lstStyle/>
          <a:p>
            <a:pPr algn="ctr"/>
            <a:r>
              <a:rPr lang="en-US" altLang="zh-CN" dirty="0"/>
              <a:t>With DTW</a:t>
            </a:r>
          </a:p>
        </p:txBody>
      </p:sp>
      <p:sp>
        <p:nvSpPr>
          <p:cNvPr id="5" name="文本框 4">
            <a:extLst>
              <a:ext uri="{FF2B5EF4-FFF2-40B4-BE49-F238E27FC236}">
                <a16:creationId xmlns:a16="http://schemas.microsoft.com/office/drawing/2014/main" id="{A344159D-8B38-52FD-3DE1-CD6A0DE0F5C4}"/>
              </a:ext>
            </a:extLst>
          </p:cNvPr>
          <p:cNvSpPr txBox="1"/>
          <p:nvPr/>
        </p:nvSpPr>
        <p:spPr>
          <a:xfrm>
            <a:off x="7046688" y="2926866"/>
            <a:ext cx="1669141" cy="369332"/>
          </a:xfrm>
          <a:prstGeom prst="rect">
            <a:avLst/>
          </a:prstGeom>
          <a:noFill/>
        </p:spPr>
        <p:txBody>
          <a:bodyPr wrap="square" rtlCol="0">
            <a:spAutoFit/>
          </a:bodyPr>
          <a:lstStyle/>
          <a:p>
            <a:r>
              <a:rPr lang="en-US" altLang="zh-CN" dirty="0"/>
              <a:t>Without DTW</a:t>
            </a:r>
          </a:p>
        </p:txBody>
      </p:sp>
      <p:sp>
        <p:nvSpPr>
          <p:cNvPr id="6" name="文本框 5">
            <a:extLst>
              <a:ext uri="{FF2B5EF4-FFF2-40B4-BE49-F238E27FC236}">
                <a16:creationId xmlns:a16="http://schemas.microsoft.com/office/drawing/2014/main" id="{B33DCD26-E91D-E4F2-B98B-6AB3FA4A058B}"/>
              </a:ext>
            </a:extLst>
          </p:cNvPr>
          <p:cNvSpPr txBox="1"/>
          <p:nvPr/>
        </p:nvSpPr>
        <p:spPr>
          <a:xfrm>
            <a:off x="3838574" y="3876989"/>
            <a:ext cx="2844799" cy="369332"/>
          </a:xfrm>
          <a:prstGeom prst="rect">
            <a:avLst/>
          </a:prstGeom>
          <a:noFill/>
        </p:spPr>
        <p:txBody>
          <a:bodyPr wrap="square" rtlCol="0">
            <a:spAutoFit/>
          </a:bodyPr>
          <a:lstStyle/>
          <a:p>
            <a:pPr algn="ctr"/>
            <a:r>
              <a:rPr lang="en-US" altLang="zh-CN" dirty="0"/>
              <a:t>Multi-Sensors Fusion</a:t>
            </a:r>
          </a:p>
        </p:txBody>
      </p:sp>
      <p:sp>
        <p:nvSpPr>
          <p:cNvPr id="7" name="文本框 6">
            <a:extLst>
              <a:ext uri="{FF2B5EF4-FFF2-40B4-BE49-F238E27FC236}">
                <a16:creationId xmlns:a16="http://schemas.microsoft.com/office/drawing/2014/main" id="{627C9CC3-07EB-4FC8-509C-A038444D1C2C}"/>
              </a:ext>
            </a:extLst>
          </p:cNvPr>
          <p:cNvSpPr txBox="1"/>
          <p:nvPr/>
        </p:nvSpPr>
        <p:spPr>
          <a:xfrm>
            <a:off x="3724731" y="5235754"/>
            <a:ext cx="2474684" cy="369332"/>
          </a:xfrm>
          <a:prstGeom prst="rect">
            <a:avLst/>
          </a:prstGeom>
          <a:noFill/>
        </p:spPr>
        <p:txBody>
          <a:bodyPr wrap="square" rtlCol="0">
            <a:spAutoFit/>
          </a:bodyPr>
          <a:lstStyle/>
          <a:p>
            <a:pPr algn="ctr"/>
            <a:r>
              <a:rPr lang="en-US" altLang="zh-CN" dirty="0"/>
              <a:t>Generative Model</a:t>
            </a:r>
          </a:p>
        </p:txBody>
      </p:sp>
      <p:sp>
        <p:nvSpPr>
          <p:cNvPr id="8" name="文本框 7">
            <a:extLst>
              <a:ext uri="{FF2B5EF4-FFF2-40B4-BE49-F238E27FC236}">
                <a16:creationId xmlns:a16="http://schemas.microsoft.com/office/drawing/2014/main" id="{07F892A6-C949-4EAD-290A-F277A46A8AFE}"/>
              </a:ext>
            </a:extLst>
          </p:cNvPr>
          <p:cNvSpPr txBox="1"/>
          <p:nvPr/>
        </p:nvSpPr>
        <p:spPr>
          <a:xfrm>
            <a:off x="152398" y="2895327"/>
            <a:ext cx="2910114" cy="1200329"/>
          </a:xfrm>
          <a:prstGeom prst="rect">
            <a:avLst/>
          </a:prstGeom>
          <a:noFill/>
        </p:spPr>
        <p:txBody>
          <a:bodyPr wrap="square" rtlCol="0">
            <a:spAutoFit/>
          </a:bodyPr>
          <a:lstStyle/>
          <a:p>
            <a:pPr algn="ctr"/>
            <a:r>
              <a:rPr lang="en-US" altLang="zh-CN" b="1" dirty="0"/>
              <a:t>Phototype4Regression</a:t>
            </a:r>
          </a:p>
          <a:p>
            <a:pPr algn="ctr"/>
            <a:r>
              <a:rPr lang="en-US" altLang="zh-CN" b="1" dirty="0"/>
              <a:t>Template4Regression</a:t>
            </a:r>
          </a:p>
          <a:p>
            <a:pPr algn="ctr"/>
            <a:r>
              <a:rPr lang="en-US" altLang="zh-CN" b="1" dirty="0"/>
              <a:t>Phototype4Prediction</a:t>
            </a:r>
          </a:p>
          <a:p>
            <a:pPr algn="ctr"/>
            <a:r>
              <a:rPr lang="en-US" altLang="zh-CN" b="1" dirty="0"/>
              <a:t>Template4Prediction</a:t>
            </a:r>
            <a:endParaRPr lang="zh-CN" altLang="en-US" b="1" dirty="0"/>
          </a:p>
        </p:txBody>
      </p:sp>
      <p:cxnSp>
        <p:nvCxnSpPr>
          <p:cNvPr id="10" name="连接符: 曲线 9">
            <a:extLst>
              <a:ext uri="{FF2B5EF4-FFF2-40B4-BE49-F238E27FC236}">
                <a16:creationId xmlns:a16="http://schemas.microsoft.com/office/drawing/2014/main" id="{BCBEFD10-90E2-F646-13B0-CF0C03462D0A}"/>
              </a:ext>
            </a:extLst>
          </p:cNvPr>
          <p:cNvCxnSpPr>
            <a:cxnSpLocks/>
            <a:stCxn id="8" idx="3"/>
            <a:endCxn id="3" idx="1"/>
          </p:cNvCxnSpPr>
          <p:nvPr/>
        </p:nvCxnSpPr>
        <p:spPr>
          <a:xfrm flipV="1">
            <a:off x="3062512" y="2126069"/>
            <a:ext cx="732972" cy="1369423"/>
          </a:xfrm>
          <a:prstGeom prst="curvedConnector3">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连接符: 曲线 11">
            <a:extLst>
              <a:ext uri="{FF2B5EF4-FFF2-40B4-BE49-F238E27FC236}">
                <a16:creationId xmlns:a16="http://schemas.microsoft.com/office/drawing/2014/main" id="{AA76E07A-D92D-8318-0FA0-5D7478166006}"/>
              </a:ext>
            </a:extLst>
          </p:cNvPr>
          <p:cNvCxnSpPr>
            <a:cxnSpLocks/>
            <a:stCxn id="8" idx="3"/>
            <a:endCxn id="6" idx="1"/>
          </p:cNvCxnSpPr>
          <p:nvPr/>
        </p:nvCxnSpPr>
        <p:spPr>
          <a:xfrm>
            <a:off x="3062512" y="3495492"/>
            <a:ext cx="776062" cy="566163"/>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85DC7965-0BE9-E7D3-5306-05A2290CBE13}"/>
              </a:ext>
            </a:extLst>
          </p:cNvPr>
          <p:cNvCxnSpPr>
            <a:cxnSpLocks/>
            <a:stCxn id="8" idx="3"/>
            <a:endCxn id="7" idx="1"/>
          </p:cNvCxnSpPr>
          <p:nvPr/>
        </p:nvCxnSpPr>
        <p:spPr>
          <a:xfrm>
            <a:off x="3062512" y="3495492"/>
            <a:ext cx="662219" cy="1924928"/>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F56AF67-381C-5E88-6126-D17E8A477C43}"/>
              </a:ext>
            </a:extLst>
          </p:cNvPr>
          <p:cNvCxnSpPr>
            <a:cxnSpLocks/>
            <a:stCxn id="3" idx="3"/>
            <a:endCxn id="4" idx="1"/>
          </p:cNvCxnSpPr>
          <p:nvPr/>
        </p:nvCxnSpPr>
        <p:spPr>
          <a:xfrm flipV="1">
            <a:off x="6567711" y="1400356"/>
            <a:ext cx="478977" cy="725713"/>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9492347-795A-33CB-63C4-62F3E0E1D680}"/>
              </a:ext>
            </a:extLst>
          </p:cNvPr>
          <p:cNvCxnSpPr>
            <a:cxnSpLocks/>
            <a:stCxn id="3" idx="3"/>
            <a:endCxn id="5" idx="1"/>
          </p:cNvCxnSpPr>
          <p:nvPr/>
        </p:nvCxnSpPr>
        <p:spPr>
          <a:xfrm>
            <a:off x="6567711" y="2126069"/>
            <a:ext cx="478977" cy="985463"/>
          </a:xfrm>
          <a:prstGeom prst="curvedConnector3">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AE6C22F-A529-E9A6-051A-DD0B22D60A88}"/>
              </a:ext>
            </a:extLst>
          </p:cNvPr>
          <p:cNvSpPr txBox="1"/>
          <p:nvPr/>
        </p:nvSpPr>
        <p:spPr>
          <a:xfrm>
            <a:off x="9318173" y="144847"/>
            <a:ext cx="2198914" cy="369332"/>
          </a:xfrm>
          <a:prstGeom prst="rect">
            <a:avLst/>
          </a:prstGeom>
          <a:noFill/>
        </p:spPr>
        <p:txBody>
          <a:bodyPr wrap="square" rtlCol="0">
            <a:spAutoFit/>
          </a:bodyPr>
          <a:lstStyle/>
          <a:p>
            <a:r>
              <a:rPr lang="en-US" altLang="zh-CN" dirty="0"/>
              <a:t>Before 2018</a:t>
            </a:r>
          </a:p>
        </p:txBody>
      </p:sp>
      <p:sp>
        <p:nvSpPr>
          <p:cNvPr id="29" name="文本框 28">
            <a:extLst>
              <a:ext uri="{FF2B5EF4-FFF2-40B4-BE49-F238E27FC236}">
                <a16:creationId xmlns:a16="http://schemas.microsoft.com/office/drawing/2014/main" id="{95901F1B-1B6A-DEC3-D41E-F16DF753C424}"/>
              </a:ext>
            </a:extLst>
          </p:cNvPr>
          <p:cNvSpPr txBox="1"/>
          <p:nvPr/>
        </p:nvSpPr>
        <p:spPr>
          <a:xfrm>
            <a:off x="9318173" y="1205810"/>
            <a:ext cx="1516743" cy="369332"/>
          </a:xfrm>
          <a:prstGeom prst="rect">
            <a:avLst/>
          </a:prstGeom>
          <a:noFill/>
        </p:spPr>
        <p:txBody>
          <a:bodyPr wrap="square" rtlCol="0">
            <a:spAutoFit/>
          </a:bodyPr>
          <a:lstStyle/>
          <a:p>
            <a:r>
              <a:rPr lang="en-US" altLang="zh-CN" dirty="0"/>
              <a:t>In 2018</a:t>
            </a:r>
          </a:p>
        </p:txBody>
      </p:sp>
      <p:sp>
        <p:nvSpPr>
          <p:cNvPr id="30" name="文本框 29">
            <a:extLst>
              <a:ext uri="{FF2B5EF4-FFF2-40B4-BE49-F238E27FC236}">
                <a16:creationId xmlns:a16="http://schemas.microsoft.com/office/drawing/2014/main" id="{E037A31D-A713-DAC1-0611-CEBF76EF0E39}"/>
              </a:ext>
            </a:extLst>
          </p:cNvPr>
          <p:cNvSpPr txBox="1"/>
          <p:nvPr/>
        </p:nvSpPr>
        <p:spPr>
          <a:xfrm>
            <a:off x="9256485" y="2126069"/>
            <a:ext cx="2198914" cy="369332"/>
          </a:xfrm>
          <a:prstGeom prst="rect">
            <a:avLst/>
          </a:prstGeom>
          <a:noFill/>
        </p:spPr>
        <p:txBody>
          <a:bodyPr wrap="square" rtlCol="0">
            <a:spAutoFit/>
          </a:bodyPr>
          <a:lstStyle/>
          <a:p>
            <a:r>
              <a:rPr lang="en-US" altLang="zh-CN" dirty="0"/>
              <a:t>After 2018</a:t>
            </a:r>
          </a:p>
        </p:txBody>
      </p:sp>
      <p:cxnSp>
        <p:nvCxnSpPr>
          <p:cNvPr id="41" name="连接符: 曲线 40">
            <a:extLst>
              <a:ext uri="{FF2B5EF4-FFF2-40B4-BE49-F238E27FC236}">
                <a16:creationId xmlns:a16="http://schemas.microsoft.com/office/drawing/2014/main" id="{E64A6361-DF62-2344-148F-8850A9903270}"/>
              </a:ext>
            </a:extLst>
          </p:cNvPr>
          <p:cNvCxnSpPr>
            <a:cxnSpLocks/>
            <a:stCxn id="4" idx="3"/>
            <a:endCxn id="28" idx="1"/>
          </p:cNvCxnSpPr>
          <p:nvPr/>
        </p:nvCxnSpPr>
        <p:spPr>
          <a:xfrm flipV="1">
            <a:off x="8432800" y="329513"/>
            <a:ext cx="885373" cy="1070843"/>
          </a:xfrm>
          <a:prstGeom prst="curvedConnector3">
            <a:avLst>
              <a:gd name="adj1" fmla="val 36885"/>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6B15E572-5A8A-8AD8-9585-BE5411B2825F}"/>
              </a:ext>
            </a:extLst>
          </p:cNvPr>
          <p:cNvCxnSpPr>
            <a:cxnSpLocks/>
            <a:stCxn id="4" idx="3"/>
            <a:endCxn id="29" idx="1"/>
          </p:cNvCxnSpPr>
          <p:nvPr/>
        </p:nvCxnSpPr>
        <p:spPr>
          <a:xfrm flipV="1">
            <a:off x="8432800" y="1390476"/>
            <a:ext cx="885373" cy="9880"/>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F6B71FD2-F51D-B6CD-3DC2-457782D9D093}"/>
              </a:ext>
            </a:extLst>
          </p:cNvPr>
          <p:cNvCxnSpPr>
            <a:cxnSpLocks/>
            <a:stCxn id="4" idx="3"/>
            <a:endCxn id="30" idx="1"/>
          </p:cNvCxnSpPr>
          <p:nvPr/>
        </p:nvCxnSpPr>
        <p:spPr>
          <a:xfrm>
            <a:off x="8432800" y="1400356"/>
            <a:ext cx="823685" cy="910379"/>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FCF0453-1A26-7145-BC24-6636C12C3E00}"/>
              </a:ext>
            </a:extLst>
          </p:cNvPr>
          <p:cNvSpPr txBox="1"/>
          <p:nvPr/>
        </p:nvSpPr>
        <p:spPr>
          <a:xfrm>
            <a:off x="7811860" y="5083140"/>
            <a:ext cx="2889250" cy="646331"/>
          </a:xfrm>
          <a:prstGeom prst="rect">
            <a:avLst/>
          </a:prstGeom>
          <a:noFill/>
        </p:spPr>
        <p:txBody>
          <a:bodyPr wrap="square" rtlCol="0">
            <a:spAutoFit/>
          </a:bodyPr>
          <a:lstStyle/>
          <a:p>
            <a:r>
              <a:rPr lang="en-US" altLang="zh-CN" dirty="0"/>
              <a:t>Sporadic support from </a:t>
            </a:r>
          </a:p>
          <a:p>
            <a:r>
              <a:rPr lang="en-US" altLang="zh-CN" dirty="0"/>
              <a:t>research papers</a:t>
            </a:r>
            <a:endParaRPr lang="zh-CN" altLang="en-US" dirty="0"/>
          </a:p>
        </p:txBody>
      </p:sp>
      <p:sp>
        <p:nvSpPr>
          <p:cNvPr id="96" name="箭头: 右 95">
            <a:extLst>
              <a:ext uri="{FF2B5EF4-FFF2-40B4-BE49-F238E27FC236}">
                <a16:creationId xmlns:a16="http://schemas.microsoft.com/office/drawing/2014/main" id="{C7AE85CB-8DC8-677B-36B5-6B3AA9D13264}"/>
              </a:ext>
            </a:extLst>
          </p:cNvPr>
          <p:cNvSpPr/>
          <p:nvPr/>
        </p:nvSpPr>
        <p:spPr>
          <a:xfrm rot="10800000">
            <a:off x="6295572" y="5352763"/>
            <a:ext cx="1516288" cy="12337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BB5C7D92-AF0F-5AFB-A3F8-EA5096C6E7E1}"/>
              </a:ext>
            </a:extLst>
          </p:cNvPr>
          <p:cNvSpPr txBox="1"/>
          <p:nvPr/>
        </p:nvSpPr>
        <p:spPr>
          <a:xfrm>
            <a:off x="8155669" y="3869931"/>
            <a:ext cx="4009570" cy="369332"/>
          </a:xfrm>
          <a:prstGeom prst="rect">
            <a:avLst/>
          </a:prstGeom>
          <a:noFill/>
        </p:spPr>
        <p:txBody>
          <a:bodyPr wrap="square" rtlCol="0">
            <a:spAutoFit/>
          </a:bodyPr>
          <a:lstStyle/>
          <a:p>
            <a:r>
              <a:rPr lang="en-US" altLang="zh-CN" dirty="0"/>
              <a:t>Another relatively large field</a:t>
            </a:r>
            <a:endParaRPr lang="zh-CN" altLang="en-US" dirty="0"/>
          </a:p>
        </p:txBody>
      </p:sp>
      <p:sp>
        <p:nvSpPr>
          <p:cNvPr id="98" name="箭头: 右 97">
            <a:extLst>
              <a:ext uri="{FF2B5EF4-FFF2-40B4-BE49-F238E27FC236}">
                <a16:creationId xmlns:a16="http://schemas.microsoft.com/office/drawing/2014/main" id="{31223D98-733E-B0CF-B230-1645D9E11D13}"/>
              </a:ext>
            </a:extLst>
          </p:cNvPr>
          <p:cNvSpPr/>
          <p:nvPr/>
        </p:nvSpPr>
        <p:spPr>
          <a:xfrm>
            <a:off x="6683373" y="3999969"/>
            <a:ext cx="1393374" cy="12337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2829C724-B6CB-B482-A2CC-A5C9F23BA38A}"/>
              </a:ext>
            </a:extLst>
          </p:cNvPr>
          <p:cNvSpPr txBox="1"/>
          <p:nvPr/>
        </p:nvSpPr>
        <p:spPr>
          <a:xfrm>
            <a:off x="0" y="6113027"/>
            <a:ext cx="7264402" cy="646331"/>
          </a:xfrm>
          <a:prstGeom prst="rect">
            <a:avLst/>
          </a:prstGeom>
          <a:noFill/>
        </p:spPr>
        <p:txBody>
          <a:bodyPr wrap="square" rtlCol="0">
            <a:spAutoFit/>
          </a:bodyPr>
          <a:lstStyle/>
          <a:p>
            <a:r>
              <a:rPr lang="en-US" altLang="zh-CN" dirty="0"/>
              <a:t>The concept definitely did not exist in 2018 and before. As of 2019 onwards, I have not found it so far.</a:t>
            </a:r>
            <a:endParaRPr lang="zh-CN" altLang="en-US" dirty="0"/>
          </a:p>
        </p:txBody>
      </p:sp>
      <p:sp>
        <p:nvSpPr>
          <p:cNvPr id="100" name="箭头: 右 99">
            <a:extLst>
              <a:ext uri="{FF2B5EF4-FFF2-40B4-BE49-F238E27FC236}">
                <a16:creationId xmlns:a16="http://schemas.microsoft.com/office/drawing/2014/main" id="{0ECE5756-7384-96D3-97BC-290949864876}"/>
              </a:ext>
            </a:extLst>
          </p:cNvPr>
          <p:cNvSpPr/>
          <p:nvPr/>
        </p:nvSpPr>
        <p:spPr>
          <a:xfrm rot="16200000">
            <a:off x="608251" y="4971609"/>
            <a:ext cx="1924927" cy="19685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思想气泡: 云 100">
            <a:extLst>
              <a:ext uri="{FF2B5EF4-FFF2-40B4-BE49-F238E27FC236}">
                <a16:creationId xmlns:a16="http://schemas.microsoft.com/office/drawing/2014/main" id="{71516924-29D4-5F2A-D2AB-CDE7104F5325}"/>
              </a:ext>
            </a:extLst>
          </p:cNvPr>
          <p:cNvSpPr/>
          <p:nvPr/>
        </p:nvSpPr>
        <p:spPr>
          <a:xfrm>
            <a:off x="9318173" y="2767135"/>
            <a:ext cx="2803977" cy="839794"/>
          </a:xfrm>
          <a:prstGeom prst="cloudCallout">
            <a:avLst>
              <a:gd name="adj1" fmla="val -74676"/>
              <a:gd name="adj2" fmla="val -773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Need careful consideration</a:t>
            </a:r>
            <a:endParaRPr lang="zh-CN" altLang="en-US" dirty="0">
              <a:solidFill>
                <a:schemeClr val="tx1"/>
              </a:solidFill>
            </a:endParaRPr>
          </a:p>
        </p:txBody>
      </p:sp>
      <p:sp>
        <p:nvSpPr>
          <p:cNvPr id="102" name="对话气泡: 矩形 101">
            <a:extLst>
              <a:ext uri="{FF2B5EF4-FFF2-40B4-BE49-F238E27FC236}">
                <a16:creationId xmlns:a16="http://schemas.microsoft.com/office/drawing/2014/main" id="{879714CE-F953-7F32-F341-49BF52AEC9DC}"/>
              </a:ext>
            </a:extLst>
          </p:cNvPr>
          <p:cNvSpPr/>
          <p:nvPr/>
        </p:nvSpPr>
        <p:spPr>
          <a:xfrm>
            <a:off x="5260974" y="98642"/>
            <a:ext cx="2921456" cy="699615"/>
          </a:xfrm>
          <a:prstGeom prst="wedgeRectCallout">
            <a:avLst>
              <a:gd name="adj1" fmla="val 35994"/>
              <a:gd name="adj2" fmla="val 11967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The main direction of current exploration</a:t>
            </a:r>
            <a:endParaRPr lang="zh-CN" altLang="en-US" dirty="0">
              <a:solidFill>
                <a:schemeClr val="tx1"/>
              </a:solidFill>
            </a:endParaRPr>
          </a:p>
        </p:txBody>
      </p:sp>
      <p:sp>
        <p:nvSpPr>
          <p:cNvPr id="15" name="文本框 14">
            <a:extLst>
              <a:ext uri="{FF2B5EF4-FFF2-40B4-BE49-F238E27FC236}">
                <a16:creationId xmlns:a16="http://schemas.microsoft.com/office/drawing/2014/main" id="{8D171B8F-8EAA-D812-5E6F-F04D3DE71902}"/>
              </a:ext>
            </a:extLst>
          </p:cNvPr>
          <p:cNvSpPr txBox="1"/>
          <p:nvPr/>
        </p:nvSpPr>
        <p:spPr>
          <a:xfrm>
            <a:off x="-713120" y="0"/>
            <a:ext cx="5281038"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pPr lvl="1" algn="ctr"/>
            <a:r>
              <a:rPr lang="en-US" altLang="zh-CN" b="1" dirty="0"/>
              <a:t>Overall Framework of the Research</a:t>
            </a:r>
          </a:p>
        </p:txBody>
      </p:sp>
    </p:spTree>
    <p:extLst>
      <p:ext uri="{BB962C8B-B14F-4D97-AF65-F5344CB8AC3E}">
        <p14:creationId xmlns:p14="http://schemas.microsoft.com/office/powerpoint/2010/main" val="32541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0BFACC5B-F759-45D8-6D24-34D71F57C704}"/>
              </a:ext>
            </a:extLst>
          </p:cNvPr>
          <p:cNvSpPr txBox="1"/>
          <p:nvPr/>
        </p:nvSpPr>
        <p:spPr>
          <a:xfrm>
            <a:off x="255637" y="1622322"/>
            <a:ext cx="1742769" cy="707886"/>
          </a:xfrm>
          <a:prstGeom prst="rect">
            <a:avLst/>
          </a:prstGeom>
          <a:noFill/>
        </p:spPr>
        <p:txBody>
          <a:bodyPr wrap="square" rtlCol="0">
            <a:spAutoFit/>
          </a:bodyPr>
          <a:lstStyle/>
          <a:p>
            <a:pPr algn="ctr"/>
            <a:r>
              <a:rPr lang="en-US" altLang="zh-CN" sz="2000" b="1" dirty="0"/>
              <a:t>Incremental Averaging</a:t>
            </a:r>
            <a:endParaRPr lang="zh-CN" altLang="en-US" sz="2000" b="1" dirty="0"/>
          </a:p>
        </p:txBody>
      </p:sp>
      <p:sp>
        <p:nvSpPr>
          <p:cNvPr id="15" name="文本框 14">
            <a:extLst>
              <a:ext uri="{FF2B5EF4-FFF2-40B4-BE49-F238E27FC236}">
                <a16:creationId xmlns:a16="http://schemas.microsoft.com/office/drawing/2014/main" id="{E41FF542-9E53-AD94-A14F-6AB8112C091C}"/>
              </a:ext>
            </a:extLst>
          </p:cNvPr>
          <p:cNvSpPr txBox="1"/>
          <p:nvPr/>
        </p:nvSpPr>
        <p:spPr>
          <a:xfrm>
            <a:off x="255636" y="4802571"/>
            <a:ext cx="1742769" cy="707886"/>
          </a:xfrm>
          <a:prstGeom prst="rect">
            <a:avLst/>
          </a:prstGeom>
          <a:noFill/>
        </p:spPr>
        <p:txBody>
          <a:bodyPr wrap="square" rtlCol="0">
            <a:spAutoFit/>
          </a:bodyPr>
          <a:lstStyle/>
          <a:p>
            <a:pPr algn="ctr"/>
            <a:r>
              <a:rPr lang="en-US" altLang="zh-CN" sz="2000" b="1" dirty="0"/>
              <a:t>Batch</a:t>
            </a:r>
          </a:p>
          <a:p>
            <a:pPr algn="ctr"/>
            <a:r>
              <a:rPr lang="en-US" altLang="zh-CN" sz="2000" b="1" dirty="0"/>
              <a:t>Averaging</a:t>
            </a:r>
            <a:endParaRPr lang="zh-CN" altLang="en-US" sz="2000" b="1" dirty="0"/>
          </a:p>
        </p:txBody>
      </p:sp>
      <p:sp>
        <p:nvSpPr>
          <p:cNvPr id="16" name="文本框 15">
            <a:extLst>
              <a:ext uri="{FF2B5EF4-FFF2-40B4-BE49-F238E27FC236}">
                <a16:creationId xmlns:a16="http://schemas.microsoft.com/office/drawing/2014/main" id="{92A58980-64FE-C1CE-BB6E-DCCC5A7B05FE}"/>
              </a:ext>
            </a:extLst>
          </p:cNvPr>
          <p:cNvSpPr txBox="1"/>
          <p:nvPr/>
        </p:nvSpPr>
        <p:spPr>
          <a:xfrm>
            <a:off x="2828001" y="4017622"/>
            <a:ext cx="1629696" cy="646331"/>
          </a:xfrm>
          <a:prstGeom prst="rect">
            <a:avLst/>
          </a:prstGeom>
          <a:noFill/>
        </p:spPr>
        <p:txBody>
          <a:bodyPr wrap="square" rtlCol="0">
            <a:spAutoFit/>
          </a:bodyPr>
          <a:lstStyle/>
          <a:p>
            <a:pPr algn="ctr"/>
            <a:r>
              <a:rPr lang="en-US" altLang="zh-CN" dirty="0"/>
              <a:t>Asymmetric</a:t>
            </a:r>
          </a:p>
          <a:p>
            <a:pPr algn="ctr"/>
            <a:r>
              <a:rPr lang="en-US" altLang="zh-CN" dirty="0"/>
              <a:t>Batch</a:t>
            </a:r>
            <a:endParaRPr lang="zh-CN" altLang="en-US" dirty="0"/>
          </a:p>
        </p:txBody>
      </p:sp>
      <p:sp>
        <p:nvSpPr>
          <p:cNvPr id="17" name="文本框 16">
            <a:extLst>
              <a:ext uri="{FF2B5EF4-FFF2-40B4-BE49-F238E27FC236}">
                <a16:creationId xmlns:a16="http://schemas.microsoft.com/office/drawing/2014/main" id="{AE9946B4-FEA7-EC1B-88AE-32FDC9FD219B}"/>
              </a:ext>
            </a:extLst>
          </p:cNvPr>
          <p:cNvSpPr txBox="1"/>
          <p:nvPr/>
        </p:nvSpPr>
        <p:spPr>
          <a:xfrm>
            <a:off x="2828001" y="5705036"/>
            <a:ext cx="1629696" cy="646331"/>
          </a:xfrm>
          <a:prstGeom prst="rect">
            <a:avLst/>
          </a:prstGeom>
          <a:noFill/>
        </p:spPr>
        <p:txBody>
          <a:bodyPr wrap="square" rtlCol="0">
            <a:spAutoFit/>
          </a:bodyPr>
          <a:lstStyle/>
          <a:p>
            <a:pPr algn="ctr"/>
            <a:r>
              <a:rPr lang="en-US" altLang="zh-CN" dirty="0"/>
              <a:t>Symmetric</a:t>
            </a:r>
          </a:p>
          <a:p>
            <a:pPr algn="ctr"/>
            <a:r>
              <a:rPr lang="en-US" altLang="zh-CN" dirty="0"/>
              <a:t>Batch</a:t>
            </a:r>
            <a:endParaRPr lang="zh-CN" altLang="en-US" dirty="0"/>
          </a:p>
        </p:txBody>
      </p:sp>
      <p:sp>
        <p:nvSpPr>
          <p:cNvPr id="18" name="文本框 17">
            <a:extLst>
              <a:ext uri="{FF2B5EF4-FFF2-40B4-BE49-F238E27FC236}">
                <a16:creationId xmlns:a16="http://schemas.microsoft.com/office/drawing/2014/main" id="{6EEE649E-2DE6-42B3-8312-23DD9C9CEF2D}"/>
              </a:ext>
            </a:extLst>
          </p:cNvPr>
          <p:cNvSpPr txBox="1"/>
          <p:nvPr/>
        </p:nvSpPr>
        <p:spPr>
          <a:xfrm>
            <a:off x="2828001" y="837373"/>
            <a:ext cx="1629696" cy="646331"/>
          </a:xfrm>
          <a:prstGeom prst="rect">
            <a:avLst/>
          </a:prstGeom>
          <a:noFill/>
        </p:spPr>
        <p:txBody>
          <a:bodyPr wrap="square" rtlCol="0">
            <a:spAutoFit/>
          </a:bodyPr>
          <a:lstStyle/>
          <a:p>
            <a:pPr algn="ctr"/>
            <a:r>
              <a:rPr lang="en-US" altLang="zh-CN" dirty="0"/>
              <a:t>Asymmetric</a:t>
            </a:r>
          </a:p>
          <a:p>
            <a:pPr algn="ctr"/>
            <a:r>
              <a:rPr lang="en-US" altLang="zh-CN" dirty="0"/>
              <a:t>Increment</a:t>
            </a:r>
            <a:endParaRPr lang="zh-CN" altLang="en-US" dirty="0"/>
          </a:p>
        </p:txBody>
      </p:sp>
      <p:sp>
        <p:nvSpPr>
          <p:cNvPr id="19" name="文本框 18">
            <a:extLst>
              <a:ext uri="{FF2B5EF4-FFF2-40B4-BE49-F238E27FC236}">
                <a16:creationId xmlns:a16="http://schemas.microsoft.com/office/drawing/2014/main" id="{09C590BB-5F59-1734-1397-BFB8590E3230}"/>
              </a:ext>
            </a:extLst>
          </p:cNvPr>
          <p:cNvSpPr txBox="1"/>
          <p:nvPr/>
        </p:nvSpPr>
        <p:spPr>
          <a:xfrm>
            <a:off x="2828001" y="2330208"/>
            <a:ext cx="1629696" cy="646331"/>
          </a:xfrm>
          <a:prstGeom prst="rect">
            <a:avLst/>
          </a:prstGeom>
          <a:noFill/>
        </p:spPr>
        <p:txBody>
          <a:bodyPr wrap="square" rtlCol="0">
            <a:spAutoFit/>
          </a:bodyPr>
          <a:lstStyle/>
          <a:p>
            <a:pPr algn="ctr"/>
            <a:r>
              <a:rPr lang="en-US" altLang="zh-CN" dirty="0"/>
              <a:t>Symmetric</a:t>
            </a:r>
          </a:p>
          <a:p>
            <a:pPr algn="ctr"/>
            <a:r>
              <a:rPr lang="en-US" altLang="zh-CN" dirty="0"/>
              <a:t>Increment</a:t>
            </a:r>
            <a:endParaRPr lang="zh-CN" altLang="en-US" dirty="0"/>
          </a:p>
        </p:txBody>
      </p:sp>
      <p:cxnSp>
        <p:nvCxnSpPr>
          <p:cNvPr id="21" name="连接符: 曲线 20">
            <a:extLst>
              <a:ext uri="{FF2B5EF4-FFF2-40B4-BE49-F238E27FC236}">
                <a16:creationId xmlns:a16="http://schemas.microsoft.com/office/drawing/2014/main" id="{BCF52039-59AD-F6D1-F3D4-47864B84BF0A}"/>
              </a:ext>
            </a:extLst>
          </p:cNvPr>
          <p:cNvCxnSpPr>
            <a:cxnSpLocks/>
            <a:stCxn id="13" idx="3"/>
            <a:endCxn id="18" idx="1"/>
          </p:cNvCxnSpPr>
          <p:nvPr/>
        </p:nvCxnSpPr>
        <p:spPr>
          <a:xfrm flipV="1">
            <a:off x="1998406" y="1160539"/>
            <a:ext cx="829595" cy="815726"/>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315FB6BC-9C43-B897-F394-00C57135E408}"/>
              </a:ext>
            </a:extLst>
          </p:cNvPr>
          <p:cNvCxnSpPr>
            <a:cxnSpLocks/>
            <a:stCxn id="13" idx="3"/>
            <a:endCxn id="19" idx="1"/>
          </p:cNvCxnSpPr>
          <p:nvPr/>
        </p:nvCxnSpPr>
        <p:spPr>
          <a:xfrm>
            <a:off x="1998406" y="1976265"/>
            <a:ext cx="829595" cy="677109"/>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7D91DABE-E0D5-2827-5E5E-5E55370D8DB6}"/>
              </a:ext>
            </a:extLst>
          </p:cNvPr>
          <p:cNvCxnSpPr>
            <a:cxnSpLocks/>
            <a:stCxn id="15" idx="3"/>
            <a:endCxn id="16" idx="1"/>
          </p:cNvCxnSpPr>
          <p:nvPr/>
        </p:nvCxnSpPr>
        <p:spPr>
          <a:xfrm flipV="1">
            <a:off x="1998405" y="4340788"/>
            <a:ext cx="829596" cy="815726"/>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a:extLst>
              <a:ext uri="{FF2B5EF4-FFF2-40B4-BE49-F238E27FC236}">
                <a16:creationId xmlns:a16="http://schemas.microsoft.com/office/drawing/2014/main" id="{3A7CDD79-9764-452C-F505-2275A20FADEA}"/>
              </a:ext>
            </a:extLst>
          </p:cNvPr>
          <p:cNvCxnSpPr>
            <a:cxnSpLocks/>
            <a:stCxn id="15" idx="3"/>
            <a:endCxn id="17" idx="1"/>
          </p:cNvCxnSpPr>
          <p:nvPr/>
        </p:nvCxnSpPr>
        <p:spPr>
          <a:xfrm>
            <a:off x="1998405" y="5156514"/>
            <a:ext cx="829596" cy="871688"/>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065DC27-D26F-45FD-9BAD-726932AAE45E}"/>
              </a:ext>
            </a:extLst>
          </p:cNvPr>
          <p:cNvCxnSpPr/>
          <p:nvPr/>
        </p:nvCxnSpPr>
        <p:spPr>
          <a:xfrm>
            <a:off x="4705320" y="0"/>
            <a:ext cx="0" cy="6858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DD13E436-219C-85FB-2B22-507D604586B5}"/>
              </a:ext>
            </a:extLst>
          </p:cNvPr>
          <p:cNvSpPr txBox="1"/>
          <p:nvPr/>
        </p:nvSpPr>
        <p:spPr>
          <a:xfrm>
            <a:off x="5083573" y="4734342"/>
            <a:ext cx="7108427" cy="2123658"/>
          </a:xfrm>
          <a:prstGeom prst="rect">
            <a:avLst/>
          </a:prstGeom>
          <a:noFill/>
        </p:spPr>
        <p:txBody>
          <a:bodyPr wrap="square" rtlCol="0">
            <a:spAutoFit/>
          </a:bodyPr>
          <a:lstStyle/>
          <a:p>
            <a:r>
              <a:rPr lang="en-US" altLang="zh-CN" sz="2000" b="1" dirty="0"/>
              <a:t>Symmetric Method: Create a new one.</a:t>
            </a:r>
          </a:p>
          <a:p>
            <a:endParaRPr lang="en-US" altLang="zh-CN" sz="20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Result: Z_t+1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X_t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Y_t-1)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Z_t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X_t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Y_t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Z_t+1 = (</a:t>
            </a:r>
            <a:r>
              <a:rPr kumimoji="0" lang="en-US" altLang="zh-CN" sz="1800" b="0" i="0" u="none" strike="noStrike" kern="1200" cap="none" spc="0" normalizeH="0" baseline="0" noProof="0" dirty="0" err="1">
                <a:ln>
                  <a:noFill/>
                </a:ln>
                <a:solidFill>
                  <a:prstClr val="black"/>
                </a:solidFill>
                <a:effectLst/>
                <a:uLnTx/>
                <a:uFillTx/>
                <a:latin typeface="Consolas"/>
                <a:ea typeface="等线"/>
                <a:cs typeface="+mn-cs"/>
              </a:rPr>
              <a:t>X_t</a:t>
            </a:r>
            <a:r>
              <a:rPr kumimoji="0" lang="en-US" altLang="zh-CN" sz="1800" b="0" i="0" u="none" strike="noStrike" kern="1200" cap="none" spc="0" normalizeH="0" baseline="0" noProof="0" dirty="0">
                <a:ln>
                  <a:noFill/>
                </a:ln>
                <a:solidFill>
                  <a:prstClr val="black"/>
                </a:solidFill>
                <a:effectLst/>
                <a:uLnTx/>
                <a:uFillTx/>
                <a:latin typeface="Consolas"/>
                <a:ea typeface="等线"/>
                <a:cs typeface="+mn-cs"/>
              </a:rPr>
              <a:t> + Y_t+1) /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onsolas"/>
              <a:ea typeface="等线"/>
              <a:cs typeface="+mn-cs"/>
            </a:endParaRPr>
          </a:p>
          <a:p>
            <a:r>
              <a:rPr lang="en-US" altLang="zh-CN" sz="2000" dirty="0"/>
              <a:t>Disadvantage: Have more time points than X and Y. </a:t>
            </a:r>
            <a:endParaRPr lang="zh-CN" altLang="en-US" sz="2000" b="1" dirty="0"/>
          </a:p>
        </p:txBody>
      </p:sp>
      <p:sp>
        <p:nvSpPr>
          <p:cNvPr id="57" name="任意多边形: 形状 56">
            <a:extLst>
              <a:ext uri="{FF2B5EF4-FFF2-40B4-BE49-F238E27FC236}">
                <a16:creationId xmlns:a16="http://schemas.microsoft.com/office/drawing/2014/main" id="{B49C7679-DCC6-99B7-DDB8-37DD99D65E54}"/>
              </a:ext>
            </a:extLst>
          </p:cNvPr>
          <p:cNvSpPr/>
          <p:nvPr/>
        </p:nvSpPr>
        <p:spPr>
          <a:xfrm>
            <a:off x="6500355" y="1030469"/>
            <a:ext cx="4096204" cy="896862"/>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31D4D277-9006-7013-F482-D4605C7975EC}"/>
              </a:ext>
            </a:extLst>
          </p:cNvPr>
          <p:cNvSpPr/>
          <p:nvPr/>
        </p:nvSpPr>
        <p:spPr>
          <a:xfrm>
            <a:off x="6526420" y="47818"/>
            <a:ext cx="3394594" cy="896862"/>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9554B5E-6F49-70E0-604F-271DF17DCE05}"/>
              </a:ext>
            </a:extLst>
          </p:cNvPr>
          <p:cNvSpPr/>
          <p:nvPr/>
        </p:nvSpPr>
        <p:spPr>
          <a:xfrm>
            <a:off x="7140678" y="1253979"/>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C5DC254D-C020-46AE-C698-C070EC46F27B}"/>
              </a:ext>
            </a:extLst>
          </p:cNvPr>
          <p:cNvSpPr/>
          <p:nvPr/>
        </p:nvSpPr>
        <p:spPr>
          <a:xfrm>
            <a:off x="7343060" y="1355905"/>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D6D60692-D8D0-9CA0-DA9A-70C14F1CB7BA}"/>
              </a:ext>
            </a:extLst>
          </p:cNvPr>
          <p:cNvSpPr/>
          <p:nvPr/>
        </p:nvSpPr>
        <p:spPr>
          <a:xfrm>
            <a:off x="7070774" y="254023"/>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718DBE08-75D1-5132-0DA0-B364D38B40BD}"/>
              </a:ext>
            </a:extLst>
          </p:cNvPr>
          <p:cNvSpPr/>
          <p:nvPr/>
        </p:nvSpPr>
        <p:spPr>
          <a:xfrm>
            <a:off x="7545029" y="1516238"/>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6D4662B-E710-8B2A-460F-863FD30BD98B}"/>
              </a:ext>
            </a:extLst>
          </p:cNvPr>
          <p:cNvSpPr/>
          <p:nvPr/>
        </p:nvSpPr>
        <p:spPr>
          <a:xfrm>
            <a:off x="7545289" y="632664"/>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3AC51EFD-5A69-67B5-84EE-0C8507FE215C}"/>
              </a:ext>
            </a:extLst>
          </p:cNvPr>
          <p:cNvSpPr/>
          <p:nvPr/>
        </p:nvSpPr>
        <p:spPr>
          <a:xfrm>
            <a:off x="7314227" y="477452"/>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1A285903-9EF3-E659-C486-10E7D65421C8}"/>
              </a:ext>
            </a:extLst>
          </p:cNvPr>
          <p:cNvSpPr/>
          <p:nvPr/>
        </p:nvSpPr>
        <p:spPr>
          <a:xfrm>
            <a:off x="7746998" y="1602587"/>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D1965CD0-C703-A47C-3203-A53B545DCFDA}"/>
              </a:ext>
            </a:extLst>
          </p:cNvPr>
          <p:cNvSpPr/>
          <p:nvPr/>
        </p:nvSpPr>
        <p:spPr>
          <a:xfrm>
            <a:off x="6960213" y="1375676"/>
            <a:ext cx="140322" cy="1438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C503B45D-59B5-071E-45D7-DF1B0DF4905A}"/>
              </a:ext>
            </a:extLst>
          </p:cNvPr>
          <p:cNvCxnSpPr>
            <a:stCxn id="66" idx="4"/>
            <a:endCxn id="61" idx="0"/>
          </p:cNvCxnSpPr>
          <p:nvPr/>
        </p:nvCxnSpPr>
        <p:spPr>
          <a:xfrm flipV="1">
            <a:off x="7030374" y="254023"/>
            <a:ext cx="110561" cy="126545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FFC2527-267C-B51E-B4DE-F45A0CAC5F34}"/>
              </a:ext>
            </a:extLst>
          </p:cNvPr>
          <p:cNvCxnSpPr>
            <a:cxnSpLocks/>
            <a:stCxn id="59" idx="4"/>
            <a:endCxn id="61" idx="0"/>
          </p:cNvCxnSpPr>
          <p:nvPr/>
        </p:nvCxnSpPr>
        <p:spPr>
          <a:xfrm flipH="1" flipV="1">
            <a:off x="7140935" y="254023"/>
            <a:ext cx="69904" cy="114376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C1FF836-8033-B4F6-58A6-825D9BE19731}"/>
              </a:ext>
            </a:extLst>
          </p:cNvPr>
          <p:cNvCxnSpPr>
            <a:cxnSpLocks/>
            <a:stCxn id="60" idx="3"/>
            <a:endCxn id="61" idx="0"/>
          </p:cNvCxnSpPr>
          <p:nvPr/>
        </p:nvCxnSpPr>
        <p:spPr>
          <a:xfrm flipH="1" flipV="1">
            <a:off x="7140935" y="254023"/>
            <a:ext cx="222675" cy="122462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17BB8303-B0BD-15A3-85D1-2E3B2963F2B4}"/>
              </a:ext>
            </a:extLst>
          </p:cNvPr>
          <p:cNvSpPr txBox="1"/>
          <p:nvPr/>
        </p:nvSpPr>
        <p:spPr>
          <a:xfrm>
            <a:off x="5152808" y="1882492"/>
            <a:ext cx="7039192" cy="369332"/>
          </a:xfrm>
          <a:prstGeom prst="rect">
            <a:avLst/>
          </a:prstGeom>
          <a:noFill/>
        </p:spPr>
        <p:txBody>
          <a:bodyPr wrap="square" rtlCol="0">
            <a:spAutoFit/>
          </a:bodyPr>
          <a:lstStyle/>
          <a:p>
            <a:r>
              <a:rPr lang="en-US" altLang="zh-CN" dirty="0"/>
              <a:t>Warping Path: (</a:t>
            </a:r>
            <a:r>
              <a:rPr lang="en-US" altLang="zh-CN" dirty="0" err="1"/>
              <a:t>X_t</a:t>
            </a:r>
            <a:r>
              <a:rPr lang="en-US" altLang="zh-CN" dirty="0"/>
              <a:t>, Y_t-1), (</a:t>
            </a:r>
            <a:r>
              <a:rPr lang="en-US" altLang="zh-CN" dirty="0" err="1"/>
              <a:t>X_t</a:t>
            </a:r>
            <a:r>
              <a:rPr lang="en-US" altLang="zh-CN" dirty="0"/>
              <a:t>, </a:t>
            </a:r>
            <a:r>
              <a:rPr lang="en-US" altLang="zh-CN" dirty="0" err="1"/>
              <a:t>Y_t</a:t>
            </a:r>
            <a:r>
              <a:rPr lang="en-US" altLang="zh-CN" dirty="0"/>
              <a:t>), (</a:t>
            </a:r>
            <a:r>
              <a:rPr lang="en-US" altLang="zh-CN" dirty="0" err="1"/>
              <a:t>X_t</a:t>
            </a:r>
            <a:r>
              <a:rPr lang="en-US" altLang="zh-CN" dirty="0"/>
              <a:t>, Y_t+1)</a:t>
            </a:r>
          </a:p>
        </p:txBody>
      </p:sp>
      <p:sp>
        <p:nvSpPr>
          <p:cNvPr id="130" name="文本框 129">
            <a:extLst>
              <a:ext uri="{FF2B5EF4-FFF2-40B4-BE49-F238E27FC236}">
                <a16:creationId xmlns:a16="http://schemas.microsoft.com/office/drawing/2014/main" id="{99CCF9D7-67F0-2ED3-BCF3-D408825B2D9B}"/>
              </a:ext>
            </a:extLst>
          </p:cNvPr>
          <p:cNvSpPr txBox="1"/>
          <p:nvPr/>
        </p:nvSpPr>
        <p:spPr>
          <a:xfrm>
            <a:off x="5083573" y="2503184"/>
            <a:ext cx="7039187" cy="2062103"/>
          </a:xfrm>
          <a:prstGeom prst="rect">
            <a:avLst/>
          </a:prstGeom>
          <a:noFill/>
        </p:spPr>
        <p:txBody>
          <a:bodyPr wrap="square" rtlCol="0">
            <a:spAutoFit/>
          </a:bodyPr>
          <a:lstStyle/>
          <a:p>
            <a:r>
              <a:rPr lang="en-US" altLang="zh-CN" sz="2000" b="1" dirty="0"/>
              <a:t>Asymmetric Method: Take a reference.</a:t>
            </a:r>
          </a:p>
          <a:p>
            <a:endParaRPr lang="en-US" altLang="zh-CN" dirty="0"/>
          </a:p>
          <a:p>
            <a:r>
              <a:rPr lang="en-US" altLang="zh-CN" dirty="0"/>
              <a:t>Take X as a reference.</a:t>
            </a:r>
          </a:p>
          <a:p>
            <a:r>
              <a:rPr lang="en-US" altLang="zh-CN" dirty="0"/>
              <a:t>Result: </a:t>
            </a:r>
            <a:r>
              <a:rPr lang="en-US" altLang="zh-CN" dirty="0" err="1"/>
              <a:t>X_t</a:t>
            </a:r>
            <a:r>
              <a:rPr lang="en-US" altLang="zh-CN" dirty="0"/>
              <a:t> = (</a:t>
            </a:r>
            <a:r>
              <a:rPr lang="en-US" altLang="zh-CN" dirty="0" err="1"/>
              <a:t>X_t</a:t>
            </a:r>
            <a:r>
              <a:rPr lang="en-US" altLang="zh-CN" dirty="0"/>
              <a:t> + Y_t-1 + </a:t>
            </a:r>
            <a:r>
              <a:rPr lang="en-US" altLang="zh-CN" dirty="0" err="1"/>
              <a:t>Y_t</a:t>
            </a:r>
            <a:r>
              <a:rPr lang="en-US" altLang="zh-CN" dirty="0"/>
              <a:t>, + Y_t+1) / 4</a:t>
            </a:r>
          </a:p>
          <a:p>
            <a:endParaRPr lang="en-US" altLang="zh-CN" dirty="0"/>
          </a:p>
          <a:p>
            <a:r>
              <a:rPr lang="en-US" altLang="zh-CN" dirty="0"/>
              <a:t>Disadvantage: Not well-defined. There is no natural criterion for choosing a reference.</a:t>
            </a:r>
          </a:p>
        </p:txBody>
      </p:sp>
      <p:sp>
        <p:nvSpPr>
          <p:cNvPr id="2" name="文本框 1">
            <a:extLst>
              <a:ext uri="{FF2B5EF4-FFF2-40B4-BE49-F238E27FC236}">
                <a16:creationId xmlns:a16="http://schemas.microsoft.com/office/drawing/2014/main" id="{7E970E0D-1E24-BC42-D2F7-C325EA2512A4}"/>
              </a:ext>
            </a:extLst>
          </p:cNvPr>
          <p:cNvSpPr txBox="1"/>
          <p:nvPr/>
        </p:nvSpPr>
        <p:spPr>
          <a:xfrm>
            <a:off x="-713120" y="0"/>
            <a:ext cx="5281038"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pPr lvl="1" algn="ctr"/>
            <a:r>
              <a:rPr lang="en-US" altLang="zh-CN" b="1" dirty="0"/>
              <a:t>Overall Framework of the Research</a:t>
            </a:r>
          </a:p>
        </p:txBody>
      </p:sp>
    </p:spTree>
    <p:extLst>
      <p:ext uri="{BB962C8B-B14F-4D97-AF65-F5344CB8AC3E}">
        <p14:creationId xmlns:p14="http://schemas.microsoft.com/office/powerpoint/2010/main" val="335207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0BFACC5B-F759-45D8-6D24-34D71F57C704}"/>
              </a:ext>
            </a:extLst>
          </p:cNvPr>
          <p:cNvSpPr txBox="1"/>
          <p:nvPr/>
        </p:nvSpPr>
        <p:spPr>
          <a:xfrm>
            <a:off x="255637" y="1622322"/>
            <a:ext cx="1742769" cy="707886"/>
          </a:xfrm>
          <a:prstGeom prst="rect">
            <a:avLst/>
          </a:prstGeom>
          <a:noFill/>
        </p:spPr>
        <p:txBody>
          <a:bodyPr wrap="square" rtlCol="0">
            <a:spAutoFit/>
          </a:bodyPr>
          <a:lstStyle/>
          <a:p>
            <a:pPr algn="ctr"/>
            <a:r>
              <a:rPr lang="en-US" altLang="zh-CN" sz="2000" b="1" dirty="0"/>
              <a:t>Incremental Averaging</a:t>
            </a:r>
            <a:endParaRPr lang="zh-CN" altLang="en-US" sz="2000" b="1" dirty="0"/>
          </a:p>
        </p:txBody>
      </p:sp>
      <p:sp>
        <p:nvSpPr>
          <p:cNvPr id="15" name="文本框 14">
            <a:extLst>
              <a:ext uri="{FF2B5EF4-FFF2-40B4-BE49-F238E27FC236}">
                <a16:creationId xmlns:a16="http://schemas.microsoft.com/office/drawing/2014/main" id="{E41FF542-9E53-AD94-A14F-6AB8112C091C}"/>
              </a:ext>
            </a:extLst>
          </p:cNvPr>
          <p:cNvSpPr txBox="1"/>
          <p:nvPr/>
        </p:nvSpPr>
        <p:spPr>
          <a:xfrm>
            <a:off x="249183" y="4336394"/>
            <a:ext cx="1742769" cy="707886"/>
          </a:xfrm>
          <a:prstGeom prst="rect">
            <a:avLst/>
          </a:prstGeom>
          <a:noFill/>
        </p:spPr>
        <p:txBody>
          <a:bodyPr wrap="square" rtlCol="0">
            <a:spAutoFit/>
          </a:bodyPr>
          <a:lstStyle/>
          <a:p>
            <a:pPr algn="ctr"/>
            <a:r>
              <a:rPr lang="en-US" altLang="zh-CN" sz="2000" b="1" dirty="0"/>
              <a:t>Batch</a:t>
            </a:r>
          </a:p>
          <a:p>
            <a:pPr algn="ctr"/>
            <a:r>
              <a:rPr lang="en-US" altLang="zh-CN" sz="2000" b="1" dirty="0"/>
              <a:t>Averaging</a:t>
            </a:r>
            <a:endParaRPr lang="zh-CN" altLang="en-US" sz="2000" b="1" dirty="0"/>
          </a:p>
        </p:txBody>
      </p:sp>
      <p:sp>
        <p:nvSpPr>
          <p:cNvPr id="16" name="文本框 15">
            <a:extLst>
              <a:ext uri="{FF2B5EF4-FFF2-40B4-BE49-F238E27FC236}">
                <a16:creationId xmlns:a16="http://schemas.microsoft.com/office/drawing/2014/main" id="{92A58980-64FE-C1CE-BB6E-DCCC5A7B05FE}"/>
              </a:ext>
            </a:extLst>
          </p:cNvPr>
          <p:cNvSpPr txBox="1"/>
          <p:nvPr/>
        </p:nvSpPr>
        <p:spPr>
          <a:xfrm>
            <a:off x="2669148" y="3720841"/>
            <a:ext cx="1629696" cy="646331"/>
          </a:xfrm>
          <a:prstGeom prst="rect">
            <a:avLst/>
          </a:prstGeom>
          <a:noFill/>
        </p:spPr>
        <p:txBody>
          <a:bodyPr wrap="square" rtlCol="0">
            <a:spAutoFit/>
          </a:bodyPr>
          <a:lstStyle/>
          <a:p>
            <a:pPr algn="ctr"/>
            <a:r>
              <a:rPr lang="en-US" altLang="zh-CN" dirty="0"/>
              <a:t>Asymmetric</a:t>
            </a:r>
          </a:p>
          <a:p>
            <a:pPr algn="ctr"/>
            <a:r>
              <a:rPr lang="en-US" altLang="zh-CN" dirty="0"/>
              <a:t>Batch</a:t>
            </a:r>
            <a:endParaRPr lang="zh-CN" altLang="en-US" dirty="0"/>
          </a:p>
        </p:txBody>
      </p:sp>
      <p:sp>
        <p:nvSpPr>
          <p:cNvPr id="17" name="文本框 16">
            <a:extLst>
              <a:ext uri="{FF2B5EF4-FFF2-40B4-BE49-F238E27FC236}">
                <a16:creationId xmlns:a16="http://schemas.microsoft.com/office/drawing/2014/main" id="{AE9946B4-FEA7-EC1B-88AE-32FDC9FD219B}"/>
              </a:ext>
            </a:extLst>
          </p:cNvPr>
          <p:cNvSpPr txBox="1"/>
          <p:nvPr/>
        </p:nvSpPr>
        <p:spPr>
          <a:xfrm>
            <a:off x="2663706" y="4894179"/>
            <a:ext cx="1629696" cy="646331"/>
          </a:xfrm>
          <a:prstGeom prst="rect">
            <a:avLst/>
          </a:prstGeom>
          <a:noFill/>
        </p:spPr>
        <p:txBody>
          <a:bodyPr wrap="square" rtlCol="0">
            <a:spAutoFit/>
          </a:bodyPr>
          <a:lstStyle/>
          <a:p>
            <a:pPr algn="ctr"/>
            <a:r>
              <a:rPr lang="en-US" altLang="zh-CN" dirty="0"/>
              <a:t>Symmetric</a:t>
            </a:r>
          </a:p>
          <a:p>
            <a:pPr algn="ctr"/>
            <a:r>
              <a:rPr lang="en-US" altLang="zh-CN" dirty="0"/>
              <a:t>Batch</a:t>
            </a:r>
            <a:endParaRPr lang="zh-CN" altLang="en-US" dirty="0"/>
          </a:p>
        </p:txBody>
      </p:sp>
      <p:sp>
        <p:nvSpPr>
          <p:cNvPr id="18" name="文本框 17">
            <a:extLst>
              <a:ext uri="{FF2B5EF4-FFF2-40B4-BE49-F238E27FC236}">
                <a16:creationId xmlns:a16="http://schemas.microsoft.com/office/drawing/2014/main" id="{6EEE649E-2DE6-42B3-8312-23DD9C9CEF2D}"/>
              </a:ext>
            </a:extLst>
          </p:cNvPr>
          <p:cNvSpPr txBox="1"/>
          <p:nvPr/>
        </p:nvSpPr>
        <p:spPr>
          <a:xfrm>
            <a:off x="2559487" y="837373"/>
            <a:ext cx="1629696" cy="646331"/>
          </a:xfrm>
          <a:prstGeom prst="rect">
            <a:avLst/>
          </a:prstGeom>
          <a:noFill/>
        </p:spPr>
        <p:txBody>
          <a:bodyPr wrap="square" rtlCol="0">
            <a:spAutoFit/>
          </a:bodyPr>
          <a:lstStyle/>
          <a:p>
            <a:pPr algn="ctr"/>
            <a:r>
              <a:rPr lang="en-US" altLang="zh-CN" dirty="0"/>
              <a:t>Asymmetric</a:t>
            </a:r>
          </a:p>
          <a:p>
            <a:pPr algn="ctr"/>
            <a:r>
              <a:rPr lang="en-US" altLang="zh-CN" dirty="0"/>
              <a:t>Increment</a:t>
            </a:r>
            <a:endParaRPr lang="zh-CN" altLang="en-US" dirty="0"/>
          </a:p>
        </p:txBody>
      </p:sp>
      <p:sp>
        <p:nvSpPr>
          <p:cNvPr id="19" name="文本框 18">
            <a:extLst>
              <a:ext uri="{FF2B5EF4-FFF2-40B4-BE49-F238E27FC236}">
                <a16:creationId xmlns:a16="http://schemas.microsoft.com/office/drawing/2014/main" id="{09C590BB-5F59-1734-1397-BFB8590E3230}"/>
              </a:ext>
            </a:extLst>
          </p:cNvPr>
          <p:cNvSpPr txBox="1"/>
          <p:nvPr/>
        </p:nvSpPr>
        <p:spPr>
          <a:xfrm>
            <a:off x="2559487" y="2209209"/>
            <a:ext cx="1629696" cy="646331"/>
          </a:xfrm>
          <a:prstGeom prst="rect">
            <a:avLst/>
          </a:prstGeom>
          <a:noFill/>
        </p:spPr>
        <p:txBody>
          <a:bodyPr wrap="square" rtlCol="0">
            <a:spAutoFit/>
          </a:bodyPr>
          <a:lstStyle/>
          <a:p>
            <a:pPr algn="ctr"/>
            <a:r>
              <a:rPr lang="en-US" altLang="zh-CN" dirty="0"/>
              <a:t>Symmetric</a:t>
            </a:r>
          </a:p>
          <a:p>
            <a:pPr algn="ctr"/>
            <a:r>
              <a:rPr lang="en-US" altLang="zh-CN" dirty="0"/>
              <a:t>Increment</a:t>
            </a:r>
            <a:endParaRPr lang="zh-CN" altLang="en-US" dirty="0"/>
          </a:p>
        </p:txBody>
      </p:sp>
      <p:cxnSp>
        <p:nvCxnSpPr>
          <p:cNvPr id="21" name="连接符: 曲线 20">
            <a:extLst>
              <a:ext uri="{FF2B5EF4-FFF2-40B4-BE49-F238E27FC236}">
                <a16:creationId xmlns:a16="http://schemas.microsoft.com/office/drawing/2014/main" id="{BCF52039-59AD-F6D1-F3D4-47864B84BF0A}"/>
              </a:ext>
            </a:extLst>
          </p:cNvPr>
          <p:cNvCxnSpPr>
            <a:cxnSpLocks/>
            <a:stCxn id="13" idx="3"/>
            <a:endCxn id="18" idx="1"/>
          </p:cNvCxnSpPr>
          <p:nvPr/>
        </p:nvCxnSpPr>
        <p:spPr>
          <a:xfrm flipV="1">
            <a:off x="1998406" y="1160539"/>
            <a:ext cx="561081" cy="815726"/>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315FB6BC-9C43-B897-F394-00C57135E408}"/>
              </a:ext>
            </a:extLst>
          </p:cNvPr>
          <p:cNvCxnSpPr>
            <a:cxnSpLocks/>
            <a:stCxn id="13" idx="3"/>
            <a:endCxn id="19" idx="1"/>
          </p:cNvCxnSpPr>
          <p:nvPr/>
        </p:nvCxnSpPr>
        <p:spPr>
          <a:xfrm>
            <a:off x="1998406" y="1976265"/>
            <a:ext cx="561081" cy="556110"/>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7D91DABE-E0D5-2827-5E5E-5E55370D8DB6}"/>
              </a:ext>
            </a:extLst>
          </p:cNvPr>
          <p:cNvCxnSpPr>
            <a:cxnSpLocks/>
            <a:stCxn id="15" idx="3"/>
            <a:endCxn id="16" idx="1"/>
          </p:cNvCxnSpPr>
          <p:nvPr/>
        </p:nvCxnSpPr>
        <p:spPr>
          <a:xfrm flipV="1">
            <a:off x="1991952" y="4044007"/>
            <a:ext cx="677196" cy="646330"/>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a:extLst>
              <a:ext uri="{FF2B5EF4-FFF2-40B4-BE49-F238E27FC236}">
                <a16:creationId xmlns:a16="http://schemas.microsoft.com/office/drawing/2014/main" id="{3A7CDD79-9764-452C-F505-2275A20FADEA}"/>
              </a:ext>
            </a:extLst>
          </p:cNvPr>
          <p:cNvCxnSpPr>
            <a:cxnSpLocks/>
            <a:stCxn id="15" idx="3"/>
            <a:endCxn id="17" idx="1"/>
          </p:cNvCxnSpPr>
          <p:nvPr/>
        </p:nvCxnSpPr>
        <p:spPr>
          <a:xfrm>
            <a:off x="1991952" y="4690337"/>
            <a:ext cx="671754" cy="527008"/>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C437EBB-FE0F-13D1-81C9-B1AB43ECCB25}"/>
              </a:ext>
            </a:extLst>
          </p:cNvPr>
          <p:cNvSpPr txBox="1"/>
          <p:nvPr/>
        </p:nvSpPr>
        <p:spPr>
          <a:xfrm>
            <a:off x="6475608" y="3866300"/>
            <a:ext cx="1629695" cy="369332"/>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DBA</a:t>
            </a:r>
            <a:r>
              <a:rPr lang="en-US" altLang="zh-CN" baseline="30000" dirty="0"/>
              <a:t>[4]</a:t>
            </a:r>
            <a:r>
              <a:rPr lang="en-US" altLang="zh-CN" dirty="0"/>
              <a:t>, 2011</a:t>
            </a:r>
            <a:endParaRPr lang="zh-CN" altLang="en-US" dirty="0"/>
          </a:p>
        </p:txBody>
      </p:sp>
      <p:sp>
        <p:nvSpPr>
          <p:cNvPr id="3" name="文本框 2">
            <a:extLst>
              <a:ext uri="{FF2B5EF4-FFF2-40B4-BE49-F238E27FC236}">
                <a16:creationId xmlns:a16="http://schemas.microsoft.com/office/drawing/2014/main" id="{42590001-AABA-718A-2230-6EC82779D4C3}"/>
              </a:ext>
            </a:extLst>
          </p:cNvPr>
          <p:cNvSpPr txBox="1"/>
          <p:nvPr/>
        </p:nvSpPr>
        <p:spPr>
          <a:xfrm>
            <a:off x="4543660" y="4894179"/>
            <a:ext cx="3894002" cy="646331"/>
          </a:xfrm>
          <a:prstGeom prst="rect">
            <a:avLst/>
          </a:prstGeom>
          <a:noFill/>
        </p:spPr>
        <p:txBody>
          <a:bodyPr wrap="square" rtlCol="0">
            <a:spAutoFit/>
          </a:bodyPr>
          <a:lstStyle/>
          <a:p>
            <a:pPr algn="ctr"/>
            <a:r>
              <a:rPr lang="en-US" altLang="zh-CN" dirty="0"/>
              <a:t>O(T^N)</a:t>
            </a:r>
          </a:p>
          <a:p>
            <a:pPr algn="ctr"/>
            <a:r>
              <a:rPr lang="en-US" altLang="zh-CN" dirty="0"/>
              <a:t>computationally expensive</a:t>
            </a:r>
            <a:endParaRPr lang="zh-CN" altLang="en-US" dirty="0"/>
          </a:p>
        </p:txBody>
      </p:sp>
      <p:sp>
        <p:nvSpPr>
          <p:cNvPr id="4" name="文本框 3">
            <a:extLst>
              <a:ext uri="{FF2B5EF4-FFF2-40B4-BE49-F238E27FC236}">
                <a16:creationId xmlns:a16="http://schemas.microsoft.com/office/drawing/2014/main" id="{BDFD84B5-B4BD-597F-9A63-3E8DE3B49332}"/>
              </a:ext>
            </a:extLst>
          </p:cNvPr>
          <p:cNvSpPr txBox="1"/>
          <p:nvPr/>
        </p:nvSpPr>
        <p:spPr>
          <a:xfrm>
            <a:off x="4370407" y="2347708"/>
            <a:ext cx="1820984" cy="369332"/>
          </a:xfrm>
          <a:prstGeom prst="rect">
            <a:avLst/>
          </a:prstGeom>
          <a:noFill/>
          <a:ln w="12700">
            <a:solidFill>
              <a:schemeClr val="tx1"/>
            </a:solidFill>
          </a:ln>
        </p:spPr>
        <p:txBody>
          <a:bodyPr wrap="square" rtlCol="0">
            <a:spAutoFit/>
          </a:bodyPr>
          <a:lstStyle/>
          <a:p>
            <a:r>
              <a:rPr lang="en-US" altLang="zh-CN" dirty="0"/>
              <a:t>NLAAF</a:t>
            </a:r>
            <a:r>
              <a:rPr lang="en-US" altLang="zh-CN" baseline="30000" dirty="0"/>
              <a:t>[1]</a:t>
            </a:r>
            <a:r>
              <a:rPr lang="en-US" altLang="zh-CN" dirty="0"/>
              <a:t>, 1996</a:t>
            </a:r>
          </a:p>
        </p:txBody>
      </p:sp>
      <p:sp>
        <p:nvSpPr>
          <p:cNvPr id="6" name="文本框 5">
            <a:extLst>
              <a:ext uri="{FF2B5EF4-FFF2-40B4-BE49-F238E27FC236}">
                <a16:creationId xmlns:a16="http://schemas.microsoft.com/office/drawing/2014/main" id="{B4619B90-BBAF-712A-3D3A-C6919B10F360}"/>
              </a:ext>
            </a:extLst>
          </p:cNvPr>
          <p:cNvSpPr txBox="1"/>
          <p:nvPr/>
        </p:nvSpPr>
        <p:spPr>
          <a:xfrm>
            <a:off x="6586646" y="1751896"/>
            <a:ext cx="1687097" cy="369332"/>
          </a:xfrm>
          <a:prstGeom prst="rect">
            <a:avLst/>
          </a:prstGeom>
          <a:noFill/>
          <a:ln w="12700">
            <a:solidFill>
              <a:schemeClr val="tx1"/>
            </a:solidFill>
          </a:ln>
        </p:spPr>
        <p:txBody>
          <a:bodyPr wrap="square" rtlCol="0">
            <a:spAutoFit/>
          </a:bodyPr>
          <a:lstStyle>
            <a:defPPr>
              <a:defRPr lang="zh-CN"/>
            </a:defPPr>
            <a:lvl1pPr>
              <a:defRPr/>
            </a:lvl1pPr>
          </a:lstStyle>
          <a:p>
            <a:pPr algn="ctr"/>
            <a:r>
              <a:rPr lang="en-US" altLang="zh-CN" dirty="0"/>
              <a:t>PSA</a:t>
            </a:r>
            <a:r>
              <a:rPr lang="en-US" altLang="zh-CN" baseline="30000" dirty="0"/>
              <a:t>[2]</a:t>
            </a:r>
            <a:r>
              <a:rPr lang="en-US" altLang="zh-CN" dirty="0"/>
              <a:t>, 2009</a:t>
            </a:r>
          </a:p>
        </p:txBody>
      </p:sp>
      <p:sp>
        <p:nvSpPr>
          <p:cNvPr id="8" name="文本框 7">
            <a:extLst>
              <a:ext uri="{FF2B5EF4-FFF2-40B4-BE49-F238E27FC236}">
                <a16:creationId xmlns:a16="http://schemas.microsoft.com/office/drawing/2014/main" id="{7DBEAB75-769F-864E-6EE1-63F686D1F92E}"/>
              </a:ext>
            </a:extLst>
          </p:cNvPr>
          <p:cNvSpPr txBox="1"/>
          <p:nvPr/>
        </p:nvSpPr>
        <p:spPr>
          <a:xfrm>
            <a:off x="7062952" y="3107533"/>
            <a:ext cx="1911470" cy="369332"/>
          </a:xfrm>
          <a:prstGeom prst="rect">
            <a:avLst/>
          </a:prstGeom>
          <a:noFill/>
          <a:ln w="12700">
            <a:solidFill>
              <a:schemeClr val="tx1"/>
            </a:solidFill>
          </a:ln>
        </p:spPr>
        <p:txBody>
          <a:bodyPr wrap="square" rtlCol="0">
            <a:spAutoFit/>
          </a:bodyPr>
          <a:lstStyle>
            <a:defPPr>
              <a:defRPr lang="zh-CN"/>
            </a:defPPr>
            <a:lvl1pPr>
              <a:defRPr/>
            </a:lvl1pPr>
          </a:lstStyle>
          <a:p>
            <a:pPr algn="ctr"/>
            <a:r>
              <a:rPr lang="en-US" altLang="zh-CN" dirty="0"/>
              <a:t>ICDTW</a:t>
            </a:r>
            <a:r>
              <a:rPr lang="en-US" altLang="zh-CN" baseline="30000" dirty="0"/>
              <a:t>[3]</a:t>
            </a:r>
            <a:r>
              <a:rPr lang="en-US" altLang="zh-CN" dirty="0"/>
              <a:t>, 2012</a:t>
            </a:r>
            <a:endParaRPr lang="zh-CN" altLang="en-US" dirty="0"/>
          </a:p>
        </p:txBody>
      </p:sp>
      <p:cxnSp>
        <p:nvCxnSpPr>
          <p:cNvPr id="9" name="连接符: 曲线 8">
            <a:extLst>
              <a:ext uri="{FF2B5EF4-FFF2-40B4-BE49-F238E27FC236}">
                <a16:creationId xmlns:a16="http://schemas.microsoft.com/office/drawing/2014/main" id="{E9AB71A0-C9D6-29F7-7EE7-8D401B46C613}"/>
              </a:ext>
            </a:extLst>
          </p:cNvPr>
          <p:cNvCxnSpPr>
            <a:cxnSpLocks/>
            <a:stCxn id="4" idx="3"/>
            <a:endCxn id="6" idx="1"/>
          </p:cNvCxnSpPr>
          <p:nvPr/>
        </p:nvCxnSpPr>
        <p:spPr>
          <a:xfrm flipV="1">
            <a:off x="6191391" y="1936562"/>
            <a:ext cx="395255" cy="595812"/>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连接符: 曲线 11">
            <a:extLst>
              <a:ext uri="{FF2B5EF4-FFF2-40B4-BE49-F238E27FC236}">
                <a16:creationId xmlns:a16="http://schemas.microsoft.com/office/drawing/2014/main" id="{0024D019-1187-4E47-ED29-31747DF089BA}"/>
              </a:ext>
            </a:extLst>
          </p:cNvPr>
          <p:cNvCxnSpPr>
            <a:cxnSpLocks/>
            <a:stCxn id="4" idx="3"/>
            <a:endCxn id="8" idx="1"/>
          </p:cNvCxnSpPr>
          <p:nvPr/>
        </p:nvCxnSpPr>
        <p:spPr>
          <a:xfrm>
            <a:off x="6191391" y="2532374"/>
            <a:ext cx="871561" cy="759825"/>
          </a:xfrm>
          <a:prstGeom prst="curvedConnector3">
            <a:avLst>
              <a:gd name="adj1" fmla="val 50000"/>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1518FA1-EEC8-8A10-8225-F775E3509E72}"/>
              </a:ext>
            </a:extLst>
          </p:cNvPr>
          <p:cNvCxnSpPr>
            <a:cxnSpLocks/>
            <a:stCxn id="19" idx="3"/>
            <a:endCxn id="4" idx="1"/>
          </p:cNvCxnSpPr>
          <p:nvPr/>
        </p:nvCxnSpPr>
        <p:spPr>
          <a:xfrm flipV="1">
            <a:off x="4189183" y="2532374"/>
            <a:ext cx="181224" cy="1"/>
          </a:xfrm>
          <a:prstGeom prst="straightConnector1">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E504E9E-C6AD-1EB1-77C3-0614A242397A}"/>
              </a:ext>
            </a:extLst>
          </p:cNvPr>
          <p:cNvCxnSpPr>
            <a:cxnSpLocks/>
            <a:stCxn id="16" idx="3"/>
            <a:endCxn id="2" idx="1"/>
          </p:cNvCxnSpPr>
          <p:nvPr/>
        </p:nvCxnSpPr>
        <p:spPr>
          <a:xfrm>
            <a:off x="4298844" y="4044007"/>
            <a:ext cx="2176764" cy="6959"/>
          </a:xfrm>
          <a:prstGeom prst="straightConnector1">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FC985448-4854-DC43-868F-C46F62D512A8}"/>
              </a:ext>
            </a:extLst>
          </p:cNvPr>
          <p:cNvSpPr txBox="1"/>
          <p:nvPr/>
        </p:nvSpPr>
        <p:spPr>
          <a:xfrm>
            <a:off x="9281681" y="975872"/>
            <a:ext cx="1697425" cy="369332"/>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SSG</a:t>
            </a:r>
            <a:r>
              <a:rPr lang="en-US" altLang="zh-CN" baseline="30000" dirty="0"/>
              <a:t>[5]</a:t>
            </a:r>
            <a:r>
              <a:rPr lang="en-US" altLang="zh-CN" dirty="0"/>
              <a:t>, 2017</a:t>
            </a:r>
            <a:endParaRPr lang="zh-CN" altLang="en-US" dirty="0"/>
          </a:p>
        </p:txBody>
      </p:sp>
      <p:cxnSp>
        <p:nvCxnSpPr>
          <p:cNvPr id="80" name="直接箭头连接符 79">
            <a:extLst>
              <a:ext uri="{FF2B5EF4-FFF2-40B4-BE49-F238E27FC236}">
                <a16:creationId xmlns:a16="http://schemas.microsoft.com/office/drawing/2014/main" id="{E95174B2-4F3F-F352-63FB-51E660CFD814}"/>
              </a:ext>
            </a:extLst>
          </p:cNvPr>
          <p:cNvCxnSpPr>
            <a:cxnSpLocks/>
            <a:stCxn id="18" idx="3"/>
            <a:endCxn id="79" idx="1"/>
          </p:cNvCxnSpPr>
          <p:nvPr/>
        </p:nvCxnSpPr>
        <p:spPr>
          <a:xfrm flipV="1">
            <a:off x="4189183" y="1160538"/>
            <a:ext cx="5092498" cy="1"/>
          </a:xfrm>
          <a:prstGeom prst="straightConnector1">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29E9A136-D21C-DAD2-6064-A5BBB7FF7FBC}"/>
              </a:ext>
            </a:extLst>
          </p:cNvPr>
          <p:cNvCxnSpPr/>
          <p:nvPr/>
        </p:nvCxnSpPr>
        <p:spPr>
          <a:xfrm>
            <a:off x="10012163" y="0"/>
            <a:ext cx="0" cy="6858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a16="http://schemas.microsoft.com/office/drawing/2014/main" id="{C4CDF24A-D385-0738-3A0E-25DDF8EC4DBA}"/>
              </a:ext>
            </a:extLst>
          </p:cNvPr>
          <p:cNvSpPr txBox="1"/>
          <p:nvPr/>
        </p:nvSpPr>
        <p:spPr>
          <a:xfrm>
            <a:off x="270153" y="219371"/>
            <a:ext cx="5550076" cy="461665"/>
          </a:xfrm>
          <a:prstGeom prst="rect">
            <a:avLst/>
          </a:prstGeom>
          <a:noFill/>
        </p:spPr>
        <p:txBody>
          <a:bodyPr wrap="square" rtlCol="0">
            <a:spAutoFit/>
          </a:bodyPr>
          <a:lstStyle/>
          <a:p>
            <a:r>
              <a:rPr lang="en-US" altLang="zh-CN" sz="2400" b="1" dirty="0"/>
              <a:t>Before 2017: Intuitive</a:t>
            </a:r>
            <a:endParaRPr lang="zh-CN" altLang="en-US" sz="2400" b="1" dirty="0"/>
          </a:p>
        </p:txBody>
      </p:sp>
      <p:sp>
        <p:nvSpPr>
          <p:cNvPr id="106" name="文本框 105">
            <a:extLst>
              <a:ext uri="{FF2B5EF4-FFF2-40B4-BE49-F238E27FC236}">
                <a16:creationId xmlns:a16="http://schemas.microsoft.com/office/drawing/2014/main" id="{CBCB8E12-86C2-49F7-8B51-98C6122D56A3}"/>
              </a:ext>
            </a:extLst>
          </p:cNvPr>
          <p:cNvSpPr txBox="1"/>
          <p:nvPr/>
        </p:nvSpPr>
        <p:spPr>
          <a:xfrm>
            <a:off x="10258907" y="162015"/>
            <a:ext cx="1933093" cy="461665"/>
          </a:xfrm>
          <a:prstGeom prst="rect">
            <a:avLst/>
          </a:prstGeom>
          <a:noFill/>
        </p:spPr>
        <p:txBody>
          <a:bodyPr wrap="square" rtlCol="0">
            <a:spAutoFit/>
          </a:bodyPr>
          <a:lstStyle/>
          <a:p>
            <a:r>
              <a:rPr lang="en-US" altLang="zh-CN" sz="2400" b="1" dirty="0"/>
              <a:t>After 2017</a:t>
            </a:r>
            <a:endParaRPr lang="zh-CN" altLang="en-US" sz="2400" b="1" dirty="0"/>
          </a:p>
        </p:txBody>
      </p:sp>
      <p:sp>
        <p:nvSpPr>
          <p:cNvPr id="108" name="矩形 107">
            <a:extLst>
              <a:ext uri="{FF2B5EF4-FFF2-40B4-BE49-F238E27FC236}">
                <a16:creationId xmlns:a16="http://schemas.microsoft.com/office/drawing/2014/main" id="{0AB1A3CB-26B5-5C8C-C860-3638F888F3DC}"/>
              </a:ext>
            </a:extLst>
          </p:cNvPr>
          <p:cNvSpPr/>
          <p:nvPr/>
        </p:nvSpPr>
        <p:spPr>
          <a:xfrm>
            <a:off x="270153" y="703679"/>
            <a:ext cx="8830304" cy="5934950"/>
          </a:xfrm>
          <a:prstGeom prst="rect">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id="{5CF3427E-B8B0-E51E-404C-5E385729715A}"/>
              </a:ext>
            </a:extLst>
          </p:cNvPr>
          <p:cNvSpPr txBox="1"/>
          <p:nvPr/>
        </p:nvSpPr>
        <p:spPr>
          <a:xfrm>
            <a:off x="9318451" y="1997910"/>
            <a:ext cx="1475481" cy="646331"/>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Soft-DTW</a:t>
            </a:r>
            <a:r>
              <a:rPr lang="en-US" altLang="zh-CN" baseline="30000" dirty="0"/>
              <a:t>[6]</a:t>
            </a:r>
            <a:r>
              <a:rPr lang="en-US" altLang="zh-CN" dirty="0"/>
              <a:t> 2017</a:t>
            </a:r>
            <a:endParaRPr lang="zh-CN" altLang="en-US" dirty="0"/>
          </a:p>
        </p:txBody>
      </p:sp>
      <p:sp>
        <p:nvSpPr>
          <p:cNvPr id="111" name="文本框 110">
            <a:extLst>
              <a:ext uri="{FF2B5EF4-FFF2-40B4-BE49-F238E27FC236}">
                <a16:creationId xmlns:a16="http://schemas.microsoft.com/office/drawing/2014/main" id="{F63CDFAA-7BF6-529B-D930-92DCF877381C}"/>
              </a:ext>
            </a:extLst>
          </p:cNvPr>
          <p:cNvSpPr txBox="1"/>
          <p:nvPr/>
        </p:nvSpPr>
        <p:spPr>
          <a:xfrm>
            <a:off x="10474613" y="3143444"/>
            <a:ext cx="1581578" cy="369332"/>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TTW</a:t>
            </a:r>
            <a:r>
              <a:rPr lang="en-US" altLang="zh-CN" baseline="30000" dirty="0"/>
              <a:t>[8]</a:t>
            </a:r>
            <a:r>
              <a:rPr lang="en-US" altLang="zh-CN" dirty="0"/>
              <a:t>, 2018</a:t>
            </a:r>
            <a:endParaRPr lang="zh-CN" altLang="en-US" dirty="0"/>
          </a:p>
        </p:txBody>
      </p:sp>
      <p:sp>
        <p:nvSpPr>
          <p:cNvPr id="124" name="文本框 123">
            <a:extLst>
              <a:ext uri="{FF2B5EF4-FFF2-40B4-BE49-F238E27FC236}">
                <a16:creationId xmlns:a16="http://schemas.microsoft.com/office/drawing/2014/main" id="{8F7D9A7F-33BD-D19C-47BC-AF74604FEC72}"/>
              </a:ext>
            </a:extLst>
          </p:cNvPr>
          <p:cNvSpPr txBox="1"/>
          <p:nvPr/>
        </p:nvSpPr>
        <p:spPr>
          <a:xfrm>
            <a:off x="271985" y="5981250"/>
            <a:ext cx="7887589" cy="646331"/>
          </a:xfrm>
          <a:prstGeom prst="rect">
            <a:avLst/>
          </a:prstGeom>
          <a:noFill/>
        </p:spPr>
        <p:txBody>
          <a:bodyPr wrap="square" rtlCol="0">
            <a:spAutoFit/>
          </a:bodyPr>
          <a:lstStyle/>
          <a:p>
            <a:r>
              <a:rPr lang="en-US" altLang="zh-CN" dirty="0"/>
              <a:t>1. Improve the NLAAF algorithm.</a:t>
            </a:r>
          </a:p>
          <a:p>
            <a:r>
              <a:rPr lang="en-US" altLang="zh-CN" dirty="0"/>
              <a:t>2. Prepare for the emergence of the DBA algorithm.</a:t>
            </a:r>
            <a:endParaRPr lang="zh-CN" altLang="en-US" dirty="0"/>
          </a:p>
        </p:txBody>
      </p:sp>
      <p:sp>
        <p:nvSpPr>
          <p:cNvPr id="126" name="文本框 125">
            <a:extLst>
              <a:ext uri="{FF2B5EF4-FFF2-40B4-BE49-F238E27FC236}">
                <a16:creationId xmlns:a16="http://schemas.microsoft.com/office/drawing/2014/main" id="{33556331-7B8D-1B02-1057-C1CC8A9E53D4}"/>
              </a:ext>
            </a:extLst>
          </p:cNvPr>
          <p:cNvSpPr txBox="1"/>
          <p:nvPr/>
        </p:nvSpPr>
        <p:spPr>
          <a:xfrm>
            <a:off x="9281681" y="3859340"/>
            <a:ext cx="1697419" cy="369332"/>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CDBA</a:t>
            </a:r>
            <a:r>
              <a:rPr lang="en-US" altLang="zh-CN" baseline="30000" dirty="0"/>
              <a:t>[7]</a:t>
            </a:r>
            <a:r>
              <a:rPr lang="en-US" altLang="zh-CN" dirty="0"/>
              <a:t>, 2017</a:t>
            </a:r>
            <a:endParaRPr lang="zh-CN" altLang="en-US" dirty="0"/>
          </a:p>
        </p:txBody>
      </p:sp>
      <p:cxnSp>
        <p:nvCxnSpPr>
          <p:cNvPr id="127" name="直接箭头连接符 126">
            <a:extLst>
              <a:ext uri="{FF2B5EF4-FFF2-40B4-BE49-F238E27FC236}">
                <a16:creationId xmlns:a16="http://schemas.microsoft.com/office/drawing/2014/main" id="{52B7F1A7-209E-AD82-D1A6-3BF001654F01}"/>
              </a:ext>
            </a:extLst>
          </p:cNvPr>
          <p:cNvCxnSpPr>
            <a:cxnSpLocks/>
            <a:stCxn id="2" idx="3"/>
            <a:endCxn id="126" idx="1"/>
          </p:cNvCxnSpPr>
          <p:nvPr/>
        </p:nvCxnSpPr>
        <p:spPr>
          <a:xfrm flipV="1">
            <a:off x="8105303" y="4044006"/>
            <a:ext cx="1176378" cy="6960"/>
          </a:xfrm>
          <a:prstGeom prst="straightConnector1">
            <a:avLst/>
          </a:prstGeom>
          <a:ln w="19050">
            <a:solidFill>
              <a:srgbClr val="172C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58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文本框 78">
            <a:extLst>
              <a:ext uri="{FF2B5EF4-FFF2-40B4-BE49-F238E27FC236}">
                <a16:creationId xmlns:a16="http://schemas.microsoft.com/office/drawing/2014/main" id="{FC985448-4854-DC43-868F-C46F62D512A8}"/>
              </a:ext>
            </a:extLst>
          </p:cNvPr>
          <p:cNvSpPr txBox="1"/>
          <p:nvPr/>
        </p:nvSpPr>
        <p:spPr>
          <a:xfrm>
            <a:off x="398938" y="990387"/>
            <a:ext cx="1475481" cy="369332"/>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SSG, 2017</a:t>
            </a:r>
            <a:endParaRPr lang="zh-CN" altLang="en-US" dirty="0"/>
          </a:p>
        </p:txBody>
      </p:sp>
      <p:cxnSp>
        <p:nvCxnSpPr>
          <p:cNvPr id="95" name="直接连接符 94">
            <a:extLst>
              <a:ext uri="{FF2B5EF4-FFF2-40B4-BE49-F238E27FC236}">
                <a16:creationId xmlns:a16="http://schemas.microsoft.com/office/drawing/2014/main" id="{29E9A136-D21C-DAD2-6064-A5BBB7FF7FBC}"/>
              </a:ext>
            </a:extLst>
          </p:cNvPr>
          <p:cNvCxnSpPr/>
          <p:nvPr/>
        </p:nvCxnSpPr>
        <p:spPr>
          <a:xfrm>
            <a:off x="1129420" y="14515"/>
            <a:ext cx="0" cy="6858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CBCB8E12-86C2-49F7-8B51-98C6122D56A3}"/>
              </a:ext>
            </a:extLst>
          </p:cNvPr>
          <p:cNvSpPr txBox="1"/>
          <p:nvPr/>
        </p:nvSpPr>
        <p:spPr>
          <a:xfrm>
            <a:off x="1376163" y="176530"/>
            <a:ext cx="7434007" cy="461665"/>
          </a:xfrm>
          <a:prstGeom prst="rect">
            <a:avLst/>
          </a:prstGeom>
          <a:noFill/>
        </p:spPr>
        <p:txBody>
          <a:bodyPr wrap="square" rtlCol="0">
            <a:spAutoFit/>
          </a:bodyPr>
          <a:lstStyle/>
          <a:p>
            <a:r>
              <a:rPr lang="en-US" altLang="zh-CN" sz="2400" b="1" dirty="0"/>
              <a:t>After 2017: Optimization</a:t>
            </a:r>
            <a:endParaRPr lang="zh-CN" altLang="en-US" sz="2400" b="1" dirty="0"/>
          </a:p>
        </p:txBody>
      </p:sp>
      <p:sp>
        <p:nvSpPr>
          <p:cNvPr id="110" name="文本框 109">
            <a:extLst>
              <a:ext uri="{FF2B5EF4-FFF2-40B4-BE49-F238E27FC236}">
                <a16:creationId xmlns:a16="http://schemas.microsoft.com/office/drawing/2014/main" id="{5CF3427E-B8B0-E51E-404C-5E385729715A}"/>
              </a:ext>
            </a:extLst>
          </p:cNvPr>
          <p:cNvSpPr txBox="1"/>
          <p:nvPr/>
        </p:nvSpPr>
        <p:spPr>
          <a:xfrm>
            <a:off x="398938" y="2012425"/>
            <a:ext cx="1475481" cy="646331"/>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Soft-DTW 2017</a:t>
            </a:r>
            <a:endParaRPr lang="zh-CN" altLang="en-US" dirty="0"/>
          </a:p>
        </p:txBody>
      </p:sp>
      <p:sp>
        <p:nvSpPr>
          <p:cNvPr id="5" name="文本框 4">
            <a:extLst>
              <a:ext uri="{FF2B5EF4-FFF2-40B4-BE49-F238E27FC236}">
                <a16:creationId xmlns:a16="http://schemas.microsoft.com/office/drawing/2014/main" id="{9323D4BA-FF1A-D867-2034-EC45186AF5BC}"/>
              </a:ext>
            </a:extLst>
          </p:cNvPr>
          <p:cNvSpPr txBox="1"/>
          <p:nvPr/>
        </p:nvSpPr>
        <p:spPr>
          <a:xfrm>
            <a:off x="1604969" y="3168166"/>
            <a:ext cx="1475481" cy="369332"/>
          </a:xfrm>
          <a:prstGeom prst="rect">
            <a:avLst/>
          </a:prstGeom>
          <a:noFill/>
          <a:ln w="12700">
            <a:solidFill>
              <a:schemeClr val="tx1"/>
            </a:solidFill>
          </a:ln>
        </p:spPr>
        <p:txBody>
          <a:bodyPr wrap="square" rtlCol="0">
            <a:spAutoFit/>
          </a:bodyPr>
          <a:lstStyle>
            <a:defPPr>
              <a:defRPr lang="zh-CN"/>
            </a:defPPr>
            <a:lvl1pPr algn="ctr">
              <a:defRPr/>
            </a:lvl1pPr>
          </a:lstStyle>
          <a:p>
            <a:r>
              <a:rPr lang="en-US" altLang="zh-CN" dirty="0"/>
              <a:t>TTW, 2018</a:t>
            </a:r>
            <a:endParaRPr lang="zh-CN" altLang="en-US" dirty="0"/>
          </a:p>
        </p:txBody>
      </p:sp>
      <p:sp>
        <p:nvSpPr>
          <p:cNvPr id="31" name="文本框 30">
            <a:extLst>
              <a:ext uri="{FF2B5EF4-FFF2-40B4-BE49-F238E27FC236}">
                <a16:creationId xmlns:a16="http://schemas.microsoft.com/office/drawing/2014/main" id="{B23C5582-01B1-B44E-D2C7-3CD3518DEBA7}"/>
              </a:ext>
            </a:extLst>
          </p:cNvPr>
          <p:cNvSpPr txBox="1"/>
          <p:nvPr/>
        </p:nvSpPr>
        <p:spPr>
          <a:xfrm>
            <a:off x="3556000" y="932020"/>
            <a:ext cx="3511505" cy="461665"/>
          </a:xfrm>
          <a:prstGeom prst="rect">
            <a:avLst/>
          </a:prstGeom>
          <a:noFill/>
        </p:spPr>
        <p:txBody>
          <a:bodyPr wrap="square">
            <a:spAutoFit/>
          </a:bodyPr>
          <a:lstStyle/>
          <a:p>
            <a:pPr algn="ctr"/>
            <a:r>
              <a:rPr lang="en-US" altLang="zh-CN" sz="2400" dirty="0" err="1">
                <a:solidFill>
                  <a:schemeClr val="tx1"/>
                </a:solidFill>
              </a:rPr>
              <a:t>Fr´echet</a:t>
            </a:r>
            <a:r>
              <a:rPr lang="en-US" altLang="zh-CN" sz="2400" dirty="0">
                <a:solidFill>
                  <a:schemeClr val="tx1"/>
                </a:solidFill>
              </a:rPr>
              <a:t> </a:t>
            </a:r>
            <a:r>
              <a:rPr lang="en-US" altLang="zh-CN" sz="2400" dirty="0"/>
              <a:t>F</a:t>
            </a:r>
            <a:r>
              <a:rPr lang="en-US" altLang="zh-CN" sz="2400" dirty="0">
                <a:solidFill>
                  <a:schemeClr val="tx1"/>
                </a:solidFill>
              </a:rPr>
              <a:t>unction</a:t>
            </a:r>
          </a:p>
        </p:txBody>
      </p:sp>
      <p:pic>
        <p:nvPicPr>
          <p:cNvPr id="33" name="图片 32">
            <a:extLst>
              <a:ext uri="{FF2B5EF4-FFF2-40B4-BE49-F238E27FC236}">
                <a16:creationId xmlns:a16="http://schemas.microsoft.com/office/drawing/2014/main" id="{AC493D76-BE37-606F-1A8D-D102F0F522A2}"/>
              </a:ext>
            </a:extLst>
          </p:cNvPr>
          <p:cNvPicPr>
            <a:picLocks noChangeAspect="1"/>
          </p:cNvPicPr>
          <p:nvPr/>
        </p:nvPicPr>
        <p:blipFill>
          <a:blip r:embed="rId3"/>
          <a:stretch>
            <a:fillRect/>
          </a:stretch>
        </p:blipFill>
        <p:spPr>
          <a:xfrm>
            <a:off x="6803180" y="802022"/>
            <a:ext cx="2584535" cy="748738"/>
          </a:xfrm>
          <a:prstGeom prst="rect">
            <a:avLst/>
          </a:prstGeom>
        </p:spPr>
      </p:pic>
      <p:sp>
        <p:nvSpPr>
          <p:cNvPr id="35" name="文本框 34">
            <a:extLst>
              <a:ext uri="{FF2B5EF4-FFF2-40B4-BE49-F238E27FC236}">
                <a16:creationId xmlns:a16="http://schemas.microsoft.com/office/drawing/2014/main" id="{1F15AFB2-94DF-DED6-8052-9EF511391C9A}"/>
              </a:ext>
            </a:extLst>
          </p:cNvPr>
          <p:cNvSpPr txBox="1"/>
          <p:nvPr/>
        </p:nvSpPr>
        <p:spPr>
          <a:xfrm>
            <a:off x="3841020" y="1550760"/>
            <a:ext cx="7368721" cy="923330"/>
          </a:xfrm>
          <a:prstGeom prst="rect">
            <a:avLst/>
          </a:prstGeom>
          <a:noFill/>
        </p:spPr>
        <p:txBody>
          <a:bodyPr wrap="square">
            <a:spAutoFit/>
          </a:bodyPr>
          <a:lstStyle/>
          <a:p>
            <a:r>
              <a:rPr lang="en-US" altLang="zh-CN" dirty="0"/>
              <a:t>A polynomial-time algorithm for finding a global minimum of the non-differentiable, non-convex </a:t>
            </a:r>
            <a:r>
              <a:rPr lang="en-US" altLang="zh-CN" dirty="0" err="1"/>
              <a:t>Fr´echet</a:t>
            </a:r>
            <a:r>
              <a:rPr lang="en-US" altLang="zh-CN" dirty="0"/>
              <a:t> function is unknown.</a:t>
            </a:r>
            <a:endParaRPr lang="zh-CN" altLang="en-US" dirty="0"/>
          </a:p>
        </p:txBody>
      </p:sp>
      <p:sp>
        <p:nvSpPr>
          <p:cNvPr id="37" name="文本框 36">
            <a:extLst>
              <a:ext uri="{FF2B5EF4-FFF2-40B4-BE49-F238E27FC236}">
                <a16:creationId xmlns:a16="http://schemas.microsoft.com/office/drawing/2014/main" id="{8A5D121E-7A49-C90D-D2AA-791C77FD2716}"/>
              </a:ext>
            </a:extLst>
          </p:cNvPr>
          <p:cNvSpPr txBox="1"/>
          <p:nvPr/>
        </p:nvSpPr>
        <p:spPr>
          <a:xfrm>
            <a:off x="3841019" y="3040214"/>
            <a:ext cx="8038923" cy="3477875"/>
          </a:xfrm>
          <a:prstGeom prst="rect">
            <a:avLst/>
          </a:prstGeom>
          <a:noFill/>
        </p:spPr>
        <p:txBody>
          <a:bodyPr wrap="square" rtlCol="0">
            <a:spAutoFit/>
          </a:bodyPr>
          <a:lstStyle/>
          <a:p>
            <a:r>
              <a:rPr lang="en-US" altLang="zh-CN" sz="2000" b="1" dirty="0"/>
              <a:t>SSG</a:t>
            </a:r>
          </a:p>
          <a:p>
            <a:r>
              <a:rPr lang="en-US" altLang="zh-CN" sz="2000" dirty="0"/>
              <a:t>F = min{F_C1, F_C2, F_C3, …}, F_C is differentiable and convex function.</a:t>
            </a:r>
          </a:p>
          <a:p>
            <a:endParaRPr lang="en-US" altLang="zh-CN" sz="2000" b="1" dirty="0"/>
          </a:p>
          <a:p>
            <a:r>
              <a:rPr lang="en-US" altLang="zh-CN" sz="2000" b="1" dirty="0"/>
              <a:t>Soft-DTW</a:t>
            </a:r>
          </a:p>
          <a:p>
            <a:r>
              <a:rPr lang="en-US" altLang="zh-CN" sz="2000" dirty="0"/>
              <a:t>DTW(min, +) -&gt; DTW(*, +)</a:t>
            </a:r>
          </a:p>
          <a:p>
            <a:endParaRPr lang="en-US" altLang="zh-CN" sz="2000" b="1" dirty="0"/>
          </a:p>
          <a:p>
            <a:r>
              <a:rPr lang="en-US" altLang="zh-CN" sz="2000" b="1" dirty="0"/>
              <a:t>TTW</a:t>
            </a:r>
          </a:p>
          <a:p>
            <a:r>
              <a:rPr lang="en-US" altLang="zh-CN" sz="2000" dirty="0"/>
              <a:t>Translate Discrete Signal into Continuous Signal by </a:t>
            </a:r>
            <a:r>
              <a:rPr lang="en-US" altLang="zh-CN" sz="2000" dirty="0" err="1"/>
              <a:t>Sinc</a:t>
            </a:r>
            <a:r>
              <a:rPr lang="en-US" altLang="zh-CN" sz="2000" dirty="0"/>
              <a:t> function. And Take DTW as constraints of optimization problem. </a:t>
            </a:r>
          </a:p>
        </p:txBody>
      </p:sp>
    </p:spTree>
    <p:extLst>
      <p:ext uri="{BB962C8B-B14F-4D97-AF65-F5344CB8AC3E}">
        <p14:creationId xmlns:p14="http://schemas.microsoft.com/office/powerpoint/2010/main" val="18736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3139237344"/>
              </p:ext>
            </p:extLst>
          </p:nvPr>
        </p:nvGraphicFramePr>
        <p:xfrm>
          <a:off x="2280849" y="1179184"/>
          <a:ext cx="7630301" cy="1483360"/>
        </p:xfrm>
        <a:graphic>
          <a:graphicData uri="http://schemas.openxmlformats.org/drawingml/2006/table">
            <a:tbl>
              <a:tblPr firstRow="1" bandRow="1">
                <a:tableStyleId>{5C22544A-7EE6-4342-B048-85BDC9FD1C3A}</a:tableStyleId>
              </a:tblPr>
              <a:tblGrid>
                <a:gridCol w="2064067">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2312742956"/>
                    </a:ext>
                  </a:extLst>
                </a:gridCol>
                <a:gridCol w="1813243">
                  <a:extLst>
                    <a:ext uri="{9D8B030D-6E8A-4147-A177-3AD203B41FA5}">
                      <a16:colId xmlns:a16="http://schemas.microsoft.com/office/drawing/2014/main" val="3887092843"/>
                    </a:ext>
                  </a:extLst>
                </a:gridCol>
                <a:gridCol w="1814336">
                  <a:extLst>
                    <a:ext uri="{9D8B030D-6E8A-4147-A177-3AD203B41FA5}">
                      <a16:colId xmlns:a16="http://schemas.microsoft.com/office/drawing/2014/main" val="68501977"/>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Sampling Rate</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Template: 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a:t>
                      </a:r>
                      <a:endParaRPr lang="zh-CN" altLang="en-US" dirty="0"/>
                    </a:p>
                  </a:txBody>
                  <a:tcPr/>
                </a:tc>
                <a:extLst>
                  <a:ext uri="{0D108BD9-81ED-4DB2-BD59-A6C34878D82A}">
                    <a16:rowId xmlns:a16="http://schemas.microsoft.com/office/drawing/2014/main" val="213170710"/>
                  </a:ext>
                </a:extLst>
              </a:tr>
              <a:tr h="370840">
                <a:tc>
                  <a:txBody>
                    <a:bodyPr/>
                    <a:lstStyle/>
                    <a:p>
                      <a:pPr algn="ctr"/>
                      <a:r>
                        <a:rPr lang="en-US" altLang="zh-CN" dirty="0"/>
                        <a:t>Template: Mean</a:t>
                      </a:r>
                    </a:p>
                  </a:txBody>
                  <a:tcPr/>
                </a:tc>
                <a:tc>
                  <a:txBody>
                    <a:bodyPr/>
                    <a:lstStyle/>
                    <a:p>
                      <a:pPr algn="ctr"/>
                      <a:r>
                        <a:rPr lang="en-US" altLang="zh-CN" dirty="0"/>
                        <a:t>150</a:t>
                      </a:r>
                      <a:endParaRPr lang="zh-CN" altLang="en-US" dirty="0"/>
                    </a:p>
                  </a:txBody>
                  <a:tcPr/>
                </a:tc>
                <a:tc>
                  <a:txBody>
                    <a:bodyPr/>
                    <a:lstStyle/>
                    <a:p>
                      <a:pPr algn="ctr"/>
                      <a:r>
                        <a:rPr lang="en-US" altLang="zh-CN" dirty="0"/>
                        <a:t>0.92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2.36</a:t>
                      </a:r>
                      <a:endParaRPr lang="zh-CN" altLang="en-US" dirty="0"/>
                    </a:p>
                  </a:txBody>
                  <a:tcPr/>
                </a:tc>
                <a:extLst>
                  <a:ext uri="{0D108BD9-81ED-4DB2-BD59-A6C34878D82A}">
                    <a16:rowId xmlns:a16="http://schemas.microsoft.com/office/drawing/2014/main" val="26936941"/>
                  </a:ext>
                </a:extLst>
              </a:tr>
              <a:tr h="370840">
                <a:tc>
                  <a:txBody>
                    <a:bodyPr/>
                    <a:lstStyle/>
                    <a:p>
                      <a:pPr algn="ctr"/>
                      <a:r>
                        <a:rPr lang="en-US" altLang="zh-CN" dirty="0"/>
                        <a:t>Template: Mean</a:t>
                      </a:r>
                    </a:p>
                  </a:txBody>
                  <a:tcPr/>
                </a:tc>
                <a:tc>
                  <a:txBody>
                    <a:bodyPr/>
                    <a:lstStyle/>
                    <a:p>
                      <a:pPr algn="ctr"/>
                      <a:r>
                        <a:rPr lang="en-US" altLang="zh-CN" dirty="0"/>
                        <a:t>200</a:t>
                      </a:r>
                      <a:endParaRPr lang="zh-CN" altLang="en-US" dirty="0"/>
                    </a:p>
                  </a:txBody>
                  <a:tcPr/>
                </a:tc>
                <a:tc>
                  <a:txBody>
                    <a:bodyPr/>
                    <a:lstStyle/>
                    <a:p>
                      <a:pPr algn="ctr"/>
                      <a:r>
                        <a:rPr lang="en-US" altLang="zh-CN" dirty="0"/>
                        <a:t>0.65</a:t>
                      </a:r>
                      <a:endParaRPr lang="zh-CN" altLang="en-US" dirty="0"/>
                    </a:p>
                  </a:txBody>
                  <a:tcPr/>
                </a:tc>
                <a:tc>
                  <a:txBody>
                    <a:bodyPr/>
                    <a:lstStyle/>
                    <a:p>
                      <a:pPr algn="ctr"/>
                      <a:r>
                        <a:rPr lang="en-US" altLang="zh-CN" dirty="0"/>
                        <a:t>1.75</a:t>
                      </a:r>
                      <a:endParaRPr lang="zh-CN" altLang="en-US" dirty="0"/>
                    </a:p>
                  </a:txBody>
                  <a:tcPr/>
                </a:tc>
                <a:extLst>
                  <a:ext uri="{0D108BD9-81ED-4DB2-BD59-A6C34878D82A}">
                    <a16:rowId xmlns:a16="http://schemas.microsoft.com/office/drawing/2014/main" val="1684763513"/>
                  </a:ext>
                </a:extLst>
              </a:tr>
            </a:tbl>
          </a:graphicData>
        </a:graphic>
      </p:graphicFrame>
      <p:sp>
        <p:nvSpPr>
          <p:cNvPr id="3" name="文本框 2">
            <a:extLst>
              <a:ext uri="{FF2B5EF4-FFF2-40B4-BE49-F238E27FC236}">
                <a16:creationId xmlns:a16="http://schemas.microsoft.com/office/drawing/2014/main" id="{53C873BE-91F6-2543-60B4-ACFB8A56A25A}"/>
              </a:ext>
            </a:extLst>
          </p:cNvPr>
          <p:cNvSpPr txBox="1"/>
          <p:nvPr/>
        </p:nvSpPr>
        <p:spPr>
          <a:xfrm>
            <a:off x="609600" y="598181"/>
            <a:ext cx="6959600" cy="369332"/>
          </a:xfrm>
          <a:prstGeom prst="rect">
            <a:avLst/>
          </a:prstGeom>
          <a:noFill/>
        </p:spPr>
        <p:txBody>
          <a:bodyPr wrap="square" rtlCol="0">
            <a:spAutoFit/>
          </a:bodyPr>
          <a:lstStyle/>
          <a:p>
            <a:r>
              <a:rPr lang="en-US" altLang="zh-CN" dirty="0"/>
              <a:t>The impact of different sampling rates on alignment.</a:t>
            </a:r>
            <a:endParaRPr lang="zh-CN" altLang="en-US" dirty="0"/>
          </a:p>
        </p:txBody>
      </p:sp>
      <p:cxnSp>
        <p:nvCxnSpPr>
          <p:cNvPr id="4" name="直接连接符 3">
            <a:extLst>
              <a:ext uri="{FF2B5EF4-FFF2-40B4-BE49-F238E27FC236}">
                <a16:creationId xmlns:a16="http://schemas.microsoft.com/office/drawing/2014/main" id="{91C0B701-2645-03D8-43D2-24B2B3DC42F3}"/>
              </a:ext>
            </a:extLst>
          </p:cNvPr>
          <p:cNvCxnSpPr>
            <a:cxnSpLocks/>
          </p:cNvCxnSpPr>
          <p:nvPr/>
        </p:nvCxnSpPr>
        <p:spPr>
          <a:xfrm>
            <a:off x="4476737" y="2836891"/>
            <a:ext cx="0" cy="399415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7550FE3-5C0A-4F2C-3F16-83F423054F84}"/>
              </a:ext>
            </a:extLst>
          </p:cNvPr>
          <p:cNvSpPr txBox="1"/>
          <p:nvPr/>
        </p:nvSpPr>
        <p:spPr>
          <a:xfrm>
            <a:off x="76199" y="3293951"/>
            <a:ext cx="3404825" cy="307777"/>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400" b="1" dirty="0"/>
              <a:t>Linear Alignment -&gt; O(T)</a:t>
            </a:r>
          </a:p>
        </p:txBody>
      </p:sp>
      <p:sp>
        <p:nvSpPr>
          <p:cNvPr id="7" name="文本框 6">
            <a:extLst>
              <a:ext uri="{FF2B5EF4-FFF2-40B4-BE49-F238E27FC236}">
                <a16:creationId xmlns:a16="http://schemas.microsoft.com/office/drawing/2014/main" id="{CE1BB886-BA1F-A894-DE25-A0381958CC59}"/>
              </a:ext>
            </a:extLst>
          </p:cNvPr>
          <p:cNvSpPr txBox="1"/>
          <p:nvPr/>
        </p:nvSpPr>
        <p:spPr>
          <a:xfrm>
            <a:off x="76199" y="5062150"/>
            <a:ext cx="3657071" cy="307777"/>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400" b="1" dirty="0"/>
              <a:t>Non-Linear Alignment -&gt; O(T^2)</a:t>
            </a:r>
          </a:p>
        </p:txBody>
      </p:sp>
      <p:sp>
        <p:nvSpPr>
          <p:cNvPr id="22" name="任意多边形: 形状 21">
            <a:extLst>
              <a:ext uri="{FF2B5EF4-FFF2-40B4-BE49-F238E27FC236}">
                <a16:creationId xmlns:a16="http://schemas.microsoft.com/office/drawing/2014/main" id="{785A07FD-25EA-C7E4-E5BC-CC360FF53A86}"/>
              </a:ext>
            </a:extLst>
          </p:cNvPr>
          <p:cNvSpPr/>
          <p:nvPr/>
        </p:nvSpPr>
        <p:spPr>
          <a:xfrm>
            <a:off x="172403" y="3829649"/>
            <a:ext cx="1845157" cy="572855"/>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87D9A325-2228-D449-2E5B-27046FA0061F}"/>
              </a:ext>
            </a:extLst>
          </p:cNvPr>
          <p:cNvSpPr/>
          <p:nvPr/>
        </p:nvSpPr>
        <p:spPr>
          <a:xfrm>
            <a:off x="159251" y="3829650"/>
            <a:ext cx="1701126" cy="572855"/>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形状 34">
            <a:extLst>
              <a:ext uri="{FF2B5EF4-FFF2-40B4-BE49-F238E27FC236}">
                <a16:creationId xmlns:a16="http://schemas.microsoft.com/office/drawing/2014/main" id="{31801F9C-4605-776F-0FAC-7B4C1F914213}"/>
              </a:ext>
            </a:extLst>
          </p:cNvPr>
          <p:cNvSpPr/>
          <p:nvPr/>
        </p:nvSpPr>
        <p:spPr>
          <a:xfrm>
            <a:off x="2429781" y="3829649"/>
            <a:ext cx="1845157" cy="572855"/>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95C4B00A-AFD9-618A-F64A-721CED8F2F5E}"/>
              </a:ext>
            </a:extLst>
          </p:cNvPr>
          <p:cNvSpPr/>
          <p:nvPr/>
        </p:nvSpPr>
        <p:spPr>
          <a:xfrm>
            <a:off x="2494966" y="3829649"/>
            <a:ext cx="1701126" cy="572855"/>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箭头: 右 36">
            <a:extLst>
              <a:ext uri="{FF2B5EF4-FFF2-40B4-BE49-F238E27FC236}">
                <a16:creationId xmlns:a16="http://schemas.microsoft.com/office/drawing/2014/main" id="{F161A1C4-67B0-B748-797D-4EF9E9AB8D62}"/>
              </a:ext>
            </a:extLst>
          </p:cNvPr>
          <p:cNvSpPr/>
          <p:nvPr/>
        </p:nvSpPr>
        <p:spPr>
          <a:xfrm>
            <a:off x="2042014" y="4035918"/>
            <a:ext cx="363312" cy="8977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B5BF90DE-19AC-1D87-EE40-CE9ABCDF3A51}"/>
              </a:ext>
            </a:extLst>
          </p:cNvPr>
          <p:cNvSpPr/>
          <p:nvPr/>
        </p:nvSpPr>
        <p:spPr>
          <a:xfrm>
            <a:off x="336794" y="5661701"/>
            <a:ext cx="1241182" cy="686702"/>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AB318528-C124-8406-4CF4-7FCA1B8D685A}"/>
              </a:ext>
            </a:extLst>
          </p:cNvPr>
          <p:cNvSpPr/>
          <p:nvPr/>
        </p:nvSpPr>
        <p:spPr>
          <a:xfrm>
            <a:off x="76200" y="5718624"/>
            <a:ext cx="1701126" cy="572855"/>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箭头: 右 42">
            <a:extLst>
              <a:ext uri="{FF2B5EF4-FFF2-40B4-BE49-F238E27FC236}">
                <a16:creationId xmlns:a16="http://schemas.microsoft.com/office/drawing/2014/main" id="{16747D28-12FC-BB23-DAB1-BA4FDDB15078}"/>
              </a:ext>
            </a:extLst>
          </p:cNvPr>
          <p:cNvSpPr/>
          <p:nvPr/>
        </p:nvSpPr>
        <p:spPr>
          <a:xfrm>
            <a:off x="1818485" y="5928166"/>
            <a:ext cx="576855" cy="9426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D8DDFBE2-5B3A-DAFA-912A-FF740FF833DF}"/>
              </a:ext>
            </a:extLst>
          </p:cNvPr>
          <p:cNvSpPr/>
          <p:nvPr/>
        </p:nvSpPr>
        <p:spPr>
          <a:xfrm>
            <a:off x="2681603" y="5645590"/>
            <a:ext cx="1241182" cy="686702"/>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5A368962-BCE0-16A9-9F09-9535F5B6628B}"/>
              </a:ext>
            </a:extLst>
          </p:cNvPr>
          <p:cNvSpPr/>
          <p:nvPr/>
        </p:nvSpPr>
        <p:spPr>
          <a:xfrm>
            <a:off x="2490761" y="5702513"/>
            <a:ext cx="1701126" cy="572855"/>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90181B55-18CC-AAA2-FB26-8F33F836165A}"/>
              </a:ext>
            </a:extLst>
          </p:cNvPr>
          <p:cNvSpPr txBox="1"/>
          <p:nvPr/>
        </p:nvSpPr>
        <p:spPr>
          <a:xfrm>
            <a:off x="2611479" y="4421786"/>
            <a:ext cx="1481760" cy="307777"/>
          </a:xfrm>
          <a:prstGeom prst="rect">
            <a:avLst/>
          </a:prstGeom>
          <a:noFill/>
        </p:spPr>
        <p:txBody>
          <a:bodyPr wrap="square" rtlCol="0">
            <a:spAutoFit/>
          </a:bodyPr>
          <a:lstStyle/>
          <a:p>
            <a:pPr algn="ctr"/>
            <a:r>
              <a:rPr lang="en-US" altLang="zh-CN" sz="1400" dirty="0"/>
              <a:t>Acceptable</a:t>
            </a:r>
            <a:endParaRPr lang="zh-CN" altLang="en-US" sz="1400" dirty="0"/>
          </a:p>
        </p:txBody>
      </p:sp>
      <p:sp>
        <p:nvSpPr>
          <p:cNvPr id="47" name="文本框 46">
            <a:extLst>
              <a:ext uri="{FF2B5EF4-FFF2-40B4-BE49-F238E27FC236}">
                <a16:creationId xmlns:a16="http://schemas.microsoft.com/office/drawing/2014/main" id="{5E169196-779B-6A03-C94F-8698B4D93287}"/>
              </a:ext>
            </a:extLst>
          </p:cNvPr>
          <p:cNvSpPr txBox="1"/>
          <p:nvPr/>
        </p:nvSpPr>
        <p:spPr>
          <a:xfrm>
            <a:off x="2322447" y="6348403"/>
            <a:ext cx="2037754" cy="307777"/>
          </a:xfrm>
          <a:prstGeom prst="rect">
            <a:avLst/>
          </a:prstGeom>
          <a:noFill/>
        </p:spPr>
        <p:txBody>
          <a:bodyPr wrap="square" rtlCol="0">
            <a:spAutoFit/>
          </a:bodyPr>
          <a:lstStyle/>
          <a:p>
            <a:pPr algn="ctr"/>
            <a:r>
              <a:rPr lang="en-US" altLang="zh-CN" sz="1400" dirty="0"/>
              <a:t>Unacceptable</a:t>
            </a:r>
            <a:endParaRPr lang="zh-CN" altLang="en-US" sz="1400" dirty="0"/>
          </a:p>
        </p:txBody>
      </p:sp>
      <p:sp>
        <p:nvSpPr>
          <p:cNvPr id="49" name="文本框 48">
            <a:extLst>
              <a:ext uri="{FF2B5EF4-FFF2-40B4-BE49-F238E27FC236}">
                <a16:creationId xmlns:a16="http://schemas.microsoft.com/office/drawing/2014/main" id="{3E1711F1-9355-7223-202B-B818BC8F0C41}"/>
              </a:ext>
            </a:extLst>
          </p:cNvPr>
          <p:cNvSpPr txBox="1"/>
          <p:nvPr/>
        </p:nvSpPr>
        <p:spPr>
          <a:xfrm>
            <a:off x="4686434" y="3098346"/>
            <a:ext cx="7569298" cy="1477328"/>
          </a:xfrm>
          <a:prstGeom prst="rect">
            <a:avLst/>
          </a:prstGeom>
          <a:noFill/>
        </p:spPr>
        <p:txBody>
          <a:bodyPr wrap="square">
            <a:spAutoFit/>
          </a:bodyPr>
          <a:lstStyle/>
          <a:p>
            <a:r>
              <a:rPr lang="zh-CN" altLang="en-US" dirty="0"/>
              <a:t>For </a:t>
            </a:r>
            <a:r>
              <a:rPr lang="en-US" altLang="zh-CN" dirty="0"/>
              <a:t>simulated </a:t>
            </a:r>
            <a:r>
              <a:rPr lang="zh-CN" altLang="en-US" dirty="0"/>
              <a:t>signals, the source of error lies in the sampling rate.</a:t>
            </a:r>
            <a:endParaRPr lang="en-US" altLang="zh-CN" dirty="0"/>
          </a:p>
          <a:p>
            <a:endParaRPr lang="en-US" altLang="zh-CN" dirty="0"/>
          </a:p>
          <a:p>
            <a:r>
              <a:rPr lang="en-US" altLang="zh-CN" dirty="0"/>
              <a:t>Simulated </a:t>
            </a:r>
            <a:r>
              <a:rPr lang="zh-CN" altLang="en-US" dirty="0"/>
              <a:t>signals, </a:t>
            </a:r>
            <a:r>
              <a:rPr lang="en-US" altLang="zh-CN" dirty="0"/>
              <a:t>low sampling rate, Non-Linear Alignment</a:t>
            </a:r>
            <a:endParaRPr lang="zh-CN" altLang="en-US" dirty="0"/>
          </a:p>
          <a:p>
            <a:r>
              <a:rPr lang="en-US" altLang="zh-CN" dirty="0"/>
              <a:t>Simulated signals, high sampling rate, Linear Alignment</a:t>
            </a:r>
            <a:endParaRPr lang="zh-CN" altLang="en-US" dirty="0"/>
          </a:p>
        </p:txBody>
      </p:sp>
      <p:sp>
        <p:nvSpPr>
          <p:cNvPr id="50" name="文本框 49">
            <a:extLst>
              <a:ext uri="{FF2B5EF4-FFF2-40B4-BE49-F238E27FC236}">
                <a16:creationId xmlns:a16="http://schemas.microsoft.com/office/drawing/2014/main" id="{3B9FD0E6-B0B7-8FD9-E8AF-79D60F2A4801}"/>
              </a:ext>
            </a:extLst>
          </p:cNvPr>
          <p:cNvSpPr txBox="1"/>
          <p:nvPr/>
        </p:nvSpPr>
        <p:spPr>
          <a:xfrm>
            <a:off x="4622702" y="5062150"/>
            <a:ext cx="7569298" cy="1477328"/>
          </a:xfrm>
          <a:prstGeom prst="rect">
            <a:avLst/>
          </a:prstGeom>
          <a:noFill/>
        </p:spPr>
        <p:txBody>
          <a:bodyPr wrap="square">
            <a:spAutoFit/>
          </a:bodyPr>
          <a:lstStyle/>
          <a:p>
            <a:r>
              <a:rPr lang="en-US" altLang="zh-CN" dirty="0"/>
              <a:t>For real signals, the degree of distortion on time axis depends on the alignment we actually need. </a:t>
            </a:r>
          </a:p>
          <a:p>
            <a:endParaRPr lang="en-US" altLang="zh-CN" dirty="0"/>
          </a:p>
          <a:p>
            <a:r>
              <a:rPr lang="en-US" altLang="zh-CN" dirty="0"/>
              <a:t>Next week, I will use the periodicity determination method from IoT2023 to segment real signals.</a:t>
            </a:r>
            <a:endParaRPr lang="zh-CN" altLang="en-US" dirty="0"/>
          </a:p>
        </p:txBody>
      </p:sp>
    </p:spTree>
    <p:extLst>
      <p:ext uri="{BB962C8B-B14F-4D97-AF65-F5344CB8AC3E}">
        <p14:creationId xmlns:p14="http://schemas.microsoft.com/office/powerpoint/2010/main" val="189387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330848604"/>
              </p:ext>
            </p:extLst>
          </p:nvPr>
        </p:nvGraphicFramePr>
        <p:xfrm>
          <a:off x="781684" y="1133365"/>
          <a:ext cx="10628632" cy="3703320"/>
        </p:xfrm>
        <a:graphic>
          <a:graphicData uri="http://schemas.openxmlformats.org/drawingml/2006/table">
            <a:tbl>
              <a:tblPr firstRow="1" bandRow="1">
                <a:tableStyleId>{5C22544A-7EE6-4342-B048-85BDC9FD1C3A}</a:tableStyleId>
              </a:tblPr>
              <a:tblGrid>
                <a:gridCol w="1938655">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3887092843"/>
                    </a:ext>
                  </a:extLst>
                </a:gridCol>
                <a:gridCol w="1813243">
                  <a:extLst>
                    <a:ext uri="{9D8B030D-6E8A-4147-A177-3AD203B41FA5}">
                      <a16:colId xmlns:a16="http://schemas.microsoft.com/office/drawing/2014/main" val="68501977"/>
                    </a:ext>
                  </a:extLst>
                </a:gridCol>
                <a:gridCol w="1311593">
                  <a:extLst>
                    <a:ext uri="{9D8B030D-6E8A-4147-A177-3AD203B41FA5}">
                      <a16:colId xmlns:a16="http://schemas.microsoft.com/office/drawing/2014/main" val="3116997530"/>
                    </a:ext>
                  </a:extLst>
                </a:gridCol>
                <a:gridCol w="1813243">
                  <a:extLst>
                    <a:ext uri="{9D8B030D-6E8A-4147-A177-3AD203B41FA5}">
                      <a16:colId xmlns:a16="http://schemas.microsoft.com/office/drawing/2014/main" val="2813522495"/>
                    </a:ext>
                  </a:extLst>
                </a:gridCol>
                <a:gridCol w="1813243">
                  <a:extLst>
                    <a:ext uri="{9D8B030D-6E8A-4147-A177-3AD203B41FA5}">
                      <a16:colId xmlns:a16="http://schemas.microsoft.com/office/drawing/2014/main" val="1305679996"/>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No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New</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45629362"/>
                  </a:ext>
                </a:extLst>
              </a:tr>
              <a:tr h="370840">
                <a:tc>
                  <a:txBody>
                    <a:bodyPr/>
                    <a:lstStyle/>
                    <a:p>
                      <a:pPr algn="ctr"/>
                      <a:r>
                        <a:rPr lang="en-US" altLang="zh-CN"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tc>
                  <a:txBody>
                    <a:bodyPr/>
                    <a:lstStyle/>
                    <a:p>
                      <a:pPr algn="ctr"/>
                      <a:r>
                        <a:rPr lang="en-US" altLang="zh-CN" b="1" dirty="0"/>
                        <a:t>NLAAF1</a:t>
                      </a:r>
                      <a:endParaRPr lang="zh-CN" altLang="en-US" b="1" dirty="0"/>
                    </a:p>
                  </a:txBody>
                  <a:tcPr/>
                </a:tc>
                <a:tc>
                  <a:txBody>
                    <a:bodyPr/>
                    <a:lstStyle/>
                    <a:p>
                      <a:pPr algn="ctr"/>
                      <a:r>
                        <a:rPr lang="en-US" altLang="zh-CN" u="none" dirty="0"/>
                        <a:t>8.43 / 23.19</a:t>
                      </a:r>
                      <a:endParaRPr lang="zh-CN" altLang="en-US" u="none" dirty="0"/>
                    </a:p>
                  </a:txBody>
                  <a:tcPr/>
                </a:tc>
                <a:tc>
                  <a:txBody>
                    <a:bodyPr/>
                    <a:lstStyle/>
                    <a:p>
                      <a:pPr algn="ctr"/>
                      <a:r>
                        <a:rPr lang="en-US" altLang="zh-CN" b="1" u="sng" dirty="0"/>
                        <a:t>3.14</a:t>
                      </a:r>
                      <a:r>
                        <a:rPr lang="en-US" altLang="zh-CN" u="none" dirty="0"/>
                        <a:t> / 5.21</a:t>
                      </a:r>
                      <a:endParaRPr lang="zh-CN" altLang="en-US" u="none" dirty="0"/>
                    </a:p>
                  </a:txBody>
                  <a:tcPr/>
                </a:tc>
                <a:extLst>
                  <a:ext uri="{0D108BD9-81ED-4DB2-BD59-A6C34878D82A}">
                    <a16:rowId xmlns:a16="http://schemas.microsoft.com/office/drawing/2014/main" val="213170710"/>
                  </a:ext>
                </a:extLst>
              </a:tr>
              <a:tr h="358578">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tc>
                  <a:txBody>
                    <a:bodyPr/>
                    <a:lstStyle/>
                    <a:p>
                      <a:pPr algn="ctr"/>
                      <a:r>
                        <a:rPr lang="en-US" altLang="zh-CN" b="1" dirty="0"/>
                        <a:t>NLAAF2</a:t>
                      </a:r>
                      <a:endParaRPr lang="zh-CN" altLang="en-US" b="1" dirty="0"/>
                    </a:p>
                  </a:txBody>
                  <a:tcPr/>
                </a:tc>
                <a:tc>
                  <a:txBody>
                    <a:bodyPr/>
                    <a:lstStyle/>
                    <a:p>
                      <a:pPr algn="ctr"/>
                      <a:r>
                        <a:rPr lang="en-US" altLang="zh-CN" u="none" dirty="0"/>
                        <a:t>20.67 / 33.39</a:t>
                      </a:r>
                      <a:endParaRPr lang="zh-CN" altLang="en-US" u="none" dirty="0"/>
                    </a:p>
                  </a:txBody>
                  <a:tcPr/>
                </a:tc>
                <a:tc>
                  <a:txBody>
                    <a:bodyPr/>
                    <a:lstStyle/>
                    <a:p>
                      <a:pPr algn="ctr"/>
                      <a:r>
                        <a:rPr lang="en-US" altLang="zh-CN" b="1" u="sng" dirty="0"/>
                        <a:t>3.64</a:t>
                      </a:r>
                      <a:r>
                        <a:rPr lang="en-US" altLang="zh-CN" u="none" dirty="0"/>
                        <a:t> / 7.04</a:t>
                      </a:r>
                      <a:endParaRPr lang="zh-CN" altLang="en-US" u="none" dirty="0"/>
                    </a:p>
                  </a:txBody>
                  <a:tcPr/>
                </a:tc>
                <a:extLst>
                  <a:ext uri="{0D108BD9-81ED-4DB2-BD59-A6C34878D82A}">
                    <a16:rowId xmlns:a16="http://schemas.microsoft.com/office/drawing/2014/main" val="34244929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b="0" dirty="0"/>
                        <a:t>GTW</a:t>
                      </a:r>
                      <a:endParaRPr lang="zh-CN" altLang="en-US" b="0" dirty="0"/>
                    </a:p>
                  </a:txBody>
                  <a:tcPr/>
                </a:tc>
                <a:tc>
                  <a:txBody>
                    <a:bodyPr/>
                    <a:lstStyle/>
                    <a:p>
                      <a:pPr algn="ctr"/>
                      <a:r>
                        <a:rPr lang="en-US" altLang="zh-CN" u="none" dirty="0"/>
                        <a:t>- / -</a:t>
                      </a:r>
                      <a:endParaRPr lang="zh-CN" altLang="en-US" u="none" dirty="0"/>
                    </a:p>
                  </a:txBody>
                  <a:tcPr/>
                </a:tc>
                <a:tc>
                  <a:txBody>
                    <a:bodyPr/>
                    <a:lstStyle/>
                    <a:p>
                      <a:pPr algn="ctr"/>
                      <a:r>
                        <a:rPr lang="en-US" altLang="zh-CN" u="none" dirty="0"/>
                        <a:t>- / -</a:t>
                      </a:r>
                      <a:endParaRPr lang="zh-CN" altLang="en-US" u="none" dirty="0"/>
                    </a:p>
                  </a:txBody>
                  <a:tcPr/>
                </a:tc>
                <a:extLst>
                  <a:ext uri="{0D108BD9-81ED-4DB2-BD59-A6C34878D82A}">
                    <a16:rowId xmlns:a16="http://schemas.microsoft.com/office/drawing/2014/main" val="2111113704"/>
                  </a:ext>
                </a:extLst>
              </a:tr>
              <a:tr h="370840">
                <a:tc>
                  <a:txBody>
                    <a:bodyPr/>
                    <a:lstStyle/>
                    <a:p>
                      <a:pPr algn="ctr"/>
                      <a:r>
                        <a:rPr lang="en-US" altLang="zh-CN" dirty="0"/>
                        <a:t>K-shape 1</a:t>
                      </a:r>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tc>
                  <a:txBody>
                    <a:bodyPr/>
                    <a:lstStyle/>
                    <a:p>
                      <a:pPr algn="ctr"/>
                      <a:r>
                        <a:rPr lang="en-US" altLang="zh-CN" b="0" dirty="0"/>
                        <a:t>TTW</a:t>
                      </a:r>
                      <a:endParaRPr lang="zh-CN" altLang="en-US" b="0" dirty="0"/>
                    </a:p>
                  </a:txBody>
                  <a:tcPr/>
                </a:tc>
                <a:tc>
                  <a:txBody>
                    <a:bodyPr/>
                    <a:lstStyle/>
                    <a:p>
                      <a:pPr algn="ctr"/>
                      <a:r>
                        <a:rPr lang="en-US" altLang="zh-CN" u="none" dirty="0"/>
                        <a:t>1.52 / -</a:t>
                      </a:r>
                      <a:endParaRPr lang="zh-CN" altLang="en-US" u="none" dirty="0"/>
                    </a:p>
                  </a:txBody>
                  <a:tcPr/>
                </a:tc>
                <a:tc>
                  <a:txBody>
                    <a:bodyPr/>
                    <a:lstStyle/>
                    <a:p>
                      <a:pPr algn="ctr"/>
                      <a:r>
                        <a:rPr lang="en-US" altLang="zh-CN" u="none" dirty="0"/>
                        <a:t>4.28 / -</a:t>
                      </a:r>
                      <a:endParaRPr lang="zh-CN" altLang="en-US" u="none" dirty="0"/>
                    </a:p>
                  </a:txBody>
                  <a:tcPr/>
                </a:tc>
                <a:extLst>
                  <a:ext uri="{0D108BD9-81ED-4DB2-BD59-A6C34878D82A}">
                    <a16:rowId xmlns:a16="http://schemas.microsoft.com/office/drawing/2014/main" val="269369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K-SC</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extLst>
                  <a:ext uri="{0D108BD9-81ED-4DB2-BD59-A6C34878D82A}">
                    <a16:rowId xmlns:a16="http://schemas.microsoft.com/office/drawing/2014/main" val="766016371"/>
                  </a:ext>
                </a:extLst>
              </a:tr>
              <a:tr h="370840">
                <a:tc>
                  <a:txBody>
                    <a:bodyPr/>
                    <a:lstStyle/>
                    <a:p>
                      <a:pPr algn="ctr"/>
                      <a:r>
                        <a:rPr lang="en-US" altLang="zh-CN" dirty="0"/>
                        <a:t>K-shape 2</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PSA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2.27 / 19.05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5.40 / 8.89</a:t>
                      </a:r>
                      <a:endParaRPr lang="zh-CN" altLang="en-US" dirty="0"/>
                    </a:p>
                  </a:txBody>
                  <a:tcPr/>
                </a:tc>
                <a:extLst>
                  <a:ext uri="{0D108BD9-81ED-4DB2-BD59-A6C34878D82A}">
                    <a16:rowId xmlns:a16="http://schemas.microsoft.com/office/drawing/2014/main" val="1684763513"/>
                  </a:ext>
                </a:extLst>
              </a:tr>
              <a:tr h="370840">
                <a:tc>
                  <a:txBody>
                    <a:bodyPr/>
                    <a:lstStyle/>
                    <a:p>
                      <a:pPr algn="ctr"/>
                      <a:r>
                        <a:rPr lang="en-US" altLang="zh-CN" dirty="0"/>
                        <a:t>Kalman Filter</a:t>
                      </a:r>
                      <a:endParaRPr lang="zh-CN" altLang="en-US" dirty="0"/>
                    </a:p>
                  </a:txBody>
                  <a:tcPr/>
                </a:tc>
                <a:tc>
                  <a:txBody>
                    <a:bodyPr/>
                    <a:lstStyle/>
                    <a:p>
                      <a:pPr algn="ctr"/>
                      <a:r>
                        <a:rPr lang="en-US" altLang="zh-CN" sz="1800" kern="1200" dirty="0">
                          <a:solidFill>
                            <a:schemeClr val="dk1"/>
                          </a:solidFill>
                          <a:effectLst/>
                          <a:latin typeface="+mn-lt"/>
                          <a:ea typeface="+mn-ea"/>
                          <a:cs typeface="+mn-cs"/>
                        </a:rPr>
                        <a:t>  1.45 / 1.37</a:t>
                      </a:r>
                      <a:endParaRPr lang="zh-CN" altLang="en-US" dirty="0"/>
                    </a:p>
                  </a:txBody>
                  <a:tcPr/>
                </a:tc>
                <a:tc>
                  <a:txBody>
                    <a:bodyPr/>
                    <a:lstStyle/>
                    <a:p>
                      <a:pPr algn="ctr"/>
                      <a:r>
                        <a:rPr lang="en-US" altLang="zh-CN" sz="1800" kern="1200" dirty="0">
                          <a:solidFill>
                            <a:schemeClr val="dk1"/>
                          </a:solidFill>
                          <a:effectLst/>
                          <a:latin typeface="+mn-lt"/>
                          <a:ea typeface="+mn-ea"/>
                          <a:cs typeface="+mn-cs"/>
                        </a:rPr>
                        <a:t>4.82 / 4.60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Soft-DTW</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 </a:t>
                      </a:r>
                      <a:endParaRPr lang="zh-CN" altLang="en-US" dirty="0"/>
                    </a:p>
                  </a:txBody>
                  <a:tcPr/>
                </a:tc>
                <a:extLst>
                  <a:ext uri="{0D108BD9-81ED-4DB2-BD59-A6C34878D82A}">
                    <a16:rowId xmlns:a16="http://schemas.microsoft.com/office/drawing/2014/main" val="1409619234"/>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ICDTW</a:t>
                      </a:r>
                      <a:endParaRPr lang="zh-CN" altLang="en-US" dirty="0"/>
                    </a:p>
                  </a:txBody>
                  <a:tcPr/>
                </a:tc>
                <a:tc>
                  <a:txBody>
                    <a:bodyPr/>
                    <a:lstStyle/>
                    <a:p>
                      <a:pPr algn="ctr"/>
                      <a:r>
                        <a:rPr lang="en-US" altLang="zh-CN" dirty="0"/>
                        <a:t>2.66 / -</a:t>
                      </a:r>
                      <a:endParaRPr lang="zh-CN" altLang="en-US" dirty="0"/>
                    </a:p>
                  </a:txBody>
                  <a:tcPr/>
                </a:tc>
                <a:tc>
                  <a:txBody>
                    <a:bodyPr/>
                    <a:lstStyle/>
                    <a:p>
                      <a:pPr algn="ctr"/>
                      <a:r>
                        <a:rPr lang="en-US" altLang="zh-CN" dirty="0"/>
                        <a:t>5.08 / -</a:t>
                      </a:r>
                      <a:endParaRPr lang="zh-CN" altLang="en-US" dirty="0"/>
                    </a:p>
                  </a:txBody>
                  <a:tcPr/>
                </a:tc>
                <a:extLst>
                  <a:ext uri="{0D108BD9-81ED-4DB2-BD59-A6C34878D82A}">
                    <a16:rowId xmlns:a16="http://schemas.microsoft.com/office/drawing/2014/main" val="994351504"/>
                  </a:ext>
                </a:extLst>
              </a:tr>
            </a:tbl>
          </a:graphicData>
        </a:graphic>
      </p:graphicFrame>
      <p:sp>
        <p:nvSpPr>
          <p:cNvPr id="3" name="文本框 2">
            <a:extLst>
              <a:ext uri="{FF2B5EF4-FFF2-40B4-BE49-F238E27FC236}">
                <a16:creationId xmlns:a16="http://schemas.microsoft.com/office/drawing/2014/main" id="{66BE0AFF-7463-B69F-B94D-A2B5EB541456}"/>
              </a:ext>
            </a:extLst>
          </p:cNvPr>
          <p:cNvSpPr txBox="1"/>
          <p:nvPr/>
        </p:nvSpPr>
        <p:spPr>
          <a:xfrm>
            <a:off x="609600" y="567916"/>
            <a:ext cx="6959600" cy="369332"/>
          </a:xfrm>
          <a:prstGeom prst="rect">
            <a:avLst/>
          </a:prstGeom>
          <a:noFill/>
        </p:spPr>
        <p:txBody>
          <a:bodyPr wrap="square" rtlCol="0">
            <a:spAutoFit/>
          </a:bodyPr>
          <a:lstStyle/>
          <a:p>
            <a:r>
              <a:rPr lang="en-US" altLang="zh-CN" dirty="0"/>
              <a:t>1. All Experiment Results</a:t>
            </a:r>
            <a:endParaRPr lang="zh-CN" altLang="en-US" dirty="0"/>
          </a:p>
        </p:txBody>
      </p:sp>
      <p:sp>
        <p:nvSpPr>
          <p:cNvPr id="5" name="文本框 4">
            <a:extLst>
              <a:ext uri="{FF2B5EF4-FFF2-40B4-BE49-F238E27FC236}">
                <a16:creationId xmlns:a16="http://schemas.microsoft.com/office/drawing/2014/main" id="{55D12BA5-8B6E-A8AB-0941-51D702D386F8}"/>
              </a:ext>
            </a:extLst>
          </p:cNvPr>
          <p:cNvSpPr txBox="1"/>
          <p:nvPr/>
        </p:nvSpPr>
        <p:spPr>
          <a:xfrm>
            <a:off x="731234" y="4892303"/>
            <a:ext cx="10903718" cy="1477328"/>
          </a:xfrm>
          <a:prstGeom prst="rect">
            <a:avLst/>
          </a:prstGeom>
          <a:noFill/>
        </p:spPr>
        <p:txBody>
          <a:bodyPr wrap="square">
            <a:spAutoFit/>
          </a:bodyPr>
          <a:lstStyle/>
          <a:p>
            <a:r>
              <a:rPr lang="en-US" altLang="zh-CN" dirty="0"/>
              <a:t>Segmentation Methods: Base on Large Peaks</a:t>
            </a:r>
          </a:p>
          <a:p>
            <a:endParaRPr lang="en-US" altLang="zh-CN" dirty="0"/>
          </a:p>
          <a:p>
            <a:endParaRPr lang="en-US" altLang="zh-CN" dirty="0"/>
          </a:p>
          <a:p>
            <a:r>
              <a:rPr lang="zh-CN" altLang="en-US" dirty="0"/>
              <a:t>The implication of experimental results</a:t>
            </a:r>
            <a:r>
              <a:rPr lang="en-US" altLang="zh-CN" dirty="0"/>
              <a:t>:</a:t>
            </a:r>
            <a:r>
              <a:rPr lang="zh-CN" altLang="en-US" dirty="0"/>
              <a:t> </a:t>
            </a:r>
            <a:r>
              <a:rPr lang="en-US" altLang="zh-CN" dirty="0"/>
              <a:t>A</a:t>
            </a:r>
            <a:r>
              <a:rPr lang="zh-CN" altLang="en-US" dirty="0"/>
              <a:t>ssess the performance limits of various algorithms under the most ideal conditions.</a:t>
            </a:r>
          </a:p>
        </p:txBody>
      </p:sp>
      <p:sp>
        <p:nvSpPr>
          <p:cNvPr id="6" name="文本框 5">
            <a:extLst>
              <a:ext uri="{FF2B5EF4-FFF2-40B4-BE49-F238E27FC236}">
                <a16:creationId xmlns:a16="http://schemas.microsoft.com/office/drawing/2014/main" id="{0F1405E2-D371-AFED-7A47-4EB22D349072}"/>
              </a:ext>
            </a:extLst>
          </p:cNvPr>
          <p:cNvSpPr txBox="1"/>
          <p:nvPr/>
        </p:nvSpPr>
        <p:spPr>
          <a:xfrm>
            <a:off x="609600" y="106251"/>
            <a:ext cx="4584920" cy="369332"/>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sz="1800" b="1" dirty="0"/>
              <a:t>Analysis of Experimental Results</a:t>
            </a:r>
            <a:endParaRPr lang="en-US" altLang="zh-CN" sz="1100" b="1" dirty="0"/>
          </a:p>
        </p:txBody>
      </p:sp>
    </p:spTree>
    <p:extLst>
      <p:ext uri="{BB962C8B-B14F-4D97-AF65-F5344CB8AC3E}">
        <p14:creationId xmlns:p14="http://schemas.microsoft.com/office/powerpoint/2010/main" val="29713664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7045</TotalTime>
  <Words>2070</Words>
  <Application>Microsoft Office PowerPoint</Application>
  <PresentationFormat>宽屏</PresentationFormat>
  <Paragraphs>402</Paragraphs>
  <Slides>24</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Consolas (正文)</vt:lpstr>
      <vt:lpstr>PingFang SC</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10264</cp:revision>
  <dcterms:created xsi:type="dcterms:W3CDTF">2023-07-30T03:21:28Z</dcterms:created>
  <dcterms:modified xsi:type="dcterms:W3CDTF">2023-11-20T11:16:04Z</dcterms:modified>
</cp:coreProperties>
</file>