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418" r:id="rId4"/>
    <p:sldId id="421" r:id="rId5"/>
    <p:sldId id="422" r:id="rId6"/>
    <p:sldId id="423" r:id="rId7"/>
    <p:sldId id="424" r:id="rId8"/>
    <p:sldId id="420" r:id="rId9"/>
    <p:sldId id="419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1" roundtripDataSignature="AMtx7mi7AOUiGfioVPTFrFzTi+gJGDXQ/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甲鱼 老" initials="甲老" lastIdx="3" clrIdx="0">
    <p:extLst>
      <p:ext uri="{19B8F6BF-5375-455C-9EA6-DF929625EA0E}">
        <p15:presenceInfo xmlns:p15="http://schemas.microsoft.com/office/powerpoint/2012/main" userId="8e706fe32cce49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4F9DF2-0438-42AD-B170-30067649D97E}">
  <a:tblStyle styleId="{AB4F9DF2-0438-42AD-B170-30067649D97E}" styleName="Table_0">
    <a:wholeTbl>
      <a:tcTxStyle b="off" i="off">
        <a:font>
          <a:latin typeface="Consolas"/>
          <a:ea typeface="Consolas"/>
          <a:cs typeface="Consolas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onsolas"/>
          <a:ea typeface="Consolas"/>
          <a:cs typeface="Consolas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onsolas"/>
          <a:ea typeface="Consolas"/>
          <a:cs typeface="Consolas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onsolas"/>
          <a:ea typeface="Consolas"/>
          <a:cs typeface="Consolas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onsolas"/>
          <a:ea typeface="Consolas"/>
          <a:cs typeface="Consolas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7" autoAdjust="0"/>
    <p:restoredTop sz="85979" autoAdjust="0"/>
  </p:normalViewPr>
  <p:slideViewPr>
    <p:cSldViewPr snapToGrid="0">
      <p:cViewPr varScale="1">
        <p:scale>
          <a:sx n="99" d="100"/>
          <a:sy n="99" d="100"/>
        </p:scale>
        <p:origin x="2730" y="90"/>
      </p:cViewPr>
      <p:guideLst/>
    </p:cSldViewPr>
  </p:slideViewPr>
  <p:notesTextViewPr>
    <p:cViewPr>
      <p:scale>
        <a:sx n="50" d="100"/>
        <a:sy n="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</p:txBody>
      </p:sp>
      <p:sp>
        <p:nvSpPr>
          <p:cNvPr id="94" name="Google Shape;9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</p:txBody>
      </p:sp>
      <p:sp>
        <p:nvSpPr>
          <p:cNvPr id="94" name="Google Shape;9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251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</p:txBody>
      </p:sp>
      <p:sp>
        <p:nvSpPr>
          <p:cNvPr id="94" name="Google Shape;9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97062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</p:txBody>
      </p:sp>
      <p:sp>
        <p:nvSpPr>
          <p:cNvPr id="94" name="Google Shape;9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24559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</p:txBody>
      </p:sp>
      <p:sp>
        <p:nvSpPr>
          <p:cNvPr id="94" name="Google Shape;9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3105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</p:txBody>
      </p:sp>
      <p:sp>
        <p:nvSpPr>
          <p:cNvPr id="94" name="Google Shape;9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7497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</p:txBody>
      </p:sp>
      <p:sp>
        <p:nvSpPr>
          <p:cNvPr id="94" name="Google Shape;9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831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</p:txBody>
      </p:sp>
      <p:sp>
        <p:nvSpPr>
          <p:cNvPr id="94" name="Google Shape;9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8822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nsolas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竖排标题与文本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  <a:defRPr sz="4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endParaRPr/>
          </a:p>
        </p:txBody>
      </p:sp>
      <p:sp>
        <p:nvSpPr>
          <p:cNvPr id="13" name="Google Shape;13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endParaRPr/>
          </a:p>
        </p:txBody>
      </p:sp>
      <p:sp>
        <p:nvSpPr>
          <p:cNvPr id="14" name="Google Shape;1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yoclinic.org/diseases-conditions/atrial-fibrillation/symptoms-causes/syc-20350624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1574963" y="3105834"/>
            <a:ext cx="904207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Presentation</a:t>
            </a:r>
            <a:endParaRPr dirty="0"/>
          </a:p>
        </p:txBody>
      </p:sp>
      <p:sp>
        <p:nvSpPr>
          <p:cNvPr id="90" name="Google Shape;90;p1"/>
          <p:cNvSpPr txBox="1"/>
          <p:nvPr/>
        </p:nvSpPr>
        <p:spPr>
          <a:xfrm>
            <a:off x="5044440" y="5292959"/>
            <a:ext cx="210312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Jiayu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Chen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2024.04.15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/>
        </p:nvSpPr>
        <p:spPr>
          <a:xfrm>
            <a:off x="1574961" y="621950"/>
            <a:ext cx="904207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Consolas" panose="020B0609020204030204" pitchFamily="49" charset="0"/>
              </a:rPr>
              <a:t>Outline</a:t>
            </a:r>
            <a:endParaRPr sz="3200" b="1" dirty="0">
              <a:latin typeface="Consolas" panose="020B0609020204030204" pitchFamily="49" charset="0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3557044" y="2413357"/>
            <a:ext cx="6645736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Part_1: New Algo for AFib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Part_2: Thoughts about Further Research on BP</a:t>
            </a:r>
            <a:endParaRPr lang="en-US" altLang="zh-CN" sz="18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Part_3: </a:t>
            </a:r>
            <a:r>
              <a:rPr lang="en-US" altLang="zh-CN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Paper Writing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73BCD33-CDDD-896C-47AD-82746EEE70D3}"/>
              </a:ext>
            </a:extLst>
          </p:cNvPr>
          <p:cNvSpPr txBox="1"/>
          <p:nvPr/>
        </p:nvSpPr>
        <p:spPr>
          <a:xfrm>
            <a:off x="-1" y="0"/>
            <a:ext cx="23774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800" b="1">
                <a:solidFill>
                  <a:schemeClr val="dk1"/>
                </a:solidFill>
                <a:latin typeface="Consolas"/>
                <a:ea typeface="Consolas"/>
                <a:cs typeface="Consolas"/>
              </a:defRPr>
            </a:lvl1pPr>
          </a:lstStyle>
          <a:p>
            <a:r>
              <a:rPr lang="en-US" altLang="zh-CN" sz="1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 Algo for AFib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3D77B1E-B5CC-1E4B-117D-FF7578D5CD25}"/>
              </a:ext>
            </a:extLst>
          </p:cNvPr>
          <p:cNvSpPr txBox="1"/>
          <p:nvPr/>
        </p:nvSpPr>
        <p:spPr>
          <a:xfrm>
            <a:off x="0" y="6533379"/>
            <a:ext cx="84004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3"/>
              </a:rPr>
              <a:t>https://www.mayoclinic.org/diseases-conditions/atrial-fibrillation/symptoms-causes/syc-20350624</a:t>
            </a:r>
            <a:r>
              <a:rPr lang="zh-CN" altLang="en-US" dirty="0"/>
              <a:t>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63DB188-3406-263D-95F4-E1B9D04369DD}"/>
              </a:ext>
            </a:extLst>
          </p:cNvPr>
          <p:cNvSpPr txBox="1"/>
          <p:nvPr/>
        </p:nvSpPr>
        <p:spPr>
          <a:xfrm>
            <a:off x="33084" y="2075097"/>
            <a:ext cx="2290813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>
                <a:latin typeface="Consolas" panose="020B0609020204030204" pitchFamily="49" charset="0"/>
              </a:defRPr>
            </a:lvl1pPr>
          </a:lstStyle>
          <a:p>
            <a:r>
              <a:rPr lang="en-US" altLang="zh-CN" dirty="0"/>
              <a:t>The electrical signals in the atrium are uncontrolled, leading to rapid atrial contractions.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1F07612-473A-5663-2D82-CF25E9EB6E2E}"/>
              </a:ext>
            </a:extLst>
          </p:cNvPr>
          <p:cNvSpPr txBox="1"/>
          <p:nvPr/>
        </p:nvSpPr>
        <p:spPr>
          <a:xfrm>
            <a:off x="5160746" y="783304"/>
            <a:ext cx="268544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>
                <a:latin typeface="Consolas" panose="020B0609020204030204" pitchFamily="49" charset="0"/>
              </a:defRPr>
            </a:lvl1pPr>
          </a:lstStyle>
          <a:p>
            <a:r>
              <a:rPr lang="en-US" altLang="zh-CN" dirty="0"/>
              <a:t>Able to cope with a part of it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EF361AF-93EE-B4F9-ACD1-FEB6709A805B}"/>
              </a:ext>
            </a:extLst>
          </p:cNvPr>
          <p:cNvSpPr txBox="1"/>
          <p:nvPr/>
        </p:nvSpPr>
        <p:spPr>
          <a:xfrm>
            <a:off x="5160746" y="3725801"/>
            <a:ext cx="206702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>
                <a:latin typeface="Consolas" panose="020B0609020204030204" pitchFamily="49" charset="0"/>
              </a:defRPr>
            </a:lvl1pPr>
          </a:lstStyle>
          <a:p>
            <a:r>
              <a:rPr lang="en-US" altLang="zh-CN" dirty="0"/>
              <a:t>Too much to handle</a:t>
            </a:r>
            <a:endParaRPr lang="zh-CN" altLang="en-US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316147CA-210C-35E5-AD39-B090056D9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1256" y="1802111"/>
            <a:ext cx="5106606" cy="1394238"/>
          </a:xfrm>
          <a:prstGeom prst="rect">
            <a:avLst/>
          </a:prstGeom>
        </p:spPr>
      </p:pic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DC19A486-F69A-ACE0-7829-240EE8B4FEB5}"/>
              </a:ext>
            </a:extLst>
          </p:cNvPr>
          <p:cNvSpPr/>
          <p:nvPr/>
        </p:nvSpPr>
        <p:spPr>
          <a:xfrm>
            <a:off x="385723" y="4864862"/>
            <a:ext cx="1055571" cy="995434"/>
          </a:xfrm>
          <a:custGeom>
            <a:avLst/>
            <a:gdLst>
              <a:gd name="connsiteX0" fmla="*/ 0 w 1501541"/>
              <a:gd name="connsiteY0" fmla="*/ 760412 h 1241707"/>
              <a:gd name="connsiteX1" fmla="*/ 182880 w 1501541"/>
              <a:gd name="connsiteY1" fmla="*/ 298400 h 1241707"/>
              <a:gd name="connsiteX2" fmla="*/ 221381 w 1501541"/>
              <a:gd name="connsiteY2" fmla="*/ 1135797 h 1241707"/>
              <a:gd name="connsiteX3" fmla="*/ 471638 w 1501541"/>
              <a:gd name="connsiteY3" fmla="*/ 16 h 1241707"/>
              <a:gd name="connsiteX4" fmla="*/ 558265 w 1501541"/>
              <a:gd name="connsiteY4" fmla="*/ 1106922 h 1241707"/>
              <a:gd name="connsiteX5" fmla="*/ 712269 w 1501541"/>
              <a:gd name="connsiteY5" fmla="*/ 211772 h 1241707"/>
              <a:gd name="connsiteX6" fmla="*/ 827772 w 1501541"/>
              <a:gd name="connsiteY6" fmla="*/ 1241675 h 1241707"/>
              <a:gd name="connsiteX7" fmla="*/ 1010652 w 1501541"/>
              <a:gd name="connsiteY7" fmla="*/ 250273 h 1241707"/>
              <a:gd name="connsiteX8" fmla="*/ 1116530 w 1501541"/>
              <a:gd name="connsiteY8" fmla="*/ 904791 h 1241707"/>
              <a:gd name="connsiteX9" fmla="*/ 1212783 w 1501541"/>
              <a:gd name="connsiteY9" fmla="*/ 683410 h 1241707"/>
              <a:gd name="connsiteX10" fmla="*/ 1299410 w 1501541"/>
              <a:gd name="connsiteY10" fmla="*/ 510155 h 1241707"/>
              <a:gd name="connsiteX11" fmla="*/ 1395663 w 1501541"/>
              <a:gd name="connsiteY11" fmla="*/ 818164 h 1241707"/>
              <a:gd name="connsiteX12" fmla="*/ 1501541 w 1501541"/>
              <a:gd name="connsiteY12" fmla="*/ 664160 h 1241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01541" h="1241707">
                <a:moveTo>
                  <a:pt x="0" y="760412"/>
                </a:moveTo>
                <a:cubicBezTo>
                  <a:pt x="72991" y="498124"/>
                  <a:pt x="145983" y="235836"/>
                  <a:pt x="182880" y="298400"/>
                </a:cubicBezTo>
                <a:cubicBezTo>
                  <a:pt x="219777" y="360964"/>
                  <a:pt x="173255" y="1185528"/>
                  <a:pt x="221381" y="1135797"/>
                </a:cubicBezTo>
                <a:cubicBezTo>
                  <a:pt x="269507" y="1086066"/>
                  <a:pt x="415491" y="4828"/>
                  <a:pt x="471638" y="16"/>
                </a:cubicBezTo>
                <a:cubicBezTo>
                  <a:pt x="527785" y="-4797"/>
                  <a:pt x="518160" y="1071629"/>
                  <a:pt x="558265" y="1106922"/>
                </a:cubicBezTo>
                <a:cubicBezTo>
                  <a:pt x="598370" y="1142215"/>
                  <a:pt x="667351" y="189313"/>
                  <a:pt x="712269" y="211772"/>
                </a:cubicBezTo>
                <a:cubicBezTo>
                  <a:pt x="757187" y="234231"/>
                  <a:pt x="778042" y="1235258"/>
                  <a:pt x="827772" y="1241675"/>
                </a:cubicBezTo>
                <a:cubicBezTo>
                  <a:pt x="877502" y="1248092"/>
                  <a:pt x="962526" y="306420"/>
                  <a:pt x="1010652" y="250273"/>
                </a:cubicBezTo>
                <a:cubicBezTo>
                  <a:pt x="1058778" y="194126"/>
                  <a:pt x="1082842" y="832602"/>
                  <a:pt x="1116530" y="904791"/>
                </a:cubicBezTo>
                <a:cubicBezTo>
                  <a:pt x="1150218" y="976980"/>
                  <a:pt x="1182303" y="749183"/>
                  <a:pt x="1212783" y="683410"/>
                </a:cubicBezTo>
                <a:cubicBezTo>
                  <a:pt x="1243263" y="617637"/>
                  <a:pt x="1268930" y="487696"/>
                  <a:pt x="1299410" y="510155"/>
                </a:cubicBezTo>
                <a:cubicBezTo>
                  <a:pt x="1329890" y="532614"/>
                  <a:pt x="1361975" y="792497"/>
                  <a:pt x="1395663" y="818164"/>
                </a:cubicBezTo>
                <a:cubicBezTo>
                  <a:pt x="1429352" y="843832"/>
                  <a:pt x="1465446" y="753996"/>
                  <a:pt x="1501541" y="66416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E75C34E9-C4D4-443E-10C9-221FEEF8EB01}"/>
              </a:ext>
            </a:extLst>
          </p:cNvPr>
          <p:cNvSpPr/>
          <p:nvPr/>
        </p:nvSpPr>
        <p:spPr>
          <a:xfrm>
            <a:off x="1441294" y="4864862"/>
            <a:ext cx="460121" cy="995434"/>
          </a:xfrm>
          <a:custGeom>
            <a:avLst/>
            <a:gdLst>
              <a:gd name="connsiteX0" fmla="*/ 0 w 1501541"/>
              <a:gd name="connsiteY0" fmla="*/ 760412 h 1241707"/>
              <a:gd name="connsiteX1" fmla="*/ 182880 w 1501541"/>
              <a:gd name="connsiteY1" fmla="*/ 298400 h 1241707"/>
              <a:gd name="connsiteX2" fmla="*/ 221381 w 1501541"/>
              <a:gd name="connsiteY2" fmla="*/ 1135797 h 1241707"/>
              <a:gd name="connsiteX3" fmla="*/ 471638 w 1501541"/>
              <a:gd name="connsiteY3" fmla="*/ 16 h 1241707"/>
              <a:gd name="connsiteX4" fmla="*/ 558265 w 1501541"/>
              <a:gd name="connsiteY4" fmla="*/ 1106922 h 1241707"/>
              <a:gd name="connsiteX5" fmla="*/ 712269 w 1501541"/>
              <a:gd name="connsiteY5" fmla="*/ 211772 h 1241707"/>
              <a:gd name="connsiteX6" fmla="*/ 827772 w 1501541"/>
              <a:gd name="connsiteY6" fmla="*/ 1241675 h 1241707"/>
              <a:gd name="connsiteX7" fmla="*/ 1010652 w 1501541"/>
              <a:gd name="connsiteY7" fmla="*/ 250273 h 1241707"/>
              <a:gd name="connsiteX8" fmla="*/ 1116530 w 1501541"/>
              <a:gd name="connsiteY8" fmla="*/ 904791 h 1241707"/>
              <a:gd name="connsiteX9" fmla="*/ 1212783 w 1501541"/>
              <a:gd name="connsiteY9" fmla="*/ 683410 h 1241707"/>
              <a:gd name="connsiteX10" fmla="*/ 1299410 w 1501541"/>
              <a:gd name="connsiteY10" fmla="*/ 510155 h 1241707"/>
              <a:gd name="connsiteX11" fmla="*/ 1395663 w 1501541"/>
              <a:gd name="connsiteY11" fmla="*/ 818164 h 1241707"/>
              <a:gd name="connsiteX12" fmla="*/ 1501541 w 1501541"/>
              <a:gd name="connsiteY12" fmla="*/ 664160 h 1241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01541" h="1241707">
                <a:moveTo>
                  <a:pt x="0" y="760412"/>
                </a:moveTo>
                <a:cubicBezTo>
                  <a:pt x="72991" y="498124"/>
                  <a:pt x="145983" y="235836"/>
                  <a:pt x="182880" y="298400"/>
                </a:cubicBezTo>
                <a:cubicBezTo>
                  <a:pt x="219777" y="360964"/>
                  <a:pt x="173255" y="1185528"/>
                  <a:pt x="221381" y="1135797"/>
                </a:cubicBezTo>
                <a:cubicBezTo>
                  <a:pt x="269507" y="1086066"/>
                  <a:pt x="415491" y="4828"/>
                  <a:pt x="471638" y="16"/>
                </a:cubicBezTo>
                <a:cubicBezTo>
                  <a:pt x="527785" y="-4797"/>
                  <a:pt x="518160" y="1071629"/>
                  <a:pt x="558265" y="1106922"/>
                </a:cubicBezTo>
                <a:cubicBezTo>
                  <a:pt x="598370" y="1142215"/>
                  <a:pt x="667351" y="189313"/>
                  <a:pt x="712269" y="211772"/>
                </a:cubicBezTo>
                <a:cubicBezTo>
                  <a:pt x="757187" y="234231"/>
                  <a:pt x="778042" y="1235258"/>
                  <a:pt x="827772" y="1241675"/>
                </a:cubicBezTo>
                <a:cubicBezTo>
                  <a:pt x="877502" y="1248092"/>
                  <a:pt x="962526" y="306420"/>
                  <a:pt x="1010652" y="250273"/>
                </a:cubicBezTo>
                <a:cubicBezTo>
                  <a:pt x="1058778" y="194126"/>
                  <a:pt x="1082842" y="832602"/>
                  <a:pt x="1116530" y="904791"/>
                </a:cubicBezTo>
                <a:cubicBezTo>
                  <a:pt x="1150218" y="976980"/>
                  <a:pt x="1182303" y="749183"/>
                  <a:pt x="1212783" y="683410"/>
                </a:cubicBezTo>
                <a:cubicBezTo>
                  <a:pt x="1243263" y="617637"/>
                  <a:pt x="1268930" y="487696"/>
                  <a:pt x="1299410" y="510155"/>
                </a:cubicBezTo>
                <a:cubicBezTo>
                  <a:pt x="1329890" y="532614"/>
                  <a:pt x="1361975" y="792497"/>
                  <a:pt x="1395663" y="818164"/>
                </a:cubicBezTo>
                <a:cubicBezTo>
                  <a:pt x="1429352" y="843832"/>
                  <a:pt x="1465446" y="753996"/>
                  <a:pt x="1501541" y="66416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E83A7871-9022-EC55-D138-4B584C27A476}"/>
              </a:ext>
            </a:extLst>
          </p:cNvPr>
          <p:cNvSpPr/>
          <p:nvPr/>
        </p:nvSpPr>
        <p:spPr>
          <a:xfrm>
            <a:off x="2323897" y="4850016"/>
            <a:ext cx="1055571" cy="995434"/>
          </a:xfrm>
          <a:custGeom>
            <a:avLst/>
            <a:gdLst>
              <a:gd name="connsiteX0" fmla="*/ 0 w 1501541"/>
              <a:gd name="connsiteY0" fmla="*/ 760412 h 1241707"/>
              <a:gd name="connsiteX1" fmla="*/ 182880 w 1501541"/>
              <a:gd name="connsiteY1" fmla="*/ 298400 h 1241707"/>
              <a:gd name="connsiteX2" fmla="*/ 221381 w 1501541"/>
              <a:gd name="connsiteY2" fmla="*/ 1135797 h 1241707"/>
              <a:gd name="connsiteX3" fmla="*/ 471638 w 1501541"/>
              <a:gd name="connsiteY3" fmla="*/ 16 h 1241707"/>
              <a:gd name="connsiteX4" fmla="*/ 558265 w 1501541"/>
              <a:gd name="connsiteY4" fmla="*/ 1106922 h 1241707"/>
              <a:gd name="connsiteX5" fmla="*/ 712269 w 1501541"/>
              <a:gd name="connsiteY5" fmla="*/ 211772 h 1241707"/>
              <a:gd name="connsiteX6" fmla="*/ 827772 w 1501541"/>
              <a:gd name="connsiteY6" fmla="*/ 1241675 h 1241707"/>
              <a:gd name="connsiteX7" fmla="*/ 1010652 w 1501541"/>
              <a:gd name="connsiteY7" fmla="*/ 250273 h 1241707"/>
              <a:gd name="connsiteX8" fmla="*/ 1116530 w 1501541"/>
              <a:gd name="connsiteY8" fmla="*/ 904791 h 1241707"/>
              <a:gd name="connsiteX9" fmla="*/ 1212783 w 1501541"/>
              <a:gd name="connsiteY9" fmla="*/ 683410 h 1241707"/>
              <a:gd name="connsiteX10" fmla="*/ 1299410 w 1501541"/>
              <a:gd name="connsiteY10" fmla="*/ 510155 h 1241707"/>
              <a:gd name="connsiteX11" fmla="*/ 1395663 w 1501541"/>
              <a:gd name="connsiteY11" fmla="*/ 818164 h 1241707"/>
              <a:gd name="connsiteX12" fmla="*/ 1501541 w 1501541"/>
              <a:gd name="connsiteY12" fmla="*/ 664160 h 1241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01541" h="1241707">
                <a:moveTo>
                  <a:pt x="0" y="760412"/>
                </a:moveTo>
                <a:cubicBezTo>
                  <a:pt x="72991" y="498124"/>
                  <a:pt x="145983" y="235836"/>
                  <a:pt x="182880" y="298400"/>
                </a:cubicBezTo>
                <a:cubicBezTo>
                  <a:pt x="219777" y="360964"/>
                  <a:pt x="173255" y="1185528"/>
                  <a:pt x="221381" y="1135797"/>
                </a:cubicBezTo>
                <a:cubicBezTo>
                  <a:pt x="269507" y="1086066"/>
                  <a:pt x="415491" y="4828"/>
                  <a:pt x="471638" y="16"/>
                </a:cubicBezTo>
                <a:cubicBezTo>
                  <a:pt x="527785" y="-4797"/>
                  <a:pt x="518160" y="1071629"/>
                  <a:pt x="558265" y="1106922"/>
                </a:cubicBezTo>
                <a:cubicBezTo>
                  <a:pt x="598370" y="1142215"/>
                  <a:pt x="667351" y="189313"/>
                  <a:pt x="712269" y="211772"/>
                </a:cubicBezTo>
                <a:cubicBezTo>
                  <a:pt x="757187" y="234231"/>
                  <a:pt x="778042" y="1235258"/>
                  <a:pt x="827772" y="1241675"/>
                </a:cubicBezTo>
                <a:cubicBezTo>
                  <a:pt x="877502" y="1248092"/>
                  <a:pt x="962526" y="306420"/>
                  <a:pt x="1010652" y="250273"/>
                </a:cubicBezTo>
                <a:cubicBezTo>
                  <a:pt x="1058778" y="194126"/>
                  <a:pt x="1082842" y="832602"/>
                  <a:pt x="1116530" y="904791"/>
                </a:cubicBezTo>
                <a:cubicBezTo>
                  <a:pt x="1150218" y="976980"/>
                  <a:pt x="1182303" y="749183"/>
                  <a:pt x="1212783" y="683410"/>
                </a:cubicBezTo>
                <a:cubicBezTo>
                  <a:pt x="1243263" y="617637"/>
                  <a:pt x="1268930" y="487696"/>
                  <a:pt x="1299410" y="510155"/>
                </a:cubicBezTo>
                <a:cubicBezTo>
                  <a:pt x="1329890" y="532614"/>
                  <a:pt x="1361975" y="792497"/>
                  <a:pt x="1395663" y="818164"/>
                </a:cubicBezTo>
                <a:cubicBezTo>
                  <a:pt x="1429352" y="843832"/>
                  <a:pt x="1465446" y="753996"/>
                  <a:pt x="1501541" y="66416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67B05FDE-D950-41BC-85E1-A3A8D3836EA3}"/>
              </a:ext>
            </a:extLst>
          </p:cNvPr>
          <p:cNvSpPr/>
          <p:nvPr/>
        </p:nvSpPr>
        <p:spPr>
          <a:xfrm>
            <a:off x="1878845" y="4864862"/>
            <a:ext cx="460121" cy="995434"/>
          </a:xfrm>
          <a:custGeom>
            <a:avLst/>
            <a:gdLst>
              <a:gd name="connsiteX0" fmla="*/ 0 w 1501541"/>
              <a:gd name="connsiteY0" fmla="*/ 760412 h 1241707"/>
              <a:gd name="connsiteX1" fmla="*/ 182880 w 1501541"/>
              <a:gd name="connsiteY1" fmla="*/ 298400 h 1241707"/>
              <a:gd name="connsiteX2" fmla="*/ 221381 w 1501541"/>
              <a:gd name="connsiteY2" fmla="*/ 1135797 h 1241707"/>
              <a:gd name="connsiteX3" fmla="*/ 471638 w 1501541"/>
              <a:gd name="connsiteY3" fmla="*/ 16 h 1241707"/>
              <a:gd name="connsiteX4" fmla="*/ 558265 w 1501541"/>
              <a:gd name="connsiteY4" fmla="*/ 1106922 h 1241707"/>
              <a:gd name="connsiteX5" fmla="*/ 712269 w 1501541"/>
              <a:gd name="connsiteY5" fmla="*/ 211772 h 1241707"/>
              <a:gd name="connsiteX6" fmla="*/ 827772 w 1501541"/>
              <a:gd name="connsiteY6" fmla="*/ 1241675 h 1241707"/>
              <a:gd name="connsiteX7" fmla="*/ 1010652 w 1501541"/>
              <a:gd name="connsiteY7" fmla="*/ 250273 h 1241707"/>
              <a:gd name="connsiteX8" fmla="*/ 1116530 w 1501541"/>
              <a:gd name="connsiteY8" fmla="*/ 904791 h 1241707"/>
              <a:gd name="connsiteX9" fmla="*/ 1212783 w 1501541"/>
              <a:gd name="connsiteY9" fmla="*/ 683410 h 1241707"/>
              <a:gd name="connsiteX10" fmla="*/ 1299410 w 1501541"/>
              <a:gd name="connsiteY10" fmla="*/ 510155 h 1241707"/>
              <a:gd name="connsiteX11" fmla="*/ 1395663 w 1501541"/>
              <a:gd name="connsiteY11" fmla="*/ 818164 h 1241707"/>
              <a:gd name="connsiteX12" fmla="*/ 1501541 w 1501541"/>
              <a:gd name="connsiteY12" fmla="*/ 664160 h 1241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01541" h="1241707">
                <a:moveTo>
                  <a:pt x="0" y="760412"/>
                </a:moveTo>
                <a:cubicBezTo>
                  <a:pt x="72991" y="498124"/>
                  <a:pt x="145983" y="235836"/>
                  <a:pt x="182880" y="298400"/>
                </a:cubicBezTo>
                <a:cubicBezTo>
                  <a:pt x="219777" y="360964"/>
                  <a:pt x="173255" y="1185528"/>
                  <a:pt x="221381" y="1135797"/>
                </a:cubicBezTo>
                <a:cubicBezTo>
                  <a:pt x="269507" y="1086066"/>
                  <a:pt x="415491" y="4828"/>
                  <a:pt x="471638" y="16"/>
                </a:cubicBezTo>
                <a:cubicBezTo>
                  <a:pt x="527785" y="-4797"/>
                  <a:pt x="518160" y="1071629"/>
                  <a:pt x="558265" y="1106922"/>
                </a:cubicBezTo>
                <a:cubicBezTo>
                  <a:pt x="598370" y="1142215"/>
                  <a:pt x="667351" y="189313"/>
                  <a:pt x="712269" y="211772"/>
                </a:cubicBezTo>
                <a:cubicBezTo>
                  <a:pt x="757187" y="234231"/>
                  <a:pt x="778042" y="1235258"/>
                  <a:pt x="827772" y="1241675"/>
                </a:cubicBezTo>
                <a:cubicBezTo>
                  <a:pt x="877502" y="1248092"/>
                  <a:pt x="962526" y="306420"/>
                  <a:pt x="1010652" y="250273"/>
                </a:cubicBezTo>
                <a:cubicBezTo>
                  <a:pt x="1058778" y="194126"/>
                  <a:pt x="1082842" y="832602"/>
                  <a:pt x="1116530" y="904791"/>
                </a:cubicBezTo>
                <a:cubicBezTo>
                  <a:pt x="1150218" y="976980"/>
                  <a:pt x="1182303" y="749183"/>
                  <a:pt x="1212783" y="683410"/>
                </a:cubicBezTo>
                <a:cubicBezTo>
                  <a:pt x="1243263" y="617637"/>
                  <a:pt x="1268930" y="487696"/>
                  <a:pt x="1299410" y="510155"/>
                </a:cubicBezTo>
                <a:cubicBezTo>
                  <a:pt x="1329890" y="532614"/>
                  <a:pt x="1361975" y="792497"/>
                  <a:pt x="1395663" y="818164"/>
                </a:cubicBezTo>
                <a:cubicBezTo>
                  <a:pt x="1429352" y="843832"/>
                  <a:pt x="1465446" y="753996"/>
                  <a:pt x="1501541" y="66416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8CE10BF-9849-2689-18A6-7C5B315DAF7B}"/>
              </a:ext>
            </a:extLst>
          </p:cNvPr>
          <p:cNvSpPr txBox="1"/>
          <p:nvPr/>
        </p:nvSpPr>
        <p:spPr>
          <a:xfrm>
            <a:off x="3119615" y="2505985"/>
            <a:ext cx="112615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>
                <a:latin typeface="Consolas" panose="020B0609020204030204" pitchFamily="49" charset="0"/>
              </a:defRPr>
            </a:lvl1pPr>
          </a:lstStyle>
          <a:p>
            <a:r>
              <a:rPr lang="zh-CN" altLang="en-US" dirty="0"/>
              <a:t>ventricle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DB94C87-EB75-F98E-CD1A-67D9C87B5EA7}"/>
              </a:ext>
            </a:extLst>
          </p:cNvPr>
          <p:cNvSpPr txBox="1"/>
          <p:nvPr/>
        </p:nvSpPr>
        <p:spPr>
          <a:xfrm>
            <a:off x="8040304" y="808623"/>
            <a:ext cx="398806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>
                <a:latin typeface="Consolas" panose="020B0609020204030204" pitchFamily="49" charset="0"/>
              </a:defRPr>
            </a:lvl1pPr>
          </a:lstStyle>
          <a:p>
            <a:r>
              <a:rPr lang="en-US" altLang="zh-CN" dirty="0"/>
              <a:t>Heart can complete a full cardiac cycle. Heart Rate increases Rapidly.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0EA5A29-AA53-0B01-900F-409BE4F6C9F1}"/>
              </a:ext>
            </a:extLst>
          </p:cNvPr>
          <p:cNvSpPr txBox="1"/>
          <p:nvPr/>
        </p:nvSpPr>
        <p:spPr>
          <a:xfrm>
            <a:off x="8964329" y="3608929"/>
            <a:ext cx="248893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>
                <a:latin typeface="Consolas" panose="020B0609020204030204" pitchFamily="49" charset="0"/>
              </a:defRPr>
            </a:lvl1pPr>
          </a:lstStyle>
          <a:p>
            <a:r>
              <a:rPr lang="en-US" altLang="zh-CN" dirty="0"/>
              <a:t>Atrial contracts individually</a:t>
            </a:r>
            <a:endParaRPr lang="zh-CN" altLang="en-US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F3E2025-DDB1-AE30-3F71-257BED0CBD83}"/>
              </a:ext>
            </a:extLst>
          </p:cNvPr>
          <p:cNvCxnSpPr>
            <a:stCxn id="10" idx="3"/>
            <a:endCxn id="24" idx="1"/>
          </p:cNvCxnSpPr>
          <p:nvPr/>
        </p:nvCxnSpPr>
        <p:spPr>
          <a:xfrm>
            <a:off x="2323897" y="2659873"/>
            <a:ext cx="795718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F6D0C9C8-5167-0D22-C722-8139D0A81029}"/>
              </a:ext>
            </a:extLst>
          </p:cNvPr>
          <p:cNvCxnSpPr>
            <a:stCxn id="24" idx="3"/>
            <a:endCxn id="15" idx="1"/>
          </p:cNvCxnSpPr>
          <p:nvPr/>
        </p:nvCxnSpPr>
        <p:spPr>
          <a:xfrm flipV="1">
            <a:off x="4245771" y="1044914"/>
            <a:ext cx="914975" cy="161496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26AC65B5-48B0-17FF-8E12-C82590083A4B}"/>
              </a:ext>
            </a:extLst>
          </p:cNvPr>
          <p:cNvCxnSpPr>
            <a:cxnSpLocks/>
            <a:stCxn id="24" idx="3"/>
            <a:endCxn id="16" idx="1"/>
          </p:cNvCxnSpPr>
          <p:nvPr/>
        </p:nvCxnSpPr>
        <p:spPr>
          <a:xfrm>
            <a:off x="4245771" y="2659874"/>
            <a:ext cx="914975" cy="121981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6287531-E761-A924-9299-F6F158996C5D}"/>
              </a:ext>
            </a:extLst>
          </p:cNvPr>
          <p:cNvCxnSpPr>
            <a:cxnSpLocks/>
            <a:stCxn id="15" idx="3"/>
            <a:endCxn id="25" idx="1"/>
          </p:cNvCxnSpPr>
          <p:nvPr/>
        </p:nvCxnSpPr>
        <p:spPr>
          <a:xfrm>
            <a:off x="7846194" y="1044914"/>
            <a:ext cx="194110" cy="253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1C8B3C25-5182-3D0F-F792-B4C5D90E1FCD}"/>
              </a:ext>
            </a:extLst>
          </p:cNvPr>
          <p:cNvCxnSpPr>
            <a:stCxn id="16" idx="3"/>
            <a:endCxn id="26" idx="1"/>
          </p:cNvCxnSpPr>
          <p:nvPr/>
        </p:nvCxnSpPr>
        <p:spPr>
          <a:xfrm flipV="1">
            <a:off x="7227771" y="3870539"/>
            <a:ext cx="1736558" cy="91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85E53825-1C2B-C9CB-D764-33034292FFC3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10208796" y="2659873"/>
            <a:ext cx="610000" cy="9490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D832D8AF-91A7-7E57-9FB5-858CD10E6894}"/>
              </a:ext>
            </a:extLst>
          </p:cNvPr>
          <p:cNvCxnSpPr>
            <a:stCxn id="25" idx="2"/>
          </p:cNvCxnSpPr>
          <p:nvPr/>
        </p:nvCxnSpPr>
        <p:spPr>
          <a:xfrm>
            <a:off x="10034337" y="1331843"/>
            <a:ext cx="563078" cy="10937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D5079789-CB6E-36D7-90E8-4D2A3981ECA3}"/>
              </a:ext>
            </a:extLst>
          </p:cNvPr>
          <p:cNvSpPr txBox="1"/>
          <p:nvPr/>
        </p:nvSpPr>
        <p:spPr>
          <a:xfrm>
            <a:off x="3801950" y="4717498"/>
            <a:ext cx="7817605" cy="13849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>
                <a:latin typeface="Consolas" panose="020B0609020204030204" pitchFamily="49" charset="0"/>
              </a:defRPr>
            </a:lvl1pPr>
          </a:lstStyle>
          <a:p>
            <a:pPr algn="l"/>
            <a:r>
              <a:rPr lang="en-US" altLang="zh-CN" dirty="0"/>
              <a:t>Expressed in the BSG signal, it should be a portion of the heartbeat completes a heartbeat cycle in a very short time. </a:t>
            </a:r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The core of the problem is some heartbeats’ temporal stretching.</a:t>
            </a:r>
          </a:p>
          <a:p>
            <a:endParaRPr lang="en-US" altLang="zh-CN" dirty="0"/>
          </a:p>
          <a:p>
            <a:pPr algn="l"/>
            <a:r>
              <a:rPr lang="en-US" altLang="zh-CN" dirty="0"/>
              <a:t>Almost all parts of the previous algorithm need to be done over again.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5973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73BCD33-CDDD-896C-47AD-82746EEE70D3}"/>
              </a:ext>
            </a:extLst>
          </p:cNvPr>
          <p:cNvSpPr txBox="1"/>
          <p:nvPr/>
        </p:nvSpPr>
        <p:spPr>
          <a:xfrm>
            <a:off x="-1" y="0"/>
            <a:ext cx="23774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800" b="1">
                <a:solidFill>
                  <a:schemeClr val="dk1"/>
                </a:solidFill>
                <a:latin typeface="Consolas"/>
                <a:ea typeface="Consolas"/>
                <a:cs typeface="Consolas"/>
              </a:defRPr>
            </a:lvl1pPr>
          </a:lstStyle>
          <a:p>
            <a:r>
              <a:rPr lang="en-US" altLang="zh-CN" sz="1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 Algo for AFib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3C83365-740A-EF7C-037F-873F807F3CDD}"/>
              </a:ext>
            </a:extLst>
          </p:cNvPr>
          <p:cNvSpPr txBox="1"/>
          <p:nvPr/>
        </p:nvSpPr>
        <p:spPr>
          <a:xfrm>
            <a:off x="180892" y="583288"/>
            <a:ext cx="11830215" cy="35394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>
                <a:latin typeface="Consolas" panose="020B0609020204030204" pitchFamily="49" charset="0"/>
              </a:defRPr>
            </a:lvl1pPr>
          </a:lstStyle>
          <a:p>
            <a:pPr algn="l"/>
            <a:r>
              <a:rPr lang="en-US" altLang="zh-CN" dirty="0"/>
              <a:t>Why does IoT 2023 Quality Control determine the </a:t>
            </a:r>
            <a:r>
              <a:rPr lang="en-US" altLang="zh-CN" dirty="0" err="1"/>
              <a:t>Afib</a:t>
            </a:r>
            <a:r>
              <a:rPr lang="en-US" altLang="zh-CN" dirty="0"/>
              <a:t> signal as not a heartbeat?</a:t>
            </a:r>
          </a:p>
          <a:p>
            <a:pPr marL="342900" indent="-342900" algn="l">
              <a:buAutoNum type="arabicPeriod"/>
            </a:pPr>
            <a:r>
              <a:rPr lang="en-US" altLang="zh-CN" dirty="0"/>
              <a:t>The Denoise range is wrongly estimated. 0.8Hz-12.5Hz is too narrow, it will treat some heartbeats with </a:t>
            </a:r>
            <a:r>
              <a:rPr lang="en-US" altLang="zh-CN" dirty="0" err="1"/>
              <a:t>Afib</a:t>
            </a:r>
            <a:r>
              <a:rPr lang="en-US" altLang="zh-CN" dirty="0"/>
              <a:t> as noise. 0.8Hz-25Hz would be safer.</a:t>
            </a:r>
          </a:p>
          <a:p>
            <a:pPr marL="342900" indent="-342900" algn="l">
              <a:buAutoNum type="arabicPeriod"/>
            </a:pPr>
            <a:r>
              <a:rPr lang="en-US" altLang="zh-CN" dirty="0" err="1"/>
              <a:t>Yingjian‘s</a:t>
            </a:r>
            <a:r>
              <a:rPr lang="en-US" altLang="zh-CN" dirty="0"/>
              <a:t> actual Quality Control code is partly based on ACF, which is different from IoT’s paper.</a:t>
            </a:r>
          </a:p>
          <a:p>
            <a:pPr marL="342900" indent="-342900" algn="l">
              <a:buAutoNum type="arabicPeriod"/>
            </a:pPr>
            <a:endParaRPr lang="en-US" altLang="zh-CN" dirty="0"/>
          </a:p>
          <a:p>
            <a:pPr marL="342900" indent="-342900" algn="l">
              <a:buAutoNum type="arabicPeriod"/>
            </a:pPr>
            <a:endParaRPr lang="en-US" altLang="zh-CN" dirty="0"/>
          </a:p>
          <a:p>
            <a:pPr algn="l"/>
            <a:r>
              <a:rPr lang="en-US" altLang="zh-CN" dirty="0"/>
              <a:t>The heartbeats of </a:t>
            </a:r>
            <a:r>
              <a:rPr lang="en-US" altLang="zh-CN" dirty="0" err="1"/>
              <a:t>Afib</a:t>
            </a:r>
            <a:r>
              <a:rPr lang="en-US" altLang="zh-CN" dirty="0"/>
              <a:t> patients, 30% will be filtered, then 30% will be distorted due to denoise, leaving 40% that can be recognized as heartbeats and are not distorted.</a:t>
            </a:r>
          </a:p>
          <a:p>
            <a:endParaRPr lang="en-US" altLang="zh-CN" dirty="0"/>
          </a:p>
          <a:p>
            <a:endParaRPr lang="en-US" altLang="zh-CN" dirty="0"/>
          </a:p>
          <a:p>
            <a:pPr algn="l"/>
            <a:r>
              <a:rPr lang="en-US" altLang="zh-CN" dirty="0"/>
              <a:t>A previous thought: use the ratio of the kinetic energy of two consecutive time steps to make a distinction between the presence of other vibrational signals in the signal. The empirical parameter of 20% given in the paper would result in almost no signal being retained.</a:t>
            </a:r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This method, based on the ratio of kinetic energies, with modifications can be used for the separation of the vibration source with little effect on the </a:t>
            </a:r>
            <a:r>
              <a:rPr lang="en-US" altLang="zh-CN" dirty="0" err="1"/>
              <a:t>Afib</a:t>
            </a:r>
            <a:r>
              <a:rPr lang="en-US" altLang="zh-CN" dirty="0"/>
              <a:t> heartbeats.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C83C187-3E4E-0151-69A5-D91375AE8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4255" y="4504997"/>
            <a:ext cx="4486901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752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73BCD33-CDDD-896C-47AD-82746EEE70D3}"/>
              </a:ext>
            </a:extLst>
          </p:cNvPr>
          <p:cNvSpPr txBox="1"/>
          <p:nvPr/>
        </p:nvSpPr>
        <p:spPr>
          <a:xfrm>
            <a:off x="-1" y="0"/>
            <a:ext cx="23774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800" b="1">
                <a:solidFill>
                  <a:schemeClr val="dk1"/>
                </a:solidFill>
                <a:latin typeface="Consolas"/>
                <a:ea typeface="Consolas"/>
                <a:cs typeface="Consolas"/>
              </a:defRPr>
            </a:lvl1pPr>
          </a:lstStyle>
          <a:p>
            <a:r>
              <a:rPr lang="en-US" altLang="zh-CN" sz="1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 Algo for AFib</a:t>
            </a:r>
            <a:endParaRPr lang="en-US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6DD88B8-42A3-61FE-D134-096B822F205D}"/>
              </a:ext>
            </a:extLst>
          </p:cNvPr>
          <p:cNvSpPr txBox="1"/>
          <p:nvPr/>
        </p:nvSpPr>
        <p:spPr>
          <a:xfrm>
            <a:off x="308008" y="981777"/>
            <a:ext cx="10905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The most central part of the altered algorithm is to vary the scale of the Template so that the heartbeat signals of </a:t>
            </a:r>
            <a:r>
              <a:rPr lang="en-US" altLang="zh-CN" dirty="0" err="1">
                <a:latin typeface="Consolas" panose="020B0609020204030204" pitchFamily="49" charset="0"/>
              </a:rPr>
              <a:t>Afib</a:t>
            </a:r>
            <a:r>
              <a:rPr lang="en-US" altLang="zh-CN" dirty="0">
                <a:latin typeface="Consolas" panose="020B0609020204030204" pitchFamily="49" charset="0"/>
              </a:rPr>
              <a:t> patients can be processed at multiple resolutions.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A0B046-B982-4B0D-E1D1-E9D6756EF4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45"/>
          <a:stretch/>
        </p:blipFill>
        <p:spPr>
          <a:xfrm>
            <a:off x="308008" y="2387106"/>
            <a:ext cx="11594553" cy="3859690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D227A11-AA59-F3F1-6AD4-34F3D453A2A1}"/>
              </a:ext>
            </a:extLst>
          </p:cNvPr>
          <p:cNvCxnSpPr/>
          <p:nvPr/>
        </p:nvCxnSpPr>
        <p:spPr>
          <a:xfrm>
            <a:off x="9028497" y="1504997"/>
            <a:ext cx="0" cy="8374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299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73BCD33-CDDD-896C-47AD-82746EEE70D3}"/>
              </a:ext>
            </a:extLst>
          </p:cNvPr>
          <p:cNvSpPr txBox="1"/>
          <p:nvPr/>
        </p:nvSpPr>
        <p:spPr>
          <a:xfrm>
            <a:off x="-1" y="0"/>
            <a:ext cx="23774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800" b="1">
                <a:solidFill>
                  <a:schemeClr val="dk1"/>
                </a:solidFill>
                <a:latin typeface="Consolas"/>
                <a:ea typeface="Consolas"/>
                <a:cs typeface="Consolas"/>
              </a:defRPr>
            </a:lvl1pPr>
          </a:lstStyle>
          <a:p>
            <a:r>
              <a:rPr lang="en-US" altLang="zh-CN" sz="1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 Algo for AFib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9717424-DC79-781D-8108-6D85A4FB3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462" y="735092"/>
            <a:ext cx="9719068" cy="570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147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73BCD33-CDDD-896C-47AD-82746EEE70D3}"/>
              </a:ext>
            </a:extLst>
          </p:cNvPr>
          <p:cNvSpPr txBox="1"/>
          <p:nvPr/>
        </p:nvSpPr>
        <p:spPr>
          <a:xfrm>
            <a:off x="-1" y="0"/>
            <a:ext cx="23774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800" b="1">
                <a:solidFill>
                  <a:schemeClr val="dk1"/>
                </a:solidFill>
                <a:latin typeface="Consolas"/>
                <a:ea typeface="Consolas"/>
                <a:cs typeface="Consolas"/>
              </a:defRPr>
            </a:lvl1pPr>
          </a:lstStyle>
          <a:p>
            <a:r>
              <a:rPr lang="en-US" altLang="zh-CN" sz="1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 Algo for AFib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55F37CE-9F49-8AD5-B446-8E77882F6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864" y="964753"/>
            <a:ext cx="6808709" cy="4443676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803AAABB-DFEC-C291-D8C0-D7220021B7C0}"/>
              </a:ext>
            </a:extLst>
          </p:cNvPr>
          <p:cNvCxnSpPr/>
          <p:nvPr/>
        </p:nvCxnSpPr>
        <p:spPr>
          <a:xfrm flipV="1">
            <a:off x="914400" y="5178392"/>
            <a:ext cx="240632" cy="1087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0B5B242C-2A6D-00F3-25CC-6A3EBBF62819}"/>
              </a:ext>
            </a:extLst>
          </p:cNvPr>
          <p:cNvSpPr txBox="1"/>
          <p:nvPr/>
        </p:nvSpPr>
        <p:spPr>
          <a:xfrm>
            <a:off x="567891" y="6266046"/>
            <a:ext cx="933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IBI Label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2FFAE87-7EE7-3EE2-B16D-36BF262A163C}"/>
              </a:ext>
            </a:extLst>
          </p:cNvPr>
          <p:cNvSpPr txBox="1"/>
          <p:nvPr/>
        </p:nvSpPr>
        <p:spPr>
          <a:xfrm>
            <a:off x="7931217" y="2319688"/>
            <a:ext cx="40618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Seventy-five 10s signals were manually examined, with roughly 190 abnormal heartbeats and 5 that were not localized.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960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73BCD33-CDDD-896C-47AD-82746EEE70D3}"/>
              </a:ext>
            </a:extLst>
          </p:cNvPr>
          <p:cNvSpPr txBox="1"/>
          <p:nvPr/>
        </p:nvSpPr>
        <p:spPr>
          <a:xfrm>
            <a:off x="-1" y="0"/>
            <a:ext cx="4851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800" b="1">
                <a:solidFill>
                  <a:schemeClr val="dk1"/>
                </a:solidFill>
                <a:latin typeface="Consolas"/>
                <a:ea typeface="Consolas"/>
                <a:cs typeface="Consolas"/>
              </a:defRPr>
            </a:lvl1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Thoughts about Further Research on BP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6887113-6A30-715B-07F0-D9B49358CD12}"/>
              </a:ext>
            </a:extLst>
          </p:cNvPr>
          <p:cNvSpPr txBox="1"/>
          <p:nvPr/>
        </p:nvSpPr>
        <p:spPr>
          <a:xfrm>
            <a:off x="1078029" y="1337912"/>
            <a:ext cx="92691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At the moment, I think the existing time-domain features have basically been tried. If the real features are complex interactions between multiple time-domain features. We may need to use Yida's feature selection method.</a:t>
            </a:r>
          </a:p>
          <a:p>
            <a:endParaRPr lang="en-US" altLang="zh-CN" dirty="0"/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I think there are two ways to potentially go deeper into BP</a:t>
            </a:r>
          </a:p>
          <a:p>
            <a:pPr marL="342900" indent="-342900">
              <a:buAutoNum type="arabicPeriod"/>
            </a:pPr>
            <a:r>
              <a:rPr lang="en-US" altLang="zh-CN" dirty="0">
                <a:latin typeface="Consolas" panose="020B0609020204030204" pitchFamily="49" charset="0"/>
              </a:rPr>
              <a:t>Finding explainable features to classify High Pressure (&gt;135) and Low pressure (&lt;125).</a:t>
            </a:r>
          </a:p>
          <a:p>
            <a:pPr marL="342900" indent="-342900">
              <a:buAutoNum type="arabicPeriod"/>
            </a:pPr>
            <a:r>
              <a:rPr lang="en-US" altLang="zh-CN" dirty="0">
                <a:latin typeface="Consolas" panose="020B0609020204030204" pitchFamily="49" charset="0"/>
              </a:rPr>
              <a:t>Few-shot. Given a person's initial blood pressure, a prediction is then made for that person.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7BE6299-FD37-2857-BD70-FEE642891537}"/>
              </a:ext>
            </a:extLst>
          </p:cNvPr>
          <p:cNvSpPr txBox="1"/>
          <p:nvPr/>
        </p:nvSpPr>
        <p:spPr>
          <a:xfrm>
            <a:off x="1078029" y="4781539"/>
            <a:ext cx="960601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I'm not capable of writing a paper with such a short deadline and researching blood pressure at the same time.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Can we research BP after this article is submitted</a:t>
            </a:r>
            <a:r>
              <a:rPr lang="zh-CN" altLang="en-US" dirty="0">
                <a:latin typeface="Consolas" panose="020B0609020204030204" pitchFamily="49" charset="0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2712854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73BCD33-CDDD-896C-47AD-82746EEE70D3}"/>
              </a:ext>
            </a:extLst>
          </p:cNvPr>
          <p:cNvSpPr txBox="1"/>
          <p:nvPr/>
        </p:nvSpPr>
        <p:spPr>
          <a:xfrm>
            <a:off x="0" y="0"/>
            <a:ext cx="1848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800" b="1">
                <a:solidFill>
                  <a:schemeClr val="dk1"/>
                </a:solidFill>
                <a:latin typeface="Consolas"/>
                <a:ea typeface="Consolas"/>
                <a:cs typeface="Consolas"/>
              </a:defRPr>
            </a:lvl1pPr>
          </a:lstStyle>
          <a:p>
            <a:r>
              <a:rPr lang="en-US" altLang="zh-CN" dirty="0"/>
              <a:t>Paper Writing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5BA400A-6944-5A8B-CA4C-5D5F195FEDCF}"/>
              </a:ext>
            </a:extLst>
          </p:cNvPr>
          <p:cNvSpPr txBox="1"/>
          <p:nvPr/>
        </p:nvSpPr>
        <p:spPr>
          <a:xfrm>
            <a:off x="1691640" y="1884822"/>
            <a:ext cx="611685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/>
              <a:buAutoNum type="arabicPeriod"/>
            </a:pPr>
            <a:r>
              <a:rPr lang="en-US" altLang="zh-CN" dirty="0">
                <a:latin typeface="Consolas" panose="020B0609020204030204" pitchFamily="49" charset="0"/>
              </a:rPr>
              <a:t>A</a:t>
            </a:r>
            <a:r>
              <a:rPr lang="zh-CN" altLang="en-US" dirty="0">
                <a:latin typeface="Consolas" panose="020B0609020204030204" pitchFamily="49" charset="0"/>
              </a:rPr>
              <a:t> photo is needed from side: the patient, HealthCare4 and BedDot in the same photyouro.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endParaRPr lang="en-US" altLang="zh-CN" dirty="0">
              <a:latin typeface="Consolas" panose="020B0609020204030204" pitchFamily="49" charset="0"/>
            </a:endParaRPr>
          </a:p>
          <a:p>
            <a:pPr marL="342900" indent="-342900">
              <a:buFont typeface="Arial"/>
              <a:buAutoNum type="arabicPeriod"/>
            </a:pPr>
            <a:r>
              <a:rPr lang="en-US" altLang="zh-CN" dirty="0">
                <a:latin typeface="Consolas" panose="020B0609020204030204" pitchFamily="49" charset="0"/>
              </a:rPr>
              <a:t>Use </a:t>
            </a:r>
            <a:r>
              <a:rPr lang="zh-CN" altLang="en-US" dirty="0">
                <a:latin typeface="Consolas" panose="020B0609020204030204" pitchFamily="49" charset="0"/>
              </a:rPr>
              <a:t>BedDot </a:t>
            </a:r>
            <a:r>
              <a:rPr lang="en-US" altLang="zh-CN" dirty="0">
                <a:latin typeface="Consolas" panose="020B0609020204030204" pitchFamily="49" charset="0"/>
              </a:rPr>
              <a:t>to </a:t>
            </a:r>
            <a:r>
              <a:rPr lang="zh-CN" altLang="en-US" dirty="0">
                <a:latin typeface="Consolas" panose="020B0609020204030204" pitchFamily="49" charset="0"/>
              </a:rPr>
              <a:t>collect data</a:t>
            </a:r>
            <a:r>
              <a:rPr lang="en-US" altLang="zh-CN" dirty="0">
                <a:latin typeface="Consolas" panose="020B0609020204030204" pitchFamily="49" charset="0"/>
              </a:rPr>
              <a:t>.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6940884-F6C3-A204-E94C-6AD91B50B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0784" y="1576253"/>
            <a:ext cx="2406450" cy="229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442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4343</TotalTime>
  <Words>555</Words>
  <Application>Microsoft Office PowerPoint</Application>
  <PresentationFormat>宽屏</PresentationFormat>
  <Paragraphs>65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2" baseType="lpstr"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老 甲鱼</dc:creator>
  <cp:lastModifiedBy>甲鱼 老</cp:lastModifiedBy>
  <cp:revision>3923</cp:revision>
  <dcterms:created xsi:type="dcterms:W3CDTF">2023-07-30T03:21:28Z</dcterms:created>
  <dcterms:modified xsi:type="dcterms:W3CDTF">2024-04-15T10:10:13Z</dcterms:modified>
</cp:coreProperties>
</file>