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422" r:id="rId4"/>
    <p:sldId id="424" r:id="rId5"/>
    <p:sldId id="421" r:id="rId6"/>
    <p:sldId id="423"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4"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44" autoAdjust="0"/>
    <p:restoredTop sz="85979" autoAdjust="0"/>
  </p:normalViewPr>
  <p:slideViewPr>
    <p:cSldViewPr snapToGrid="0">
      <p:cViewPr varScale="1">
        <p:scale>
          <a:sx n="99" d="100"/>
          <a:sy n="99" d="100"/>
        </p:scale>
        <p:origin x="588" y="9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32" Type="http://schemas.openxmlformats.org/officeDocument/2006/relationships/commentAuthors" Target="commentAuthors.xml"/><Relationship Id="rId5" Type="http://schemas.openxmlformats.org/officeDocument/2006/relationships/slide" Target="slides/slide4.xml"/><Relationship Id="rId36" Type="http://schemas.openxmlformats.org/officeDocument/2006/relationships/tableStyles" Target="tableStyles.xml"/><Relationship Id="rId31" Type="http://customschemas.google.com/relationships/presentationmetadata" Target="metadata"/><Relationship Id="rId4" Type="http://schemas.openxmlformats.org/officeDocument/2006/relationships/slide" Target="slides/slide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tLang="zh-CN" dirty="0"/>
              <a:t>Prof Song, you send me an </a:t>
            </a: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898050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2243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771963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54559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dk1"/>
                </a:solidFill>
                <a:latin typeface="Consolas"/>
                <a:ea typeface="Consolas"/>
                <a:cs typeface="Consolas"/>
                <a:sym typeface="Consolas"/>
              </a:rPr>
              <a:t>Presentation</a:t>
            </a:r>
            <a:endParaRPr dirty="0"/>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err="1">
                <a:solidFill>
                  <a:schemeClr val="dk1"/>
                </a:solidFill>
                <a:latin typeface="Consolas"/>
                <a:ea typeface="Consolas"/>
                <a:cs typeface="Consolas"/>
                <a:sym typeface="Consolas"/>
              </a:rPr>
              <a:t>Jiayu</a:t>
            </a:r>
            <a:r>
              <a:rPr lang="en-US" sz="1600" b="0" i="0" u="none" strike="noStrike" cap="none" dirty="0">
                <a:solidFill>
                  <a:schemeClr val="dk1"/>
                </a:solidFill>
                <a:latin typeface="Consolas"/>
                <a:ea typeface="Consolas"/>
                <a:cs typeface="Consolas"/>
                <a:sym typeface="Consolas"/>
              </a:rPr>
              <a:t> Chen</a:t>
            </a:r>
            <a:endParaRPr dirty="0"/>
          </a:p>
          <a:p>
            <a:pPr marL="0" marR="0" lvl="0" indent="0" algn="ctr" rtl="0">
              <a:spcBef>
                <a:spcPts val="0"/>
              </a:spcBef>
              <a:spcAft>
                <a:spcPts val="0"/>
              </a:spcAft>
              <a:buNone/>
            </a:pPr>
            <a:r>
              <a:rPr lang="en-US" sz="1600" b="0" i="0" u="none" strike="noStrike" cap="none" dirty="0">
                <a:solidFill>
                  <a:schemeClr val="dk1"/>
                </a:solidFill>
                <a:latin typeface="Consolas"/>
                <a:ea typeface="Consolas"/>
                <a:cs typeface="Consolas"/>
                <a:sym typeface="Consolas"/>
              </a:rPr>
              <a:t>2024.07.22</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1" y="621950"/>
            <a:ext cx="9042074"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latin typeface="Consolas" panose="020B0609020204030204" pitchFamily="49" charset="0"/>
              </a:rPr>
              <a:t>Outline</a:t>
            </a:r>
            <a:endParaRPr sz="3200" b="1" dirty="0">
              <a:latin typeface="Consolas" panose="020B0609020204030204" pitchFamily="49" charset="0"/>
            </a:endParaRPr>
          </a:p>
        </p:txBody>
      </p:sp>
      <p:sp>
        <p:nvSpPr>
          <p:cNvPr id="97" name="Google Shape;97;p2"/>
          <p:cNvSpPr txBox="1"/>
          <p:nvPr/>
        </p:nvSpPr>
        <p:spPr>
          <a:xfrm>
            <a:off x="2838373" y="2442232"/>
            <a:ext cx="651524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onsolas"/>
                <a:sym typeface="Consolas"/>
              </a:rPr>
              <a:t>Part_1: </a:t>
            </a:r>
            <a:r>
              <a:rPr lang="en-US" altLang="zh-CN" sz="1800" b="1" dirty="0">
                <a:solidFill>
                  <a:schemeClr val="dk1"/>
                </a:solidFill>
                <a:latin typeface="Consolas"/>
              </a:rPr>
              <a:t>Our New Model Works Well In Real AFib Data</a:t>
            </a:r>
            <a:endParaRPr lang="en-US" sz="1800" b="1" dirty="0">
              <a:solidFill>
                <a:schemeClr val="dk1"/>
              </a:solidFill>
              <a:latin typeface="Consolas"/>
              <a:sym typeface="Consolas"/>
            </a:endParaRPr>
          </a:p>
          <a:p>
            <a:pPr marL="0" marR="0" lvl="0" indent="0" algn="l" rtl="0">
              <a:spcBef>
                <a:spcPts val="0"/>
              </a:spcBef>
              <a:spcAft>
                <a:spcPts val="0"/>
              </a:spcAft>
              <a:buNone/>
            </a:pPr>
            <a:endParaRPr lang="en-US" sz="1800" b="0"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endParaRPr lang="en-US" sz="1800" b="1" dirty="0">
              <a:solidFill>
                <a:schemeClr val="dk1"/>
              </a:solidFill>
              <a:latin typeface="Consolas"/>
              <a:ea typeface="Consolas"/>
              <a:cs typeface="Consolas"/>
              <a:sym typeface="Consolas"/>
            </a:endParaRPr>
          </a:p>
          <a:p>
            <a:r>
              <a:rPr lang="en-US" sz="1800" b="1" dirty="0">
                <a:solidFill>
                  <a:schemeClr val="dk1"/>
                </a:solidFill>
                <a:latin typeface="Consolas"/>
                <a:ea typeface="Consolas"/>
                <a:cs typeface="Consolas"/>
                <a:sym typeface="Consolas"/>
              </a:rPr>
              <a:t>Part_2: </a:t>
            </a:r>
            <a:r>
              <a:rPr lang="en-US" altLang="zh-CN" sz="1800" b="1" dirty="0">
                <a:solidFill>
                  <a:schemeClr val="dk1"/>
                </a:solidFill>
                <a:latin typeface="Consolas"/>
                <a:ea typeface="Consolas"/>
                <a:cs typeface="Consolas"/>
                <a:sym typeface="Consolas"/>
              </a:rPr>
              <a:t>Effects of Improved Method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5" name="文本框 4">
            <a:extLst>
              <a:ext uri="{FF2B5EF4-FFF2-40B4-BE49-F238E27FC236}">
                <a16:creationId xmlns:a16="http://schemas.microsoft.com/office/drawing/2014/main" id="{290BA43D-2C78-EC36-6B32-FDC2BED68BE5}"/>
              </a:ext>
            </a:extLst>
          </p:cNvPr>
          <p:cNvSpPr txBox="1"/>
          <p:nvPr/>
        </p:nvSpPr>
        <p:spPr>
          <a:xfrm>
            <a:off x="-1" y="0"/>
            <a:ext cx="5765075" cy="369332"/>
          </a:xfrm>
          <a:prstGeom prst="rect">
            <a:avLst/>
          </a:prstGeom>
          <a:noFill/>
        </p:spPr>
        <p:txBody>
          <a:bodyPr wrap="square">
            <a:spAutoFit/>
          </a:bodyPr>
          <a:lstStyle>
            <a:defPPr marR="0" lvl="0" algn="l" rtl="0">
              <a:lnSpc>
                <a:spcPct val="100000"/>
              </a:lnSpc>
              <a:spcBef>
                <a:spcPts val="0"/>
              </a:spcBef>
              <a:spcAft>
                <a:spcPts val="0"/>
              </a:spcAft>
              <a:defRPr/>
            </a:defPPr>
            <a:lvl1pPr algn="ctr">
              <a:defRPr sz="1800" b="1">
                <a:solidFill>
                  <a:schemeClr val="dk1"/>
                </a:solidFill>
                <a:latin typeface="Consolas"/>
                <a:ea typeface="Consolas"/>
                <a:cs typeface="Consolas"/>
              </a:defRPr>
            </a:lvl1pPr>
          </a:lstStyle>
          <a:p>
            <a:r>
              <a:rPr lang="en-US" altLang="zh-CN" dirty="0"/>
              <a:t>Our New Model Works Well In Real Data (3AE4)</a:t>
            </a:r>
          </a:p>
        </p:txBody>
      </p:sp>
      <p:graphicFrame>
        <p:nvGraphicFramePr>
          <p:cNvPr id="3" name="表格 2">
            <a:extLst>
              <a:ext uri="{FF2B5EF4-FFF2-40B4-BE49-F238E27FC236}">
                <a16:creationId xmlns:a16="http://schemas.microsoft.com/office/drawing/2014/main" id="{5F68704F-9D91-212F-830D-DB82F7E1646E}"/>
              </a:ext>
            </a:extLst>
          </p:cNvPr>
          <p:cNvGraphicFramePr>
            <a:graphicFrameLocks noGrp="1"/>
          </p:cNvGraphicFramePr>
          <p:nvPr>
            <p:extLst>
              <p:ext uri="{D42A27DB-BD31-4B8C-83A1-F6EECF244321}">
                <p14:modId xmlns:p14="http://schemas.microsoft.com/office/powerpoint/2010/main" val="1391202659"/>
              </p:ext>
            </p:extLst>
          </p:nvPr>
        </p:nvGraphicFramePr>
        <p:xfrm>
          <a:off x="2047875" y="1074815"/>
          <a:ext cx="7226754" cy="3296920"/>
        </p:xfrm>
        <a:graphic>
          <a:graphicData uri="http://schemas.openxmlformats.org/drawingml/2006/table">
            <a:tbl>
              <a:tblPr firstRow="1" bandRow="1">
                <a:tableStyleId>{AB4F9DF2-0438-42AD-B170-30067649D97E}</a:tableStyleId>
              </a:tblPr>
              <a:tblGrid>
                <a:gridCol w="1653268">
                  <a:extLst>
                    <a:ext uri="{9D8B030D-6E8A-4147-A177-3AD203B41FA5}">
                      <a16:colId xmlns:a16="http://schemas.microsoft.com/office/drawing/2014/main" val="1878151224"/>
                    </a:ext>
                  </a:extLst>
                </a:gridCol>
                <a:gridCol w="1750423">
                  <a:extLst>
                    <a:ext uri="{9D8B030D-6E8A-4147-A177-3AD203B41FA5}">
                      <a16:colId xmlns:a16="http://schemas.microsoft.com/office/drawing/2014/main" val="625685000"/>
                    </a:ext>
                  </a:extLst>
                </a:gridCol>
                <a:gridCol w="1767381">
                  <a:extLst>
                    <a:ext uri="{9D8B030D-6E8A-4147-A177-3AD203B41FA5}">
                      <a16:colId xmlns:a16="http://schemas.microsoft.com/office/drawing/2014/main" val="1726853868"/>
                    </a:ext>
                  </a:extLst>
                </a:gridCol>
                <a:gridCol w="2055682">
                  <a:extLst>
                    <a:ext uri="{9D8B030D-6E8A-4147-A177-3AD203B41FA5}">
                      <a16:colId xmlns:a16="http://schemas.microsoft.com/office/drawing/2014/main" val="671549382"/>
                    </a:ext>
                  </a:extLst>
                </a:gridCol>
              </a:tblGrid>
              <a:tr h="370840">
                <a:tc>
                  <a:txBody>
                    <a:bodyPr/>
                    <a:lstStyle/>
                    <a:p>
                      <a:r>
                        <a:rPr lang="en-US" altLang="zh-CN" dirty="0"/>
                        <a:t>Dataset</a:t>
                      </a:r>
                      <a:endParaRPr lang="zh-CN" altLang="en-US" dirty="0"/>
                    </a:p>
                  </a:txBody>
                  <a:tcPr/>
                </a:tc>
                <a:tc>
                  <a:txBody>
                    <a:bodyPr/>
                    <a:lstStyle/>
                    <a:p>
                      <a:r>
                        <a:rPr lang="en-US" altLang="zh-CN" dirty="0"/>
                        <a:t>IoT2023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err="1"/>
                        <a:t>Jiayu</a:t>
                      </a:r>
                      <a:endParaRPr lang="zh-CN" altLang="en-US" dirty="0"/>
                    </a:p>
                  </a:txBody>
                  <a:tcPr/>
                </a:tc>
                <a:tc>
                  <a:txBody>
                    <a:bodyPr/>
                    <a:lstStyle/>
                    <a:p>
                      <a:r>
                        <a:rPr lang="en-US" altLang="zh-CN" dirty="0"/>
                        <a:t>Comparison</a:t>
                      </a:r>
                      <a:endParaRPr lang="zh-CN" altLang="en-US" dirty="0"/>
                    </a:p>
                  </a:txBody>
                  <a:tcPr/>
                </a:tc>
                <a:extLst>
                  <a:ext uri="{0D108BD9-81ED-4DB2-BD59-A6C34878D82A}">
                    <a16:rowId xmlns:a16="http://schemas.microsoft.com/office/drawing/2014/main" val="2693452041"/>
                  </a:ext>
                </a:extLst>
              </a:tr>
              <a:tr h="370840">
                <a:tc>
                  <a:txBody>
                    <a:bodyPr/>
                    <a:lstStyle/>
                    <a:p>
                      <a:r>
                        <a:rPr lang="en-US" altLang="zh-CN" dirty="0"/>
                        <a:t>3AE4_1</a:t>
                      </a:r>
                      <a:endParaRPr lang="zh-CN" altLang="en-US" dirty="0"/>
                    </a:p>
                  </a:txBody>
                  <a:tcPr/>
                </a:tc>
                <a:tc>
                  <a:txBody>
                    <a:bodyPr/>
                    <a:lstStyle/>
                    <a:p>
                      <a:r>
                        <a:rPr lang="en-US" altLang="zh-CN" dirty="0"/>
                        <a:t>Number:13981</a:t>
                      </a:r>
                    </a:p>
                    <a:p>
                      <a:r>
                        <a:rPr lang="en-US" altLang="zh-CN" dirty="0"/>
                        <a:t>Ratio:81%</a:t>
                      </a:r>
                      <a:br>
                        <a:rPr lang="en-US" altLang="zh-CN" dirty="0"/>
                      </a:br>
                      <a:r>
                        <a:rPr lang="en-US" altLang="zh-CN" dirty="0"/>
                        <a:t>MAE:6.57</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Number:9765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Ratio: 58%</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MAE: 3.27</a:t>
                      </a:r>
                      <a:endParaRPr lang="zh-CN" altLang="en-US" dirty="0"/>
                    </a:p>
                  </a:txBody>
                  <a:tcPr/>
                </a:tc>
                <a:tc>
                  <a:txBody>
                    <a:bodyPr/>
                    <a:lstStyle/>
                    <a:p>
                      <a:r>
                        <a:rPr lang="en-US" altLang="zh-CN" dirty="0"/>
                        <a:t>Ratio -28.3%</a:t>
                      </a:r>
                    </a:p>
                    <a:p>
                      <a:r>
                        <a:rPr lang="en-US" altLang="zh-CN" dirty="0"/>
                        <a:t>MAE -50.2%</a:t>
                      </a:r>
                      <a:endParaRPr lang="zh-CN" altLang="en-US" dirty="0"/>
                    </a:p>
                  </a:txBody>
                  <a:tcPr/>
                </a:tc>
                <a:extLst>
                  <a:ext uri="{0D108BD9-81ED-4DB2-BD59-A6C34878D82A}">
                    <a16:rowId xmlns:a16="http://schemas.microsoft.com/office/drawing/2014/main" val="3307202859"/>
                  </a:ext>
                </a:extLst>
              </a:tr>
              <a:tr h="370840">
                <a:tc>
                  <a:txBody>
                    <a:bodyPr/>
                    <a:lstStyle/>
                    <a:p>
                      <a:r>
                        <a:rPr lang="en-US" altLang="zh-CN" dirty="0"/>
                        <a:t>3AE4_2</a:t>
                      </a:r>
                      <a:endParaRPr lang="zh-CN" altLang="en-US" dirty="0"/>
                    </a:p>
                  </a:txBody>
                  <a:tcPr/>
                </a:tc>
                <a:tc>
                  <a:txBody>
                    <a:bodyPr/>
                    <a:lstStyle/>
                    <a:p>
                      <a:r>
                        <a:rPr lang="en-US" altLang="zh-CN" dirty="0"/>
                        <a:t>Number: 10971</a:t>
                      </a:r>
                    </a:p>
                    <a:p>
                      <a:r>
                        <a:rPr lang="en-US" altLang="zh-CN" dirty="0"/>
                        <a:t>Ratio: 64% </a:t>
                      </a:r>
                    </a:p>
                    <a:p>
                      <a:r>
                        <a:rPr lang="en-US" altLang="zh-CN" dirty="0"/>
                        <a:t>MAE:13.82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Number:6899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Ratio: 41%</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MAE:3.58</a:t>
                      </a:r>
                      <a:endParaRPr lang="zh-CN" altLang="en-US" dirty="0"/>
                    </a:p>
                  </a:txBody>
                  <a:tcPr/>
                </a:tc>
                <a:tc>
                  <a:txBody>
                    <a:bodyPr/>
                    <a:lstStyle/>
                    <a:p>
                      <a:r>
                        <a:rPr lang="en-US" altLang="zh-CN" dirty="0"/>
                        <a:t>Ratio -35.9%</a:t>
                      </a:r>
                    </a:p>
                    <a:p>
                      <a:r>
                        <a:rPr lang="en-US" altLang="zh-CN" dirty="0"/>
                        <a:t>MAE -74.1%</a:t>
                      </a:r>
                      <a:endParaRPr lang="zh-CN" altLang="en-US" dirty="0"/>
                    </a:p>
                  </a:txBody>
                  <a:tcPr/>
                </a:tc>
                <a:extLst>
                  <a:ext uri="{0D108BD9-81ED-4DB2-BD59-A6C34878D82A}">
                    <a16:rowId xmlns:a16="http://schemas.microsoft.com/office/drawing/2014/main" val="890319969"/>
                  </a:ext>
                </a:extLst>
              </a:tr>
              <a:tr h="370840">
                <a:tc>
                  <a:txBody>
                    <a:bodyPr/>
                    <a:lstStyle/>
                    <a:p>
                      <a:r>
                        <a:rPr lang="en-US" altLang="zh-CN" dirty="0"/>
                        <a:t>3AE4_3</a:t>
                      </a:r>
                      <a:endParaRPr lang="zh-CN" altLang="en-US" dirty="0"/>
                    </a:p>
                  </a:txBody>
                  <a:tcPr/>
                </a:tc>
                <a:tc>
                  <a:txBody>
                    <a:bodyPr/>
                    <a:lstStyle/>
                    <a:p>
                      <a:r>
                        <a:rPr lang="en-US" altLang="zh-CN" dirty="0"/>
                        <a:t>Number:11285 </a:t>
                      </a:r>
                    </a:p>
                    <a:p>
                      <a:r>
                        <a:rPr lang="en-US" altLang="zh-CN" dirty="0"/>
                        <a:t>Ratio:66%</a:t>
                      </a:r>
                    </a:p>
                    <a:p>
                      <a:r>
                        <a:rPr lang="en-US" altLang="zh-CN" dirty="0"/>
                        <a:t>MAE:21.75</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Number: 5312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Ratio: 31%</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MAE: 4.54</a:t>
                      </a:r>
                      <a:endParaRPr lang="zh-CN" altLang="en-US" dirty="0"/>
                    </a:p>
                  </a:txBody>
                  <a:tcPr/>
                </a:tc>
                <a:tc>
                  <a:txBody>
                    <a:bodyPr/>
                    <a:lstStyle/>
                    <a:p>
                      <a:r>
                        <a:rPr lang="en-US" altLang="zh-CN" dirty="0"/>
                        <a:t>Ratio -53%</a:t>
                      </a:r>
                    </a:p>
                    <a:p>
                      <a:r>
                        <a:rPr lang="en-US" altLang="zh-CN" dirty="0"/>
                        <a:t>MAE -79.1%</a:t>
                      </a:r>
                      <a:endParaRPr lang="zh-CN" altLang="en-US" dirty="0"/>
                    </a:p>
                  </a:txBody>
                  <a:tcPr/>
                </a:tc>
                <a:extLst>
                  <a:ext uri="{0D108BD9-81ED-4DB2-BD59-A6C34878D82A}">
                    <a16:rowId xmlns:a16="http://schemas.microsoft.com/office/drawing/2014/main" val="317487235"/>
                  </a:ext>
                </a:extLst>
              </a:tr>
              <a:tr h="370840">
                <a:tc>
                  <a:txBody>
                    <a:bodyPr/>
                    <a:lstStyle/>
                    <a:p>
                      <a:r>
                        <a:rPr lang="en-US" altLang="zh-CN" dirty="0"/>
                        <a:t>3AE4_All</a:t>
                      </a:r>
                      <a:endParaRPr lang="zh-CN" altLang="en-US" dirty="0"/>
                    </a:p>
                  </a:txBody>
                  <a:tcPr/>
                </a:tc>
                <a:tc>
                  <a:txBody>
                    <a:bodyPr/>
                    <a:lstStyle/>
                    <a:p>
                      <a:r>
                        <a:rPr lang="en-US" altLang="zh-CN" dirty="0"/>
                        <a:t>Number: 36237</a:t>
                      </a:r>
                    </a:p>
                    <a:p>
                      <a:r>
                        <a:rPr lang="en-US" altLang="zh-CN" b="1" u="sng" dirty="0"/>
                        <a:t>Ratio:70%</a:t>
                      </a:r>
                    </a:p>
                    <a:p>
                      <a:r>
                        <a:rPr lang="en-US" altLang="zh-CN" b="1" u="sng" dirty="0">
                          <a:solidFill>
                            <a:srgbClr val="FF0000"/>
                          </a:solidFill>
                        </a:rPr>
                        <a:t>MAE: 13.58</a:t>
                      </a:r>
                      <a:endParaRPr lang="zh-CN" altLang="en-US" b="1" u="sng"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Number: 21976</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Ratio:43%</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solidFill>
                            <a:srgbClr val="FF0000"/>
                          </a:solidFill>
                        </a:rPr>
                        <a:t>MAE: 3.69</a:t>
                      </a:r>
                      <a:endParaRPr lang="zh-CN" altLang="en-US" b="1" u="sng" dirty="0">
                        <a:solidFill>
                          <a:srgbClr val="FF0000"/>
                        </a:solidFill>
                      </a:endParaRPr>
                    </a:p>
                  </a:txBody>
                  <a:tcPr/>
                </a:tc>
                <a:tc>
                  <a:txBody>
                    <a:bodyPr/>
                    <a:lstStyle/>
                    <a:p>
                      <a:r>
                        <a:rPr lang="en-US" altLang="zh-CN" dirty="0"/>
                        <a:t>Ratio -38%</a:t>
                      </a:r>
                    </a:p>
                    <a:p>
                      <a:r>
                        <a:rPr lang="en-US" altLang="zh-CN" dirty="0"/>
                        <a:t>MAE -72.8%</a:t>
                      </a:r>
                      <a:endParaRPr lang="zh-CN" altLang="en-US" dirty="0"/>
                    </a:p>
                  </a:txBody>
                  <a:tcPr/>
                </a:tc>
                <a:extLst>
                  <a:ext uri="{0D108BD9-81ED-4DB2-BD59-A6C34878D82A}">
                    <a16:rowId xmlns:a16="http://schemas.microsoft.com/office/drawing/2014/main" val="1471819255"/>
                  </a:ext>
                </a:extLst>
              </a:tr>
            </a:tbl>
          </a:graphicData>
        </a:graphic>
      </p:graphicFrame>
      <p:sp>
        <p:nvSpPr>
          <p:cNvPr id="9" name="文本框 8">
            <a:extLst>
              <a:ext uri="{FF2B5EF4-FFF2-40B4-BE49-F238E27FC236}">
                <a16:creationId xmlns:a16="http://schemas.microsoft.com/office/drawing/2014/main" id="{45104A96-5D07-7249-0F50-981080104988}"/>
              </a:ext>
            </a:extLst>
          </p:cNvPr>
          <p:cNvSpPr txBox="1"/>
          <p:nvPr/>
        </p:nvSpPr>
        <p:spPr>
          <a:xfrm>
            <a:off x="0" y="536957"/>
            <a:ext cx="3388092" cy="307777"/>
          </a:xfrm>
          <a:prstGeom prst="rect">
            <a:avLst/>
          </a:prstGeom>
          <a:noFill/>
        </p:spPr>
        <p:txBody>
          <a:bodyPr wrap="square" rtlCol="0">
            <a:spAutoFit/>
          </a:bodyPr>
          <a:lstStyle/>
          <a:p>
            <a:r>
              <a:rPr lang="en-US" altLang="zh-CN" dirty="0">
                <a:solidFill>
                  <a:schemeClr val="dk1"/>
                </a:solidFill>
                <a:latin typeface="Consolas"/>
              </a:rPr>
              <a:t>HR Estimation on Real AFib Data</a:t>
            </a:r>
            <a:endParaRPr lang="zh-CN" altLang="en-US" dirty="0">
              <a:solidFill>
                <a:schemeClr val="dk1"/>
              </a:solidFill>
              <a:latin typeface="Consolas"/>
            </a:endParaRPr>
          </a:p>
        </p:txBody>
      </p:sp>
      <p:sp>
        <p:nvSpPr>
          <p:cNvPr id="10" name="文本框 9">
            <a:extLst>
              <a:ext uri="{FF2B5EF4-FFF2-40B4-BE49-F238E27FC236}">
                <a16:creationId xmlns:a16="http://schemas.microsoft.com/office/drawing/2014/main" id="{6C9018F1-CC96-9E3A-18A4-80E80BD56569}"/>
              </a:ext>
            </a:extLst>
          </p:cNvPr>
          <p:cNvSpPr txBox="1"/>
          <p:nvPr/>
        </p:nvSpPr>
        <p:spPr>
          <a:xfrm>
            <a:off x="705623" y="4875244"/>
            <a:ext cx="10780754" cy="1815882"/>
          </a:xfrm>
          <a:prstGeom prst="rect">
            <a:avLst/>
          </a:prstGeom>
          <a:noFill/>
        </p:spPr>
        <p:txBody>
          <a:bodyPr wrap="square" rtlCol="0">
            <a:spAutoFit/>
          </a:bodyPr>
          <a:lstStyle>
            <a:defPPr marR="0" lvl="0" algn="l" rtl="0">
              <a:lnSpc>
                <a:spcPct val="100000"/>
              </a:lnSpc>
              <a:spcBef>
                <a:spcPts val="0"/>
              </a:spcBef>
              <a:spcAft>
                <a:spcPts val="0"/>
              </a:spcAft>
              <a:defRPr/>
            </a:defPPr>
            <a:lvl1pPr>
              <a:defRPr>
                <a:solidFill>
                  <a:schemeClr val="dk1"/>
                </a:solidFill>
                <a:latin typeface="Consolas"/>
              </a:defRPr>
            </a:lvl1pPr>
          </a:lstStyle>
          <a:p>
            <a:pPr marL="285750" indent="-285750">
              <a:buFont typeface="Arial" panose="020B0604020202020204" pitchFamily="34" charset="0"/>
              <a:buChar char="•"/>
            </a:pPr>
            <a:r>
              <a:rPr lang="en-US" altLang="zh-CN" dirty="0"/>
              <a:t>I got 3 datasets of the </a:t>
            </a:r>
            <a:r>
              <a:rPr lang="en-US" altLang="zh-CN" dirty="0" err="1"/>
              <a:t>Afib</a:t>
            </a:r>
            <a:r>
              <a:rPr lang="en-US" altLang="zh-CN" dirty="0"/>
              <a:t> patient from Zixuan. </a:t>
            </a:r>
          </a:p>
          <a:p>
            <a:pPr marL="285750" indent="-285750">
              <a:buFont typeface="Arial" panose="020B0604020202020204" pitchFamily="34" charset="0"/>
              <a:buChar char="•"/>
            </a:pPr>
            <a:r>
              <a:rPr lang="en-US" altLang="zh-CN" dirty="0" err="1"/>
              <a:t>Yingjian’s</a:t>
            </a:r>
            <a:r>
              <a:rPr lang="en-US" altLang="zh-CN" dirty="0"/>
              <a:t> method doesn’t work on this patient, which utilized </a:t>
            </a:r>
            <a:r>
              <a:rPr lang="en-US" altLang="zh-CN" b="1" u="sng" dirty="0"/>
              <a:t>70%</a:t>
            </a:r>
            <a:r>
              <a:rPr lang="en-US" altLang="zh-CN" dirty="0"/>
              <a:t> of all data and achieved </a:t>
            </a:r>
            <a:r>
              <a:rPr lang="en-US" altLang="zh-CN" b="1" u="sng" dirty="0"/>
              <a:t>13.58</a:t>
            </a:r>
            <a:r>
              <a:rPr lang="en-US" altLang="zh-CN" dirty="0"/>
              <a:t> on MAE. (Figures are on the next page.)</a:t>
            </a:r>
          </a:p>
          <a:p>
            <a:pPr marL="285750" indent="-285750">
              <a:buFont typeface="Arial" panose="020B0604020202020204" pitchFamily="34" charset="0"/>
              <a:buChar char="•"/>
            </a:pPr>
            <a:r>
              <a:rPr lang="en-US" altLang="zh-CN" dirty="0"/>
              <a:t>I made some improvements to the original model, which works well, utilizing </a:t>
            </a:r>
            <a:r>
              <a:rPr lang="en-US" altLang="zh-CN" b="1" u="sng" dirty="0"/>
              <a:t>43%</a:t>
            </a:r>
            <a:r>
              <a:rPr lang="en-US" altLang="zh-CN" dirty="0"/>
              <a:t> of all data and achieving </a:t>
            </a:r>
            <a:r>
              <a:rPr lang="en-US" altLang="zh-CN" b="1" u="sng" dirty="0"/>
              <a:t>3.69</a:t>
            </a:r>
            <a:r>
              <a:rPr lang="en-US" altLang="zh-CN" dirty="0"/>
              <a:t> on MAE. </a:t>
            </a:r>
          </a:p>
          <a:p>
            <a:endParaRPr lang="en-US" altLang="zh-CN" dirty="0"/>
          </a:p>
          <a:p>
            <a:r>
              <a:rPr lang="en-US" altLang="zh-CN" b="1" dirty="0"/>
              <a:t>Attention</a:t>
            </a:r>
            <a:r>
              <a:rPr lang="en-US" altLang="zh-CN" dirty="0"/>
              <a:t>: </a:t>
            </a:r>
            <a:r>
              <a:rPr lang="en-US" altLang="zh-CN" u="sng" dirty="0"/>
              <a:t>I treat this </a:t>
            </a:r>
            <a:r>
              <a:rPr lang="en-US" altLang="zh-CN" u="sng" dirty="0" err="1"/>
              <a:t>Afib</a:t>
            </a:r>
            <a:r>
              <a:rPr lang="en-US" altLang="zh-CN" u="sng" dirty="0"/>
              <a:t> patient as a healthy person</a:t>
            </a:r>
            <a:r>
              <a:rPr lang="en-US" altLang="zh-CN" dirty="0"/>
              <a:t> and didn’t use the model specially designed for </a:t>
            </a:r>
            <a:r>
              <a:rPr lang="en-US" altLang="zh-CN" dirty="0" err="1"/>
              <a:t>Afib</a:t>
            </a:r>
            <a:r>
              <a:rPr lang="en-US" altLang="zh-CN" dirty="0"/>
              <a:t> patients(very computationally expensive). The MAE should be smaller than 3 finally.</a:t>
            </a:r>
            <a:endParaRPr lang="zh-CN" altLang="en-US" dirty="0"/>
          </a:p>
        </p:txBody>
      </p:sp>
      <p:sp>
        <p:nvSpPr>
          <p:cNvPr id="11" name="文本框 10">
            <a:extLst>
              <a:ext uri="{FF2B5EF4-FFF2-40B4-BE49-F238E27FC236}">
                <a16:creationId xmlns:a16="http://schemas.microsoft.com/office/drawing/2014/main" id="{26EECB41-4821-D3EA-D20D-885E913245BD}"/>
              </a:ext>
            </a:extLst>
          </p:cNvPr>
          <p:cNvSpPr txBox="1"/>
          <p:nvPr/>
        </p:nvSpPr>
        <p:spPr>
          <a:xfrm>
            <a:off x="2047875" y="4385471"/>
            <a:ext cx="9743072" cy="307777"/>
          </a:xfrm>
          <a:prstGeom prst="rect">
            <a:avLst/>
          </a:prstGeom>
          <a:noFill/>
        </p:spPr>
        <p:txBody>
          <a:bodyPr wrap="square" rtlCol="0">
            <a:spAutoFit/>
          </a:bodyPr>
          <a:lstStyle>
            <a:defPPr marR="0" lvl="0" algn="l" rtl="0">
              <a:lnSpc>
                <a:spcPct val="100000"/>
              </a:lnSpc>
              <a:spcBef>
                <a:spcPts val="0"/>
              </a:spcBef>
              <a:spcAft>
                <a:spcPts val="0"/>
              </a:spcAft>
            </a:defPPr>
            <a:lvl1pPr>
              <a:defRPr>
                <a:solidFill>
                  <a:schemeClr val="dk1"/>
                </a:solidFill>
                <a:latin typeface="Consolas"/>
              </a:defRPr>
            </a:lvl1pPr>
          </a:lstStyle>
          <a:p>
            <a:r>
              <a:rPr lang="en-US" altLang="zh-CN" u="sng" dirty="0"/>
              <a:t>*Number in the table means useful 10s signal piece after Quality Control. Ratio=Number/All. </a:t>
            </a:r>
            <a:endParaRPr lang="zh-CN" altLang="en-US" u="sng" dirty="0"/>
          </a:p>
        </p:txBody>
      </p:sp>
    </p:spTree>
    <p:extLst>
      <p:ext uri="{BB962C8B-B14F-4D97-AF65-F5344CB8AC3E}">
        <p14:creationId xmlns:p14="http://schemas.microsoft.com/office/powerpoint/2010/main" val="1992573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65129EDC-C5F0-AED4-7362-5B7F3A3CF889}"/>
              </a:ext>
            </a:extLst>
          </p:cNvPr>
          <p:cNvSpPr txBox="1"/>
          <p:nvPr/>
        </p:nvSpPr>
        <p:spPr>
          <a:xfrm>
            <a:off x="0" y="902155"/>
            <a:ext cx="1028700" cy="307777"/>
          </a:xfrm>
          <a:prstGeom prst="rect">
            <a:avLst/>
          </a:prstGeom>
          <a:noFill/>
        </p:spPr>
        <p:txBody>
          <a:bodyPr wrap="square">
            <a:spAutoFit/>
          </a:bodyPr>
          <a:lstStyle/>
          <a:p>
            <a:pPr algn="ctr"/>
            <a:r>
              <a:rPr lang="en-US" altLang="zh-CN" dirty="0">
                <a:solidFill>
                  <a:schemeClr val="dk1"/>
                </a:solidFill>
                <a:latin typeface="Consolas"/>
              </a:rPr>
              <a:t>3AE4_1</a:t>
            </a:r>
            <a:endParaRPr lang="zh-CN" altLang="en-US" dirty="0">
              <a:solidFill>
                <a:schemeClr val="dk1"/>
              </a:solidFill>
              <a:latin typeface="Consolas"/>
            </a:endParaRPr>
          </a:p>
        </p:txBody>
      </p:sp>
      <p:sp>
        <p:nvSpPr>
          <p:cNvPr id="10" name="文本框 9">
            <a:extLst>
              <a:ext uri="{FF2B5EF4-FFF2-40B4-BE49-F238E27FC236}">
                <a16:creationId xmlns:a16="http://schemas.microsoft.com/office/drawing/2014/main" id="{83665576-0675-EB03-B6DC-C483EB84DAFF}"/>
              </a:ext>
            </a:extLst>
          </p:cNvPr>
          <p:cNvSpPr txBox="1"/>
          <p:nvPr/>
        </p:nvSpPr>
        <p:spPr>
          <a:xfrm>
            <a:off x="0" y="3288432"/>
            <a:ext cx="1028700" cy="307777"/>
          </a:xfrm>
          <a:prstGeom prst="rect">
            <a:avLst/>
          </a:prstGeom>
          <a:noFill/>
        </p:spPr>
        <p:txBody>
          <a:bodyPr wrap="square">
            <a:spAutoFit/>
          </a:bodyPr>
          <a:lstStyle/>
          <a:p>
            <a:pPr algn="ctr"/>
            <a:r>
              <a:rPr lang="en-US" altLang="zh-CN" dirty="0">
                <a:solidFill>
                  <a:schemeClr val="dk1"/>
                </a:solidFill>
                <a:latin typeface="Consolas"/>
              </a:rPr>
              <a:t>3AE4_2</a:t>
            </a:r>
            <a:endParaRPr lang="zh-CN" altLang="en-US" dirty="0">
              <a:solidFill>
                <a:schemeClr val="dk1"/>
              </a:solidFill>
              <a:latin typeface="Consolas"/>
            </a:endParaRPr>
          </a:p>
        </p:txBody>
      </p:sp>
      <p:sp>
        <p:nvSpPr>
          <p:cNvPr id="12" name="文本框 11">
            <a:extLst>
              <a:ext uri="{FF2B5EF4-FFF2-40B4-BE49-F238E27FC236}">
                <a16:creationId xmlns:a16="http://schemas.microsoft.com/office/drawing/2014/main" id="{9C6262C1-04A3-0154-DAD8-BF33C9B8CD47}"/>
              </a:ext>
            </a:extLst>
          </p:cNvPr>
          <p:cNvSpPr txBox="1"/>
          <p:nvPr/>
        </p:nvSpPr>
        <p:spPr>
          <a:xfrm>
            <a:off x="0" y="5494179"/>
            <a:ext cx="1028700" cy="307777"/>
          </a:xfrm>
          <a:prstGeom prst="rect">
            <a:avLst/>
          </a:prstGeom>
          <a:noFill/>
        </p:spPr>
        <p:txBody>
          <a:bodyPr wrap="square">
            <a:spAutoFit/>
          </a:bodyPr>
          <a:lstStyle/>
          <a:p>
            <a:pPr algn="ctr"/>
            <a:r>
              <a:rPr lang="en-US" altLang="zh-CN" dirty="0">
                <a:solidFill>
                  <a:schemeClr val="dk1"/>
                </a:solidFill>
                <a:latin typeface="Consolas"/>
              </a:rPr>
              <a:t>3AE4_3</a:t>
            </a:r>
            <a:endParaRPr lang="zh-CN" altLang="en-US" dirty="0">
              <a:solidFill>
                <a:schemeClr val="dk1"/>
              </a:solidFill>
              <a:latin typeface="Consolas"/>
            </a:endParaRPr>
          </a:p>
        </p:txBody>
      </p:sp>
      <p:pic>
        <p:nvPicPr>
          <p:cNvPr id="14" name="图片 13">
            <a:extLst>
              <a:ext uri="{FF2B5EF4-FFF2-40B4-BE49-F238E27FC236}">
                <a16:creationId xmlns:a16="http://schemas.microsoft.com/office/drawing/2014/main" id="{F65E24F1-62DA-26C6-D9AA-577AC59C0897}"/>
              </a:ext>
            </a:extLst>
          </p:cNvPr>
          <p:cNvPicPr>
            <a:picLocks noChangeAspect="1"/>
          </p:cNvPicPr>
          <p:nvPr/>
        </p:nvPicPr>
        <p:blipFill rotWithShape="1">
          <a:blip r:embed="rId3"/>
          <a:srcRect b="5996"/>
          <a:stretch/>
        </p:blipFill>
        <p:spPr>
          <a:xfrm>
            <a:off x="1316831" y="47838"/>
            <a:ext cx="4969903" cy="2339797"/>
          </a:xfrm>
          <a:prstGeom prst="rect">
            <a:avLst/>
          </a:prstGeom>
        </p:spPr>
      </p:pic>
      <p:pic>
        <p:nvPicPr>
          <p:cNvPr id="16" name="图片 15">
            <a:extLst>
              <a:ext uri="{FF2B5EF4-FFF2-40B4-BE49-F238E27FC236}">
                <a16:creationId xmlns:a16="http://schemas.microsoft.com/office/drawing/2014/main" id="{AE87F46C-9A27-3A1E-CB94-258505CD6C24}"/>
              </a:ext>
            </a:extLst>
          </p:cNvPr>
          <p:cNvPicPr>
            <a:picLocks noChangeAspect="1"/>
          </p:cNvPicPr>
          <p:nvPr/>
        </p:nvPicPr>
        <p:blipFill rotWithShape="1">
          <a:blip r:embed="rId4"/>
          <a:srcRect t="13578" b="5576"/>
          <a:stretch/>
        </p:blipFill>
        <p:spPr>
          <a:xfrm>
            <a:off x="1316830" y="2436181"/>
            <a:ext cx="4969903" cy="2012277"/>
          </a:xfrm>
          <a:prstGeom prst="rect">
            <a:avLst/>
          </a:prstGeom>
        </p:spPr>
      </p:pic>
      <p:pic>
        <p:nvPicPr>
          <p:cNvPr id="18" name="图片 17">
            <a:extLst>
              <a:ext uri="{FF2B5EF4-FFF2-40B4-BE49-F238E27FC236}">
                <a16:creationId xmlns:a16="http://schemas.microsoft.com/office/drawing/2014/main" id="{B251F214-A34C-235E-0361-CE5118408301}"/>
              </a:ext>
            </a:extLst>
          </p:cNvPr>
          <p:cNvPicPr>
            <a:picLocks noChangeAspect="1"/>
          </p:cNvPicPr>
          <p:nvPr/>
        </p:nvPicPr>
        <p:blipFill rotWithShape="1">
          <a:blip r:embed="rId5"/>
          <a:srcRect t="14655"/>
          <a:stretch/>
        </p:blipFill>
        <p:spPr>
          <a:xfrm>
            <a:off x="1316830" y="4497004"/>
            <a:ext cx="4969903" cy="2273067"/>
          </a:xfrm>
          <a:prstGeom prst="rect">
            <a:avLst/>
          </a:prstGeom>
        </p:spPr>
      </p:pic>
      <p:pic>
        <p:nvPicPr>
          <p:cNvPr id="20" name="图片 19">
            <a:extLst>
              <a:ext uri="{FF2B5EF4-FFF2-40B4-BE49-F238E27FC236}">
                <a16:creationId xmlns:a16="http://schemas.microsoft.com/office/drawing/2014/main" id="{C8A80CE0-737C-7604-5707-BBBA78BE2483}"/>
              </a:ext>
            </a:extLst>
          </p:cNvPr>
          <p:cNvPicPr>
            <a:picLocks noChangeAspect="1"/>
          </p:cNvPicPr>
          <p:nvPr/>
        </p:nvPicPr>
        <p:blipFill rotWithShape="1">
          <a:blip r:embed="rId6"/>
          <a:srcRect l="10703" r="9453"/>
          <a:stretch/>
        </p:blipFill>
        <p:spPr>
          <a:xfrm>
            <a:off x="6505802" y="660780"/>
            <a:ext cx="5476405" cy="1478592"/>
          </a:xfrm>
          <a:prstGeom prst="rect">
            <a:avLst/>
          </a:prstGeom>
        </p:spPr>
      </p:pic>
      <p:pic>
        <p:nvPicPr>
          <p:cNvPr id="22" name="图片 21">
            <a:extLst>
              <a:ext uri="{FF2B5EF4-FFF2-40B4-BE49-F238E27FC236}">
                <a16:creationId xmlns:a16="http://schemas.microsoft.com/office/drawing/2014/main" id="{DF02CAAC-6494-3929-B9FF-3308EAD4FF50}"/>
              </a:ext>
            </a:extLst>
          </p:cNvPr>
          <p:cNvPicPr>
            <a:picLocks noChangeAspect="1"/>
          </p:cNvPicPr>
          <p:nvPr/>
        </p:nvPicPr>
        <p:blipFill rotWithShape="1">
          <a:blip r:embed="rId7"/>
          <a:srcRect l="10703" r="9453"/>
          <a:stretch/>
        </p:blipFill>
        <p:spPr>
          <a:xfrm>
            <a:off x="6505801" y="2305136"/>
            <a:ext cx="5476405" cy="1478592"/>
          </a:xfrm>
          <a:prstGeom prst="rect">
            <a:avLst/>
          </a:prstGeom>
        </p:spPr>
      </p:pic>
      <p:pic>
        <p:nvPicPr>
          <p:cNvPr id="24" name="图片 23">
            <a:extLst>
              <a:ext uri="{FF2B5EF4-FFF2-40B4-BE49-F238E27FC236}">
                <a16:creationId xmlns:a16="http://schemas.microsoft.com/office/drawing/2014/main" id="{36810B3A-4EF8-D038-E566-D09FEB849ADD}"/>
              </a:ext>
            </a:extLst>
          </p:cNvPr>
          <p:cNvPicPr>
            <a:picLocks noChangeAspect="1"/>
          </p:cNvPicPr>
          <p:nvPr/>
        </p:nvPicPr>
        <p:blipFill rotWithShape="1">
          <a:blip r:embed="rId8"/>
          <a:srcRect l="10703" r="9453"/>
          <a:stretch/>
        </p:blipFill>
        <p:spPr>
          <a:xfrm>
            <a:off x="6505801" y="4342771"/>
            <a:ext cx="5476405" cy="1478592"/>
          </a:xfrm>
          <a:prstGeom prst="rect">
            <a:avLst/>
          </a:prstGeom>
        </p:spPr>
      </p:pic>
      <p:sp>
        <p:nvSpPr>
          <p:cNvPr id="2" name="文本框 1">
            <a:extLst>
              <a:ext uri="{FF2B5EF4-FFF2-40B4-BE49-F238E27FC236}">
                <a16:creationId xmlns:a16="http://schemas.microsoft.com/office/drawing/2014/main" id="{1C9E71D1-E4AD-30DF-57A0-95EF0DD172B1}"/>
              </a:ext>
            </a:extLst>
          </p:cNvPr>
          <p:cNvSpPr txBox="1"/>
          <p:nvPr/>
        </p:nvSpPr>
        <p:spPr>
          <a:xfrm>
            <a:off x="6679933" y="134754"/>
            <a:ext cx="5302274" cy="523220"/>
          </a:xfrm>
          <a:prstGeom prst="rect">
            <a:avLst/>
          </a:prstGeom>
          <a:noFill/>
        </p:spPr>
        <p:txBody>
          <a:bodyPr wrap="square" rtlCol="0">
            <a:spAutoFit/>
          </a:bodyPr>
          <a:lstStyle/>
          <a:p>
            <a:r>
              <a:rPr lang="en-US" altLang="zh-CN" b="1" dirty="0">
                <a:solidFill>
                  <a:schemeClr val="accent1"/>
                </a:solidFill>
                <a:latin typeface="Consolas"/>
              </a:rPr>
              <a:t>Blue points </a:t>
            </a:r>
            <a:r>
              <a:rPr lang="en-US" altLang="zh-CN" b="1" dirty="0">
                <a:solidFill>
                  <a:schemeClr val="dk1"/>
                </a:solidFill>
                <a:latin typeface="Consolas"/>
              </a:rPr>
              <a:t>and </a:t>
            </a:r>
            <a:r>
              <a:rPr lang="en-US" altLang="zh-CN" b="1" dirty="0">
                <a:solidFill>
                  <a:schemeClr val="accent2"/>
                </a:solidFill>
                <a:latin typeface="Consolas"/>
              </a:rPr>
              <a:t>yellow points </a:t>
            </a:r>
            <a:r>
              <a:rPr lang="en-US" altLang="zh-CN" b="1" dirty="0">
                <a:solidFill>
                  <a:schemeClr val="dk1"/>
                </a:solidFill>
                <a:latin typeface="Consolas"/>
              </a:rPr>
              <a:t>are </a:t>
            </a:r>
            <a:r>
              <a:rPr lang="en-US" altLang="zh-CN" b="1" dirty="0">
                <a:solidFill>
                  <a:schemeClr val="accent1"/>
                </a:solidFill>
                <a:latin typeface="Consolas"/>
              </a:rPr>
              <a:t>ground truth </a:t>
            </a:r>
            <a:r>
              <a:rPr lang="en-US" altLang="zh-CN" b="1" dirty="0">
                <a:solidFill>
                  <a:schemeClr val="dk1"/>
                </a:solidFill>
                <a:latin typeface="Consolas"/>
              </a:rPr>
              <a:t>and </a:t>
            </a:r>
            <a:r>
              <a:rPr lang="en-US" altLang="zh-CN" b="1" dirty="0">
                <a:solidFill>
                  <a:schemeClr val="accent2"/>
                </a:solidFill>
                <a:latin typeface="Consolas"/>
              </a:rPr>
              <a:t>predicted values by </a:t>
            </a:r>
            <a:r>
              <a:rPr lang="en-US" altLang="zh-CN" b="1" dirty="0" err="1">
                <a:solidFill>
                  <a:schemeClr val="accent2"/>
                </a:solidFill>
                <a:latin typeface="Consolas"/>
              </a:rPr>
              <a:t>Yingjian’s</a:t>
            </a:r>
            <a:r>
              <a:rPr lang="en-US" altLang="zh-CN" b="1" dirty="0">
                <a:solidFill>
                  <a:schemeClr val="accent2"/>
                </a:solidFill>
                <a:latin typeface="Consolas"/>
              </a:rPr>
              <a:t> model </a:t>
            </a:r>
            <a:r>
              <a:rPr lang="en-US" altLang="zh-CN" b="1" dirty="0">
                <a:solidFill>
                  <a:schemeClr val="dk1"/>
                </a:solidFill>
                <a:latin typeface="Consolas"/>
              </a:rPr>
              <a:t>respectively.</a:t>
            </a:r>
            <a:endParaRPr lang="zh-CN" altLang="en-US" b="1" dirty="0">
              <a:solidFill>
                <a:schemeClr val="dk1"/>
              </a:solidFill>
              <a:latin typeface="Consolas"/>
            </a:endParaRPr>
          </a:p>
        </p:txBody>
      </p:sp>
      <p:sp>
        <p:nvSpPr>
          <p:cNvPr id="3" name="文本框 2">
            <a:extLst>
              <a:ext uri="{FF2B5EF4-FFF2-40B4-BE49-F238E27FC236}">
                <a16:creationId xmlns:a16="http://schemas.microsoft.com/office/drawing/2014/main" id="{E2D49544-58E4-BA2E-FC90-3389EF333AA3}"/>
              </a:ext>
            </a:extLst>
          </p:cNvPr>
          <p:cNvSpPr txBox="1"/>
          <p:nvPr/>
        </p:nvSpPr>
        <p:spPr>
          <a:xfrm>
            <a:off x="6505801" y="5955845"/>
            <a:ext cx="5476405" cy="523220"/>
          </a:xfrm>
          <a:prstGeom prst="rect">
            <a:avLst/>
          </a:prstGeom>
          <a:noFill/>
        </p:spPr>
        <p:txBody>
          <a:bodyPr wrap="square" rtlCol="0">
            <a:spAutoFit/>
          </a:bodyPr>
          <a:lstStyle>
            <a:defPPr marR="0" lvl="0" algn="l" rtl="0">
              <a:lnSpc>
                <a:spcPct val="100000"/>
              </a:lnSpc>
              <a:spcBef>
                <a:spcPts val="0"/>
              </a:spcBef>
              <a:spcAft>
                <a:spcPts val="0"/>
              </a:spcAft>
              <a:defRPr/>
            </a:defPPr>
            <a:lvl1pPr>
              <a:defRPr>
                <a:solidFill>
                  <a:schemeClr val="dk1"/>
                </a:solidFill>
                <a:latin typeface="Consolas"/>
              </a:defRPr>
            </a:lvl1pPr>
          </a:lstStyle>
          <a:p>
            <a:r>
              <a:rPr lang="en-US" altLang="zh-CN" dirty="0"/>
              <a:t>The code </a:t>
            </a:r>
            <a:r>
              <a:rPr lang="en-US" altLang="zh-CN" dirty="0" err="1"/>
              <a:t>Yingjian</a:t>
            </a:r>
            <a:r>
              <a:rPr lang="en-US" altLang="zh-CN" dirty="0"/>
              <a:t> sent to me should be a little different from the algo implemented in </a:t>
            </a:r>
            <a:r>
              <a:rPr lang="en-US" altLang="zh-CN" dirty="0" err="1"/>
              <a:t>Beddot</a:t>
            </a:r>
            <a:r>
              <a:rPr lang="en-US" altLang="zh-CN" dirty="0"/>
              <a:t>. Anyway, it doesn’t work well.</a:t>
            </a:r>
            <a:endParaRPr lang="zh-CN" altLang="en-US" dirty="0"/>
          </a:p>
        </p:txBody>
      </p:sp>
    </p:spTree>
    <p:extLst>
      <p:ext uri="{BB962C8B-B14F-4D97-AF65-F5344CB8AC3E}">
        <p14:creationId xmlns:p14="http://schemas.microsoft.com/office/powerpoint/2010/main" val="233991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4" name="图片 3">
            <a:extLst>
              <a:ext uri="{FF2B5EF4-FFF2-40B4-BE49-F238E27FC236}">
                <a16:creationId xmlns:a16="http://schemas.microsoft.com/office/drawing/2014/main" id="{263B9485-8B28-CCB3-E366-B92A75F35825}"/>
              </a:ext>
            </a:extLst>
          </p:cNvPr>
          <p:cNvPicPr>
            <a:picLocks noChangeAspect="1"/>
          </p:cNvPicPr>
          <p:nvPr/>
        </p:nvPicPr>
        <p:blipFill>
          <a:blip r:embed="rId3"/>
          <a:stretch>
            <a:fillRect/>
          </a:stretch>
        </p:blipFill>
        <p:spPr>
          <a:xfrm>
            <a:off x="0" y="4361701"/>
            <a:ext cx="12192000" cy="1270000"/>
          </a:xfrm>
          <a:prstGeom prst="rect">
            <a:avLst/>
          </a:prstGeom>
        </p:spPr>
      </p:pic>
      <p:pic>
        <p:nvPicPr>
          <p:cNvPr id="7" name="图片 6">
            <a:extLst>
              <a:ext uri="{FF2B5EF4-FFF2-40B4-BE49-F238E27FC236}">
                <a16:creationId xmlns:a16="http://schemas.microsoft.com/office/drawing/2014/main" id="{A8A7C7F8-A529-F6A9-C42D-331FF59A4A79}"/>
              </a:ext>
            </a:extLst>
          </p:cNvPr>
          <p:cNvPicPr>
            <a:picLocks noChangeAspect="1"/>
          </p:cNvPicPr>
          <p:nvPr/>
        </p:nvPicPr>
        <p:blipFill>
          <a:blip r:embed="rId4"/>
          <a:stretch>
            <a:fillRect/>
          </a:stretch>
        </p:blipFill>
        <p:spPr>
          <a:xfrm>
            <a:off x="0" y="2444231"/>
            <a:ext cx="12192000" cy="1270000"/>
          </a:xfrm>
          <a:prstGeom prst="rect">
            <a:avLst/>
          </a:prstGeom>
        </p:spPr>
      </p:pic>
      <p:pic>
        <p:nvPicPr>
          <p:cNvPr id="9" name="图片 8">
            <a:extLst>
              <a:ext uri="{FF2B5EF4-FFF2-40B4-BE49-F238E27FC236}">
                <a16:creationId xmlns:a16="http://schemas.microsoft.com/office/drawing/2014/main" id="{9105E13F-F888-5974-96FE-114859C56B2A}"/>
              </a:ext>
            </a:extLst>
          </p:cNvPr>
          <p:cNvPicPr>
            <a:picLocks noChangeAspect="1"/>
          </p:cNvPicPr>
          <p:nvPr/>
        </p:nvPicPr>
        <p:blipFill>
          <a:blip r:embed="rId5"/>
          <a:stretch>
            <a:fillRect/>
          </a:stretch>
        </p:blipFill>
        <p:spPr>
          <a:xfrm>
            <a:off x="0" y="526761"/>
            <a:ext cx="12192000" cy="1270000"/>
          </a:xfrm>
          <a:prstGeom prst="rect">
            <a:avLst/>
          </a:prstGeom>
        </p:spPr>
      </p:pic>
      <p:sp>
        <p:nvSpPr>
          <p:cNvPr id="2" name="文本框 1">
            <a:extLst>
              <a:ext uri="{FF2B5EF4-FFF2-40B4-BE49-F238E27FC236}">
                <a16:creationId xmlns:a16="http://schemas.microsoft.com/office/drawing/2014/main" id="{DDB8EBD5-0096-A920-E274-B161F32C36B1}"/>
              </a:ext>
            </a:extLst>
          </p:cNvPr>
          <p:cNvSpPr txBox="1"/>
          <p:nvPr/>
        </p:nvSpPr>
        <p:spPr>
          <a:xfrm>
            <a:off x="1001027" y="238318"/>
            <a:ext cx="4417996" cy="307777"/>
          </a:xfrm>
          <a:prstGeom prst="rect">
            <a:avLst/>
          </a:prstGeom>
          <a:noFill/>
        </p:spPr>
        <p:txBody>
          <a:bodyPr wrap="square">
            <a:spAutoFit/>
          </a:bodyPr>
          <a:lstStyle>
            <a:defPPr marR="0" lvl="0" algn="l" rtl="0">
              <a:lnSpc>
                <a:spcPct val="100000"/>
              </a:lnSpc>
              <a:spcBef>
                <a:spcPts val="0"/>
              </a:spcBef>
              <a:spcAft>
                <a:spcPts val="0"/>
              </a:spcAft>
            </a:defPPr>
            <a:lvl1pPr algn="ctr">
              <a:defRPr>
                <a:solidFill>
                  <a:schemeClr val="dk1"/>
                </a:solidFill>
                <a:latin typeface="Consolas"/>
              </a:defRPr>
            </a:lvl1pPr>
          </a:lstStyle>
          <a:p>
            <a:r>
              <a:rPr lang="en-US" altLang="zh-CN" b="1" u="sng" dirty="0"/>
              <a:t>3AE4_1, </a:t>
            </a:r>
            <a:r>
              <a:rPr lang="en-US" altLang="zh-CN" b="1" u="sng" dirty="0">
                <a:solidFill>
                  <a:schemeClr val="accent2"/>
                </a:solidFill>
              </a:rPr>
              <a:t>MAE of IoT: 6.57</a:t>
            </a:r>
            <a:r>
              <a:rPr lang="en-US" altLang="zh-CN" b="1" u="sng" dirty="0"/>
              <a:t>, </a:t>
            </a:r>
            <a:r>
              <a:rPr lang="en-US" altLang="zh-CN" b="1" u="sng" dirty="0">
                <a:solidFill>
                  <a:schemeClr val="accent6">
                    <a:lumMod val="75000"/>
                  </a:schemeClr>
                </a:solidFill>
              </a:rPr>
              <a:t>MAE of New: 3.27</a:t>
            </a:r>
            <a:endParaRPr lang="zh-CN" altLang="en-US" b="1" u="sng" dirty="0">
              <a:solidFill>
                <a:schemeClr val="accent6">
                  <a:lumMod val="75000"/>
                </a:schemeClr>
              </a:solidFill>
            </a:endParaRPr>
          </a:p>
        </p:txBody>
      </p:sp>
      <p:sp>
        <p:nvSpPr>
          <p:cNvPr id="3" name="文本框 2">
            <a:extLst>
              <a:ext uri="{FF2B5EF4-FFF2-40B4-BE49-F238E27FC236}">
                <a16:creationId xmlns:a16="http://schemas.microsoft.com/office/drawing/2014/main" id="{E8FAFBE6-6488-C576-375F-EAA94E6C649C}"/>
              </a:ext>
            </a:extLst>
          </p:cNvPr>
          <p:cNvSpPr txBox="1"/>
          <p:nvPr/>
        </p:nvSpPr>
        <p:spPr>
          <a:xfrm>
            <a:off x="1001027" y="2136454"/>
            <a:ext cx="4417996" cy="307777"/>
          </a:xfrm>
          <a:prstGeom prst="rect">
            <a:avLst/>
          </a:prstGeom>
          <a:noFill/>
        </p:spPr>
        <p:txBody>
          <a:bodyPr wrap="square">
            <a:spAutoFit/>
          </a:bodyPr>
          <a:lstStyle>
            <a:defPPr marR="0" lvl="0" algn="l" rtl="0">
              <a:lnSpc>
                <a:spcPct val="100000"/>
              </a:lnSpc>
              <a:spcBef>
                <a:spcPts val="0"/>
              </a:spcBef>
              <a:spcAft>
                <a:spcPts val="0"/>
              </a:spcAft>
            </a:defPPr>
            <a:lvl1pPr algn="ctr">
              <a:defRPr>
                <a:solidFill>
                  <a:schemeClr val="dk1"/>
                </a:solidFill>
                <a:latin typeface="Consolas"/>
              </a:defRPr>
            </a:lvl1pPr>
          </a:lstStyle>
          <a:p>
            <a:r>
              <a:rPr lang="en-US" altLang="zh-CN" b="1" u="sng" dirty="0"/>
              <a:t>3AE4_2, </a:t>
            </a:r>
            <a:r>
              <a:rPr lang="en-US" altLang="zh-CN" b="1" u="sng" dirty="0">
                <a:solidFill>
                  <a:schemeClr val="accent2"/>
                </a:solidFill>
              </a:rPr>
              <a:t>MAE of IoT: 13.82</a:t>
            </a:r>
            <a:r>
              <a:rPr lang="en-US" altLang="zh-CN" b="1" u="sng" dirty="0"/>
              <a:t>, </a:t>
            </a:r>
            <a:r>
              <a:rPr lang="en-US" altLang="zh-CN" b="1" u="sng" dirty="0">
                <a:solidFill>
                  <a:schemeClr val="accent6">
                    <a:lumMod val="75000"/>
                  </a:schemeClr>
                </a:solidFill>
              </a:rPr>
              <a:t>MAE of New: 3.58</a:t>
            </a:r>
            <a:endParaRPr lang="zh-CN" altLang="en-US" b="1" u="sng" dirty="0">
              <a:solidFill>
                <a:schemeClr val="accent6">
                  <a:lumMod val="75000"/>
                </a:schemeClr>
              </a:solidFill>
            </a:endParaRPr>
          </a:p>
        </p:txBody>
      </p:sp>
      <p:sp>
        <p:nvSpPr>
          <p:cNvPr id="5" name="文本框 4">
            <a:extLst>
              <a:ext uri="{FF2B5EF4-FFF2-40B4-BE49-F238E27FC236}">
                <a16:creationId xmlns:a16="http://schemas.microsoft.com/office/drawing/2014/main" id="{E2297384-58E2-9D97-D9E8-8C5CC3DC4F0B}"/>
              </a:ext>
            </a:extLst>
          </p:cNvPr>
          <p:cNvSpPr txBox="1"/>
          <p:nvPr/>
        </p:nvSpPr>
        <p:spPr>
          <a:xfrm>
            <a:off x="1001027" y="4053924"/>
            <a:ext cx="4417996" cy="307777"/>
          </a:xfrm>
          <a:prstGeom prst="rect">
            <a:avLst/>
          </a:prstGeom>
          <a:noFill/>
        </p:spPr>
        <p:txBody>
          <a:bodyPr wrap="square">
            <a:spAutoFit/>
          </a:bodyPr>
          <a:lstStyle>
            <a:defPPr marR="0" lvl="0" algn="l" rtl="0">
              <a:lnSpc>
                <a:spcPct val="100000"/>
              </a:lnSpc>
              <a:spcBef>
                <a:spcPts val="0"/>
              </a:spcBef>
              <a:spcAft>
                <a:spcPts val="0"/>
              </a:spcAft>
            </a:defPPr>
            <a:lvl1pPr algn="ctr">
              <a:defRPr>
                <a:solidFill>
                  <a:schemeClr val="dk1"/>
                </a:solidFill>
                <a:latin typeface="Consolas"/>
              </a:defRPr>
            </a:lvl1pPr>
          </a:lstStyle>
          <a:p>
            <a:r>
              <a:rPr lang="en-US" altLang="zh-CN" b="1" u="sng" dirty="0"/>
              <a:t>3AE4_3, </a:t>
            </a:r>
            <a:r>
              <a:rPr lang="en-US" altLang="zh-CN" b="1" u="sng" dirty="0">
                <a:solidFill>
                  <a:schemeClr val="accent2"/>
                </a:solidFill>
              </a:rPr>
              <a:t>MAE of IoT: 21.75</a:t>
            </a:r>
            <a:r>
              <a:rPr lang="en-US" altLang="zh-CN" b="1" u="sng" dirty="0"/>
              <a:t>, </a:t>
            </a:r>
            <a:r>
              <a:rPr lang="en-US" altLang="zh-CN" b="1" u="sng" dirty="0">
                <a:solidFill>
                  <a:schemeClr val="accent6">
                    <a:lumMod val="75000"/>
                  </a:schemeClr>
                </a:solidFill>
              </a:rPr>
              <a:t>MAE of New: 4.54</a:t>
            </a:r>
            <a:endParaRPr lang="zh-CN" altLang="en-US" b="1" u="sng" dirty="0">
              <a:solidFill>
                <a:schemeClr val="accent6">
                  <a:lumMod val="75000"/>
                </a:schemeClr>
              </a:solidFill>
            </a:endParaRPr>
          </a:p>
        </p:txBody>
      </p:sp>
    </p:spTree>
    <p:extLst>
      <p:ext uri="{BB962C8B-B14F-4D97-AF65-F5344CB8AC3E}">
        <p14:creationId xmlns:p14="http://schemas.microsoft.com/office/powerpoint/2010/main" val="10578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15" name="图片 14">
            <a:extLst>
              <a:ext uri="{FF2B5EF4-FFF2-40B4-BE49-F238E27FC236}">
                <a16:creationId xmlns:a16="http://schemas.microsoft.com/office/drawing/2014/main" id="{F646BBC6-46B8-D48B-7C74-12B1033EB7AD}"/>
              </a:ext>
            </a:extLst>
          </p:cNvPr>
          <p:cNvPicPr>
            <a:picLocks noChangeAspect="1"/>
          </p:cNvPicPr>
          <p:nvPr/>
        </p:nvPicPr>
        <p:blipFill rotWithShape="1">
          <a:blip r:embed="rId3"/>
          <a:srcRect b="3340"/>
          <a:stretch/>
        </p:blipFill>
        <p:spPr>
          <a:xfrm>
            <a:off x="255811" y="602852"/>
            <a:ext cx="3934374" cy="2348083"/>
          </a:xfrm>
          <a:prstGeom prst="rect">
            <a:avLst/>
          </a:prstGeom>
        </p:spPr>
      </p:pic>
      <p:pic>
        <p:nvPicPr>
          <p:cNvPr id="17" name="图片 16">
            <a:extLst>
              <a:ext uri="{FF2B5EF4-FFF2-40B4-BE49-F238E27FC236}">
                <a16:creationId xmlns:a16="http://schemas.microsoft.com/office/drawing/2014/main" id="{D87C5141-F13E-9009-3450-014B380C0DDA}"/>
              </a:ext>
            </a:extLst>
          </p:cNvPr>
          <p:cNvPicPr>
            <a:picLocks noChangeAspect="1"/>
          </p:cNvPicPr>
          <p:nvPr/>
        </p:nvPicPr>
        <p:blipFill rotWithShape="1">
          <a:blip r:embed="rId4"/>
          <a:srcRect t="1859" b="1859"/>
          <a:stretch/>
        </p:blipFill>
        <p:spPr>
          <a:xfrm>
            <a:off x="8190992" y="602852"/>
            <a:ext cx="3658111" cy="2348083"/>
          </a:xfrm>
          <a:prstGeom prst="rect">
            <a:avLst/>
          </a:prstGeom>
        </p:spPr>
      </p:pic>
      <p:pic>
        <p:nvPicPr>
          <p:cNvPr id="19" name="图片 18">
            <a:extLst>
              <a:ext uri="{FF2B5EF4-FFF2-40B4-BE49-F238E27FC236}">
                <a16:creationId xmlns:a16="http://schemas.microsoft.com/office/drawing/2014/main" id="{24AAAA4B-8677-0D2C-8934-A6AD68500151}"/>
              </a:ext>
            </a:extLst>
          </p:cNvPr>
          <p:cNvPicPr>
            <a:picLocks noChangeAspect="1"/>
          </p:cNvPicPr>
          <p:nvPr/>
        </p:nvPicPr>
        <p:blipFill rotWithShape="1">
          <a:blip r:embed="rId5"/>
          <a:srcRect b="2960"/>
          <a:stretch/>
        </p:blipFill>
        <p:spPr>
          <a:xfrm>
            <a:off x="4280559" y="602852"/>
            <a:ext cx="3820058" cy="2348083"/>
          </a:xfrm>
          <a:prstGeom prst="rect">
            <a:avLst/>
          </a:prstGeom>
        </p:spPr>
      </p:pic>
      <p:sp>
        <p:nvSpPr>
          <p:cNvPr id="20" name="文本框 19">
            <a:extLst>
              <a:ext uri="{FF2B5EF4-FFF2-40B4-BE49-F238E27FC236}">
                <a16:creationId xmlns:a16="http://schemas.microsoft.com/office/drawing/2014/main" id="{35F573A3-3BCC-858D-7F14-2966C7256753}"/>
              </a:ext>
            </a:extLst>
          </p:cNvPr>
          <p:cNvSpPr txBox="1"/>
          <p:nvPr/>
        </p:nvSpPr>
        <p:spPr>
          <a:xfrm>
            <a:off x="255811" y="3214568"/>
            <a:ext cx="11593292" cy="1600438"/>
          </a:xfrm>
          <a:prstGeom prst="rect">
            <a:avLst/>
          </a:prstGeom>
          <a:noFill/>
        </p:spPr>
        <p:txBody>
          <a:bodyPr wrap="square" rtlCol="0">
            <a:spAutoFit/>
          </a:bodyPr>
          <a:lstStyle/>
          <a:p>
            <a:r>
              <a:rPr lang="en-US" altLang="zh-CN" dirty="0">
                <a:solidFill>
                  <a:schemeClr val="dk1"/>
                </a:solidFill>
                <a:latin typeface="Consolas"/>
              </a:rPr>
              <a:t>I made some improvements to the segmentation. After applying this method, the long template containing more than one period, like the above bule lines, won’t appear again. The blue lines above will be replaced by the yellow lines.  </a:t>
            </a:r>
          </a:p>
          <a:p>
            <a:endParaRPr lang="en-US" altLang="zh-CN" dirty="0">
              <a:solidFill>
                <a:schemeClr val="dk1"/>
              </a:solidFill>
              <a:latin typeface="Consolas"/>
            </a:endParaRPr>
          </a:p>
          <a:p>
            <a:endParaRPr lang="en-US" altLang="zh-CN" dirty="0">
              <a:solidFill>
                <a:schemeClr val="dk1"/>
              </a:solidFill>
              <a:latin typeface="Consolas"/>
            </a:endParaRPr>
          </a:p>
          <a:p>
            <a:r>
              <a:rPr lang="en-US" altLang="zh-CN" dirty="0">
                <a:solidFill>
                  <a:schemeClr val="dk1"/>
                </a:solidFill>
                <a:latin typeface="Consolas"/>
              </a:rPr>
              <a:t>Compared to research, this method is more about engineering implementation, but it works so well. HR estimation(MAE) of the </a:t>
            </a:r>
            <a:r>
              <a:rPr lang="en-US" altLang="zh-CN" dirty="0" err="1">
                <a:solidFill>
                  <a:schemeClr val="dk1"/>
                </a:solidFill>
                <a:latin typeface="Consolas"/>
              </a:rPr>
              <a:t>Afib</a:t>
            </a:r>
            <a:r>
              <a:rPr lang="en-US" altLang="zh-CN" dirty="0">
                <a:solidFill>
                  <a:schemeClr val="dk1"/>
                </a:solidFill>
                <a:latin typeface="Consolas"/>
              </a:rPr>
              <a:t> patient(3AE4) improved </a:t>
            </a:r>
            <a:r>
              <a:rPr lang="en-US" altLang="zh-CN" b="1" dirty="0">
                <a:solidFill>
                  <a:schemeClr val="dk1"/>
                </a:solidFill>
                <a:latin typeface="Consolas"/>
              </a:rPr>
              <a:t>from 5.7 to 3.69</a:t>
            </a:r>
            <a:r>
              <a:rPr lang="en-US" altLang="zh-CN" dirty="0">
                <a:solidFill>
                  <a:schemeClr val="dk1"/>
                </a:solidFill>
                <a:latin typeface="Consolas"/>
              </a:rPr>
              <a:t>. </a:t>
            </a:r>
            <a:endParaRPr lang="zh-CN" altLang="en-US" dirty="0">
              <a:solidFill>
                <a:schemeClr val="dk1"/>
              </a:solidFill>
              <a:latin typeface="Consolas"/>
            </a:endParaRPr>
          </a:p>
        </p:txBody>
      </p:sp>
      <p:sp>
        <p:nvSpPr>
          <p:cNvPr id="22" name="文本框 21">
            <a:extLst>
              <a:ext uri="{FF2B5EF4-FFF2-40B4-BE49-F238E27FC236}">
                <a16:creationId xmlns:a16="http://schemas.microsoft.com/office/drawing/2014/main" id="{39236C7F-4AD2-1EE9-E2F0-D69D2482B5E3}"/>
              </a:ext>
            </a:extLst>
          </p:cNvPr>
          <p:cNvSpPr txBox="1"/>
          <p:nvPr/>
        </p:nvSpPr>
        <p:spPr>
          <a:xfrm>
            <a:off x="0" y="0"/>
            <a:ext cx="3465095" cy="369332"/>
          </a:xfrm>
          <a:prstGeom prst="rect">
            <a:avLst/>
          </a:prstGeom>
          <a:noFill/>
        </p:spPr>
        <p:txBody>
          <a:bodyPr wrap="square">
            <a:spAutoFit/>
          </a:bodyPr>
          <a:lstStyle>
            <a:defPPr marR="0" lvl="0" algn="l" rtl="0">
              <a:lnSpc>
                <a:spcPct val="100000"/>
              </a:lnSpc>
              <a:spcBef>
                <a:spcPts val="0"/>
              </a:spcBef>
              <a:spcAft>
                <a:spcPts val="0"/>
              </a:spcAft>
              <a:defRPr/>
            </a:defPPr>
            <a:lvl1pPr algn="ctr">
              <a:defRPr sz="1800" b="1">
                <a:solidFill>
                  <a:schemeClr val="dk1"/>
                </a:solidFill>
                <a:latin typeface="Consolas"/>
                <a:ea typeface="Consolas"/>
                <a:cs typeface="Consolas"/>
              </a:defRPr>
            </a:lvl1pPr>
          </a:lstStyle>
          <a:p>
            <a:pPr algn="l"/>
            <a:r>
              <a:rPr lang="en-US" altLang="zh-CN" dirty="0">
                <a:sym typeface="Consolas"/>
              </a:rPr>
              <a:t>Effects of Improved Method</a:t>
            </a:r>
            <a:endParaRPr lang="zh-CN" altLang="en-US" dirty="0"/>
          </a:p>
        </p:txBody>
      </p:sp>
    </p:spTree>
    <p:extLst>
      <p:ext uri="{BB962C8B-B14F-4D97-AF65-F5344CB8AC3E}">
        <p14:creationId xmlns:p14="http://schemas.microsoft.com/office/powerpoint/2010/main" val="2583608247"/>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4985</TotalTime>
  <Words>466</Words>
  <Application>Microsoft Office PowerPoint</Application>
  <PresentationFormat>宽屏</PresentationFormat>
  <Paragraphs>75</Paragraphs>
  <Slides>6</Slides>
  <Notes>6</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vt:i4>
      </vt:variant>
    </vt:vector>
  </HeadingPairs>
  <TitlesOfParts>
    <vt:vector size="9" baseType="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4455</cp:revision>
  <dcterms:created xsi:type="dcterms:W3CDTF">2023-07-30T03:21:28Z</dcterms:created>
  <dcterms:modified xsi:type="dcterms:W3CDTF">2024-07-22T10:28:46Z</dcterms:modified>
</cp:coreProperties>
</file>